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69775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4" y="78"/>
      </p:cViewPr>
      <p:guideLst>
        <p:guide orient="horz" pos="2155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4" y="2125001"/>
            <a:ext cx="10344309" cy="14662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467" y="3876306"/>
            <a:ext cx="8518842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3939"/>
            <a:ext cx="2738199" cy="58366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273939"/>
            <a:ext cx="8011769" cy="5836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9" y="4395680"/>
            <a:ext cx="10344309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9" y="2899313"/>
            <a:ext cx="10344309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1596127"/>
            <a:ext cx="5374984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3" y="1596127"/>
            <a:ext cx="5374984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31205"/>
            <a:ext cx="5377097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89" y="2169338"/>
            <a:ext cx="537709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078" y="1531205"/>
            <a:ext cx="537920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078" y="2169338"/>
            <a:ext cx="537920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90" y="272356"/>
            <a:ext cx="4003772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72355"/>
            <a:ext cx="6803242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90" y="1431447"/>
            <a:ext cx="4003772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1" y="4788378"/>
            <a:ext cx="7301865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1" y="611216"/>
            <a:ext cx="7301865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1" y="5353672"/>
            <a:ext cx="7301865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273939"/>
            <a:ext cx="10952798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96127"/>
            <a:ext cx="10952798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9" y="6340167"/>
            <a:ext cx="283961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7" y="6340167"/>
            <a:ext cx="385376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340167"/>
            <a:ext cx="283961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926881" y="1"/>
            <a:ext cx="10242894" cy="623248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u="sng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Lesson 3</a:t>
            </a:r>
            <a:b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</a:br>
            <a:r>
              <a:rPr kumimoji="0" lang="en-IN" sz="40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</a:t>
            </a:r>
            <a:r>
              <a:rPr lang="en-IN" sz="4000" b="1" u="sng" dirty="0">
                <a:latin typeface="+mj-lt"/>
                <a:ea typeface="+mj-ea"/>
                <a:cs typeface="+mj-cs"/>
              </a:rPr>
              <a:t> Statements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3.6 Loops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Loops allow us to deconstruct </a:t>
            </a:r>
            <a:r>
              <a:rPr lang="en-US" sz="2600" dirty="0" err="1"/>
              <a:t>iterables</a:t>
            </a:r>
            <a:r>
              <a:rPr lang="en-US" sz="2600" dirty="0"/>
              <a:t> and perform operations on their constituent members or even convert them into new data structures.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possibilities are endless once you start using loops.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3.7  The for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3.7.1 Using else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3.7  The for Loop </a:t>
            </a:r>
            <a:r>
              <a:rPr lang="en-US" sz="3000" b="1" dirty="0">
                <a:latin typeface="+mj-lt"/>
              </a:rPr>
              <a:t>(continued)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for</a:t>
            </a:r>
            <a:r>
              <a:rPr lang="en-US" sz="2600" dirty="0"/>
              <a:t> loop in Python is also referred to as the </a:t>
            </a:r>
            <a:r>
              <a:rPr lang="en-US" sz="2600" dirty="0">
                <a:solidFill>
                  <a:srgbClr val="C00000"/>
                </a:solidFill>
              </a:rPr>
              <a:t>for…in</a:t>
            </a:r>
            <a:r>
              <a:rPr lang="en-US" sz="2600" dirty="0"/>
              <a:t> loop.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is due to its unique syntax that differs a bit from </a:t>
            </a:r>
            <a:r>
              <a:rPr lang="en-US" sz="2600" dirty="0">
                <a:solidFill>
                  <a:srgbClr val="C00000"/>
                </a:solidFill>
              </a:rPr>
              <a:t>for</a:t>
            </a:r>
            <a:r>
              <a:rPr lang="en-US" sz="2600" dirty="0"/>
              <a:t> loops in other languages.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for</a:t>
            </a:r>
            <a:r>
              <a:rPr lang="en-US" sz="2600" dirty="0"/>
              <a:t> loop is used when you have a block of code that you would like to execute repeatedly a given number of times.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4484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3.7.1 Using else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50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As with the </a:t>
            </a:r>
            <a:r>
              <a:rPr lang="en-US" sz="2600" dirty="0">
                <a:solidFill>
                  <a:srgbClr val="C00000"/>
                </a:solidFill>
              </a:rPr>
              <a:t>while </a:t>
            </a:r>
            <a:r>
              <a:rPr lang="en-US" sz="2600" dirty="0"/>
              <a:t>statement, the </a:t>
            </a:r>
            <a:r>
              <a:rPr lang="en-US" sz="2600" dirty="0">
                <a:solidFill>
                  <a:srgbClr val="C00000"/>
                </a:solidFill>
              </a:rPr>
              <a:t>else</a:t>
            </a:r>
            <a:r>
              <a:rPr lang="en-US" sz="2600" dirty="0"/>
              <a:t> statement can also be optionally used with the</a:t>
            </a:r>
            <a:r>
              <a:rPr lang="en-US" sz="2600" dirty="0">
                <a:solidFill>
                  <a:srgbClr val="C00000"/>
                </a:solidFill>
              </a:rPr>
              <a:t> for</a:t>
            </a:r>
            <a:r>
              <a:rPr lang="en-US" sz="2600" dirty="0"/>
              <a:t> loop.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In this case, the code inside the </a:t>
            </a:r>
            <a:r>
              <a:rPr lang="en-US" sz="2600" dirty="0">
                <a:solidFill>
                  <a:srgbClr val="C00000"/>
                </a:solidFill>
              </a:rPr>
              <a:t>else</a:t>
            </a:r>
            <a:r>
              <a:rPr lang="en-US" sz="2600" dirty="0"/>
              <a:t> block will be executed exactly once when the loop exits cleanly.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Exiting cleanly means that the loop went through all the members of the </a:t>
            </a:r>
            <a:r>
              <a:rPr lang="en-US" sz="2600" dirty="0" err="1"/>
              <a:t>iterable</a:t>
            </a:r>
            <a:r>
              <a:rPr lang="en-US" sz="2600" dirty="0"/>
              <a:t> without breaking.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4484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3.8 The range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204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Python's </a:t>
            </a:r>
            <a:r>
              <a:rPr lang="en-US" sz="2600" dirty="0">
                <a:solidFill>
                  <a:srgbClr val="C00000"/>
                </a:solidFill>
              </a:rPr>
              <a:t>range</a:t>
            </a:r>
            <a:r>
              <a:rPr lang="en-US" sz="2600" dirty="0"/>
              <a:t> function is a built-in function that generates a list of numbers.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 list is mostly used to iterate over using the</a:t>
            </a:r>
            <a:r>
              <a:rPr lang="en-US" sz="2600" dirty="0">
                <a:solidFill>
                  <a:srgbClr val="C00000"/>
                </a:solidFill>
              </a:rPr>
              <a:t> for</a:t>
            </a:r>
            <a:r>
              <a:rPr lang="en-US" sz="2600" dirty="0"/>
              <a:t> loop.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</a:t>
            </a:r>
            <a:r>
              <a:rPr lang="en-US" sz="2600" dirty="0">
                <a:solidFill>
                  <a:srgbClr val="C00000"/>
                </a:solidFill>
              </a:rPr>
              <a:t> range</a:t>
            </a:r>
            <a:r>
              <a:rPr lang="en-US" sz="2600" dirty="0"/>
              <a:t> function is used t</a:t>
            </a:r>
            <a:r>
              <a:rPr lang="en-US" sz="2800" dirty="0"/>
              <a:t>o iterate over a list while keeping track of the index.</a:t>
            </a: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4484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3.9 Nesting Loops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50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Nesting can be defined as the practice of placing loops inside other loops.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Although it is frowned upon in some applications, it is necessary to nest loops to achieve the desired effect.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One of the use cases for nesting loops is when you need to access data inside a complex data structure.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3.10 Breaking Out of Loops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3.10.1 The break Statement</a:t>
            </a:r>
          </a:p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3.10.2 The continue Statement</a:t>
            </a:r>
          </a:p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3.10.3 The pass Statement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3.10.1 The break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50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break</a:t>
            </a:r>
            <a:r>
              <a:rPr lang="en-US" sz="2600" dirty="0"/>
              <a:t> statement allows you to exit a loop based on an external trigger.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means that you can exit the loop based on a condition external to the loop.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statement is usually used in conjunction with the conditional </a:t>
            </a:r>
            <a:r>
              <a:rPr lang="en-US" sz="2600" dirty="0">
                <a:solidFill>
                  <a:srgbClr val="C00000"/>
                </a:solidFill>
              </a:rPr>
              <a:t>if</a:t>
            </a:r>
            <a:r>
              <a:rPr lang="en-US" sz="2600" dirty="0"/>
              <a:t> statement.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3.10.2 The continue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38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continue</a:t>
            </a:r>
            <a:r>
              <a:rPr lang="en-US" sz="2600" dirty="0"/>
              <a:t> statement allows you to skip over the part of a loop where an external condition is triggered but then goes on to complete the rest of the loop.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means that the current run of the loop will be interrupted but the program will return to the top of the loop and continue execution from there.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z="4000" b="1" dirty="0">
                <a:latin typeface="+mj-lt"/>
              </a:rPr>
              <a:t>3.10.3 The pass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</a:t>
            </a:r>
            <a:r>
              <a:rPr lang="en-US" sz="2600" dirty="0">
                <a:solidFill>
                  <a:srgbClr val="C00000"/>
                </a:solidFill>
              </a:rPr>
              <a:t> pass</a:t>
            </a:r>
            <a:r>
              <a:rPr lang="en-US" sz="2600" dirty="0"/>
              <a:t> statement allows you to handle an external trigger condition without affecting the execution of the loop.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is to say that the loop will continue to execute as normal unless it hits the </a:t>
            </a:r>
            <a:r>
              <a:rPr lang="en-US" sz="2600" dirty="0">
                <a:solidFill>
                  <a:srgbClr val="C00000"/>
                </a:solidFill>
              </a:rPr>
              <a:t>break</a:t>
            </a:r>
            <a:r>
              <a:rPr lang="en-US" sz="2600" dirty="0"/>
              <a:t> or</a:t>
            </a:r>
            <a:r>
              <a:rPr lang="en-US" sz="2600" dirty="0">
                <a:solidFill>
                  <a:srgbClr val="C00000"/>
                </a:solidFill>
              </a:rPr>
              <a:t> continue</a:t>
            </a:r>
            <a:r>
              <a:rPr lang="en-US" sz="2600" dirty="0"/>
              <a:t> statement somewhere later in  code.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9939455" cy="7936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 Statements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427287" y="1210469"/>
            <a:ext cx="9220200" cy="4928026"/>
          </a:xfrm>
          <a:prstGeom prst="rect">
            <a:avLst/>
          </a:prstGeom>
        </p:spPr>
        <p:txBody>
          <a:bodyPr lIns="9144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3.1 Introduction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3.2 Control Statements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3.3 The if Statement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3.4 The while Statement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3.5 while Versus if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3.6 Loops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3.7 The for Loop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3.8 The range Function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3.9 Nesting Loops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3.10 Breaking Out of Loops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3.11 Summary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28798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7783513" cy="81233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3.11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Summary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10469"/>
            <a:ext cx="93933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IN" sz="2600" dirty="0"/>
              <a:t>In this presentation, we have learned that: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Program flow describes a way in which statements in code are executed. 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Python uses a simple top-down program flow. 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A control statement is a structure in code that conditionally changes the program flow. 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Nesting can be defined as the practice of placing loops inside other loops.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3.1 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You are going to build on the knowledge that you have acquired so far to dive deeper into the beautiful language that is Python.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3.2 Control Statements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3.2.1 </a:t>
            </a:r>
            <a:r>
              <a:rPr lang="en-US" sz="2600" dirty="0"/>
              <a:t>Program Flow</a:t>
            </a:r>
          </a:p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3.2.2 Control Statement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3.2.1 </a:t>
            </a:r>
            <a:r>
              <a:rPr lang="en-US" sz="4000" b="1" dirty="0">
                <a:latin typeface="+mj-lt"/>
              </a:rPr>
              <a:t>Program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78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Program flow describes a way in which statements in code are executed.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also includes the priority given to different elements.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Python uses a simple top-down program flow.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3.2.2 Control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50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 control statement is a structure in code that conditionally changes the program flow.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 control statement achieves this by conditionally executing different parts of code.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 control statement can also be used to repeatedly and conditionally execute some code.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3.3 The if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78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</a:t>
            </a:r>
            <a:r>
              <a:rPr lang="en-US" sz="2600" dirty="0">
                <a:solidFill>
                  <a:srgbClr val="C00000"/>
                </a:solidFill>
              </a:rPr>
              <a:t> if</a:t>
            </a:r>
            <a:r>
              <a:rPr lang="en-US" sz="2600" dirty="0"/>
              <a:t> statement allows you to execute a block of code if a condition is true.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Otherwise, it can run an alternative block of code in its </a:t>
            </a:r>
            <a:r>
              <a:rPr lang="en-US" sz="2600" dirty="0">
                <a:solidFill>
                  <a:srgbClr val="C00000"/>
                </a:solidFill>
              </a:rPr>
              <a:t>else</a:t>
            </a:r>
            <a:r>
              <a:rPr lang="en-US" sz="2600" dirty="0"/>
              <a:t> clause.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else</a:t>
            </a:r>
            <a:r>
              <a:rPr lang="en-US" sz="2600" dirty="0"/>
              <a:t> clause of the</a:t>
            </a:r>
            <a:r>
              <a:rPr lang="en-US" sz="2600" dirty="0">
                <a:solidFill>
                  <a:srgbClr val="C00000"/>
                </a:solidFill>
              </a:rPr>
              <a:t> if</a:t>
            </a:r>
            <a:r>
              <a:rPr lang="en-US" sz="2600" dirty="0"/>
              <a:t> statement is optional.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3.4 The while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while</a:t>
            </a:r>
            <a:r>
              <a:rPr lang="en-US" sz="2600" dirty="0"/>
              <a:t> statement allows you to execute a block of code repeatedly as long as a condition remains true. 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</a:t>
            </a:r>
            <a:r>
              <a:rPr lang="en-US" sz="2600" dirty="0">
                <a:solidFill>
                  <a:srgbClr val="C00000"/>
                </a:solidFill>
              </a:rPr>
              <a:t> while</a:t>
            </a:r>
            <a:r>
              <a:rPr lang="en-US" sz="2600" dirty="0"/>
              <a:t> statement can also have the </a:t>
            </a:r>
            <a:r>
              <a:rPr lang="en-US" sz="2600" dirty="0">
                <a:solidFill>
                  <a:srgbClr val="C00000"/>
                </a:solidFill>
              </a:rPr>
              <a:t>else</a:t>
            </a:r>
            <a:r>
              <a:rPr lang="en-US" sz="2600" dirty="0"/>
              <a:t> clause that will be executed exactly once when the condition is no longer true.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6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3.5 while Versus 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main difference between the </a:t>
            </a:r>
            <a:r>
              <a:rPr lang="en-US" sz="2600" dirty="0">
                <a:solidFill>
                  <a:srgbClr val="C00000"/>
                </a:solidFill>
              </a:rPr>
              <a:t>if</a:t>
            </a:r>
            <a:r>
              <a:rPr lang="en-US" sz="2600" dirty="0"/>
              <a:t> and </a:t>
            </a:r>
            <a:r>
              <a:rPr lang="en-US" sz="2600" dirty="0">
                <a:solidFill>
                  <a:srgbClr val="C00000"/>
                </a:solidFill>
              </a:rPr>
              <a:t>while</a:t>
            </a:r>
            <a:r>
              <a:rPr lang="en-US" sz="2600" dirty="0"/>
              <a:t> statements is that the </a:t>
            </a:r>
            <a:r>
              <a:rPr lang="en-US" sz="2600" dirty="0">
                <a:solidFill>
                  <a:srgbClr val="C00000"/>
                </a:solidFill>
              </a:rPr>
              <a:t>if</a:t>
            </a:r>
            <a:r>
              <a:rPr lang="en-US" sz="2600" dirty="0"/>
              <a:t> statement allows you to branch the execution of code once based on a condition.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code in the </a:t>
            </a:r>
            <a:r>
              <a:rPr lang="en-US" sz="2600" dirty="0">
                <a:solidFill>
                  <a:srgbClr val="C00000"/>
                </a:solidFill>
              </a:rPr>
              <a:t>if</a:t>
            </a:r>
            <a:r>
              <a:rPr lang="en-US" sz="2600" dirty="0"/>
              <a:t> block is only executed once. 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while</a:t>
            </a:r>
            <a:r>
              <a:rPr lang="en-US" sz="2600" dirty="0"/>
              <a:t> statement allows you to run a block of code multiple times as long as a condition evaluates to true.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871</Words>
  <Application>Microsoft Office PowerPoint</Application>
  <PresentationFormat>Custom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Jennifer Stack</cp:lastModifiedBy>
  <cp:revision>59</cp:revision>
  <dcterms:created xsi:type="dcterms:W3CDTF">2006-08-16T00:00:00Z</dcterms:created>
  <dcterms:modified xsi:type="dcterms:W3CDTF">2023-08-29T23:03:48Z</dcterms:modified>
</cp:coreProperties>
</file>