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71" r:id="rId13"/>
    <p:sldId id="270" r:id="rId14"/>
    <p:sldId id="272" r:id="rId15"/>
    <p:sldId id="273" r:id="rId16"/>
    <p:sldId id="274" r:id="rId17"/>
    <p:sldId id="275" r:id="rId18"/>
    <p:sldId id="276" r:id="rId19"/>
    <p:sldId id="277" r:id="rId20"/>
  </p:sldIdLst>
  <p:sldSz cx="12169775" cy="6840538"/>
  <p:notesSz cx="6858000" cy="9144000"/>
  <p:defaultTextStyle>
    <a:defPPr>
      <a:defRPr lang="en-US"/>
    </a:defPPr>
    <a:lvl1pPr marL="0" algn="l" defTabSz="112745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63728" algn="l" defTabSz="112745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27455" algn="l" defTabSz="112745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91183" algn="l" defTabSz="112745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54910" algn="l" defTabSz="112745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818638" algn="l" defTabSz="112745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82366" algn="l" defTabSz="112745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946093" algn="l" defTabSz="112745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509821" algn="l" defTabSz="112745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804" y="78"/>
      </p:cViewPr>
      <p:guideLst>
        <p:guide orient="horz" pos="2155"/>
        <p:guide pos="38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734" y="2125002"/>
            <a:ext cx="10344309" cy="146628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467" y="3876305"/>
            <a:ext cx="8518843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3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7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91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4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8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82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46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9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3088" y="273940"/>
            <a:ext cx="2738199" cy="58366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490" y="273940"/>
            <a:ext cx="8011769" cy="58366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328" y="4395680"/>
            <a:ext cx="10344309" cy="1358607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328" y="2899312"/>
            <a:ext cx="10344309" cy="1496367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6372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2745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69118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5491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81863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82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9460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50982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489" y="1596126"/>
            <a:ext cx="5374984" cy="451443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6302" y="1596126"/>
            <a:ext cx="5374984" cy="451443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490" y="1531204"/>
            <a:ext cx="5377097" cy="638133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3728" indent="0">
              <a:buNone/>
              <a:defRPr sz="2500" b="1"/>
            </a:lvl2pPr>
            <a:lvl3pPr marL="1127455" indent="0">
              <a:buNone/>
              <a:defRPr sz="2200" b="1"/>
            </a:lvl3pPr>
            <a:lvl4pPr marL="1691183" indent="0">
              <a:buNone/>
              <a:defRPr sz="2000" b="1"/>
            </a:lvl4pPr>
            <a:lvl5pPr marL="2254910" indent="0">
              <a:buNone/>
              <a:defRPr sz="2000" b="1"/>
            </a:lvl5pPr>
            <a:lvl6pPr marL="2818638" indent="0">
              <a:buNone/>
              <a:defRPr sz="2000" b="1"/>
            </a:lvl6pPr>
            <a:lvl7pPr marL="3382366" indent="0">
              <a:buNone/>
              <a:defRPr sz="2000" b="1"/>
            </a:lvl7pPr>
            <a:lvl8pPr marL="3946093" indent="0">
              <a:buNone/>
              <a:defRPr sz="2000" b="1"/>
            </a:lvl8pPr>
            <a:lvl9pPr marL="4509821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490" y="2169338"/>
            <a:ext cx="5377097" cy="3941227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2077" y="1531204"/>
            <a:ext cx="5379210" cy="638133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3728" indent="0">
              <a:buNone/>
              <a:defRPr sz="2500" b="1"/>
            </a:lvl2pPr>
            <a:lvl3pPr marL="1127455" indent="0">
              <a:buNone/>
              <a:defRPr sz="2200" b="1"/>
            </a:lvl3pPr>
            <a:lvl4pPr marL="1691183" indent="0">
              <a:buNone/>
              <a:defRPr sz="2000" b="1"/>
            </a:lvl4pPr>
            <a:lvl5pPr marL="2254910" indent="0">
              <a:buNone/>
              <a:defRPr sz="2000" b="1"/>
            </a:lvl5pPr>
            <a:lvl6pPr marL="2818638" indent="0">
              <a:buNone/>
              <a:defRPr sz="2000" b="1"/>
            </a:lvl6pPr>
            <a:lvl7pPr marL="3382366" indent="0">
              <a:buNone/>
              <a:defRPr sz="2000" b="1"/>
            </a:lvl7pPr>
            <a:lvl8pPr marL="3946093" indent="0">
              <a:buNone/>
              <a:defRPr sz="2000" b="1"/>
            </a:lvl8pPr>
            <a:lvl9pPr marL="4509821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077" y="2169338"/>
            <a:ext cx="5379210" cy="3941227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89" y="272355"/>
            <a:ext cx="4003772" cy="1159091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8044" y="272356"/>
            <a:ext cx="6803242" cy="5838209"/>
          </a:xfrm>
        </p:spPr>
        <p:txBody>
          <a:bodyPr/>
          <a:lstStyle>
            <a:lvl1pPr>
              <a:defRPr sz="39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489" y="1431447"/>
            <a:ext cx="4003772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63728" indent="0">
              <a:buNone/>
              <a:defRPr sz="1500"/>
            </a:lvl2pPr>
            <a:lvl3pPr marL="1127455" indent="0">
              <a:buNone/>
              <a:defRPr sz="1200"/>
            </a:lvl3pPr>
            <a:lvl4pPr marL="1691183" indent="0">
              <a:buNone/>
              <a:defRPr sz="1100"/>
            </a:lvl4pPr>
            <a:lvl5pPr marL="2254910" indent="0">
              <a:buNone/>
              <a:defRPr sz="1100"/>
            </a:lvl5pPr>
            <a:lvl6pPr marL="2818638" indent="0">
              <a:buNone/>
              <a:defRPr sz="1100"/>
            </a:lvl6pPr>
            <a:lvl7pPr marL="3382366" indent="0">
              <a:buNone/>
              <a:defRPr sz="1100"/>
            </a:lvl7pPr>
            <a:lvl8pPr marL="3946093" indent="0">
              <a:buNone/>
              <a:defRPr sz="1100"/>
            </a:lvl8pPr>
            <a:lvl9pPr marL="4509821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362" y="4788377"/>
            <a:ext cx="7301865" cy="565295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5362" y="611215"/>
            <a:ext cx="7301865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63728" indent="0">
              <a:buNone/>
              <a:defRPr sz="3500"/>
            </a:lvl2pPr>
            <a:lvl3pPr marL="1127455" indent="0">
              <a:buNone/>
              <a:defRPr sz="3000"/>
            </a:lvl3pPr>
            <a:lvl4pPr marL="1691183" indent="0">
              <a:buNone/>
              <a:defRPr sz="2500"/>
            </a:lvl4pPr>
            <a:lvl5pPr marL="2254910" indent="0">
              <a:buNone/>
              <a:defRPr sz="2500"/>
            </a:lvl5pPr>
            <a:lvl6pPr marL="2818638" indent="0">
              <a:buNone/>
              <a:defRPr sz="2500"/>
            </a:lvl6pPr>
            <a:lvl7pPr marL="3382366" indent="0">
              <a:buNone/>
              <a:defRPr sz="2500"/>
            </a:lvl7pPr>
            <a:lvl8pPr marL="3946093" indent="0">
              <a:buNone/>
              <a:defRPr sz="2500"/>
            </a:lvl8pPr>
            <a:lvl9pPr marL="4509821" indent="0">
              <a:buNone/>
              <a:defRPr sz="2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5362" y="5353672"/>
            <a:ext cx="7301865" cy="802813"/>
          </a:xfrm>
        </p:spPr>
        <p:txBody>
          <a:bodyPr/>
          <a:lstStyle>
            <a:lvl1pPr marL="0" indent="0">
              <a:buNone/>
              <a:defRPr sz="1700"/>
            </a:lvl1pPr>
            <a:lvl2pPr marL="563728" indent="0">
              <a:buNone/>
              <a:defRPr sz="1500"/>
            </a:lvl2pPr>
            <a:lvl3pPr marL="1127455" indent="0">
              <a:buNone/>
              <a:defRPr sz="1200"/>
            </a:lvl3pPr>
            <a:lvl4pPr marL="1691183" indent="0">
              <a:buNone/>
              <a:defRPr sz="1100"/>
            </a:lvl4pPr>
            <a:lvl5pPr marL="2254910" indent="0">
              <a:buNone/>
              <a:defRPr sz="1100"/>
            </a:lvl5pPr>
            <a:lvl6pPr marL="2818638" indent="0">
              <a:buNone/>
              <a:defRPr sz="1100"/>
            </a:lvl6pPr>
            <a:lvl7pPr marL="3382366" indent="0">
              <a:buNone/>
              <a:defRPr sz="1100"/>
            </a:lvl7pPr>
            <a:lvl8pPr marL="3946093" indent="0">
              <a:buNone/>
              <a:defRPr sz="1100"/>
            </a:lvl8pPr>
            <a:lvl9pPr marL="4509821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489" y="273939"/>
            <a:ext cx="10952798" cy="1140090"/>
          </a:xfrm>
          <a:prstGeom prst="rect">
            <a:avLst/>
          </a:prstGeom>
        </p:spPr>
        <p:txBody>
          <a:bodyPr vert="horz" lIns="112746" tIns="56373" rIns="112746" bIns="56373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489" y="1596126"/>
            <a:ext cx="10952798" cy="4514439"/>
          </a:xfrm>
          <a:prstGeom prst="rect">
            <a:avLst/>
          </a:prstGeom>
        </p:spPr>
        <p:txBody>
          <a:bodyPr vert="horz" lIns="112746" tIns="56373" rIns="112746" bIns="5637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489" y="6340166"/>
            <a:ext cx="2839614" cy="364195"/>
          </a:xfrm>
          <a:prstGeom prst="rect">
            <a:avLst/>
          </a:prstGeom>
        </p:spPr>
        <p:txBody>
          <a:bodyPr vert="horz" lIns="112746" tIns="56373" rIns="112746" bIns="56373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8007" y="6340166"/>
            <a:ext cx="3853762" cy="364195"/>
          </a:xfrm>
          <a:prstGeom prst="rect">
            <a:avLst/>
          </a:prstGeom>
        </p:spPr>
        <p:txBody>
          <a:bodyPr vert="horz" lIns="112746" tIns="56373" rIns="112746" bIns="56373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1672" y="6340166"/>
            <a:ext cx="2839614" cy="364195"/>
          </a:xfrm>
          <a:prstGeom prst="rect">
            <a:avLst/>
          </a:prstGeom>
        </p:spPr>
        <p:txBody>
          <a:bodyPr vert="horz" lIns="112746" tIns="56373" rIns="112746" bIns="56373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27455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796" indent="-422796" algn="l" defTabSz="1127455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16057" indent="-352330" algn="l" defTabSz="1127455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09319" indent="-281864" algn="l" defTabSz="1127455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973047" indent="-281864" algn="l" defTabSz="1127455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36774" indent="-281864" algn="l" defTabSz="1127455" rtl="0" eaLnBrk="1" latinLnBrk="0" hangingPunct="1">
        <a:spcBef>
          <a:spcPct val="20000"/>
        </a:spcBef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00502" indent="-281864" algn="l" defTabSz="112745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664229" indent="-281864" algn="l" defTabSz="112745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227957" indent="-281864" algn="l" defTabSz="112745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791685" indent="-281864" algn="l" defTabSz="112745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745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3728" algn="l" defTabSz="112745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27455" algn="l" defTabSz="112745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91183" algn="l" defTabSz="112745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54910" algn="l" defTabSz="112745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18638" algn="l" defTabSz="112745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82366" algn="l" defTabSz="112745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093" algn="l" defTabSz="112745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09821" algn="l" defTabSz="112745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 txBox="1">
            <a:spLocks noChangeArrowheads="1"/>
          </p:cNvSpPr>
          <p:nvPr/>
        </p:nvSpPr>
        <p:spPr>
          <a:xfrm>
            <a:off x="1926881" y="1"/>
            <a:ext cx="10242894" cy="6232489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400" b="1" u="sng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Times New Roman" panose="02020603050405020304" pitchFamily="18" charset="0"/>
              </a:rPr>
              <a:t>Lesson 4</a:t>
            </a:r>
            <a:br>
              <a:rPr kumimoji="0" lang="en-US" sz="40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Times New Roman" panose="02020603050405020304" pitchFamily="18" charset="0"/>
              </a:rPr>
            </a:br>
            <a:r>
              <a:rPr lang="en-IN" sz="4000" b="1" u="sng" baseline="0" dirty="0">
                <a:latin typeface="+mj-lt"/>
                <a:ea typeface="+mj-ea"/>
                <a:cs typeface="+mj-cs"/>
              </a:rPr>
              <a:t>Functions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9742488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indent="-342900" defTabSz="9144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IN" sz="4000" b="1" dirty="0">
                <a:latin typeface="+mj-lt"/>
              </a:rPr>
              <a:t>4.3</a:t>
            </a:r>
            <a:r>
              <a:rPr lang="en-US" sz="4000" b="1" dirty="0">
                <a:latin typeface="+mj-lt"/>
              </a:rPr>
              <a:t>.2 Global and Local Variables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427287" y="1210469"/>
            <a:ext cx="9393382" cy="2021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Variables that are defined inside of a function body are called local variables as they are only accessible inside the function.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Variables that are defined outside of a function body are called global variables as they are accessible both outside and inside of the function.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10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9742488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indent="-342900" defTabSz="9144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4000" b="1" dirty="0"/>
              <a:t>4.3.3 Function Return</a:t>
            </a:r>
            <a:endParaRPr lang="en-US" sz="4000" b="1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427287" y="1210469"/>
            <a:ext cx="9393382" cy="1300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</a:t>
            </a:r>
            <a:r>
              <a:rPr lang="en-US" sz="2600" dirty="0">
                <a:solidFill>
                  <a:srgbClr val="C00000"/>
                </a:solidFill>
              </a:rPr>
              <a:t> return</a:t>
            </a:r>
            <a:r>
              <a:rPr lang="en-US" sz="2600" dirty="0"/>
              <a:t> statement in Python is used within functions to return something to the caller of the function.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Without the </a:t>
            </a:r>
            <a:r>
              <a:rPr lang="en-US" sz="2600" dirty="0">
                <a:solidFill>
                  <a:srgbClr val="C00000"/>
                </a:solidFill>
              </a:rPr>
              <a:t>return</a:t>
            </a:r>
            <a:r>
              <a:rPr lang="en-US" sz="2600" dirty="0"/>
              <a:t> statement, every function will return </a:t>
            </a:r>
            <a:r>
              <a:rPr lang="en-US" sz="2600" dirty="0">
                <a:solidFill>
                  <a:srgbClr val="C00000"/>
                </a:solidFill>
              </a:rPr>
              <a:t>None</a:t>
            </a:r>
            <a:r>
              <a:rPr lang="en-US" sz="2600" dirty="0"/>
              <a:t>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11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9742488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indent="-342900" defTabSz="9144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4000" b="1" dirty="0"/>
              <a:t>4.3.4 Using main()</a:t>
            </a:r>
            <a:endParaRPr lang="en-US" sz="4000" b="1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427287" y="1210469"/>
            <a:ext cx="9393382" cy="2021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Most other programming languages require a special function, called </a:t>
            </a:r>
            <a:r>
              <a:rPr lang="en-US" sz="2600" dirty="0">
                <a:solidFill>
                  <a:srgbClr val="C00000"/>
                </a:solidFill>
              </a:rPr>
              <a:t>main()</a:t>
            </a:r>
            <a:r>
              <a:rPr lang="en-US" sz="2600" dirty="0"/>
              <a:t>,which tells an operating system what code to execute when a program is invoked. </a:t>
            </a:r>
            <a:endParaRPr lang="en-US" sz="2600" dirty="0">
              <a:solidFill>
                <a:srgbClr val="C00000"/>
              </a:solidFill>
            </a:endParaRP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This is not necessary for Python but you will find that it is a good and logical way to structure a program.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12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9742488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>
              <a:spcBef>
                <a:spcPct val="0"/>
              </a:spcBef>
              <a:buClr>
                <a:srgbClr val="C00000"/>
              </a:buClr>
              <a:defRPr/>
            </a:pPr>
            <a:r>
              <a:rPr lang="en-US" sz="4000" b="1" dirty="0">
                <a:latin typeface="+mj-lt"/>
                <a:ea typeface="+mj-ea"/>
                <a:cs typeface="+mj-cs"/>
              </a:rPr>
              <a:t>4.4 Function Arguments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427287" y="1210469"/>
            <a:ext cx="9393382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4.4.1 Required arguments</a:t>
            </a:r>
          </a:p>
          <a:p>
            <a:pPr marL="342900" indent="-342900" defTabSz="9144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4.4.2 Keyword arguments</a:t>
            </a:r>
          </a:p>
          <a:p>
            <a:pPr marL="342900" indent="-342900" defTabSz="9144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4.4.3 Default arguments</a:t>
            </a:r>
          </a:p>
          <a:p>
            <a:pPr marL="342900" indent="-342900" defTabSz="9144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4.4.4 Variable number of arguments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13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9742488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indent="-342900" defTabSz="9144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4000" b="1" dirty="0">
                <a:latin typeface="+mj-lt"/>
              </a:rPr>
              <a:t>4.4.1 Required arguments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427287" y="1210469"/>
            <a:ext cx="9393382" cy="1660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Required arguments are the types of arguments that have to be present when calling a function.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These types of arguments also need to be in the correct order for the function to work as expected.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14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9742488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indent="-342900" defTabSz="9144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4000" b="1" dirty="0">
                <a:latin typeface="+mj-lt"/>
              </a:rPr>
              <a:t>4.4.2 Keyword arguments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427287" y="1210469"/>
            <a:ext cx="9393382" cy="2869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If you must call all of the parameters in the right order, you can use keyword arguments in your function call.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You can use these to identify the arguments by their parameter names.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Keyword arguments are very powerful and they ensure that no matter in which orders you pass arguments in the function, keyword arguments will always know which argument goes where.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15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9742488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indent="-342900" defTabSz="9144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4000" b="1" dirty="0">
                <a:latin typeface="+mj-lt"/>
              </a:rPr>
              <a:t>4.4.3 </a:t>
            </a:r>
            <a:r>
              <a:rPr lang="en-US" sz="4000" b="1" dirty="0"/>
              <a:t>Default Arguments</a:t>
            </a:r>
            <a:endParaRPr lang="en-US" sz="4000" b="1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427287" y="1210469"/>
            <a:ext cx="9393382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Default arguments are those that take a default value if no argument value is passed during the function call. 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16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9742488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indent="-342900" defTabSz="9144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4000" b="1" dirty="0">
                <a:latin typeface="+mj-lt"/>
              </a:rPr>
              <a:t>4.4.4 </a:t>
            </a:r>
            <a:r>
              <a:rPr lang="en-US" sz="4000" b="1" dirty="0"/>
              <a:t>Variable Number of Arguments</a:t>
            </a:r>
            <a:endParaRPr lang="en-US" sz="4000" b="1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427287" y="1210469"/>
            <a:ext cx="9393382" cy="2149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It might happen that you want to allow a function to receive any number of variables and then process them.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Wouldn't it be convenient if you could pass a variable number of arguments to this function?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This is possible in Python by using the special </a:t>
            </a:r>
            <a:r>
              <a:rPr lang="en-US" sz="2600" dirty="0">
                <a:solidFill>
                  <a:srgbClr val="C00000"/>
                </a:solidFill>
              </a:rPr>
              <a:t>*</a:t>
            </a:r>
            <a:r>
              <a:rPr lang="en-US" sz="2600" dirty="0"/>
              <a:t> (asterisk) syntax.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17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9742488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indent="-342900" defTabSz="9144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4000" b="1" dirty="0">
                <a:latin typeface="+mj-lt"/>
              </a:rPr>
              <a:t>4.5 Anonymous functions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427287" y="1210469"/>
            <a:ext cx="9393382" cy="2149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Anonymous functions in Python are also called lambda functions.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This is because they use the keyword lambda in their definition.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Anonymous functions are so-called because, unlike all of the other functions that you have looked at up to this point, they do not require to be named in their definition.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18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28798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7783513" cy="812339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lang="en-US" sz="4000" b="1" dirty="0">
                <a:latin typeface="+mj-lt"/>
                <a:ea typeface="+mj-ea"/>
                <a:cs typeface="+mj-cs"/>
              </a:rPr>
              <a:t>4.6</a:t>
            </a: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Summary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10469"/>
            <a:ext cx="9393382" cy="205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rgbClr val="C00000"/>
              </a:buClr>
            </a:pPr>
            <a:r>
              <a:rPr lang="en-IN" sz="2600" dirty="0"/>
              <a:t>In this presentation, we have learned that:</a:t>
            </a:r>
          </a:p>
          <a:p>
            <a:pPr marL="342900" lvl="2" indent="-342900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Functions are an integral part of the Python programming language and a lot of languages. </a:t>
            </a:r>
          </a:p>
          <a:p>
            <a:pPr marL="342900" lvl="2" indent="-342900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The Python interpreter has several built-in functions and types that are always available.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19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427287" y="372269"/>
            <a:ext cx="9939455" cy="79361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baseline="0" dirty="0">
                <a:latin typeface="+mj-lt"/>
                <a:ea typeface="+mj-ea"/>
                <a:cs typeface="+mj-cs"/>
              </a:rPr>
              <a:t>Functions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2427287" y="1210469"/>
            <a:ext cx="9220200" cy="4928026"/>
          </a:xfrm>
          <a:prstGeom prst="rect">
            <a:avLst/>
          </a:prstGeom>
        </p:spPr>
        <p:txBody>
          <a:bodyPr lIns="91440">
            <a:normAutofit/>
          </a:bodyPr>
          <a:lstStyle/>
          <a:p>
            <a:pPr marL="342900" indent="-342900" defTabSz="9144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4.1 Introduction</a:t>
            </a:r>
          </a:p>
          <a:p>
            <a:pPr marL="342900" indent="-342900" defTabSz="9144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4.2 Built-In Functions</a:t>
            </a:r>
          </a:p>
          <a:p>
            <a:pPr marL="342900" indent="-342900" defTabSz="9144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4.3 User-Defined Functions</a:t>
            </a:r>
          </a:p>
          <a:p>
            <a:pPr marL="342900" indent="-342900" defTabSz="9144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4.4 Function Arguments</a:t>
            </a:r>
          </a:p>
          <a:p>
            <a:pPr marL="342900" indent="-342900" defTabSz="9144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4.5 Anonymous Functions</a:t>
            </a:r>
          </a:p>
          <a:p>
            <a:pPr marL="342900" indent="-342900" defTabSz="9144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4.6 Summary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2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lang="en-US" sz="4000" b="1" dirty="0">
                <a:latin typeface="+mj-lt"/>
                <a:ea typeface="+mj-ea"/>
                <a:cs typeface="+mj-cs"/>
              </a:rPr>
              <a:t>4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.1</a:t>
            </a: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Introduction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2509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Functions are an integral part of the Python programming language and a lot of languages.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You have already encountered some built-in functions when dealing with certain data structures.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Functions are an easy way to group a few lines of code that implement a functionality together.  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3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lang="en-US" sz="4000" b="1" dirty="0">
                <a:latin typeface="+mj-lt"/>
                <a:ea typeface="+mj-ea"/>
                <a:cs typeface="+mj-cs"/>
              </a:rPr>
              <a:t>4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.1</a:t>
            </a: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Introduction </a:t>
            </a:r>
            <a:r>
              <a:rPr kumimoji="0" lang="en-US" sz="3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(continued)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194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sz="2600" dirty="0"/>
              <a:t>The three main types of functions in Python are as follows: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Built-in functions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User-defined functions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Anonymous functions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4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indent="-342900" defTabSz="9144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4000" b="1" dirty="0">
                <a:latin typeface="+mj-lt"/>
              </a:rPr>
              <a:t>4.2 Built-In Functions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1660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 Python interpreter has several built-in functions and types that are always available.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These are called built-in functions and they can be used anywhere in your code without the need of any importation.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5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indent="-342900" defTabSz="9144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4000" b="1" dirty="0">
                <a:latin typeface="+mj-lt"/>
              </a:rPr>
              <a:t>4.2 Built-In Functions </a:t>
            </a:r>
            <a:r>
              <a:rPr lang="en-US" sz="3000" b="1" dirty="0">
                <a:latin typeface="+mj-lt"/>
              </a:rPr>
              <a:t>(continued)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418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2600" dirty="0"/>
              <a:t>Some of the built-in functions that you have already encountered are as follows: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b="1" dirty="0"/>
              <a:t>input([prompt])</a:t>
            </a:r>
          </a:p>
          <a:p>
            <a:pPr marL="914400" lvl="2" indent="-228600" defTabSz="9144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600" dirty="0"/>
              <a:t>Prints the prompt to the terminal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b="1" dirty="0"/>
              <a:t>print()</a:t>
            </a:r>
          </a:p>
          <a:p>
            <a:pPr marL="914400" lvl="2" indent="-228600" defTabSz="9144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600" dirty="0"/>
              <a:t>Prints objects to the text stream file or the terminal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b="1" dirty="0"/>
              <a:t>map()</a:t>
            </a:r>
          </a:p>
          <a:p>
            <a:pPr marL="914400" lvl="2" indent="-228600" defTabSz="9144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600" dirty="0"/>
              <a:t>Returns an iterator that applies a function to every item of the </a:t>
            </a:r>
            <a:r>
              <a:rPr lang="en-US" sz="2600" dirty="0" err="1"/>
              <a:t>iterable</a:t>
            </a:r>
            <a:r>
              <a:rPr lang="en-US" sz="2600" dirty="0"/>
              <a:t>, yielding the results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6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9742488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>
              <a:spcBef>
                <a:spcPct val="0"/>
              </a:spcBef>
              <a:buClr>
                <a:srgbClr val="C00000"/>
              </a:buClr>
              <a:defRPr/>
            </a:pPr>
            <a:r>
              <a:rPr lang="en-US" sz="4000" b="1" dirty="0">
                <a:latin typeface="+mj-lt"/>
                <a:ea typeface="+mj-ea"/>
                <a:cs typeface="+mj-cs"/>
              </a:rPr>
              <a:t>4.3 User-Defined Functions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427287" y="1210469"/>
            <a:ext cx="9393382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IN" sz="2600" dirty="0"/>
              <a:t>4.3.1 </a:t>
            </a:r>
            <a:r>
              <a:rPr lang="en-US" sz="2600" dirty="0"/>
              <a:t>Calling a Function</a:t>
            </a:r>
          </a:p>
          <a:p>
            <a:pPr marL="342900" indent="-342900" defTabSz="9144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IN" sz="2600" dirty="0"/>
              <a:t>4.3</a:t>
            </a:r>
            <a:r>
              <a:rPr lang="en-US" sz="2600" dirty="0"/>
              <a:t>.2 Global and Local Variables</a:t>
            </a:r>
          </a:p>
          <a:p>
            <a:pPr marL="342900" indent="-342900" defTabSz="9144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IN" sz="2600" dirty="0"/>
              <a:t>4.3</a:t>
            </a:r>
            <a:r>
              <a:rPr lang="en-US" sz="2600" dirty="0"/>
              <a:t>.3 Function Return</a:t>
            </a:r>
          </a:p>
          <a:p>
            <a:pPr marL="342900" indent="-342900" defTabSz="9144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IN" sz="2600" dirty="0"/>
              <a:t>4.3</a:t>
            </a:r>
            <a:r>
              <a:rPr lang="en-US" sz="2600" dirty="0"/>
              <a:t>.4 Using main()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7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9742488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>
              <a:spcBef>
                <a:spcPct val="0"/>
              </a:spcBef>
              <a:buClr>
                <a:srgbClr val="C00000"/>
              </a:buClr>
              <a:defRPr/>
            </a:pPr>
            <a:r>
              <a:rPr lang="en-US" sz="4000" b="1" dirty="0">
                <a:latin typeface="+mj-lt"/>
                <a:ea typeface="+mj-ea"/>
                <a:cs typeface="+mj-cs"/>
              </a:rPr>
              <a:t>4.3 User-Defined Functions </a:t>
            </a:r>
            <a:r>
              <a:rPr lang="en-US" sz="3000" b="1" dirty="0">
                <a:latin typeface="+mj-lt"/>
                <a:ea typeface="+mj-ea"/>
                <a:cs typeface="+mj-cs"/>
              </a:rPr>
              <a:t>(continued)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427287" y="1210469"/>
            <a:ext cx="9393382" cy="2869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 main use of functions is to help us organize programs into logical fragments that work together to solve a specific part of a problem.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A user-defined function must have a name.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You can give it any name that you like and it is a good practice to make the name as descriptive of the task that the function achieves as possible. 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8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9742488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indent="-342900" defTabSz="9144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IN" sz="4000" b="1" dirty="0">
                <a:latin typeface="+mj-lt"/>
              </a:rPr>
              <a:t>4.3.1 </a:t>
            </a:r>
            <a:r>
              <a:rPr lang="en-US" sz="4000" b="1" dirty="0">
                <a:latin typeface="+mj-lt"/>
              </a:rPr>
              <a:t>Calling a Function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427287" y="1210469"/>
            <a:ext cx="9393382" cy="2149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Calling a function means executing the logic, which is defined inside of the function.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This calling can be done from the Python interactive prompt or from within some other part of your code.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Functions are often called from other functions. 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9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818</Words>
  <Application>Microsoft Office PowerPoint</Application>
  <PresentationFormat>Custom</PresentationFormat>
  <Paragraphs>116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Jennifer Stack</cp:lastModifiedBy>
  <cp:revision>66</cp:revision>
  <dcterms:created xsi:type="dcterms:W3CDTF">2006-08-16T00:00:00Z</dcterms:created>
  <dcterms:modified xsi:type="dcterms:W3CDTF">2023-08-29T23:06:31Z</dcterms:modified>
</cp:coreProperties>
</file>