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 b="def" i="def"/>
      <a:tcStyle>
        <a:tcBdr/>
        <a:fill>
          <a:solidFill>
            <a:srgbClr val="E6E7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F6CB"/>
          </a:solidFill>
        </a:fill>
      </a:tcStyle>
    </a:wholeTbl>
    <a:band2H>
      <a:tcTxStyle b="def" i="def"/>
      <a:tcStyle>
        <a:tcBdr/>
        <a:fill>
          <a:solidFill>
            <a:srgbClr val="FEF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E5"/>
          </a:solidFill>
        </a:fill>
      </a:tcStyle>
    </a:wholeTbl>
    <a:band2H>
      <a:tcTxStyle b="def" i="def"/>
      <a:tcStyle>
        <a:tcBdr/>
        <a:fill>
          <a:solidFill>
            <a:srgbClr val="F2E7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400">
        <a:latin typeface="+mn-lt"/>
        <a:ea typeface="+mn-ea"/>
        <a:cs typeface="+mn-cs"/>
        <a:sym typeface="Arial"/>
      </a:defRPr>
    </a:lvl1pPr>
    <a:lvl2pPr indent="228600" latinLnBrk="0">
      <a:defRPr sz="2400">
        <a:latin typeface="+mn-lt"/>
        <a:ea typeface="+mn-ea"/>
        <a:cs typeface="+mn-cs"/>
        <a:sym typeface="Arial"/>
      </a:defRPr>
    </a:lvl2pPr>
    <a:lvl3pPr indent="457200" latinLnBrk="0">
      <a:defRPr sz="2400">
        <a:latin typeface="+mn-lt"/>
        <a:ea typeface="+mn-ea"/>
        <a:cs typeface="+mn-cs"/>
        <a:sym typeface="Arial"/>
      </a:defRPr>
    </a:lvl3pPr>
    <a:lvl4pPr indent="685800" latinLnBrk="0">
      <a:defRPr sz="2400">
        <a:latin typeface="+mn-lt"/>
        <a:ea typeface="+mn-ea"/>
        <a:cs typeface="+mn-cs"/>
        <a:sym typeface="Arial"/>
      </a:defRPr>
    </a:lvl4pPr>
    <a:lvl5pPr indent="914400" latinLnBrk="0">
      <a:defRPr sz="2400">
        <a:latin typeface="+mn-lt"/>
        <a:ea typeface="+mn-ea"/>
        <a:cs typeface="+mn-cs"/>
        <a:sym typeface="Arial"/>
      </a:defRPr>
    </a:lvl5pPr>
    <a:lvl6pPr indent="1143000" latinLnBrk="0">
      <a:defRPr sz="2400">
        <a:latin typeface="+mn-lt"/>
        <a:ea typeface="+mn-ea"/>
        <a:cs typeface="+mn-cs"/>
        <a:sym typeface="Arial"/>
      </a:defRPr>
    </a:lvl6pPr>
    <a:lvl7pPr indent="1371600" latinLnBrk="0">
      <a:defRPr sz="2400">
        <a:latin typeface="+mn-lt"/>
        <a:ea typeface="+mn-ea"/>
        <a:cs typeface="+mn-cs"/>
        <a:sym typeface="Arial"/>
      </a:defRPr>
    </a:lvl7pPr>
    <a:lvl8pPr indent="1600200" latinLnBrk="0">
      <a:defRPr sz="2400">
        <a:latin typeface="+mn-lt"/>
        <a:ea typeface="+mn-ea"/>
        <a:cs typeface="+mn-cs"/>
        <a:sym typeface="Arial"/>
      </a:defRPr>
    </a:lvl8pPr>
    <a:lvl9pPr indent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gradFill flip="none" rotWithShape="1">
          <a:gsLst>
            <a:gs pos="55599">
              <a:srgbClr val="FFFFFF"/>
            </a:gs>
            <a:gs pos="100000">
              <a:srgbClr val="EBEBEB">
                <a:alpha val="97841"/>
              </a:srgb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343814" y="367765"/>
            <a:ext cx="23460851" cy="14143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7404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xfrm>
            <a:off x="11887200" y="12344400"/>
            <a:ext cx="4267200" cy="736601"/>
          </a:xfrm>
          <a:prstGeom prst="rect">
            <a:avLst/>
          </a:prstGeom>
        </p:spPr>
        <p:txBody>
          <a:bodyPr anchor="ctr"/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872898" y="3200400"/>
            <a:ext cx="22638204" cy="90519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bg>
      <p:bgPr>
        <a:gradFill flip="none" rotWithShape="1">
          <a:gsLst>
            <a:gs pos="50000">
              <a:srgbClr val="FFFFFF"/>
            </a:gs>
            <a:gs pos="99256">
              <a:srgbClr val="EBEBEB">
                <a:alpha val="98000"/>
              </a:srgbClr>
            </a:gs>
            <a:gs pos="100000">
              <a:srgbClr val="D9D9D9">
                <a:alpha val="41000"/>
              </a:srgb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20134555" y="12712700"/>
            <a:ext cx="652701" cy="696778"/>
          </a:xfrm>
          <a:prstGeom prst="rect">
            <a:avLst/>
          </a:prstGeom>
        </p:spPr>
        <p:txBody>
          <a:bodyPr lIns="91399" tIns="91399" rIns="91399" bIns="91399"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169" y="-9465"/>
            <a:ext cx="2437166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3962400" y="-18933"/>
            <a:ext cx="16459200" cy="17630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5" name="image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7030"/>
          <a:stretch>
            <a:fillRect/>
          </a:stretch>
        </p:blipFill>
        <p:spPr>
          <a:xfrm>
            <a:off x="19371952" y="12206860"/>
            <a:ext cx="1563699" cy="119852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gradFill flip="none" rotWithShape="1">
          <a:gsLst>
            <a:gs pos="0">
              <a:srgbClr val="FFFFFF"/>
            </a:gs>
            <a:gs pos="50000">
              <a:srgbClr val="FFFFFF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079928" y="12438552"/>
            <a:ext cx="14518770" cy="12090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/>
          <a:p>
            <a:pPr>
              <a:defRPr b="1" sz="4000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defRPr>
            </a:pPr>
            <a:r>
              <a:t>H</a:t>
            </a:r>
            <a:r>
              <a:rPr baseline="-15500"/>
              <a:t>2</a:t>
            </a:r>
            <a:r>
              <a:t>O</a:t>
            </a:r>
            <a:r>
              <a:rPr sz="3200">
                <a:solidFill>
                  <a:srgbClr val="7F7F7F"/>
                </a:solidFill>
              </a:rPr>
              <a:t>.ai</a:t>
            </a:r>
            <a:br>
              <a:rPr sz="3200">
                <a:solidFill>
                  <a:srgbClr val="7F7F7F"/>
                </a:solidFill>
              </a:rPr>
            </a:br>
            <a:r>
              <a:rPr b="0" sz="2400"/>
              <a:t>Machine </a:t>
            </a:r>
            <a:r>
              <a:rPr b="0" sz="2400">
                <a:solidFill>
                  <a:srgbClr val="7F7F7F"/>
                </a:solidFill>
              </a:rPr>
              <a:t>Intelligence</a:t>
            </a:r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3962400" y="513674"/>
            <a:ext cx="16459200" cy="1602278"/>
          </a:xfrm>
          <a:prstGeom prst="rect">
            <a:avLst/>
          </a:prstGeom>
        </p:spPr>
        <p:txBody>
          <a:bodyPr lIns="182849" tIns="182849" rIns="182849" bIns="182849" anchor="b"/>
          <a:lstStyle>
            <a:lvl1pPr defTabSz="1828800">
              <a:lnSpc>
                <a:spcPct val="107407"/>
              </a:lnSpc>
              <a:defRPr b="0" spc="0"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269920" y="2472613"/>
            <a:ext cx="13925864" cy="3290155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body" sz="quarter" idx="13"/>
          </p:nvPr>
        </p:nvSpPr>
        <p:spPr>
          <a:xfrm>
            <a:off x="9385297" y="6256456"/>
            <a:ext cx="13925864" cy="3103097"/>
          </a:xfrm>
          <a:prstGeom prst="rect">
            <a:avLst/>
          </a:prstGeom>
          <a:ln w="12700"/>
        </p:spPr>
        <p:txBody>
          <a:bodyPr/>
          <a:lstStyle/>
          <a:p>
            <a:pPr>
              <a:spcBef>
                <a:spcPts val="1500"/>
              </a:spcBef>
              <a:defRPr sz="6400"/>
            </a:pPr>
          </a:p>
        </p:txBody>
      </p:sp>
      <p:sp>
        <p:nvSpPr>
          <p:cNvPr id="36" name="Shape 36"/>
          <p:cNvSpPr/>
          <p:nvPr>
            <p:ph type="body" sz="quarter" idx="14"/>
          </p:nvPr>
        </p:nvSpPr>
        <p:spPr>
          <a:xfrm>
            <a:off x="9385300" y="9969500"/>
            <a:ext cx="13925859" cy="2743200"/>
          </a:xfrm>
          <a:prstGeom prst="rect">
            <a:avLst/>
          </a:prstGeom>
          <a:ln w="12700"/>
        </p:spPr>
        <p:txBody>
          <a:bodyPr/>
          <a:lstStyle/>
          <a:p>
            <a:pPr>
              <a:spcBef>
                <a:spcPts val="1500"/>
              </a:spcBef>
              <a:defRPr sz="6400"/>
            </a:pPr>
          </a:p>
        </p:txBody>
      </p:sp>
      <p:sp>
        <p:nvSpPr>
          <p:cNvPr id="37" name="Shape 37"/>
          <p:cNvSpPr/>
          <p:nvPr/>
        </p:nvSpPr>
        <p:spPr>
          <a:xfrm flipH="1">
            <a:off x="7680717" y="2418690"/>
            <a:ext cx="1" cy="10217810"/>
          </a:xfrm>
          <a:prstGeom prst="line">
            <a:avLst/>
          </a:prstGeom>
          <a:ln w="114300">
            <a:solidFill>
              <a:schemeClr val="accent3"/>
            </a:solidFill>
          </a:ln>
        </p:spPr>
        <p:txBody>
          <a:bodyPr tIns="91439" bIns="91439"/>
          <a:lstStyle/>
          <a:p>
            <a:pPr/>
          </a:p>
        </p:txBody>
      </p:sp>
      <p:sp>
        <p:nvSpPr>
          <p:cNvPr id="38" name="Shape 38"/>
          <p:cNvSpPr/>
          <p:nvPr/>
        </p:nvSpPr>
        <p:spPr>
          <a:xfrm>
            <a:off x="8216991" y="6009611"/>
            <a:ext cx="1509416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tIns="91439" bIns="9143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8036310" y="9675621"/>
            <a:ext cx="15274849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tIns="91439" bIns="91439"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5"/>
          </p:nvPr>
        </p:nvSpPr>
        <p:spPr>
          <a:xfrm>
            <a:off x="842454" y="2473040"/>
            <a:ext cx="6301991" cy="3289301"/>
          </a:xfrm>
          <a:prstGeom prst="rect">
            <a:avLst/>
          </a:prstGeom>
          <a:ln w="12700"/>
        </p:spPr>
        <p:txBody>
          <a:bodyPr/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</a:p>
        </p:txBody>
      </p:sp>
      <p:sp>
        <p:nvSpPr>
          <p:cNvPr id="41" name="Shape 41"/>
          <p:cNvSpPr/>
          <p:nvPr>
            <p:ph type="body" sz="quarter" idx="16"/>
          </p:nvPr>
        </p:nvSpPr>
        <p:spPr>
          <a:xfrm>
            <a:off x="842455" y="6257926"/>
            <a:ext cx="6301990" cy="3100157"/>
          </a:xfrm>
          <a:prstGeom prst="rect">
            <a:avLst/>
          </a:prstGeom>
          <a:ln w="12700"/>
        </p:spPr>
        <p:txBody>
          <a:bodyPr/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</a:p>
        </p:txBody>
      </p:sp>
      <p:sp>
        <p:nvSpPr>
          <p:cNvPr id="42" name="Shape 42"/>
          <p:cNvSpPr/>
          <p:nvPr>
            <p:ph type="body" sz="quarter" idx="17"/>
          </p:nvPr>
        </p:nvSpPr>
        <p:spPr>
          <a:xfrm>
            <a:off x="842454" y="9969500"/>
            <a:ext cx="6301991" cy="2743200"/>
          </a:xfrm>
          <a:prstGeom prst="rect">
            <a:avLst/>
          </a:prstGeom>
          <a:ln w="12700"/>
        </p:spPr>
        <p:txBody>
          <a:bodyPr/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cap="all" sz="80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b="1" sz="48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1100"/>
              </a:spcBef>
              <a:buSzTx/>
              <a:buFontTx/>
              <a:buNone/>
              <a:defRPr b="1" sz="48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1100"/>
              </a:spcBef>
              <a:buSzTx/>
              <a:buFontTx/>
              <a:buNone/>
              <a:defRPr b="1" sz="48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1100"/>
              </a:spcBef>
              <a:buSzTx/>
              <a:buFontTx/>
              <a:buNone/>
              <a:defRPr b="1" sz="48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1100"/>
              </a:spcBef>
              <a:buSzTx/>
              <a:buFontTx/>
              <a:buNone/>
              <a:defRPr b="1" sz="4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spcBef>
                <a:spcPts val="1100"/>
              </a:spcBef>
              <a:buSzTx/>
              <a:buFontTx/>
              <a:buNone/>
              <a:defRPr b="1" sz="4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914400">
              <a:defRPr b="1" spc="600" sz="6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914400">
              <a:defRPr b="1" spc="600" sz="6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FFFF"/>
            </a:gs>
            <a:gs pos="100000">
              <a:srgbClr val="EBEBEB">
                <a:alpha val="98000"/>
              </a:srgb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6282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60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85800" marR="0" indent="-6858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1pPr>
      <a:lvl2pPr marL="1123950" marR="0" indent="-66675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o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2pPr>
      <a:lvl3pPr marL="1554479" marR="0" indent="-640079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3pPr>
      <a:lvl4pPr marL="2082800" marR="0" indent="-7112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4pPr>
      <a:lvl5pPr marL="2540000" marR="0" indent="-7112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5pPr>
      <a:lvl6pPr marL="2997200" marR="0" indent="-7112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6pPr>
      <a:lvl7pPr marL="3454400" marR="0" indent="-7112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7pPr>
      <a:lvl8pPr marL="3911600" marR="0" indent="-7112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8pPr>
      <a:lvl9pPr marL="4368800" marR="0" indent="-7112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ln>
            <a:noFill/>
          </a:ln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4321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ocalhost:54321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58577">
              <a:srgbClr val="FFFFFF"/>
            </a:gs>
            <a:gs pos="100000">
              <a:srgbClr val="EBEBEB">
                <a:alpha val="98000"/>
              </a:srgb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ctrTitle"/>
          </p:nvPr>
        </p:nvSpPr>
        <p:spPr>
          <a:xfrm>
            <a:off x="343814" y="367765"/>
            <a:ext cx="23460851" cy="3052831"/>
          </a:xfrm>
          <a:prstGeom prst="rect">
            <a:avLst/>
          </a:prstGeom>
        </p:spPr>
        <p:txBody>
          <a:bodyPr/>
          <a:lstStyle>
            <a:lvl1pPr defTabSz="457200">
              <a:defRPr spc="712" sz="7600"/>
            </a:lvl1pPr>
          </a:lstStyle>
          <a:p>
            <a:pPr/>
            <a:r>
              <a:t>[Hands - On] Find Bad Loans Using R, Python, and Flow with H2O</a:t>
            </a:r>
          </a:p>
        </p:txBody>
      </p:sp>
      <p:sp>
        <p:nvSpPr>
          <p:cNvPr id="165" name="Shape 165"/>
          <p:cNvSpPr/>
          <p:nvPr>
            <p:ph type="subTitle" sz="quarter" idx="1"/>
          </p:nvPr>
        </p:nvSpPr>
        <p:spPr>
          <a:xfrm>
            <a:off x="13741020" y="5141004"/>
            <a:ext cx="5763502" cy="2224063"/>
          </a:xfrm>
          <a:prstGeom prst="rect">
            <a:avLst/>
          </a:prstGeom>
        </p:spPr>
        <p:txBody>
          <a:bodyPr/>
          <a:lstStyle/>
          <a:p>
            <a:pPr defTabSz="640079">
              <a:spcBef>
                <a:spcPts val="900"/>
              </a:spcBef>
              <a:defRPr sz="3920"/>
            </a:pPr>
            <a:r>
              <a:t>Amy Wang</a:t>
            </a:r>
          </a:p>
          <a:p>
            <a:pPr defTabSz="640079">
              <a:spcBef>
                <a:spcPts val="900"/>
              </a:spcBef>
              <a:defRPr sz="3920"/>
            </a:pPr>
            <a:r>
              <a:t>Avni Wadhwa</a:t>
            </a:r>
          </a:p>
          <a:p>
            <a:pPr defTabSz="640079">
              <a:spcBef>
                <a:spcPts val="900"/>
              </a:spcBef>
              <a:defRPr sz="3920"/>
            </a:pPr>
            <a:r>
              <a:t>Megan Kurka</a:t>
            </a:r>
          </a:p>
        </p:txBody>
      </p:sp>
      <p:sp>
        <p:nvSpPr>
          <p:cNvPr id="166" name="Shape 166"/>
          <p:cNvSpPr/>
          <p:nvPr/>
        </p:nvSpPr>
        <p:spPr>
          <a:xfrm>
            <a:off x="7786651" y="3634977"/>
            <a:ext cx="4449537" cy="44495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4921251" y="6476562"/>
            <a:ext cx="4449536" cy="444953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832283" y="3634977"/>
            <a:ext cx="4449537" cy="44495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Debugging Installation Issues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807494" y="2977763"/>
            <a:ext cx="22663973" cy="9906099"/>
          </a:xfrm>
          <a:prstGeom prst="rect">
            <a:avLst/>
          </a:prstGeom>
        </p:spPr>
        <p:txBody>
          <a:bodyPr/>
          <a:lstStyle/>
          <a:p>
            <a:pPr marL="658368" indent="-658368" defTabSz="877823">
              <a:spcBef>
                <a:spcPts val="1400"/>
              </a:spcBef>
              <a:defRPr sz="6144"/>
            </a:pPr>
            <a:r>
              <a:t>To check to make sure you have the necessary modules installed, open a python interrupter and try to import them: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import requests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import tabulate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import futures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import six</a:t>
            </a:r>
          </a:p>
          <a:p>
            <a:pPr marL="658368" indent="-658368" defTabSz="877823">
              <a:spcBef>
                <a:spcPts val="1400"/>
              </a:spcBef>
              <a:defRPr sz="6144"/>
            </a:pPr>
            <a:r>
              <a:t>Check to make sure h2o module is installed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import h2o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h2o.init(nthreads = 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 with H2O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1065759" y="3993734"/>
            <a:ext cx="22179920" cy="9051926"/>
          </a:xfrm>
          <a:prstGeom prst="rect">
            <a:avLst/>
          </a:prstGeom>
        </p:spPr>
        <p:txBody>
          <a:bodyPr/>
          <a:lstStyle/>
          <a:p>
            <a:pPr marL="342899" indent="-342899" defTabSz="457200">
              <a:spcBef>
                <a:spcPts val="600"/>
              </a:spcBef>
              <a:defRPr sz="4200"/>
            </a:pPr>
            <a:r>
              <a:t> Learn how R, Flow, and Python sends commands to compute in H2O</a:t>
            </a:r>
          </a:p>
          <a:p>
            <a:pPr marL="342899" indent="-342899" defTabSz="457200">
              <a:spcBef>
                <a:spcPts val="600"/>
              </a:spcBef>
              <a:defRPr sz="4200"/>
            </a:pPr>
            <a:r>
              <a:t> FAQ on writing R, Flow, and Python expressions</a:t>
            </a:r>
          </a:p>
          <a:p>
            <a:pPr marL="342899" indent="-342899" defTabSz="457200">
              <a:spcBef>
                <a:spcPts val="600"/>
              </a:spcBef>
              <a:defRPr sz="4200"/>
            </a:pPr>
            <a:r>
              <a:t> Hands on introduction into data processing and data science</a:t>
            </a:r>
          </a:p>
          <a:p>
            <a:pPr marL="342899" indent="-342899" defTabSz="457200">
              <a:spcBef>
                <a:spcPts val="600"/>
              </a:spcBef>
              <a:defRPr sz="4200"/>
            </a:pPr>
            <a:r>
              <a:t> Understanding model outputs</a:t>
            </a:r>
          </a:p>
          <a:p>
            <a:pPr marL="342899" indent="-342899" defTabSz="457200">
              <a:spcBef>
                <a:spcPts val="600"/>
              </a:spcBef>
              <a:defRPr sz="4200"/>
            </a:pPr>
            <a:r>
              <a:t> Note the limitations of the basic workflow to improve upon later</a:t>
            </a:r>
          </a:p>
        </p:txBody>
      </p:sp>
      <p:sp>
        <p:nvSpPr>
          <p:cNvPr id="199" name="Shape 199"/>
          <p:cNvSpPr/>
          <p:nvPr/>
        </p:nvSpPr>
        <p:spPr>
          <a:xfrm>
            <a:off x="1213354" y="3638886"/>
            <a:ext cx="4481854" cy="1"/>
          </a:xfrm>
          <a:prstGeom prst="line">
            <a:avLst/>
          </a:prstGeom>
          <a:ln w="215900">
            <a:solidFill>
              <a:srgbClr val="F8E80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1104681" y="2277814"/>
            <a:ext cx="4699199" cy="16424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>
            <a:lvl1pPr algn="ctr" defTabSz="914400">
              <a:spcBef>
                <a:spcPts val="1300"/>
              </a:spcBef>
              <a:defRPr sz="7600"/>
            </a:lvl1pPr>
          </a:lstStyle>
          <a:p>
            <a:pPr/>
            <a:r>
              <a:t>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Reading Data into H2O with R</a:t>
            </a:r>
          </a:p>
        </p:txBody>
      </p:sp>
      <p:pic>
        <p:nvPicPr>
          <p:cNvPr id="203" name="image1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584569" y="3964613"/>
            <a:ext cx="3416780" cy="341678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5202330" y="5673002"/>
            <a:ext cx="1596303" cy="1"/>
          </a:xfrm>
          <a:prstGeom prst="line">
            <a:avLst/>
          </a:prstGeom>
          <a:ln w="38100">
            <a:solidFill>
              <a:srgbClr val="262626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530286" y="7688004"/>
            <a:ext cx="3525345" cy="124157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>
            <a:lvl1pPr algn="ctr" defTabSz="914400">
              <a:spcBef>
                <a:spcPts val="1300"/>
              </a:spcBef>
              <a:defRPr sz="5600"/>
            </a:lvl1pPr>
          </a:lstStyle>
          <a:p>
            <a:pPr/>
            <a:r>
              <a:t>R User</a:t>
            </a:r>
          </a:p>
        </p:txBody>
      </p:sp>
      <p:sp>
        <p:nvSpPr>
          <p:cNvPr id="206" name="Shape 206"/>
          <p:cNvSpPr/>
          <p:nvPr/>
        </p:nvSpPr>
        <p:spPr>
          <a:xfrm>
            <a:off x="7239306" y="4933740"/>
            <a:ext cx="16842042" cy="14785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>
            <a:lvl1pPr defTabSz="914400">
              <a:spcBef>
                <a:spcPts val="1300"/>
              </a:spcBef>
              <a:defRPr sz="5600">
                <a:solidFill>
                  <a:srgbClr val="595959"/>
                </a:solidFill>
              </a:defRPr>
            </a:lvl1pPr>
          </a:lstStyle>
          <a:p>
            <a:pPr/>
            <a:r>
              <a:t>h2o_df = h2o.importFile(“../data/allyears2k.csv”)</a:t>
            </a:r>
          </a:p>
        </p:txBody>
      </p:sp>
      <p:sp>
        <p:nvSpPr>
          <p:cNvPr id="207" name="Shape 207"/>
          <p:cNvSpPr/>
          <p:nvPr/>
        </p:nvSpPr>
        <p:spPr>
          <a:xfrm>
            <a:off x="1180203" y="2356462"/>
            <a:ext cx="3672149" cy="916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 defTabSz="457200">
              <a:defRPr b="1" sz="5600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STEP 1</a:t>
            </a:r>
          </a:p>
        </p:txBody>
      </p:sp>
      <p:sp>
        <p:nvSpPr>
          <p:cNvPr id="208" name="Shape 208"/>
          <p:cNvSpPr/>
          <p:nvPr/>
        </p:nvSpPr>
        <p:spPr>
          <a:xfrm>
            <a:off x="1796369" y="3314241"/>
            <a:ext cx="2446008" cy="1"/>
          </a:xfrm>
          <a:prstGeom prst="line">
            <a:avLst/>
          </a:prstGeom>
          <a:ln w="88900">
            <a:solidFill>
              <a:srgbClr val="F8E80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Reading Data into H2O with R</a:t>
            </a:r>
          </a:p>
        </p:txBody>
      </p:sp>
      <p:sp>
        <p:nvSpPr>
          <p:cNvPr id="211" name="Shape 211"/>
          <p:cNvSpPr/>
          <p:nvPr/>
        </p:nvSpPr>
        <p:spPr>
          <a:xfrm>
            <a:off x="799202" y="2144277"/>
            <a:ext cx="3672150" cy="916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 defTabSz="457200">
              <a:defRPr b="1" sz="5600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STEP 2</a:t>
            </a:r>
          </a:p>
        </p:txBody>
      </p:sp>
      <p:sp>
        <p:nvSpPr>
          <p:cNvPr id="212" name="Shape 212"/>
          <p:cNvSpPr/>
          <p:nvPr/>
        </p:nvSpPr>
        <p:spPr>
          <a:xfrm>
            <a:off x="1415369" y="3102056"/>
            <a:ext cx="2446008" cy="1"/>
          </a:xfrm>
          <a:prstGeom prst="line">
            <a:avLst/>
          </a:prstGeom>
          <a:ln w="88900">
            <a:solidFill>
              <a:srgbClr val="F8E80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31" name="Group 231"/>
          <p:cNvGrpSpPr/>
          <p:nvPr/>
        </p:nvGrpSpPr>
        <p:grpSpPr>
          <a:xfrm>
            <a:off x="11009063" y="2567139"/>
            <a:ext cx="8486555" cy="6839830"/>
            <a:chOff x="0" y="0"/>
            <a:chExt cx="8486553" cy="6839829"/>
          </a:xfrm>
        </p:grpSpPr>
        <p:grpSp>
          <p:nvGrpSpPr>
            <p:cNvPr id="215" name="Group 215"/>
            <p:cNvGrpSpPr/>
            <p:nvPr/>
          </p:nvGrpSpPr>
          <p:grpSpPr>
            <a:xfrm>
              <a:off x="0" y="1918818"/>
              <a:ext cx="8486554" cy="4921012"/>
              <a:chOff x="0" y="0"/>
              <a:chExt cx="8486553" cy="4921011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0" y="0"/>
                <a:ext cx="8486554" cy="4921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CAE8F9">
                  <a:alpha val="74000"/>
                </a:srgbClr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30929" y="250228"/>
                <a:ext cx="7776515" cy="4178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043579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1538797" y="2749821"/>
              <a:ext cx="2835024" cy="1332605"/>
              <a:chOff x="0" y="0"/>
              <a:chExt cx="2835023" cy="1332604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0" y="-1"/>
                <a:ext cx="2835024" cy="1332606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15179" y="303555"/>
                <a:ext cx="2004665" cy="72549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17399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21" name="Group 221"/>
            <p:cNvGrpSpPr/>
            <p:nvPr/>
          </p:nvGrpSpPr>
          <p:grpSpPr>
            <a:xfrm>
              <a:off x="5420840" y="3282500"/>
              <a:ext cx="2835024" cy="1332605"/>
              <a:chOff x="0" y="0"/>
              <a:chExt cx="2835023" cy="1332604"/>
            </a:xfrm>
          </p:grpSpPr>
          <p:sp>
            <p:nvSpPr>
              <p:cNvPr id="219" name="Shape 219"/>
              <p:cNvSpPr/>
              <p:nvPr/>
            </p:nvSpPr>
            <p:spPr>
              <a:xfrm>
                <a:off x="0" y="-1"/>
                <a:ext cx="2835024" cy="1332606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415179" y="303555"/>
                <a:ext cx="2004665" cy="72549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17399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24" name="Group 224"/>
            <p:cNvGrpSpPr/>
            <p:nvPr/>
          </p:nvGrpSpPr>
          <p:grpSpPr>
            <a:xfrm>
              <a:off x="2471395" y="4682735"/>
              <a:ext cx="2835024" cy="1332606"/>
              <a:chOff x="0" y="0"/>
              <a:chExt cx="2835023" cy="1332604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0" y="-1"/>
                <a:ext cx="2835024" cy="1332606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415179" y="303555"/>
                <a:ext cx="2004665" cy="72549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17399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sp>
          <p:nvSpPr>
            <p:cNvPr id="225" name="Shape 225"/>
            <p:cNvSpPr/>
            <p:nvPr/>
          </p:nvSpPr>
          <p:spPr>
            <a:xfrm>
              <a:off x="1582529" y="3359564"/>
              <a:ext cx="2297727" cy="1672134"/>
            </a:xfrm>
            <a:prstGeom prst="line">
              <a:avLst/>
            </a:prstGeom>
            <a:noFill/>
            <a:ln w="38100" cap="flat">
              <a:solidFill>
                <a:srgbClr val="262626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748388" y="994870"/>
              <a:ext cx="3193062" cy="64943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latin typeface="Segoe UI Semilight"/>
                  <a:ea typeface="Segoe UI Semilight"/>
                  <a:cs typeface="Segoe UI Semilight"/>
                  <a:sym typeface="Segoe UI Semilight"/>
                </a:rPr>
                <a:t>H2O Cluster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7186" y="1113295"/>
              <a:ext cx="3400272" cy="11387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Initiate distributed ingest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995228" y="0"/>
              <a:ext cx="1472839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995228" y="120063"/>
              <a:ext cx="1472839" cy="9163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41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2.3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1612762" y="3033991"/>
              <a:ext cx="4605492" cy="76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6" fill="norm" stroke="1" extrusionOk="0">
                  <a:moveTo>
                    <a:pt x="0" y="6838"/>
                  </a:moveTo>
                  <a:cubicBezTo>
                    <a:pt x="3249" y="2622"/>
                    <a:pt x="6497" y="-1594"/>
                    <a:pt x="10097" y="601"/>
                  </a:cubicBezTo>
                  <a:cubicBezTo>
                    <a:pt x="13697" y="2795"/>
                    <a:pt x="19662" y="16656"/>
                    <a:pt x="21600" y="20006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5365265" y="3870576"/>
            <a:ext cx="7256562" cy="4172711"/>
            <a:chOff x="0" y="0"/>
            <a:chExt cx="7256560" cy="4172710"/>
          </a:xfrm>
        </p:grpSpPr>
        <p:sp>
          <p:nvSpPr>
            <p:cNvPr id="232" name="Shape 232"/>
            <p:cNvSpPr/>
            <p:nvPr/>
          </p:nvSpPr>
          <p:spPr>
            <a:xfrm>
              <a:off x="1946758" y="1979063"/>
              <a:ext cx="3400273" cy="21936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HTTP REST API request to H</a:t>
              </a:r>
              <a:r>
                <a:rPr baseline="-17399">
                  <a:latin typeface="Segoe UI Semilight"/>
                  <a:ea typeface="Segoe UI Semilight"/>
                  <a:cs typeface="Segoe UI Semilight"/>
                  <a:sym typeface="Segoe UI Semilight"/>
                </a:rPr>
                <a:t>2</a:t>
              </a: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O</a:t>
              </a:r>
              <a:endParaRPr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carries the path argument</a:t>
              </a:r>
            </a:p>
          </p:txBody>
        </p:sp>
        <p:sp>
          <p:nvSpPr>
            <p:cNvPr id="233" name="Shape 233"/>
            <p:cNvSpPr/>
            <p:nvPr/>
          </p:nvSpPr>
          <p:spPr>
            <a:xfrm rot="273937">
              <a:off x="59603" y="1565845"/>
              <a:ext cx="7137355" cy="1782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2" fill="norm" stroke="1" extrusionOk="0">
                  <a:moveTo>
                    <a:pt x="0" y="19772"/>
                  </a:moveTo>
                  <a:cubicBezTo>
                    <a:pt x="2231" y="11947"/>
                    <a:pt x="4461" y="4122"/>
                    <a:pt x="8061" y="1147"/>
                  </a:cubicBezTo>
                  <a:cubicBezTo>
                    <a:pt x="11661" y="-1828"/>
                    <a:pt x="21600" y="1923"/>
                    <a:pt x="21600" y="1923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881247" y="0"/>
              <a:ext cx="1472839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881247" y="120063"/>
              <a:ext cx="1472839" cy="9163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41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2.2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10425710" y="5932462"/>
            <a:ext cx="7150651" cy="6618689"/>
            <a:chOff x="0" y="0"/>
            <a:chExt cx="7150650" cy="6618688"/>
          </a:xfrm>
        </p:grpSpPr>
        <p:sp>
          <p:nvSpPr>
            <p:cNvPr id="237" name="Shape 237"/>
            <p:cNvSpPr/>
            <p:nvPr/>
          </p:nvSpPr>
          <p:spPr>
            <a:xfrm>
              <a:off x="582373" y="4365314"/>
              <a:ext cx="1472840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grpSp>
          <p:nvGrpSpPr>
            <p:cNvPr id="247" name="Group 247"/>
            <p:cNvGrpSpPr/>
            <p:nvPr/>
          </p:nvGrpSpPr>
          <p:grpSpPr>
            <a:xfrm>
              <a:off x="0" y="0"/>
              <a:ext cx="7150651" cy="6618689"/>
              <a:chOff x="0" y="0"/>
              <a:chExt cx="7150650" cy="6618687"/>
            </a:xfrm>
          </p:grpSpPr>
          <p:grpSp>
            <p:nvGrpSpPr>
              <p:cNvPr id="240" name="Group 240"/>
              <p:cNvGrpSpPr/>
              <p:nvPr/>
            </p:nvGrpSpPr>
            <p:grpSpPr>
              <a:xfrm>
                <a:off x="2960711" y="4607644"/>
                <a:ext cx="3216199" cy="1886138"/>
                <a:chOff x="0" y="0"/>
                <a:chExt cx="3216198" cy="1886136"/>
              </a:xfrm>
            </p:grpSpPr>
            <p:sp>
              <p:nvSpPr>
                <p:cNvPr id="238" name="Shape 238"/>
                <p:cNvSpPr/>
                <p:nvPr/>
              </p:nvSpPr>
              <p:spPr>
                <a:xfrm>
                  <a:off x="0" y="0"/>
                  <a:ext cx="3216199" cy="1886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0" y="0"/>
                  <a:ext cx="3216199" cy="1886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3600"/>
                      </a:moveTo>
                      <a:cubicBezTo>
                        <a:pt x="21600" y="5588"/>
                        <a:pt x="16765" y="7200"/>
                        <a:pt x="10800" y="7200"/>
                      </a:cubicBezTo>
                      <a:cubicBezTo>
                        <a:pt x="4835" y="7200"/>
                        <a:pt x="0" y="5588"/>
                        <a:pt x="0" y="3600"/>
                      </a:cubicBezTo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</a:p>
              </p:txBody>
            </p:sp>
          </p:grpSp>
          <p:sp>
            <p:nvSpPr>
              <p:cNvPr id="241" name="Shape 241"/>
              <p:cNvSpPr/>
              <p:nvPr/>
            </p:nvSpPr>
            <p:spPr>
              <a:xfrm flipH="1">
                <a:off x="5603369" y="1261260"/>
                <a:ext cx="1547282" cy="3428741"/>
              </a:xfrm>
              <a:prstGeom prst="line">
                <a:avLst/>
              </a:prstGeom>
              <a:noFill/>
              <a:ln w="38100" cap="flat">
                <a:solidFill>
                  <a:srgbClr val="262626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4463609" y="2661498"/>
                <a:ext cx="105203" cy="1946148"/>
              </a:xfrm>
              <a:prstGeom prst="line">
                <a:avLst/>
              </a:prstGeom>
              <a:noFill/>
              <a:ln w="38100" cap="flat">
                <a:solidFill>
                  <a:srgbClr val="262626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2122149" y="-1"/>
                <a:ext cx="1459858" cy="4690002"/>
              </a:xfrm>
              <a:prstGeom prst="line">
                <a:avLst/>
              </a:prstGeom>
              <a:noFill/>
              <a:ln w="38100" cap="flat">
                <a:solidFill>
                  <a:srgbClr val="262626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3040670" y="5517712"/>
                <a:ext cx="3056280" cy="110097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sz="30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pPr/>
                <a:r>
                  <a:t>allyears2k.csv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5687317"/>
                <a:ext cx="2637583" cy="64943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sz="3000"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pPr>
                  <a:defRPr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Request data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582373" y="4434578"/>
                <a:ext cx="1472840" cy="91632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b="1" sz="4100">
                    <a:solidFill>
                      <a:srgbClr val="595959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pPr>
                  <a:defRPr b="0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 b="1">
                    <a:solidFill>
                      <a:srgbClr val="595959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2.4</a:t>
                </a:r>
              </a:p>
            </p:txBody>
          </p:sp>
        </p:grpSp>
      </p:grpSp>
      <p:grpSp>
        <p:nvGrpSpPr>
          <p:cNvPr id="255" name="Group 255"/>
          <p:cNvGrpSpPr/>
          <p:nvPr/>
        </p:nvGrpSpPr>
        <p:grpSpPr>
          <a:xfrm>
            <a:off x="3875188" y="4470096"/>
            <a:ext cx="2920840" cy="6261824"/>
            <a:chOff x="0" y="0"/>
            <a:chExt cx="2920839" cy="6261822"/>
          </a:xfrm>
        </p:grpSpPr>
        <p:sp>
          <p:nvSpPr>
            <p:cNvPr id="249" name="Shape 249"/>
            <p:cNvSpPr/>
            <p:nvPr/>
          </p:nvSpPr>
          <p:spPr>
            <a:xfrm>
              <a:off x="232580" y="1111513"/>
              <a:ext cx="2446008" cy="2965870"/>
            </a:xfrm>
            <a:prstGeom prst="roundRect">
              <a:avLst>
                <a:gd name="adj" fmla="val 16667"/>
              </a:avLst>
            </a:prstGeom>
            <a:solidFill>
              <a:srgbClr val="C6DDEA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32580" y="0"/>
              <a:ext cx="2446008" cy="122769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0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sz="40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R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1349" y="2547859"/>
              <a:ext cx="2362580" cy="5382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25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h2o.importFile()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692957" y="4343863"/>
              <a:ext cx="1472839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692957" y="4463926"/>
              <a:ext cx="1472839" cy="9163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41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2.1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5612391"/>
              <a:ext cx="2920840" cy="64943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R function call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1"/>
      <p:bldP build="whole" bldLvl="1" animBg="1" rev="0" advAuto="0" spid="231" grpId="3"/>
      <p:bldP build="whole" bldLvl="1" animBg="1" rev="0" advAuto="0" spid="236" grpId="2"/>
      <p:bldP build="whole" bldLvl="1" animBg="1" rev="0" advAuto="0" spid="248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Reading Data into H2O with R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10835071" y="10542632"/>
            <a:ext cx="7124115" cy="2457474"/>
            <a:chOff x="0" y="0"/>
            <a:chExt cx="7124114" cy="2457472"/>
          </a:xfrm>
        </p:grpSpPr>
        <p:sp>
          <p:nvSpPr>
            <p:cNvPr id="258" name="Shape 258"/>
            <p:cNvSpPr/>
            <p:nvPr/>
          </p:nvSpPr>
          <p:spPr>
            <a:xfrm>
              <a:off x="0" y="1509816"/>
              <a:ext cx="3280287" cy="7330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Data Provided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780310" y="0"/>
              <a:ext cx="1662581" cy="1308010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310" y="135530"/>
              <a:ext cx="1662581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42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3.1</a:t>
              </a:r>
            </a:p>
          </p:txBody>
        </p:sp>
        <p:grpSp>
          <p:nvGrpSpPr>
            <p:cNvPr id="265" name="Group 265"/>
            <p:cNvGrpSpPr/>
            <p:nvPr/>
          </p:nvGrpSpPr>
          <p:grpSpPr>
            <a:xfrm>
              <a:off x="3493584" y="328351"/>
              <a:ext cx="3630531" cy="2129122"/>
              <a:chOff x="0" y="0"/>
              <a:chExt cx="3630530" cy="2129121"/>
            </a:xfrm>
          </p:grpSpPr>
          <p:grpSp>
            <p:nvGrpSpPr>
              <p:cNvPr id="263" name="Group 263"/>
              <p:cNvGrpSpPr/>
              <p:nvPr/>
            </p:nvGrpSpPr>
            <p:grpSpPr>
              <a:xfrm>
                <a:off x="0" y="0"/>
                <a:ext cx="3630531" cy="2129122"/>
                <a:chOff x="0" y="0"/>
                <a:chExt cx="3630530" cy="2129121"/>
              </a:xfrm>
            </p:grpSpPr>
            <p:sp>
              <p:nvSpPr>
                <p:cNvPr id="261" name="Shape 261"/>
                <p:cNvSpPr/>
                <p:nvPr/>
              </p:nvSpPr>
              <p:spPr>
                <a:xfrm>
                  <a:off x="0" y="0"/>
                  <a:ext cx="3630531" cy="2129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0" y="0"/>
                  <a:ext cx="3630531" cy="2129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3600"/>
                      </a:moveTo>
                      <a:cubicBezTo>
                        <a:pt x="21600" y="5588"/>
                        <a:pt x="16765" y="7200"/>
                        <a:pt x="10800" y="7200"/>
                      </a:cubicBezTo>
                      <a:cubicBezTo>
                        <a:pt x="4835" y="7200"/>
                        <a:pt x="0" y="5588"/>
                        <a:pt x="0" y="3600"/>
                      </a:cubicBezTo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</a:p>
              </p:txBody>
            </p:sp>
          </p:grpSp>
          <p:sp>
            <p:nvSpPr>
              <p:cNvPr id="264" name="Shape 264"/>
              <p:cNvSpPr/>
              <p:nvPr/>
            </p:nvSpPr>
            <p:spPr>
              <a:xfrm>
                <a:off x="381789" y="1060022"/>
                <a:ext cx="2866952" cy="85255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sz="30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allyears2k.csv</a:t>
                </a:r>
              </a:p>
            </p:txBody>
          </p:sp>
        </p:grpSp>
      </p:grpSp>
      <p:grpSp>
        <p:nvGrpSpPr>
          <p:cNvPr id="275" name="Group 275"/>
          <p:cNvGrpSpPr/>
          <p:nvPr/>
        </p:nvGrpSpPr>
        <p:grpSpPr>
          <a:xfrm>
            <a:off x="3437060" y="4492260"/>
            <a:ext cx="3548313" cy="7052534"/>
            <a:chOff x="0" y="0"/>
            <a:chExt cx="3548311" cy="7052533"/>
          </a:xfrm>
        </p:grpSpPr>
        <p:sp>
          <p:nvSpPr>
            <p:cNvPr id="267" name="Shape 267"/>
            <p:cNvSpPr/>
            <p:nvPr/>
          </p:nvSpPr>
          <p:spPr>
            <a:xfrm>
              <a:off x="417605" y="724096"/>
              <a:ext cx="2761119" cy="3347952"/>
            </a:xfrm>
            <a:prstGeom prst="roundRect">
              <a:avLst>
                <a:gd name="adj" fmla="val 16667"/>
              </a:avLst>
            </a:prstGeom>
            <a:solidFill>
              <a:srgbClr val="C6DDEA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17605" y="0"/>
              <a:ext cx="2761119" cy="138585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0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sz="40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R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40809" y="1935139"/>
              <a:ext cx="877069" cy="882375"/>
            </a:xfrm>
            <a:prstGeom prst="ellipse">
              <a:avLst/>
            </a:prstGeom>
            <a:solidFill>
              <a:srgbClr val="FFE066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17605" y="2817514"/>
              <a:ext cx="2761119" cy="123521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21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Cluster IP</a:t>
              </a:r>
              <a:endParaRPr>
                <a:solidFill>
                  <a:srgbClr val="595959"/>
                </a:solidFill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457200">
                <a:defRPr sz="21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Cluster Port</a:t>
              </a:r>
              <a:endParaRPr>
                <a:solidFill>
                  <a:srgbClr val="595959"/>
                </a:solidFill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457200">
                <a:defRPr sz="21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Pointer to Data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936282" y="4373517"/>
              <a:ext cx="1662581" cy="1308011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936282" y="4509048"/>
              <a:ext cx="1662581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42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3.4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5767106"/>
              <a:ext cx="3548312" cy="12854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h2o_df object created in R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903814" y="1110345"/>
              <a:ext cx="1588072" cy="73309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29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h2o_df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11645031" y="2416909"/>
            <a:ext cx="11352120" cy="9071069"/>
            <a:chOff x="0" y="0"/>
            <a:chExt cx="11352119" cy="9071067"/>
          </a:xfrm>
        </p:grpSpPr>
        <p:grpSp>
          <p:nvGrpSpPr>
            <p:cNvPr id="278" name="Group 278"/>
            <p:cNvGrpSpPr/>
            <p:nvPr/>
          </p:nvGrpSpPr>
          <p:grpSpPr>
            <a:xfrm>
              <a:off x="0" y="1562645"/>
              <a:ext cx="9579848" cy="5554969"/>
              <a:chOff x="0" y="0"/>
              <a:chExt cx="9579847" cy="5554968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0" y="0"/>
                <a:ext cx="9579848" cy="5554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CAE8F9">
                  <a:alpha val="74000"/>
                </a:srgbClr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486444" y="282465"/>
                <a:ext cx="8778338" cy="4716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043579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</a:p>
            </p:txBody>
          </p:sp>
        </p:grpSp>
        <p:grpSp>
          <p:nvGrpSpPr>
            <p:cNvPr id="281" name="Group 281"/>
            <p:cNvGrpSpPr/>
            <p:nvPr/>
          </p:nvGrpSpPr>
          <p:grpSpPr>
            <a:xfrm>
              <a:off x="1737035" y="2500703"/>
              <a:ext cx="3200251" cy="1504281"/>
              <a:chOff x="0" y="0"/>
              <a:chExt cx="3200249" cy="1504279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0" y="-1"/>
                <a:ext cx="3200250" cy="1504281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468665" y="342661"/>
                <a:ext cx="2262920" cy="8189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25000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>
              <a:off x="6119190" y="3102006"/>
              <a:ext cx="3200250" cy="1504280"/>
              <a:chOff x="0" y="0"/>
              <a:chExt cx="3200249" cy="1504279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0" y="-1"/>
                <a:ext cx="3200250" cy="1504281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468665" y="342661"/>
                <a:ext cx="2262920" cy="8189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25000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87" name="Group 287"/>
            <p:cNvGrpSpPr/>
            <p:nvPr/>
          </p:nvGrpSpPr>
          <p:grpSpPr>
            <a:xfrm>
              <a:off x="2789777" y="4682628"/>
              <a:ext cx="3200251" cy="1504281"/>
              <a:chOff x="0" y="0"/>
              <a:chExt cx="3200249" cy="1504279"/>
            </a:xfrm>
          </p:grpSpPr>
          <p:sp>
            <p:nvSpPr>
              <p:cNvPr id="285" name="Shape 285"/>
              <p:cNvSpPr/>
              <p:nvPr/>
            </p:nvSpPr>
            <p:spPr>
              <a:xfrm>
                <a:off x="0" y="-1"/>
                <a:ext cx="3200250" cy="1504281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468665" y="342661"/>
                <a:ext cx="2262920" cy="8189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25000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sp>
          <p:nvSpPr>
            <p:cNvPr id="288" name="Shape 288"/>
            <p:cNvSpPr/>
            <p:nvPr/>
          </p:nvSpPr>
          <p:spPr>
            <a:xfrm>
              <a:off x="1779196" y="3135481"/>
              <a:ext cx="2636068" cy="1957805"/>
            </a:xfrm>
            <a:prstGeom prst="line">
              <a:avLst/>
            </a:prstGeom>
            <a:noFill/>
            <a:ln w="38100" cap="flat">
              <a:solidFill>
                <a:srgbClr val="262626"/>
              </a:solidFill>
              <a:prstDash val="solid"/>
              <a:bevel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924450" y="2682279"/>
              <a:ext cx="5115278" cy="101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6" fill="norm" stroke="1" extrusionOk="0">
                  <a:moveTo>
                    <a:pt x="0" y="6838"/>
                  </a:moveTo>
                  <a:cubicBezTo>
                    <a:pt x="3249" y="2622"/>
                    <a:pt x="6497" y="-1594"/>
                    <a:pt x="10097" y="601"/>
                  </a:cubicBezTo>
                  <a:cubicBezTo>
                    <a:pt x="13697" y="2795"/>
                    <a:pt x="19662" y="16656"/>
                    <a:pt x="21600" y="20006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bevel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808518" y="6257211"/>
              <a:ext cx="1251333" cy="253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35"/>
                  </a:moveTo>
                  <a:lnTo>
                    <a:pt x="10800" y="0"/>
                  </a:lnTo>
                  <a:lnTo>
                    <a:pt x="21600" y="5335"/>
                  </a:lnTo>
                  <a:lnTo>
                    <a:pt x="16200" y="5335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5335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 rot="19786172">
              <a:off x="1766502" y="2987571"/>
              <a:ext cx="1317867" cy="610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2550"/>
                  </a:lnTo>
                  <a:cubicBezTo>
                    <a:pt x="0" y="1424"/>
                    <a:pt x="4231" y="511"/>
                    <a:pt x="9450" y="511"/>
                  </a:cubicBezTo>
                  <a:lnTo>
                    <a:pt x="15536" y="511"/>
                  </a:lnTo>
                  <a:lnTo>
                    <a:pt x="15536" y="0"/>
                  </a:lnTo>
                  <a:lnTo>
                    <a:pt x="21600" y="1467"/>
                  </a:lnTo>
                  <a:lnTo>
                    <a:pt x="15536" y="2935"/>
                  </a:lnTo>
                  <a:lnTo>
                    <a:pt x="15536" y="2424"/>
                  </a:lnTo>
                  <a:lnTo>
                    <a:pt x="9450" y="2424"/>
                  </a:lnTo>
                  <a:cubicBezTo>
                    <a:pt x="9128" y="2424"/>
                    <a:pt x="8867" y="2480"/>
                    <a:pt x="8867" y="2550"/>
                  </a:cubicBezTo>
                  <a:lnTo>
                    <a:pt x="8867" y="21600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 rot="1150884">
              <a:off x="5637855" y="4513812"/>
              <a:ext cx="1251332" cy="447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019"/>
                  </a:moveTo>
                  <a:lnTo>
                    <a:pt x="10800" y="0"/>
                  </a:lnTo>
                  <a:lnTo>
                    <a:pt x="21600" y="3019"/>
                  </a:lnTo>
                  <a:lnTo>
                    <a:pt x="16200" y="3019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019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864516" y="3285309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864516" y="3423980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625314" y="2831054"/>
              <a:ext cx="3785319" cy="3065622"/>
            </a:xfrm>
            <a:prstGeom prst="roundRect">
              <a:avLst>
                <a:gd name="adj" fmla="val 16667"/>
              </a:avLst>
            </a:prstGeom>
            <a:solidFill>
              <a:srgbClr val="BF9900">
                <a:alpha val="20000"/>
              </a:srgbClr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4727631" y="3613296"/>
              <a:ext cx="1314270" cy="1101149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26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H</a:t>
              </a:r>
              <a:r>
                <a:rPr baseline="-16230">
                  <a:latin typeface="Segoe UI Semilight"/>
                  <a:ea typeface="Segoe UI Semilight"/>
                  <a:cs typeface="Segoe UI Semilight"/>
                  <a:sym typeface="Segoe UI Semilight"/>
                </a:rPr>
                <a:t>2</a:t>
              </a: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O</a:t>
              </a:r>
              <a:endParaRPr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457200">
                <a:defRPr sz="26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Frame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6456874" y="3709589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56874" y="3848258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021802" y="5277797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021802" y="5416466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864789" y="3150535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864789" y="3010331"/>
              <a:ext cx="751777" cy="140206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456874" y="3573521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456874" y="3988462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5021802" y="5137593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5021802" y="5556670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041990" y="0"/>
              <a:ext cx="1662581" cy="1308010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041990" y="135531"/>
              <a:ext cx="1662581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42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3.2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66812" y="3767"/>
              <a:ext cx="3675808" cy="137128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Distributed H</a:t>
              </a:r>
              <a:r>
                <a:rPr baseline="-17399">
                  <a:latin typeface="Segoe UI Semilight"/>
                  <a:ea typeface="Segoe UI Semilight"/>
                  <a:cs typeface="Segoe UI Semilight"/>
                  <a:sym typeface="Segoe UI Semilight"/>
                </a:rPr>
                <a:t>2</a:t>
              </a: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O</a:t>
              </a:r>
              <a:endParaRPr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Frame in DKV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7747707" y="976917"/>
              <a:ext cx="3604413" cy="73309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32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latin typeface="Segoe UI Semilight"/>
                  <a:ea typeface="Segoe UI Semilight"/>
                  <a:cs typeface="Segoe UI Semilight"/>
                  <a:sym typeface="Segoe UI Semilight"/>
                </a:rPr>
                <a:t>H2O Cluster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5612695" y="3280729"/>
            <a:ext cx="7769372" cy="4519783"/>
            <a:chOff x="0" y="0"/>
            <a:chExt cx="7769370" cy="4519782"/>
          </a:xfrm>
        </p:grpSpPr>
        <p:sp>
          <p:nvSpPr>
            <p:cNvPr id="312" name="Shape 312"/>
            <p:cNvSpPr/>
            <p:nvPr/>
          </p:nvSpPr>
          <p:spPr>
            <a:xfrm>
              <a:off x="1942704" y="2129693"/>
              <a:ext cx="3675807" cy="239009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Return pointer to data in REST API JSON Response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2911263" y="0"/>
              <a:ext cx="1662580" cy="1308010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911263" y="135530"/>
              <a:ext cx="1662580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b="1" sz="42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3.3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1636884"/>
              <a:ext cx="7769371" cy="1815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7" fill="norm" stroke="1" extrusionOk="0">
                  <a:moveTo>
                    <a:pt x="21600" y="6580"/>
                  </a:moveTo>
                  <a:cubicBezTo>
                    <a:pt x="19578" y="3995"/>
                    <a:pt x="17556" y="1411"/>
                    <a:pt x="15111" y="704"/>
                  </a:cubicBezTo>
                  <a:cubicBezTo>
                    <a:pt x="12667" y="-4"/>
                    <a:pt x="9452" y="-983"/>
                    <a:pt x="6933" y="2336"/>
                  </a:cubicBezTo>
                  <a:cubicBezTo>
                    <a:pt x="4415" y="5655"/>
                    <a:pt x="563" y="19583"/>
                    <a:pt x="0" y="20617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</a:p>
          </p:txBody>
        </p:sp>
      </p:grpSp>
      <p:sp>
        <p:nvSpPr>
          <p:cNvPr id="317" name="Shape 317"/>
          <p:cNvSpPr/>
          <p:nvPr/>
        </p:nvSpPr>
        <p:spPr>
          <a:xfrm>
            <a:off x="799202" y="2144277"/>
            <a:ext cx="3672150" cy="916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 defTabSz="457200">
              <a:defRPr b="1" sz="5600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STEP 3</a:t>
            </a:r>
          </a:p>
        </p:txBody>
      </p:sp>
      <p:sp>
        <p:nvSpPr>
          <p:cNvPr id="318" name="Shape 318"/>
          <p:cNvSpPr/>
          <p:nvPr/>
        </p:nvSpPr>
        <p:spPr>
          <a:xfrm>
            <a:off x="1415369" y="3102056"/>
            <a:ext cx="2446008" cy="1"/>
          </a:xfrm>
          <a:prstGeom prst="line">
            <a:avLst/>
          </a:prstGeom>
          <a:ln w="88900">
            <a:solidFill>
              <a:srgbClr val="F8E80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3"/>
      <p:bldP build="whole" bldLvl="1" animBg="1" rev="0" advAuto="0" spid="266" grpId="1"/>
      <p:bldP build="whole" bldLvl="1" animBg="1" rev="0" advAuto="0" spid="311" grpId="2"/>
      <p:bldP build="whole" bldLvl="1" animBg="1" rev="0" advAuto="0" spid="275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 Parity</a:t>
            </a:r>
          </a:p>
        </p:txBody>
      </p:sp>
      <p:pic>
        <p:nvPicPr>
          <p:cNvPr id="3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404" y="2602306"/>
            <a:ext cx="21011937" cy="9584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098800" y="5588000"/>
            <a:ext cx="18237200" cy="81788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048000" y="0"/>
            <a:ext cx="18288000" cy="5613400"/>
          </a:xfrm>
          <a:prstGeom prst="rect">
            <a:avLst/>
          </a:prstGeom>
          <a:solidFill>
            <a:srgbClr val="FAE41A"/>
          </a:solidFill>
          <a:ln w="254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25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2556" y="1104503"/>
            <a:ext cx="8878993" cy="340449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6040854" y="8343986"/>
            <a:ext cx="12013567" cy="1363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8" indent="1828800">
              <a:defRPr sz="8000">
                <a:solidFill>
                  <a:srgbClr val="FFFFFF"/>
                </a:solidFill>
              </a:defRPr>
            </a:pPr>
            <a:r>
              <a:t>Data Frame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as.h2o()</a:t>
            </a:r>
            <a:r>
              <a:t> vs.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as.data.frame()</a:t>
            </a:r>
          </a:p>
        </p:txBody>
      </p:sp>
      <p:grpSp>
        <p:nvGrpSpPr>
          <p:cNvPr id="335" name="Group 335"/>
          <p:cNvGrpSpPr/>
          <p:nvPr/>
        </p:nvGrpSpPr>
        <p:grpSpPr>
          <a:xfrm>
            <a:off x="3506433" y="3333504"/>
            <a:ext cx="17371134" cy="4960511"/>
            <a:chOff x="0" y="0"/>
            <a:chExt cx="17371132" cy="4960510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8146089" cy="4960511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535353"/>
              </a:solidFill>
              <a:prstDash val="solid"/>
              <a:miter lim="400000"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9225044" y="0"/>
              <a:ext cx="8146089" cy="4960511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535353"/>
              </a:solidFill>
              <a:prstDash val="solid"/>
              <a:miter lim="400000"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0393" y="199669"/>
              <a:ext cx="8105302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b="1" sz="40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as.h2o()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9245438" y="199669"/>
              <a:ext cx="8105302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b="1" sz="40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as.data.frame()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8664" y="1546468"/>
              <a:ext cx="7648760" cy="28625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marL="280736" indent="-280736">
                <a:buSzPct val="100000"/>
                <a:buChar char="•"/>
                <a:defRPr sz="3600">
                  <a:latin typeface="+mn-lt"/>
                  <a:ea typeface="+mn-ea"/>
                  <a:cs typeface="+mn-cs"/>
                  <a:sym typeface="Arial"/>
                </a:defRPr>
              </a:pPr>
              <a:r>
                <a:t>Turns R data.frame into an H2OFrame</a:t>
              </a:r>
            </a:p>
            <a:p>
              <a:pPr marL="280736" indent="-280736">
                <a:buSzPct val="100000"/>
                <a:buChar char="•"/>
                <a:defRPr sz="3600">
                  <a:latin typeface="+mn-lt"/>
                  <a:ea typeface="+mn-ea"/>
                  <a:cs typeface="+mn-cs"/>
                  <a:sym typeface="Arial"/>
                </a:defRPr>
              </a:pPr>
              <a:r>
                <a:t>Saves data.frame to CSV and then performs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 h2o.upload()</a:t>
              </a:r>
              <a:r>
                <a:t> to H2O cluster 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9473709" y="1546468"/>
              <a:ext cx="7648760" cy="23568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marL="280736" indent="-280736">
                <a:buSzPct val="100000"/>
                <a:buChar char="•"/>
                <a:defRPr sz="3600">
                  <a:latin typeface="+mn-lt"/>
                  <a:ea typeface="+mn-ea"/>
                  <a:cs typeface="+mn-cs"/>
                  <a:sym typeface="Arial"/>
                </a:defRPr>
              </a:pPr>
              <a:r>
                <a:t>Turns H2OFrame to R data.frame </a:t>
              </a:r>
            </a:p>
            <a:p>
              <a:pPr marL="280736" indent="-280736">
                <a:buSzPct val="100000"/>
                <a:buChar char="•"/>
                <a:defRPr sz="3600">
                  <a:latin typeface="+mn-lt"/>
                  <a:ea typeface="+mn-ea"/>
                  <a:cs typeface="+mn-cs"/>
                  <a:sym typeface="Arial"/>
                </a:defRPr>
              </a:pPr>
              <a:r>
                <a:t>Does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h2o.downloadCSV</a:t>
              </a:r>
              <a:r>
                <a:t> and then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read.csv</a:t>
              </a:r>
              <a:r>
                <a:t>, and finally turns it into data.frame </a:t>
              </a:r>
            </a:p>
          </p:txBody>
        </p:sp>
      </p:grpSp>
      <p:sp>
        <p:nvSpPr>
          <p:cNvPr id="336" name="Shape 336"/>
          <p:cNvSpPr/>
          <p:nvPr/>
        </p:nvSpPr>
        <p:spPr>
          <a:xfrm>
            <a:off x="4753862" y="9600197"/>
            <a:ext cx="15241509" cy="12824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36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Note:</a:t>
            </a:r>
            <a:r>
              <a:t> Be mindful of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as.data.frame()</a:t>
            </a:r>
            <a:r>
              <a:t>, it is difficult to make a large H2OFrame into a R data.frame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3098800" y="5588000"/>
            <a:ext cx="18237200" cy="81788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3048000" y="0"/>
            <a:ext cx="18288000" cy="5613400"/>
          </a:xfrm>
          <a:prstGeom prst="rect">
            <a:avLst/>
          </a:prstGeom>
          <a:solidFill>
            <a:srgbClr val="FAE41A"/>
          </a:solidFill>
          <a:ln w="254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40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2556" y="1104503"/>
            <a:ext cx="8878993" cy="3404497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>
            <a:off x="3011477" y="8481145"/>
            <a:ext cx="18107046" cy="1363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indent="228600">
              <a:defRPr sz="8000">
                <a:solidFill>
                  <a:srgbClr val="FFFFFF"/>
                </a:solidFill>
              </a:defRPr>
            </a:pPr>
            <a:r>
              <a:t>Column Types: Enum, Numeric, 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Enum vs. Numeric vs. Dates</a:t>
            </a:r>
          </a:p>
        </p:txBody>
      </p:sp>
      <p:sp>
        <p:nvSpPr>
          <p:cNvPr id="344" name="Shape 344"/>
          <p:cNvSpPr/>
          <p:nvPr/>
        </p:nvSpPr>
        <p:spPr>
          <a:xfrm>
            <a:off x="4749800" y="3251200"/>
            <a:ext cx="5689600" cy="2540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4749800" y="6451600"/>
            <a:ext cx="5689600" cy="2540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4749800" y="9652000"/>
            <a:ext cx="5689600" cy="2540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47" name="Shape 347"/>
          <p:cNvSpPr/>
          <p:nvPr/>
        </p:nvSpPr>
        <p:spPr>
          <a:xfrm flipV="1">
            <a:off x="10915127" y="3251200"/>
            <a:ext cx="1" cy="2540000"/>
          </a:xfrm>
          <a:prstGeom prst="line">
            <a:avLst/>
          </a:prstGeom>
          <a:ln w="114300">
            <a:solidFill>
              <a:srgbClr val="FBE93A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48" name="Shape 348"/>
          <p:cNvSpPr/>
          <p:nvPr/>
        </p:nvSpPr>
        <p:spPr>
          <a:xfrm flipV="1">
            <a:off x="10915127" y="6451600"/>
            <a:ext cx="1" cy="2540000"/>
          </a:xfrm>
          <a:prstGeom prst="line">
            <a:avLst/>
          </a:prstGeom>
          <a:ln w="114300">
            <a:solidFill>
              <a:srgbClr val="FBE93A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49" name="Shape 349"/>
          <p:cNvSpPr/>
          <p:nvPr/>
        </p:nvSpPr>
        <p:spPr>
          <a:xfrm flipV="1">
            <a:off x="10915127" y="9652000"/>
            <a:ext cx="1" cy="2540000"/>
          </a:xfrm>
          <a:prstGeom prst="line">
            <a:avLst/>
          </a:prstGeom>
          <a:ln w="114300">
            <a:solidFill>
              <a:srgbClr val="FBE93A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4800403" y="4061459"/>
            <a:ext cx="5588395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Enum</a:t>
            </a:r>
          </a:p>
        </p:txBody>
      </p:sp>
      <p:sp>
        <p:nvSpPr>
          <p:cNvPr id="351" name="Shape 351"/>
          <p:cNvSpPr/>
          <p:nvPr/>
        </p:nvSpPr>
        <p:spPr>
          <a:xfrm>
            <a:off x="4800403" y="7261859"/>
            <a:ext cx="5588395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Numeric</a:t>
            </a:r>
          </a:p>
        </p:txBody>
      </p:sp>
      <p:sp>
        <p:nvSpPr>
          <p:cNvPr id="352" name="Shape 352"/>
          <p:cNvSpPr/>
          <p:nvPr/>
        </p:nvSpPr>
        <p:spPr>
          <a:xfrm>
            <a:off x="4800403" y="10462259"/>
            <a:ext cx="5588395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Dates</a:t>
            </a:r>
          </a:p>
        </p:txBody>
      </p:sp>
      <p:sp>
        <p:nvSpPr>
          <p:cNvPr id="353" name="Shape 353"/>
          <p:cNvSpPr/>
          <p:nvPr/>
        </p:nvSpPr>
        <p:spPr>
          <a:xfrm>
            <a:off x="11650216" y="3261359"/>
            <a:ext cx="6639280" cy="2621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000">
                <a:latin typeface="+mj-lt"/>
                <a:ea typeface="+mj-ea"/>
                <a:cs typeface="+mj-cs"/>
                <a:sym typeface="Helvetica"/>
              </a:defRPr>
            </a:pPr>
            <a:r>
              <a:t>Enum: </a:t>
            </a:r>
            <a:r>
              <a:rPr b="0"/>
              <a:t>Also known as enumerated variable. Represents a categorical variable </a:t>
            </a:r>
          </a:p>
        </p:txBody>
      </p:sp>
      <p:sp>
        <p:nvSpPr>
          <p:cNvPr id="354" name="Shape 354"/>
          <p:cNvSpPr/>
          <p:nvPr/>
        </p:nvSpPr>
        <p:spPr>
          <a:xfrm>
            <a:off x="11441457" y="6916287"/>
            <a:ext cx="6639279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000">
                <a:latin typeface="+mj-lt"/>
                <a:ea typeface="+mj-ea"/>
                <a:cs typeface="+mj-cs"/>
                <a:sym typeface="Helvetica"/>
              </a:defRPr>
            </a:pPr>
            <a:r>
              <a:t>Numeric: </a:t>
            </a:r>
            <a:r>
              <a:rPr b="0"/>
              <a:t>Variable that holds a numeric value </a:t>
            </a:r>
          </a:p>
        </p:txBody>
      </p:sp>
      <p:sp>
        <p:nvSpPr>
          <p:cNvPr id="355" name="Shape 355"/>
          <p:cNvSpPr/>
          <p:nvPr/>
        </p:nvSpPr>
        <p:spPr>
          <a:xfrm>
            <a:off x="11441457" y="9928859"/>
            <a:ext cx="6639279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000">
                <a:latin typeface="+mj-lt"/>
                <a:ea typeface="+mj-ea"/>
                <a:cs typeface="+mj-cs"/>
                <a:sym typeface="Helvetica"/>
              </a:defRPr>
            </a:pPr>
            <a:r>
              <a:t>Date: </a:t>
            </a:r>
            <a:r>
              <a:rPr b="0"/>
              <a:t>%M%D%Y is automatic format that H2O reads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H2O Prerequisites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To Launch H2O and Flow the only prerequisite is:</a:t>
            </a:r>
          </a:p>
          <a:p>
            <a:pPr/>
            <a:r>
              <a:t>64 bit Java 6+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Consequences of not having 64 bit version:</a:t>
            </a:r>
          </a:p>
          <a:p>
            <a:pPr/>
            <a:r>
              <a:t>You will not be able to launch a cluster larger than 1 GB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Please install it from USB drive from the appropriate Windows or OSX Directory!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Enum vs. Numeric vs. Dates</a:t>
            </a:r>
          </a:p>
        </p:txBody>
      </p:sp>
      <p:sp>
        <p:nvSpPr>
          <p:cNvPr id="358" name="Shape 358"/>
          <p:cNvSpPr/>
          <p:nvPr/>
        </p:nvSpPr>
        <p:spPr>
          <a:xfrm>
            <a:off x="4482370" y="3044420"/>
            <a:ext cx="4414217" cy="8447884"/>
          </a:xfrm>
          <a:prstGeom prst="rect">
            <a:avLst/>
          </a:prstGeom>
          <a:solidFill>
            <a:srgbClr val="DDDDDD"/>
          </a:solidFill>
          <a:ln w="25400">
            <a:solidFill>
              <a:srgbClr val="535353"/>
            </a:solidFill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9984892" y="3044420"/>
            <a:ext cx="4414217" cy="8447883"/>
          </a:xfrm>
          <a:prstGeom prst="rect">
            <a:avLst/>
          </a:prstGeom>
          <a:solidFill>
            <a:srgbClr val="DDDDDD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15487414" y="3044420"/>
            <a:ext cx="4414217" cy="8447884"/>
          </a:xfrm>
          <a:prstGeom prst="rect">
            <a:avLst/>
          </a:prstGeom>
          <a:solidFill>
            <a:srgbClr val="DDDDDD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4488033" y="3031720"/>
            <a:ext cx="4402891" cy="1097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0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Enum</a:t>
            </a:r>
          </a:p>
        </p:txBody>
      </p:sp>
      <p:sp>
        <p:nvSpPr>
          <p:cNvPr id="362" name="Shape 362"/>
          <p:cNvSpPr/>
          <p:nvPr/>
        </p:nvSpPr>
        <p:spPr>
          <a:xfrm>
            <a:off x="4506396" y="5013959"/>
            <a:ext cx="4402891" cy="3802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4000">
                <a:latin typeface="Courier"/>
                <a:ea typeface="Courier"/>
                <a:cs typeface="Courier"/>
                <a:sym typeface="Courier"/>
              </a:defRPr>
            </a:pPr>
            <a:r>
              <a:t>as.factor(x)</a:t>
            </a:r>
          </a:p>
          <a:p>
            <a:pPr>
              <a:defRPr sz="40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ctr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35353"/>
                </a:solidFill>
              </a:rPr>
              <a:t>Used to convert given variable to an enumerated type variable</a:t>
            </a:r>
            <a:r>
              <a:t> </a:t>
            </a:r>
          </a:p>
        </p:txBody>
      </p:sp>
      <p:sp>
        <p:nvSpPr>
          <p:cNvPr id="363" name="Shape 363"/>
          <p:cNvSpPr/>
          <p:nvPr/>
        </p:nvSpPr>
        <p:spPr>
          <a:xfrm>
            <a:off x="9972192" y="3031720"/>
            <a:ext cx="4402891" cy="1097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0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Numeric</a:t>
            </a:r>
          </a:p>
        </p:txBody>
      </p:sp>
      <p:sp>
        <p:nvSpPr>
          <p:cNvPr id="364" name="Shape 364"/>
          <p:cNvSpPr/>
          <p:nvPr/>
        </p:nvSpPr>
        <p:spPr>
          <a:xfrm>
            <a:off x="9972192" y="5013959"/>
            <a:ext cx="4402891" cy="3802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4000">
                <a:latin typeface="Courier"/>
                <a:ea typeface="Courier"/>
                <a:cs typeface="Courier"/>
                <a:sym typeface="Courier"/>
              </a:defRPr>
            </a:pPr>
            <a:r>
              <a:t>as.numeric(x)</a:t>
            </a:r>
          </a:p>
          <a:p>
            <a:pPr>
              <a:defRPr sz="40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ctr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35353"/>
                </a:solidFill>
              </a:rPr>
              <a:t>Used to convert given variable to an numeric variable</a:t>
            </a:r>
          </a:p>
        </p:txBody>
      </p:sp>
      <p:sp>
        <p:nvSpPr>
          <p:cNvPr id="365" name="Shape 365"/>
          <p:cNvSpPr/>
          <p:nvPr/>
        </p:nvSpPr>
        <p:spPr>
          <a:xfrm>
            <a:off x="15493076" y="3031720"/>
            <a:ext cx="4402891" cy="1097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0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Dates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5474714" y="4276273"/>
            <a:ext cx="4402891" cy="305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3000">
                <a:latin typeface="Courier"/>
                <a:ea typeface="Courier"/>
                <a:cs typeface="Courier"/>
                <a:sym typeface="Courier"/>
              </a:defRPr>
            </a:pPr>
            <a:r>
              <a:t>h2o.year(x)</a:t>
            </a:r>
          </a:p>
          <a:p>
            <a:pPr algn="ctr"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Convert the entries of an H2OFrame object from milliseconds to years, indexed starting from 1900.</a:t>
            </a:r>
          </a:p>
        </p:txBody>
      </p:sp>
      <p:sp>
        <p:nvSpPr>
          <p:cNvPr id="367" name="Shape 367"/>
          <p:cNvSpPr/>
          <p:nvPr/>
        </p:nvSpPr>
        <p:spPr>
          <a:xfrm>
            <a:off x="15511439" y="7798220"/>
            <a:ext cx="4402891" cy="305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3000">
                <a:latin typeface="Courier"/>
                <a:ea typeface="Courier"/>
                <a:cs typeface="Courier"/>
                <a:sym typeface="Courier"/>
              </a:defRPr>
            </a:pPr>
            <a:r>
              <a:t>h2o.month(x)</a:t>
            </a:r>
          </a:p>
          <a:p>
            <a:pPr algn="ctr">
              <a:defRPr sz="3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Converts the entries of an H2OFrame object from milliseconds to months (on a 1 to 12 scale).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098800" y="5588000"/>
            <a:ext cx="18237200" cy="81788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3048000" y="0"/>
            <a:ext cx="18288000" cy="5613400"/>
          </a:xfrm>
          <a:prstGeom prst="rect">
            <a:avLst/>
          </a:prstGeom>
          <a:solidFill>
            <a:srgbClr val="FAE41A"/>
          </a:solidFill>
          <a:ln w="254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71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2556" y="1104503"/>
            <a:ext cx="8878993" cy="3404497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Shape 372"/>
          <p:cNvSpPr/>
          <p:nvPr/>
        </p:nvSpPr>
        <p:spPr>
          <a:xfrm>
            <a:off x="3011477" y="8481145"/>
            <a:ext cx="18107046" cy="1363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indent="228600" algn="ctr">
              <a:defRPr sz="8000">
                <a:solidFill>
                  <a:srgbClr val="FFFFFF"/>
                </a:solidFill>
              </a:defRPr>
            </a:pPr>
            <a:r>
              <a:t>Filters &amp; Logics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Filters &amp; Logics</a:t>
            </a:r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xfrm>
            <a:off x="3962400" y="2332037"/>
            <a:ext cx="16459200" cy="905192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h2o.ifelse(test, yes, no)</a:t>
            </a:r>
          </a:p>
          <a:p>
            <a:pPr marL="0" indent="0">
              <a:buSzTx/>
              <a:buFontTx/>
              <a:buNone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Arguments</a:t>
            </a: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Note: </a:t>
            </a:r>
            <a:r>
              <a:rPr b="0"/>
              <a:t>Only numeric values can be tested, and only numeric results can be returned.</a:t>
            </a:r>
          </a:p>
        </p:txBody>
      </p:sp>
      <p:grpSp>
        <p:nvGrpSpPr>
          <p:cNvPr id="379" name="Group 379"/>
          <p:cNvGrpSpPr/>
          <p:nvPr/>
        </p:nvGrpSpPr>
        <p:grpSpPr>
          <a:xfrm>
            <a:off x="4650885" y="4916612"/>
            <a:ext cx="16103866" cy="3882775"/>
            <a:chOff x="0" y="0"/>
            <a:chExt cx="16103864" cy="3882774"/>
          </a:xfrm>
        </p:grpSpPr>
        <p:sp>
          <p:nvSpPr>
            <p:cNvPr id="376" name="Shape 376"/>
            <p:cNvSpPr/>
            <p:nvPr/>
          </p:nvSpPr>
          <p:spPr>
            <a:xfrm>
              <a:off x="0" y="0"/>
              <a:ext cx="2004409" cy="354805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test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yes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no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480963" y="0"/>
              <a:ext cx="12622902" cy="38827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 logical description of the condition to be met (&gt;, &lt;, =, etc…)</a:t>
              </a: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value to return if the condition is TRUE.</a:t>
              </a: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value to return if the condition is FALSE.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64891" y="1906564"/>
              <a:ext cx="847746" cy="57764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91439" tIns="91439" rIns="91439" bIns="91439" numCol="1" anchor="t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098800" y="5588000"/>
            <a:ext cx="18237200" cy="81788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3048000" y="0"/>
            <a:ext cx="18288000" cy="5613400"/>
          </a:xfrm>
          <a:prstGeom prst="rect">
            <a:avLst/>
          </a:prstGeom>
          <a:solidFill>
            <a:srgbClr val="FAE41A"/>
          </a:solidFill>
          <a:ln w="254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83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2556" y="1104503"/>
            <a:ext cx="8878993" cy="3404497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3011477" y="8481145"/>
            <a:ext cx="18107046" cy="1363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indent="228600" algn="ctr">
              <a:defRPr sz="8000">
                <a:solidFill>
                  <a:srgbClr val="FFFFFF"/>
                </a:solidFill>
              </a:defRPr>
            </a:pPr>
            <a:r>
              <a:t>Summary &amp; Aggregation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Summary &amp; Aggregation </a:t>
            </a:r>
          </a:p>
        </p:txBody>
      </p:sp>
      <p:sp>
        <p:nvSpPr>
          <p:cNvPr id="387" name="Shape 387"/>
          <p:cNvSpPr/>
          <p:nvPr>
            <p:ph type="body" idx="1"/>
          </p:nvPr>
        </p:nvSpPr>
        <p:spPr>
          <a:xfrm>
            <a:off x="3962400" y="2449532"/>
            <a:ext cx="16459200" cy="905192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h2o.group_by(data, by, ..., gb.control = list(na.methods = NULL, col.names = NULL))</a:t>
            </a: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Arguments</a:t>
            </a:r>
          </a:p>
          <a:p>
            <a:pPr marL="0" indent="0" algn="ctr">
              <a:buSzTx/>
              <a:buFontTx/>
              <a:buNone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390" name="Group 390"/>
          <p:cNvGrpSpPr/>
          <p:nvPr/>
        </p:nvGrpSpPr>
        <p:grpSpPr>
          <a:xfrm>
            <a:off x="3652753" y="5921004"/>
            <a:ext cx="17078494" cy="6560264"/>
            <a:chOff x="0" y="0"/>
            <a:chExt cx="17078492" cy="6560263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3626652" cy="615963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data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by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gb.control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. . . 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3691636" y="0"/>
              <a:ext cx="13386857" cy="656026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an H2OFrame object.</a:t>
              </a: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 list of column names</a:t>
              </a: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 list of how to handle NA values in the dataset as well as how to name output columns</a:t>
              </a: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Any supported aggregated function: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mean, min, max, sum, sd, nrow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Summary &amp; Aggregation 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3962400" y="2449532"/>
            <a:ext cx="16459200" cy="905192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h2o.table(x, y = NULL, dense = TRUE)</a:t>
            </a: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FontTx/>
              <a:buNone/>
              <a:defRPr b="1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Arguments</a:t>
            </a:r>
          </a:p>
          <a:p>
            <a:pPr marL="0" indent="0" algn="ctr">
              <a:buSzTx/>
              <a:buFontTx/>
              <a:buNone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397" name="Group 397"/>
          <p:cNvGrpSpPr/>
          <p:nvPr/>
        </p:nvGrpSpPr>
        <p:grpSpPr>
          <a:xfrm>
            <a:off x="3652753" y="5281846"/>
            <a:ext cx="17078494" cy="6560264"/>
            <a:chOff x="0" y="0"/>
            <a:chExt cx="17078492" cy="6560263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3626652" cy="615963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x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y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dense</a:t>
              </a:r>
            </a:p>
            <a:p>
              <a:pPr lvl="1">
                <a:defRPr b="1" sz="40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691636" y="0"/>
              <a:ext cx="13386857" cy="656026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An H2OFrame object with at most two columns</a:t>
              </a: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An H2OFrame similar to x, or NULL</a:t>
              </a: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lvl="1">
                <a:defRPr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 logical for dense representation, which lists only non-zero counts, 1 combination per row. Set to FALSE to expand counts across all combinations.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256506" y="5259243"/>
              <a:ext cx="16656789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3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Value: </a:t>
              </a:r>
              <a:r>
                <a:rPr b="0"/>
                <a:t>Returns a tabulated H2OFrame Object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3098800" y="5588000"/>
            <a:ext cx="18237200" cy="81788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3048000" y="0"/>
            <a:ext cx="18288000" cy="5613400"/>
          </a:xfrm>
          <a:prstGeom prst="rect">
            <a:avLst/>
          </a:prstGeom>
          <a:solidFill>
            <a:srgbClr val="FAE41A"/>
          </a:solidFill>
          <a:ln w="25400">
            <a:miter lim="400000"/>
          </a:ln>
        </p:spPr>
        <p:txBody>
          <a:bodyPr tIns="91439" bIns="91439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401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2556" y="1104503"/>
            <a:ext cx="8878993" cy="3404497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3011477" y="8481145"/>
            <a:ext cx="18107046" cy="1363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indent="228600" algn="ctr">
              <a:defRPr sz="8000">
                <a:solidFill>
                  <a:srgbClr val="FFFFFF"/>
                </a:solidFill>
              </a:defRPr>
            </a:pPr>
            <a:r>
              <a:t>String Munging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String Munging</a:t>
            </a:r>
          </a:p>
        </p:txBody>
      </p:sp>
      <p:sp>
        <p:nvSpPr>
          <p:cNvPr id="405" name="Shape 405"/>
          <p:cNvSpPr/>
          <p:nvPr>
            <p:ph type="body" idx="1"/>
          </p:nvPr>
        </p:nvSpPr>
        <p:spPr>
          <a:xfrm>
            <a:off x="3807247" y="2449532"/>
            <a:ext cx="16769506" cy="8816936"/>
          </a:xfrm>
          <a:prstGeom prst="rect">
            <a:avLst/>
          </a:prstGeom>
        </p:spPr>
        <p:txBody>
          <a:bodyPr/>
          <a:lstStyle/>
          <a:p>
            <a:pPr marL="401052" indent="-401052">
              <a:buFontTx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Substitute pattern match w/replacement</a:t>
            </a:r>
            <a:r>
              <a:t> </a:t>
            </a:r>
          </a:p>
          <a:p>
            <a:pPr lvl="1" marL="782052" indent="-401052">
              <a:buFontTx/>
              <a:buChar char="•"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h2o.gsub() </a:t>
            </a:r>
          </a:p>
          <a:p>
            <a:pPr lvl="1" marL="782052" indent="-401052">
              <a:buFontTx/>
              <a:buChar char="•"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h2o.sub()</a:t>
            </a:r>
            <a:br/>
          </a:p>
          <a:p>
            <a:pPr marL="401052" indent="-401052">
              <a:buFontTx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String Cleaning</a:t>
            </a:r>
            <a:r>
              <a:t> </a:t>
            </a:r>
          </a:p>
          <a:p>
            <a:pPr lvl="1" marL="782052" indent="-401052">
              <a:buFontTx/>
              <a:buChar char="•"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h2o.substring()</a:t>
            </a:r>
          </a:p>
          <a:p>
            <a:pPr lvl="1" marL="782052" indent="-401052">
              <a:buFontTx/>
              <a:buChar char="•"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h2o.strsplit()</a:t>
            </a:r>
          </a:p>
          <a:p>
            <a:pPr lvl="1" marL="782052" indent="-401052">
              <a:buFontTx/>
              <a:buChar char="•"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h2o.trim()</a:t>
            </a:r>
          </a:p>
          <a:p>
            <a:pPr lvl="1" marL="782052" indent="-401052">
              <a:buFontTx/>
              <a:buChar char="•"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h2o.rstrip() &amp; h2o.lstrip()</a:t>
            </a:r>
          </a:p>
          <a:p>
            <a:pPr lvl="1" marL="782052" indent="-401052">
              <a:buFontTx/>
              <a:buChar char="•"/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h2o.interaction()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 on Introduction to Running H2O</a:t>
            </a:r>
          </a:p>
        </p:txBody>
      </p:sp>
      <p:sp>
        <p:nvSpPr>
          <p:cNvPr id="408" name="Shape 4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&amp; parse a small lending club dataset</a:t>
            </a:r>
          </a:p>
          <a:p>
            <a:pPr/>
            <a:r>
              <a:t>Data cleaning and feature creation</a:t>
            </a:r>
          </a:p>
          <a:p>
            <a:pPr/>
            <a:r>
              <a:t>Build a logistic regression model</a:t>
            </a:r>
          </a:p>
          <a:p>
            <a:pPr/>
            <a:r>
              <a:t>Build a gradient boosting machine model</a:t>
            </a:r>
          </a:p>
          <a:p>
            <a:pPr/>
            <a:r>
              <a:t>Review the model outputs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Scripts</a:t>
            </a:r>
          </a:p>
        </p:txBody>
      </p:sp>
      <p:sp>
        <p:nvSpPr>
          <p:cNvPr id="411" name="Shape 411"/>
          <p:cNvSpPr/>
          <p:nvPr>
            <p:ph type="body" idx="1"/>
          </p:nvPr>
        </p:nvSpPr>
        <p:spPr>
          <a:xfrm>
            <a:off x="1065759" y="1900616"/>
            <a:ext cx="22179920" cy="905192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>
              <a:buSzTx/>
              <a:buFontTx/>
              <a:buNone/>
              <a:defRPr b="1" sz="6600">
                <a:latin typeface="+mj-lt"/>
                <a:ea typeface="+mj-ea"/>
                <a:cs typeface="+mj-cs"/>
                <a:sym typeface="Helvetica"/>
              </a:defRPr>
            </a:pPr>
            <a:r>
              <a:t>https://github.com/h2oai/dallas-tutorials  </a:t>
            </a:r>
          </a:p>
          <a:p>
            <a:pPr marL="0" indent="0" algn="ctr">
              <a:buSzTx/>
              <a:buFont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61473" indent="-561473">
              <a:buFontTx/>
              <a:defRPr sz="5400"/>
            </a:pPr>
            <a:r>
              <a:t>wget the script that you choose to work with:</a:t>
            </a:r>
          </a:p>
          <a:p>
            <a:pPr lvl="2" marL="1323473" indent="-561473">
              <a:buFontTx/>
              <a:defRPr sz="5400"/>
            </a:pPr>
            <a:r>
              <a:t>Flow &gt; Consumer_Loan_Demo.flow</a:t>
            </a:r>
          </a:p>
          <a:p>
            <a:pPr lvl="2" marL="1323473" indent="-561473">
              <a:buFontTx/>
              <a:defRPr sz="5400"/>
            </a:pPr>
            <a:r>
              <a:t>Python &gt; Consumer_Loan_Demo.ipynb</a:t>
            </a:r>
          </a:p>
          <a:p>
            <a:pPr lvl="8" marL="0" indent="3048000">
              <a:buSzTx/>
              <a:buFontTx/>
              <a:buNone/>
              <a:defRPr sz="5400"/>
            </a:pPr>
            <a:r>
              <a:t>&gt; Consumer_Loan_Demo.py </a:t>
            </a:r>
          </a:p>
          <a:p>
            <a:pPr lvl="2" marL="1323473" indent="-561473">
              <a:buFontTx/>
              <a:defRPr sz="5400"/>
            </a:pPr>
            <a:r>
              <a:t>R &gt; Consumer_Loan_Demo.R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Users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Web-based UI that comes prepackaged in H2O</a:t>
            </a:r>
          </a:p>
          <a:p>
            <a:pPr/>
            <a:r>
              <a:t>To launch Flow you simply have to launch H2O either through the command line, R, or python</a:t>
            </a:r>
          </a:p>
          <a:p>
            <a:pPr/>
            <a:r>
              <a:t>To launch via the command line:</a:t>
            </a:r>
          </a:p>
          <a:p>
            <a:pPr lvl="2" marL="1600200" indent="-685800"/>
            <a:r>
              <a:t>Unpack the h2o-3.10.0.8.zip file in Windows/ or OSX/</a:t>
            </a:r>
          </a:p>
          <a:p>
            <a:pPr lvl="2" marL="1600200" indent="-685800"/>
            <a:r>
              <a:t>In h2o-3.10.0.8 directory execute from a terminal or command prompt: java -Xmx4g -jar h2o.jar</a:t>
            </a:r>
          </a:p>
          <a:p>
            <a:pPr lvl="2" marL="1600200" indent="-685800"/>
            <a:r>
              <a:t>Access flow at </a:t>
            </a:r>
            <a:r>
              <a:rPr u="sng">
                <a:solidFill>
                  <a:srgbClr val="FF6B26"/>
                </a:solidFill>
                <a:uFill>
                  <a:solidFill>
                    <a:srgbClr val="FF6B26"/>
                  </a:solidFill>
                </a:uFill>
                <a:hlinkClick r:id="rId2" invalidUrl="" action="" tgtFrame="" tooltip="" history="1" highlightClick="0" endSnd="0"/>
              </a:rPr>
              <a:t>http://localhost:54321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414" name="Shape 414"/>
          <p:cNvSpPr/>
          <p:nvPr>
            <p:ph type="body" idx="1"/>
          </p:nvPr>
        </p:nvSpPr>
        <p:spPr>
          <a:xfrm>
            <a:off x="1065759" y="3050804"/>
            <a:ext cx="22179920" cy="9051927"/>
          </a:xfrm>
          <a:prstGeom prst="rect">
            <a:avLst/>
          </a:prstGeom>
        </p:spPr>
        <p:txBody>
          <a:bodyPr/>
          <a:lstStyle/>
          <a:p>
            <a:pPr/>
            <a:r>
              <a:t>Use case: To identify good loans based on consumer credit and debt history.</a:t>
            </a:r>
          </a:p>
          <a:p>
            <a:pPr/>
            <a:r>
              <a:t>It is recommended to move the data to your desktop</a:t>
            </a:r>
          </a:p>
          <a:p>
            <a:pPr/>
            <a:r>
              <a:t>For Python/R users:</a:t>
            </a:r>
          </a:p>
          <a:p>
            <a:pPr lvl="2" marL="1600200" indent="-685800"/>
            <a:r>
              <a:t>Unzip H2OTour/Datasets/LoanStats.zip</a:t>
            </a:r>
          </a:p>
          <a:p>
            <a:pPr lvl="2" marL="1600200" indent="-685800"/>
            <a:r>
              <a:t>Use unzipped LoanStats directory</a:t>
            </a:r>
          </a:p>
          <a:p>
            <a:pPr/>
            <a:r>
              <a:t>For Flow users:</a:t>
            </a:r>
          </a:p>
          <a:p>
            <a:pPr lvl="2" marL="1600200" indent="-685800"/>
            <a:r>
              <a:t>Use H2OTOUR/Datasets/loans.csv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graphicFrame>
        <p:nvGraphicFramePr>
          <p:cNvPr id="417" name="Table 417"/>
          <p:cNvGraphicFramePr/>
          <p:nvPr/>
        </p:nvGraphicFramePr>
        <p:xfrm>
          <a:off x="2966739" y="2107088"/>
          <a:ext cx="17725807" cy="85923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835402"/>
                <a:gridCol w="9420265"/>
                <a:gridCol w="3457439"/>
              </a:tblGrid>
              <a:tr h="612829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Predictor Variable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loan_amnt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Requested loan amount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US dollars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term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Loan term length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months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emp_length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Employment length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years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home_ownership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Housing status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categorical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annual_inc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Annual income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US dollars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verification_status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Income verification status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categorical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purpose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Purpose for the loan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categorical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addr_state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State of residence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categorical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dti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Debt to income ratio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delinq_2yrs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Number of delinquencies in the past 2 years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integer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revol_util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Revolving credit line utilized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total_acc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Total accounts (number of credit lines)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integer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282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longest_credit_length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Age of oldest active account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years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Table 418"/>
          <p:cNvGraphicFramePr/>
          <p:nvPr/>
        </p:nvGraphicFramePr>
        <p:xfrm>
          <a:off x="2960389" y="11065470"/>
          <a:ext cx="17738507" cy="1457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838869"/>
                <a:gridCol w="7897636"/>
                <a:gridCol w="4989300"/>
              </a:tblGrid>
              <a:tr h="722151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Variable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Category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2151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bad_loan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Is this loan likely to be bad?                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900">
                          <a:sym typeface="Calibri"/>
                        </a:rPr>
                        <a:t>Binomial classification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up an example Flow from Disk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3568215" y="6582753"/>
            <a:ext cx="6204270" cy="1391105"/>
            <a:chOff x="0" y="0"/>
            <a:chExt cx="6204269" cy="1391104"/>
          </a:xfrm>
        </p:grpSpPr>
        <p:sp>
          <p:nvSpPr>
            <p:cNvPr id="421" name="Shape 421"/>
            <p:cNvSpPr/>
            <p:nvPr/>
          </p:nvSpPr>
          <p:spPr>
            <a:xfrm flipH="1">
              <a:off x="41408" y="0"/>
              <a:ext cx="1" cy="1380118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0" y="1391104"/>
              <a:ext cx="6204270" cy="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</p:grpSp>
      <p:pic>
        <p:nvPicPr>
          <p:cNvPr id="4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016" y="2247998"/>
            <a:ext cx="8156339" cy="830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1060" y="2981902"/>
            <a:ext cx="13382259" cy="3912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1060" y="2898222"/>
            <a:ext cx="13382259" cy="4712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72998" y="3244825"/>
            <a:ext cx="13538384" cy="4018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51060" y="2791546"/>
            <a:ext cx="13382259" cy="4925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4"/>
      <p:bldP build="whole" bldLvl="1" animBg="1" rev="0" advAuto="0" spid="425" grpId="3"/>
      <p:bldP build="whole" bldLvl="1" animBg="1" rev="0" advAuto="0" spid="424" grpId="1"/>
      <p:bldP build="whole" bldLvl="1" animBg="1" rev="0" advAuto="0" spid="427" grpId="5"/>
      <p:bldP build="whole" bldLvl="1" animBg="1" rev="0" advAuto="0" spid="428" grpId="6"/>
      <p:bldP build="whole" bldLvl="1" animBg="1" rev="0" advAuto="0" spid="423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Starting up H2O</a:t>
            </a:r>
          </a:p>
        </p:txBody>
      </p:sp>
      <p:sp>
        <p:nvSpPr>
          <p:cNvPr id="431" name="Shape 431"/>
          <p:cNvSpPr/>
          <p:nvPr>
            <p:ph type="body" sz="quarter" idx="1"/>
          </p:nvPr>
        </p:nvSpPr>
        <p:spPr>
          <a:xfrm>
            <a:off x="9269917" y="2472186"/>
            <a:ext cx="13925865" cy="329015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700"/>
              </a:spcBef>
              <a:buSzTx/>
              <a:buFontTx/>
              <a:buNone/>
              <a:defRPr sz="3300"/>
            </a:pPr>
            <a:r>
              <a:t>From terminal, change the directory to where h2o.jar file is sitting and run:</a:t>
            </a:r>
          </a:p>
          <a:p>
            <a:pPr marL="0" indent="0" defTabSz="457200">
              <a:spcBef>
                <a:spcPts val="700"/>
              </a:spcBef>
              <a:buSzTx/>
              <a:buFontTx/>
              <a:buNone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&gt; java -jar h2o.jar</a:t>
            </a:r>
          </a:p>
          <a:p>
            <a:pPr marL="0" indent="0" defTabSz="457200">
              <a:spcBef>
                <a:spcPts val="700"/>
              </a:spcBef>
              <a:buSzTx/>
              <a:buFontTx/>
              <a:buNone/>
              <a:defRPr sz="3300"/>
            </a:pPr>
            <a:r>
              <a:t>Then access the Flow UI at:</a:t>
            </a:r>
          </a:p>
          <a:p>
            <a:pPr marL="0" indent="0" defTabSz="457200">
              <a:spcBef>
                <a:spcPts val="700"/>
              </a:spcBef>
              <a:buSzTx/>
              <a:buFontTx/>
              <a:buNone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u="sng">
                <a:solidFill>
                  <a:srgbClr val="FF6B26"/>
                </a:solidFill>
                <a:uFill>
                  <a:solidFill>
                    <a:srgbClr val="FF6B26"/>
                  </a:solidFill>
                </a:uFill>
                <a:hlinkClick r:id="rId2" invalidUrl="" action="" tgtFrame="" tooltip="" history="1" highlightClick="0" endSnd="0"/>
              </a:rPr>
              <a:t>https://localhost:54321</a:t>
            </a:r>
            <a:r>
              <a:t>  </a:t>
            </a:r>
          </a:p>
        </p:txBody>
      </p:sp>
      <p:sp>
        <p:nvSpPr>
          <p:cNvPr id="432" name="Shape 43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457200">
              <a:spcBef>
                <a:spcPts val="700"/>
              </a:spcBef>
              <a:buSzTx/>
              <a:buFontTx/>
              <a:buNone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library(h2o)</a:t>
            </a:r>
          </a:p>
          <a:p>
            <a:pPr marL="0" indent="0" defTabSz="457200">
              <a:spcBef>
                <a:spcPts val="700"/>
              </a:spcBef>
              <a:buSzTx/>
              <a:buFontTx/>
              <a:buNone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h2o.init(nthreads = -1)</a:t>
            </a:r>
          </a:p>
        </p:txBody>
      </p:sp>
      <p:sp>
        <p:nvSpPr>
          <p:cNvPr id="433" name="Shape 433"/>
          <p:cNvSpPr/>
          <p:nvPr>
            <p:ph type="body" idx="14"/>
          </p:nvPr>
        </p:nvSpPr>
        <p:spPr>
          <a:xfrm>
            <a:off x="9269920" y="9991691"/>
            <a:ext cx="13529877" cy="3709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457200">
              <a:spcBef>
                <a:spcPts val="700"/>
              </a:spcBef>
              <a:buSzTx/>
              <a:buFontTx/>
              <a:buNone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import h2o</a:t>
            </a:r>
          </a:p>
          <a:p>
            <a:pPr marL="0" indent="0" defTabSz="457200">
              <a:spcBef>
                <a:spcPts val="700"/>
              </a:spcBef>
              <a:buSzTx/>
              <a:buFontTx/>
              <a:buNone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h2o.init()</a:t>
            </a:r>
          </a:p>
        </p:txBody>
      </p:sp>
      <p:sp>
        <p:nvSpPr>
          <p:cNvPr id="434" name="Shape 434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1900"/>
              </a:spcBef>
              <a:buSzTx/>
              <a:buFontTx/>
              <a:buNone/>
              <a:defRPr sz="8000"/>
            </a:lvl1pPr>
          </a:lstStyle>
          <a:p>
            <a:pPr/>
            <a:r>
              <a:t>Flow Users</a:t>
            </a:r>
          </a:p>
        </p:txBody>
      </p:sp>
      <p:sp>
        <p:nvSpPr>
          <p:cNvPr id="435" name="Shape 435"/>
          <p:cNvSpPr/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1900"/>
              </a:spcBef>
              <a:buSzTx/>
              <a:buFontTx/>
              <a:buNone/>
              <a:defRPr sz="8000"/>
            </a:lvl1pPr>
          </a:lstStyle>
          <a:p>
            <a:pPr/>
            <a:r>
              <a:t>R Users</a:t>
            </a:r>
          </a:p>
        </p:txBody>
      </p:sp>
      <p:sp>
        <p:nvSpPr>
          <p:cNvPr id="436" name="Shape 436"/>
          <p:cNvSpPr/>
          <p:nvPr>
            <p:ph type="body" idx="17"/>
          </p:nvPr>
        </p:nvSpPr>
        <p:spPr>
          <a:xfrm>
            <a:off x="774470" y="9855137"/>
            <a:ext cx="7552246" cy="274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1900"/>
              </a:spcBef>
              <a:buSzTx/>
              <a:buFontTx/>
              <a:buNone/>
              <a:defRPr sz="8000"/>
            </a:lvl1pPr>
          </a:lstStyle>
          <a:p>
            <a:pPr/>
            <a:r>
              <a:t>Python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Importing data into h2o</a:t>
            </a:r>
          </a:p>
        </p:txBody>
      </p:sp>
      <p:sp>
        <p:nvSpPr>
          <p:cNvPr id="439" name="Shape 439"/>
          <p:cNvSpPr/>
          <p:nvPr>
            <p:ph type="body" sz="quarter" idx="1"/>
          </p:nvPr>
        </p:nvSpPr>
        <p:spPr>
          <a:xfrm>
            <a:off x="9269917" y="2472186"/>
            <a:ext cx="13925865" cy="329015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700"/>
              </a:spcBef>
              <a:buSzTx/>
              <a:buFontTx/>
              <a:buNone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importFiles [ "/Volumes/H2OTOUR/Datasets/loan.csv" ]</a:t>
            </a:r>
          </a:p>
          <a:p>
            <a:pPr marL="0" indent="0" defTabSz="457200">
              <a:spcBef>
                <a:spcPts val="700"/>
              </a:spcBef>
              <a:buSzTx/>
              <a:buFontTx/>
              <a:buNone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setupParse source_frames: [ "nfs://Volumes/H2OTOUR/Datasets/loan.csv" ]</a:t>
            </a:r>
          </a:p>
        </p:txBody>
      </p:sp>
      <p:sp>
        <p:nvSpPr>
          <p:cNvPr id="440" name="Shape 440"/>
          <p:cNvSpPr/>
          <p:nvPr>
            <p:ph type="body" idx="13"/>
          </p:nvPr>
        </p:nvSpPr>
        <p:spPr>
          <a:xfrm>
            <a:off x="9006105" y="6256804"/>
            <a:ext cx="13925864" cy="31030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228600" defTabSz="457200">
              <a:spcBef>
                <a:spcPts val="700"/>
              </a:spcBef>
              <a:buSzTx/>
              <a:buFontTx/>
              <a:buNone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loan_stats = h2o.importFile(path = loans_path, destination_frame = “loan_stats")</a:t>
            </a:r>
          </a:p>
        </p:txBody>
      </p:sp>
      <p:sp>
        <p:nvSpPr>
          <p:cNvPr id="441" name="Shape 441"/>
          <p:cNvSpPr/>
          <p:nvPr>
            <p:ph type="body" idx="14"/>
          </p:nvPr>
        </p:nvSpPr>
        <p:spPr>
          <a:xfrm>
            <a:off x="9006107" y="9991343"/>
            <a:ext cx="13925860" cy="274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228600" defTabSz="457200">
              <a:spcBef>
                <a:spcPts val="700"/>
              </a:spcBef>
              <a:buSzTx/>
              <a:buFontTx/>
              <a:buNone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loan_stats = h2o.import_file(path = loans_path, destination_frame = “loan_stats”)</a:t>
            </a:r>
          </a:p>
        </p:txBody>
      </p:sp>
      <p:sp>
        <p:nvSpPr>
          <p:cNvPr id="442" name="Shape 442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1900"/>
              </a:spcBef>
              <a:buSzTx/>
              <a:buFontTx/>
              <a:buNone/>
              <a:defRPr sz="8000"/>
            </a:lvl1pPr>
          </a:lstStyle>
          <a:p>
            <a:pPr/>
            <a:r>
              <a:t>Flow Users</a:t>
            </a:r>
          </a:p>
        </p:txBody>
      </p:sp>
      <p:sp>
        <p:nvSpPr>
          <p:cNvPr id="443" name="Shape 443"/>
          <p:cNvSpPr/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1900"/>
              </a:spcBef>
              <a:buSzTx/>
              <a:buFontTx/>
              <a:buNone/>
              <a:defRPr sz="8000"/>
            </a:lvl1pPr>
          </a:lstStyle>
          <a:p>
            <a:pPr/>
            <a:r>
              <a:t>R Users</a:t>
            </a:r>
          </a:p>
        </p:txBody>
      </p:sp>
      <p:sp>
        <p:nvSpPr>
          <p:cNvPr id="444" name="Shape 444"/>
          <p:cNvSpPr/>
          <p:nvPr>
            <p:ph type="body" idx="17"/>
          </p:nvPr>
        </p:nvSpPr>
        <p:spPr>
          <a:xfrm>
            <a:off x="774470" y="9855137"/>
            <a:ext cx="7552246" cy="274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1900"/>
              </a:spcBef>
              <a:buSzTx/>
              <a:buFontTx/>
              <a:buNone/>
              <a:defRPr sz="8000"/>
            </a:lvl1pPr>
          </a:lstStyle>
          <a:p>
            <a:pPr/>
            <a:r>
              <a:t>Python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Logistic Regression Model</a:t>
            </a:r>
          </a:p>
        </p:txBody>
      </p:sp>
      <p:sp>
        <p:nvSpPr>
          <p:cNvPr id="447" name="Shape 447"/>
          <p:cNvSpPr/>
          <p:nvPr>
            <p:ph type="body" idx="15"/>
          </p:nvPr>
        </p:nvSpPr>
        <p:spPr>
          <a:xfrm>
            <a:off x="659090" y="2473040"/>
            <a:ext cx="7552246" cy="3289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1900"/>
              </a:spcBef>
              <a:buSzTx/>
              <a:buFontTx/>
              <a:buNone/>
              <a:defRPr sz="8000"/>
            </a:lvl1pPr>
          </a:lstStyle>
          <a:p>
            <a:pPr/>
            <a:r>
              <a:t>Flow Users</a:t>
            </a:r>
          </a:p>
        </p:txBody>
      </p:sp>
      <p:pic>
        <p:nvPicPr>
          <p:cNvPr id="4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7842" y="2761401"/>
            <a:ext cx="16009662" cy="9610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GLM Model Output</a:t>
            </a:r>
          </a:p>
        </p:txBody>
      </p:sp>
      <p:pic>
        <p:nvPicPr>
          <p:cNvPr id="4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27" y="2060893"/>
            <a:ext cx="11252201" cy="995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33665" y="1972276"/>
            <a:ext cx="13690601" cy="1165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GBM Model Output</a:t>
            </a:r>
          </a:p>
        </p:txBody>
      </p:sp>
      <p:sp>
        <p:nvSpPr>
          <p:cNvPr id="455" name="Shape 455"/>
          <p:cNvSpPr/>
          <p:nvPr/>
        </p:nvSpPr>
        <p:spPr>
          <a:xfrm>
            <a:off x="553939" y="13835389"/>
            <a:ext cx="23608706" cy="2982258"/>
          </a:xfrm>
          <a:prstGeom prst="rect">
            <a:avLst/>
          </a:prstGeom>
          <a:ln w="254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marL="280736" indent="-280736" defTabSz="457200">
              <a:spcBef>
                <a:spcPts val="600"/>
              </a:spcBef>
              <a:buSzPct val="100000"/>
              <a:buChar char="-"/>
              <a:defRPr sz="5000">
                <a:solidFill>
                  <a:srgbClr val="595959"/>
                </a:solidFill>
              </a:defRPr>
            </a:pPr>
          </a:p>
        </p:txBody>
      </p:sp>
      <p:pic>
        <p:nvPicPr>
          <p:cNvPr id="4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98" y="2342102"/>
            <a:ext cx="10083801" cy="967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6741" y="2329402"/>
            <a:ext cx="10845801" cy="970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GBM - Variable Importance</a:t>
            </a:r>
          </a:p>
        </p:txBody>
      </p:sp>
      <p:pic>
        <p:nvPicPr>
          <p:cNvPr id="4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4300" y="1923183"/>
            <a:ext cx="13995400" cy="1160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GBM - Partial Dependence Plots</a:t>
            </a:r>
          </a:p>
        </p:txBody>
      </p:sp>
      <p:pic>
        <p:nvPicPr>
          <p:cNvPr id="4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194" y="2911895"/>
            <a:ext cx="9931401" cy="868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6737" y="2797595"/>
            <a:ext cx="10134601" cy="8915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Shape 465"/>
          <p:cNvSpPr/>
          <p:nvPr/>
        </p:nvSpPr>
        <p:spPr>
          <a:xfrm>
            <a:off x="15418279" y="2878523"/>
            <a:ext cx="4267270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term vs mean_response</a:t>
            </a:r>
          </a:p>
        </p:txBody>
      </p:sp>
      <p:sp>
        <p:nvSpPr>
          <p:cNvPr id="466" name="Shape 466"/>
          <p:cNvSpPr/>
          <p:nvPr/>
        </p:nvSpPr>
        <p:spPr>
          <a:xfrm>
            <a:off x="4296854" y="2878523"/>
            <a:ext cx="4958677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dti_delta vs mean_response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9310" y="1073979"/>
            <a:ext cx="18741318" cy="11568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GBM - Partial Dependence Plots</a:t>
            </a:r>
          </a:p>
        </p:txBody>
      </p:sp>
      <p:pic>
        <p:nvPicPr>
          <p:cNvPr id="4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206" y="2724240"/>
            <a:ext cx="10007601" cy="881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04622" y="2546440"/>
            <a:ext cx="9956801" cy="9169401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Shape 471"/>
          <p:cNvSpPr/>
          <p:nvPr/>
        </p:nvSpPr>
        <p:spPr>
          <a:xfrm>
            <a:off x="4768643" y="2804030"/>
            <a:ext cx="6085379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inq_last_6mths vs mean_response</a:t>
            </a:r>
          </a:p>
        </p:txBody>
      </p:sp>
      <p:sp>
        <p:nvSpPr>
          <p:cNvPr id="472" name="Shape 472"/>
          <p:cNvSpPr/>
          <p:nvPr/>
        </p:nvSpPr>
        <p:spPr>
          <a:xfrm>
            <a:off x="15346630" y="2804030"/>
            <a:ext cx="6085033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annual_inc_log vs mean_response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GBM - Partial Dependence Plots</a:t>
            </a:r>
          </a:p>
        </p:txBody>
      </p:sp>
      <p:pic>
        <p:nvPicPr>
          <p:cNvPr id="4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116" y="2048952"/>
            <a:ext cx="10261601" cy="871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6018" y="11065971"/>
            <a:ext cx="18059401" cy="167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Shape 477"/>
          <p:cNvSpPr/>
          <p:nvPr/>
        </p:nvSpPr>
        <p:spPr>
          <a:xfrm>
            <a:off x="9387200" y="1875135"/>
            <a:ext cx="5492076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emp_length vs mean_response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Portfolio Management</a:t>
            </a:r>
          </a:p>
        </p:txBody>
      </p:sp>
      <p:pic>
        <p:nvPicPr>
          <p:cNvPr id="4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9543" y="2161236"/>
            <a:ext cx="12827001" cy="1010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Overview</a:t>
            </a:r>
          </a:p>
        </p:txBody>
      </p:sp>
      <p:sp>
        <p:nvSpPr>
          <p:cNvPr id="483" name="Shape 483"/>
          <p:cNvSpPr/>
          <p:nvPr>
            <p:ph type="body" idx="1"/>
          </p:nvPr>
        </p:nvSpPr>
        <p:spPr>
          <a:xfrm>
            <a:off x="709651" y="2054485"/>
            <a:ext cx="22179920" cy="11075391"/>
          </a:xfrm>
          <a:prstGeom prst="rect">
            <a:avLst/>
          </a:prstGeom>
        </p:spPr>
        <p:txBody>
          <a:bodyPr/>
          <a:lstStyle/>
          <a:p>
            <a:pPr/>
            <a:r>
              <a:t>GLM</a:t>
            </a:r>
          </a:p>
          <a:p>
            <a:pPr lvl="2" marL="1600200" indent="-685800"/>
            <a:r>
              <a:t>Faster to build than GBM models</a:t>
            </a:r>
          </a:p>
          <a:p>
            <a:pPr lvl="2" marL="1600200" indent="-685800"/>
            <a:r>
              <a:t>Faster to score on new datasets</a:t>
            </a:r>
          </a:p>
          <a:p>
            <a:pPr lvl="2" marL="1600200" indent="-685800"/>
            <a:r>
              <a:t>Beta coefficients directly relate each features, including expanded categorical levels, to the response variable</a:t>
            </a:r>
          </a:p>
          <a:p>
            <a:pPr/>
            <a:r>
              <a:t>GBM </a:t>
            </a:r>
          </a:p>
          <a:p>
            <a:pPr lvl="2" marL="1600200" indent="-685800"/>
            <a:r>
              <a:t>Outperforms GLM ever so slightly with the same feature sets</a:t>
            </a:r>
          </a:p>
          <a:p>
            <a:pPr lvl="2" marL="1600200" indent="-685800"/>
            <a:r>
              <a:t>Able to use partial dependence plots to make general observation about the relationship between the predictors and response.</a:t>
            </a:r>
          </a:p>
          <a:p>
            <a:pPr lvl="2" marL="1600200" indent="-685800"/>
            <a:r>
              <a:t>Can find non linear correlation between predictors and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Overview</a:t>
            </a:r>
          </a:p>
        </p:txBody>
      </p:sp>
      <p:sp>
        <p:nvSpPr>
          <p:cNvPr id="486" name="Shape 486"/>
          <p:cNvSpPr/>
          <p:nvPr>
            <p:ph type="body" idx="1"/>
          </p:nvPr>
        </p:nvSpPr>
        <p:spPr>
          <a:xfrm>
            <a:off x="709651" y="2054485"/>
            <a:ext cx="22179920" cy="11075391"/>
          </a:xfrm>
          <a:prstGeom prst="rect">
            <a:avLst/>
          </a:prstGeom>
        </p:spPr>
        <p:txBody>
          <a:bodyPr/>
          <a:lstStyle/>
          <a:p>
            <a:pPr marL="665226" indent="-665226" defTabSz="886968">
              <a:defRPr sz="5432"/>
            </a:pPr>
            <a:r>
              <a:t>This was a subset of the available lending club data ranging from 2007 to 2014, new data updated with 2016 loan applications.</a:t>
            </a:r>
          </a:p>
          <a:p>
            <a:pPr marL="665226" indent="-665226" defTabSz="886968">
              <a:defRPr sz="5432"/>
            </a:pPr>
            <a:r>
              <a:t>Lending Club policies might have since changed.</a:t>
            </a:r>
          </a:p>
          <a:p>
            <a:pPr marL="665226" indent="-665226" defTabSz="886968">
              <a:defRPr sz="5432"/>
            </a:pPr>
            <a:r>
              <a:t>Credit score which is available in the secured version of the data was not used in this demo but available on LendingClub.com.</a:t>
            </a:r>
          </a:p>
          <a:p>
            <a:pPr marL="665226" indent="-665226" defTabSz="886968">
              <a:defRPr sz="5432"/>
            </a:pPr>
            <a:r>
              <a:t>Misinformation reported by Lending Club: there were multiple entries of annual income exceeding $500k. If you look at the description, consumer corrected the changes in the description of the loan.</a:t>
            </a:r>
          </a:p>
          <a:p>
            <a:pPr marL="665226" indent="-665226" defTabSz="886968">
              <a:defRPr sz="5432"/>
            </a:pPr>
            <a:r>
              <a:t>The text description supplied by borrowers were not used in the model and might be useful in generating new features.</a:t>
            </a:r>
          </a:p>
          <a:p>
            <a:pPr marL="665226" indent="-665226" defTabSz="886968">
              <a:defRPr sz="5432"/>
            </a:pPr>
            <a:r>
              <a:t>Method of verification of income may not be reliable verification of STEADY income.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Overview</a:t>
            </a:r>
          </a:p>
        </p:txBody>
      </p:sp>
      <p:sp>
        <p:nvSpPr>
          <p:cNvPr id="489" name="Shape 4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R and Python expression to clean and munge the data in a parallelized and distributed fashion in H2O.</a:t>
            </a:r>
          </a:p>
          <a:p>
            <a:pPr/>
            <a:r>
              <a:t>Automate model builds by writing R and Python code and because all frames and models are generate in H2O, it is also accessible from the Flow UI.</a:t>
            </a:r>
          </a:p>
          <a:p>
            <a:pPr/>
            <a:r>
              <a:t>From the Web UI, the user can readily access the POJO which is the H2O independent Java representation of the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 Users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807494" y="2095077"/>
            <a:ext cx="22663973" cy="9906099"/>
          </a:xfrm>
          <a:prstGeom prst="rect">
            <a:avLst/>
          </a:prstGeom>
        </p:spPr>
        <p:txBody>
          <a:bodyPr/>
          <a:lstStyle/>
          <a:p>
            <a:pPr marL="658368" indent="-658368" defTabSz="877823">
              <a:spcBef>
                <a:spcPts val="1400"/>
              </a:spcBef>
              <a:defRPr sz="6144"/>
            </a:pPr>
            <a:r>
              <a:t>Prerequisite: R installed (for Windows Users please installed in a folder with no spaces e.g. Program Files)</a:t>
            </a:r>
          </a:p>
          <a:p>
            <a:pPr marL="658368" indent="-658368" defTabSz="877823">
              <a:spcBef>
                <a:spcPts val="1400"/>
              </a:spcBef>
              <a:defRPr sz="6144"/>
            </a:pPr>
            <a:r>
              <a:t>Add R to your PATH</a:t>
            </a:r>
          </a:p>
          <a:p>
            <a:pPr marL="658368" indent="-658368" defTabSz="877823">
              <a:spcBef>
                <a:spcPts val="1400"/>
              </a:spcBef>
              <a:defRPr sz="6144"/>
            </a:pPr>
            <a:r>
              <a:t>To quickly Install Dependent Packages: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R CMD INSTALL Windows/RPackages/*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R CMD INSTALL OSX/RPackages/mavericks/*</a:t>
            </a:r>
          </a:p>
          <a:p>
            <a:pPr marL="658368" indent="-658368" defTabSz="877823">
              <a:spcBef>
                <a:spcPts val="1400"/>
              </a:spcBef>
              <a:defRPr sz="6144"/>
            </a:pPr>
            <a:r>
              <a:t>Install H2O package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Unzip the h2o-3.10.0.8.zip file either in Windows/ or OSX/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R CMD INSTALL h2o-3.10.0.8/R/*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 Users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install from cran, please run:</a:t>
            </a:r>
          </a:p>
          <a:p>
            <a:pPr lvl="2" marL="1600200" indent="-685800"/>
            <a:r>
              <a:t>install.packages(“statmod”)</a:t>
            </a:r>
          </a:p>
          <a:p>
            <a:pPr lvl="2" marL="1600200" indent="-685800"/>
            <a:r>
              <a:t>install.packages(“RCurl”)</a:t>
            </a:r>
          </a:p>
          <a:p>
            <a:pPr lvl="2" marL="1600200" indent="-685800"/>
            <a:r>
              <a:t>install.packages(“jsonlite”)</a:t>
            </a:r>
          </a:p>
          <a:p>
            <a:pPr lvl="2" marL="1600200" indent="-685800"/>
            <a:r>
              <a:t>install.packages(“h2o”)</a:t>
            </a:r>
          </a:p>
          <a:p>
            <a:pPr/>
            <a:r>
              <a:t>To check that it is properly installed run:</a:t>
            </a:r>
          </a:p>
          <a:p>
            <a:pPr lvl="2" marL="1600200" indent="-685800"/>
            <a:r>
              <a:t>library(h2o)</a:t>
            </a:r>
          </a:p>
          <a:p>
            <a:pPr lvl="2" marL="1600200" indent="-685800"/>
            <a:r>
              <a:t>h2o.init(nthreads = 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4294967295"/>
          </p:nvPr>
        </p:nvSpPr>
        <p:spPr>
          <a:xfrm>
            <a:off x="860014" y="475742"/>
            <a:ext cx="22663973" cy="99060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</a:lstStyle>
          <a:p>
            <a:pPr/>
            <a:r>
              <a:t>If you’re having difficulties installing from the terminal or command prompt, you can just as easily install from a R console or R Studio windows:</a:t>
            </a: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7721" y="3577545"/>
            <a:ext cx="17522724" cy="9855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6313" y="3428084"/>
            <a:ext cx="18232262" cy="10154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Python Users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8368" indent="-658368" defTabSz="877823">
              <a:spcBef>
                <a:spcPts val="1400"/>
              </a:spcBef>
              <a:defRPr sz="6144"/>
            </a:pPr>
            <a:r>
              <a:t>Prerequisite: Python 2.7 or 3.3 installed</a:t>
            </a:r>
          </a:p>
          <a:p>
            <a:pPr marL="658368" indent="-658368" defTabSz="877823">
              <a:spcBef>
                <a:spcPts val="1400"/>
              </a:spcBef>
              <a:defRPr sz="6144"/>
            </a:pPr>
            <a:r>
              <a:t>To Install Dependent modules: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pip install Windows/PythonModules/requests-2.8.1.tar.gz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pip install Windows/PythonModules/tabulate-0.7.5.tar.gz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pip install Windows/PythonModules/futures-3.0.5-py2-none-any.whl</a:t>
            </a:r>
          </a:p>
          <a:p>
            <a:pPr marL="658368" indent="-658368" defTabSz="877823">
              <a:spcBef>
                <a:spcPts val="1400"/>
              </a:spcBef>
              <a:defRPr sz="6144"/>
            </a:pPr>
            <a:r>
              <a:t>Install H2O wheel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Unzip the h2o-3.10.0.8.zip file either in Windows/ or OSX/</a:t>
            </a:r>
          </a:p>
          <a:p>
            <a:pPr lvl="2" marL="1536191" indent="-658368" defTabSz="877823">
              <a:spcBef>
                <a:spcPts val="1400"/>
              </a:spcBef>
              <a:defRPr sz="6144"/>
            </a:pPr>
            <a:r>
              <a:t>pip install h2o-3.10.0.8-py2.py3-none-any.whl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Python Users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Prerequisite: Python 2.7 or 3.3 installed</a:t>
            </a:r>
          </a:p>
          <a:p>
            <a:pPr/>
            <a:r>
              <a:t>To Install Dependent modules:</a:t>
            </a:r>
          </a:p>
          <a:p>
            <a:pPr lvl="2" marL="1600200" indent="-685800"/>
            <a:r>
              <a:t>pip install requests</a:t>
            </a:r>
          </a:p>
          <a:p>
            <a:pPr lvl="2" marL="1600200" indent="-685800"/>
            <a:r>
              <a:t>pip install tabulate</a:t>
            </a:r>
          </a:p>
          <a:p>
            <a:pPr lvl="2" marL="1600200" indent="-685800"/>
            <a:r>
              <a:t>pip install futures</a:t>
            </a:r>
          </a:p>
          <a:p>
            <a:pPr lvl="2" marL="1600200" indent="-685800"/>
            <a:r>
              <a:t>pip install six</a:t>
            </a:r>
          </a:p>
          <a:p>
            <a:pPr/>
            <a:r>
              <a:t>Install H2O wheel</a:t>
            </a:r>
          </a:p>
          <a:p>
            <a:pPr lvl="2" marL="1600200" indent="-685800"/>
            <a:r>
              <a:t>pip install h2o-3.10.0.8-py2.py3-none-any.whl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