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61" r:id="rId2"/>
    <p:sldId id="257" r:id="rId3"/>
    <p:sldId id="271" r:id="rId4"/>
    <p:sldId id="275" r:id="rId5"/>
    <p:sldId id="276" r:id="rId6"/>
    <p:sldId id="277" r:id="rId7"/>
    <p:sldId id="283" r:id="rId8"/>
    <p:sldId id="284" r:id="rId9"/>
    <p:sldId id="285" r:id="rId10"/>
    <p:sldId id="274" r:id="rId11"/>
    <p:sldId id="278" r:id="rId12"/>
    <p:sldId id="279" r:id="rId13"/>
    <p:sldId id="281" r:id="rId14"/>
    <p:sldId id="286" r:id="rId15"/>
    <p:sldId id="287" r:id="rId16"/>
    <p:sldId id="273" r:id="rId17"/>
    <p:sldId id="282" r:id="rId18"/>
    <p:sldId id="289" r:id="rId19"/>
    <p:sldId id="291" r:id="rId20"/>
    <p:sldId id="292" r:id="rId21"/>
    <p:sldId id="293" r:id="rId22"/>
    <p:sldId id="295" r:id="rId23"/>
    <p:sldId id="296" r:id="rId24"/>
    <p:sldId id="297" r:id="rId25"/>
    <p:sldId id="298"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77" autoAdjust="0"/>
    <p:restoredTop sz="87349" autoAdjust="0"/>
  </p:normalViewPr>
  <p:slideViewPr>
    <p:cSldViewPr snapToGrid="0">
      <p:cViewPr varScale="1">
        <p:scale>
          <a:sx n="78" d="100"/>
          <a:sy n="78" d="100"/>
        </p:scale>
        <p:origin x="1454" y="67"/>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18" d="100"/>
          <a:sy n="118" d="100"/>
        </p:scale>
        <p:origin x="420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4/29/2018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libri" panose="020F0502020204030204" pitchFamily="34" charset="0"/>
                <a:cs typeface="Times New Roman" panose="02020603050405020304" pitchFamily="18" charset="0"/>
              </a:rPr>
              <a:t>Good</a:t>
            </a:r>
            <a:r>
              <a:rPr lang="en-US" sz="1200" baseline="0" dirty="0" smtClean="0">
                <a:latin typeface="Calibri" panose="020F0502020204030204" pitchFamily="34" charset="0"/>
                <a:cs typeface="Times New Roman" panose="02020603050405020304" pitchFamily="18" charset="0"/>
              </a:rPr>
              <a:t> evening everyone, my name is Meng-Tse Li and today I am going to do my final project presentation with Jen-Yi Chao. Our presentation topic is clustering analysis. Let’s get it started.</a:t>
            </a:r>
            <a:endParaRPr lang="en-US" sz="1200" dirty="0" smtClean="0">
              <a:latin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3498573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our main script. Including two self-implement algorithms and two R’s packages.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707171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this self-made hierarchical algorithm, we first calculate each point’s distance with all points in the data set and stored the result into matrix. Then we find the shortest distances between two points in the matrix and merge them as a new group.</a:t>
            </a:r>
          </a:p>
          <a:p>
            <a:r>
              <a:rPr lang="en-US" baseline="0" dirty="0" smtClean="0"/>
              <a:t>We keep iterating this process until all dataset are in the same group.</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323408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t" dirty="0"/>
              <a:t>It’s</a:t>
            </a:r>
            <a:r>
              <a:rPr lang="zh-Hant" altLang="en-US" dirty="0"/>
              <a:t> </a:t>
            </a:r>
            <a:r>
              <a:rPr lang="en-US" altLang="zh-Hant" dirty="0"/>
              <a:t>the</a:t>
            </a:r>
            <a:r>
              <a:rPr lang="zh-Hant" altLang="en-US" dirty="0"/>
              <a:t> </a:t>
            </a:r>
            <a:r>
              <a:rPr lang="en-US" altLang="zh-Hant" dirty="0"/>
              <a:t>self-designed</a:t>
            </a:r>
            <a:r>
              <a:rPr lang="zh-Hant" altLang="en-US" dirty="0"/>
              <a:t> </a:t>
            </a:r>
            <a:r>
              <a:rPr lang="en-US" altLang="zh-Hant" dirty="0"/>
              <a:t>non-hierarchical</a:t>
            </a:r>
            <a:r>
              <a:rPr lang="zh-Hant" altLang="en-US" dirty="0"/>
              <a:t> </a:t>
            </a:r>
            <a:r>
              <a:rPr lang="en-US" altLang="zh-Hant" dirty="0"/>
              <a:t>part.</a:t>
            </a:r>
          </a:p>
          <a:p>
            <a:r>
              <a:rPr lang="en-US" altLang="zh-Hant" dirty="0"/>
              <a:t>As</a:t>
            </a:r>
            <a:r>
              <a:rPr lang="zh-Hant" altLang="en-US" dirty="0"/>
              <a:t> </a:t>
            </a:r>
            <a:r>
              <a:rPr lang="en-US" altLang="zh-Hant" dirty="0"/>
              <a:t>what</a:t>
            </a:r>
            <a:r>
              <a:rPr lang="zh-Hant" altLang="en-US" dirty="0"/>
              <a:t> </a:t>
            </a:r>
            <a:r>
              <a:rPr lang="en-US" altLang="zh-Hant" dirty="0"/>
              <a:t>we</a:t>
            </a:r>
            <a:r>
              <a:rPr lang="zh-Hant" altLang="en-US" dirty="0"/>
              <a:t> </a:t>
            </a:r>
            <a:r>
              <a:rPr lang="en-US" altLang="zh-Hant" dirty="0"/>
              <a:t>said</a:t>
            </a:r>
            <a:r>
              <a:rPr lang="zh-Hant" altLang="en-US" dirty="0"/>
              <a:t> </a:t>
            </a:r>
            <a:r>
              <a:rPr lang="en-US" altLang="zh-Hant" dirty="0"/>
              <a:t>before,</a:t>
            </a:r>
            <a:r>
              <a:rPr lang="zh-Hant" altLang="en-US" dirty="0"/>
              <a:t> </a:t>
            </a:r>
            <a:r>
              <a:rPr lang="en-US" altLang="zh-Hant" dirty="0"/>
              <a:t>first,</a:t>
            </a:r>
            <a:r>
              <a:rPr lang="zh-Hant" altLang="en-US" dirty="0"/>
              <a:t> </a:t>
            </a:r>
            <a:r>
              <a:rPr lang="en-US" altLang="zh-Hant" dirty="0"/>
              <a:t>we</a:t>
            </a:r>
            <a:r>
              <a:rPr lang="zh-Hant" altLang="en-US" dirty="0"/>
              <a:t> </a:t>
            </a:r>
            <a:r>
              <a:rPr lang="en-US" altLang="zh-Hant" dirty="0"/>
              <a:t>randomly</a:t>
            </a:r>
            <a:r>
              <a:rPr lang="zh-Hant" altLang="en-US" dirty="0"/>
              <a:t> </a:t>
            </a:r>
            <a:r>
              <a:rPr lang="en-US" altLang="zh-Hant" dirty="0"/>
              <a:t>assign</a:t>
            </a:r>
            <a:r>
              <a:rPr lang="zh-Hant" altLang="en-US" dirty="0"/>
              <a:t> </a:t>
            </a:r>
            <a:r>
              <a:rPr lang="en-US" altLang="zh-Hant" dirty="0"/>
              <a:t>the</a:t>
            </a:r>
            <a:r>
              <a:rPr lang="zh-Hant" altLang="en-US" dirty="0"/>
              <a:t> </a:t>
            </a:r>
            <a:r>
              <a:rPr lang="en-US" altLang="zh-Hant" dirty="0"/>
              <a:t>points</a:t>
            </a:r>
            <a:r>
              <a:rPr lang="zh-Hant" altLang="en-US" dirty="0"/>
              <a:t> </a:t>
            </a:r>
            <a:r>
              <a:rPr lang="en-US" altLang="zh-Hant" dirty="0"/>
              <a:t>to</a:t>
            </a:r>
            <a:r>
              <a:rPr lang="zh-Hant" altLang="en-US" dirty="0"/>
              <a:t> </a:t>
            </a:r>
            <a:r>
              <a:rPr lang="en-US" altLang="zh-Hant" dirty="0"/>
              <a:t>different</a:t>
            </a:r>
            <a:r>
              <a:rPr lang="zh-Hant" altLang="en-US" dirty="0"/>
              <a:t> </a:t>
            </a:r>
            <a:r>
              <a:rPr lang="en-US" altLang="zh-Hant" dirty="0"/>
              <a:t>groups.</a:t>
            </a:r>
          </a:p>
          <a:p>
            <a:r>
              <a:rPr lang="en-US" altLang="zh-Hant" dirty="0"/>
              <a:t>After</a:t>
            </a:r>
            <a:r>
              <a:rPr lang="zh-Hant" altLang="en-US" dirty="0"/>
              <a:t> </a:t>
            </a:r>
            <a:r>
              <a:rPr lang="en-US" altLang="zh-Hant" dirty="0"/>
              <a:t>that,</a:t>
            </a:r>
            <a:r>
              <a:rPr lang="zh-Hant" altLang="en-US" dirty="0"/>
              <a:t> </a:t>
            </a:r>
            <a:r>
              <a:rPr lang="en-US" altLang="zh-Hant" dirty="0"/>
              <a:t>when</a:t>
            </a:r>
            <a:r>
              <a:rPr lang="zh-Hant" altLang="en-US" dirty="0"/>
              <a:t> </a:t>
            </a:r>
            <a:r>
              <a:rPr lang="en-US" altLang="zh-Hant" dirty="0"/>
              <a:t>it</a:t>
            </a:r>
            <a:r>
              <a:rPr lang="zh-Hant" altLang="en-US" dirty="0"/>
              <a:t> </a:t>
            </a:r>
            <a:r>
              <a:rPr lang="en-US" altLang="zh-Hant" dirty="0"/>
              <a:t>is</a:t>
            </a:r>
            <a:r>
              <a:rPr lang="zh-Hant" altLang="en-US" dirty="0"/>
              <a:t> </a:t>
            </a:r>
            <a:r>
              <a:rPr lang="en-US" altLang="zh-Hant" dirty="0"/>
              <a:t>the</a:t>
            </a:r>
            <a:r>
              <a:rPr lang="zh-Hant" altLang="en-US" dirty="0"/>
              <a:t> </a:t>
            </a:r>
            <a:r>
              <a:rPr lang="en-US" altLang="zh-Hant" dirty="0"/>
              <a:t>first</a:t>
            </a:r>
            <a:r>
              <a:rPr lang="zh-Hant" altLang="en-US" dirty="0"/>
              <a:t> </a:t>
            </a:r>
            <a:r>
              <a:rPr lang="en-US" altLang="zh-Hant" dirty="0"/>
              <a:t>time</a:t>
            </a:r>
            <a:r>
              <a:rPr lang="zh-Hant" altLang="en-US" dirty="0"/>
              <a:t> </a:t>
            </a:r>
            <a:r>
              <a:rPr lang="en-US" altLang="zh-Hant" dirty="0"/>
              <a:t>to</a:t>
            </a:r>
            <a:r>
              <a:rPr lang="zh-Hant" altLang="en-US" dirty="0"/>
              <a:t> </a:t>
            </a:r>
            <a:r>
              <a:rPr lang="en-US" altLang="zh-Hant" dirty="0"/>
              <a:t>get</a:t>
            </a:r>
            <a:r>
              <a:rPr lang="zh-Hant" altLang="en-US" dirty="0"/>
              <a:t> </a:t>
            </a:r>
            <a:r>
              <a:rPr lang="en-US" altLang="zh-Hant" dirty="0"/>
              <a:t>in</a:t>
            </a:r>
            <a:r>
              <a:rPr lang="zh-Hant" altLang="en-US" dirty="0"/>
              <a:t> </a:t>
            </a:r>
            <a:r>
              <a:rPr lang="en-US" altLang="zh-Hant" dirty="0"/>
              <a:t>the</a:t>
            </a:r>
            <a:r>
              <a:rPr lang="zh-Hant" altLang="en-US" dirty="0"/>
              <a:t> </a:t>
            </a:r>
            <a:r>
              <a:rPr lang="en-US" altLang="zh-Hant" dirty="0"/>
              <a:t>while</a:t>
            </a:r>
            <a:r>
              <a:rPr lang="zh-Hant" altLang="en-US" dirty="0"/>
              <a:t> </a:t>
            </a:r>
            <a:r>
              <a:rPr lang="en-US" altLang="zh-Hant" dirty="0"/>
              <a:t>loop,</a:t>
            </a:r>
            <a:r>
              <a:rPr lang="zh-Hant" altLang="en-US" dirty="0"/>
              <a:t> </a:t>
            </a:r>
            <a:r>
              <a:rPr lang="en-US" altLang="zh-Hant" dirty="0"/>
              <a:t>the</a:t>
            </a:r>
            <a:r>
              <a:rPr lang="zh-Hant" altLang="en-US" dirty="0"/>
              <a:t> </a:t>
            </a:r>
            <a:r>
              <a:rPr lang="en-US" altLang="zh-Hant" dirty="0"/>
              <a:t>algorithm</a:t>
            </a:r>
            <a:r>
              <a:rPr lang="zh-Hant" altLang="en-US" dirty="0"/>
              <a:t> </a:t>
            </a:r>
            <a:r>
              <a:rPr lang="en-US" altLang="zh-Hant" dirty="0"/>
              <a:t>will</a:t>
            </a:r>
            <a:r>
              <a:rPr lang="zh-Hant" altLang="en-US" dirty="0"/>
              <a:t> </a:t>
            </a:r>
            <a:r>
              <a:rPr lang="en-US" altLang="zh-Hant" dirty="0"/>
              <a:t>compute</a:t>
            </a:r>
            <a:r>
              <a:rPr lang="zh-Hant" altLang="en-US" dirty="0"/>
              <a:t> </a:t>
            </a:r>
            <a:r>
              <a:rPr lang="en-US" altLang="zh-Hant" dirty="0"/>
              <a:t>the</a:t>
            </a:r>
            <a:r>
              <a:rPr lang="zh-Hant" altLang="en-US" dirty="0"/>
              <a:t> </a:t>
            </a:r>
            <a:r>
              <a:rPr lang="en-US" altLang="zh-Hant" dirty="0"/>
              <a:t>distances</a:t>
            </a:r>
            <a:r>
              <a:rPr lang="zh-Hant" altLang="en-US" dirty="0"/>
              <a:t> </a:t>
            </a:r>
            <a:r>
              <a:rPr lang="en-US" altLang="zh-Hant" dirty="0"/>
              <a:t>btw</a:t>
            </a:r>
            <a:r>
              <a:rPr lang="zh-Hant" altLang="en-US" dirty="0"/>
              <a:t> </a:t>
            </a:r>
            <a:r>
              <a:rPr lang="en-US" altLang="zh-Hant" dirty="0"/>
              <a:t>pts</a:t>
            </a:r>
            <a:r>
              <a:rPr lang="zh-Hant" altLang="en-US" dirty="0"/>
              <a:t> </a:t>
            </a:r>
            <a:r>
              <a:rPr lang="en-US" altLang="zh-Hant" dirty="0"/>
              <a:t>&amp;</a:t>
            </a:r>
            <a:r>
              <a:rPr lang="zh-Hant" altLang="en-US" dirty="0"/>
              <a:t> </a:t>
            </a:r>
            <a:r>
              <a:rPr lang="en-US" altLang="zh-Hant" dirty="0"/>
              <a:t>the</a:t>
            </a:r>
            <a:r>
              <a:rPr lang="zh-Hant" altLang="en-US" dirty="0"/>
              <a:t> </a:t>
            </a:r>
            <a:r>
              <a:rPr lang="en-US" altLang="zh-Hant" dirty="0"/>
              <a:t>centers</a:t>
            </a:r>
            <a:r>
              <a:rPr lang="zh-Hant" altLang="en-US" dirty="0"/>
              <a:t> </a:t>
            </a:r>
            <a:r>
              <a:rPr lang="en-US" altLang="zh-Hant" dirty="0"/>
              <a:t>of</a:t>
            </a:r>
            <a:r>
              <a:rPr lang="zh-Hant" altLang="en-US" dirty="0"/>
              <a:t> </a:t>
            </a:r>
            <a:r>
              <a:rPr lang="en-US" altLang="zh-Hant" dirty="0"/>
              <a:t>group</a:t>
            </a:r>
            <a:r>
              <a:rPr lang="zh-Hant" altLang="en-US" dirty="0"/>
              <a:t> </a:t>
            </a:r>
            <a:r>
              <a:rPr lang="en-US" altLang="zh-Hant" dirty="0"/>
              <a:t>to</a:t>
            </a:r>
            <a:r>
              <a:rPr lang="zh-Hant" altLang="en-US" dirty="0"/>
              <a:t> </a:t>
            </a:r>
            <a:r>
              <a:rPr lang="en-US" altLang="zh-Hant" dirty="0"/>
              <a:t>see</a:t>
            </a:r>
            <a:r>
              <a:rPr lang="zh-Hant" altLang="en-US" dirty="0"/>
              <a:t> </a:t>
            </a:r>
            <a:r>
              <a:rPr lang="en-US" altLang="zh-Hant" dirty="0"/>
              <a:t>which</a:t>
            </a:r>
            <a:r>
              <a:rPr lang="zh-Hant" altLang="en-US" dirty="0"/>
              <a:t> </a:t>
            </a:r>
            <a:r>
              <a:rPr lang="en-US" altLang="zh-Hant" dirty="0"/>
              <a:t>points</a:t>
            </a:r>
            <a:r>
              <a:rPr lang="zh-Hant" altLang="en-US" dirty="0"/>
              <a:t> </a:t>
            </a:r>
            <a:r>
              <a:rPr lang="en-US" altLang="zh-Hant" dirty="0"/>
              <a:t>are</a:t>
            </a:r>
            <a:r>
              <a:rPr lang="zh-Hant" altLang="en-US" dirty="0"/>
              <a:t> </a:t>
            </a:r>
            <a:r>
              <a:rPr lang="en-US" altLang="zh-Hant" dirty="0"/>
              <a:t>unstable,</a:t>
            </a:r>
            <a:r>
              <a:rPr lang="zh-Hant" altLang="en-US" dirty="0"/>
              <a:t> </a:t>
            </a:r>
            <a:r>
              <a:rPr lang="en-US" altLang="zh-Hant" dirty="0"/>
              <a:t>which</a:t>
            </a:r>
            <a:r>
              <a:rPr lang="zh-Hant" altLang="en-US" dirty="0"/>
              <a:t> </a:t>
            </a:r>
            <a:r>
              <a:rPr lang="en-US" altLang="zh-Hant" dirty="0"/>
              <a:t>means</a:t>
            </a:r>
            <a:r>
              <a:rPr lang="zh-Hant" altLang="en-US" dirty="0"/>
              <a:t> </a:t>
            </a:r>
            <a:r>
              <a:rPr lang="en-US" altLang="zh-Hant" dirty="0"/>
              <a:t>they</a:t>
            </a:r>
            <a:r>
              <a:rPr lang="zh-Hant" altLang="en-US" dirty="0"/>
              <a:t> </a:t>
            </a:r>
            <a:r>
              <a:rPr lang="en-US" altLang="zh-Hant" dirty="0"/>
              <a:t>are</a:t>
            </a:r>
            <a:r>
              <a:rPr lang="zh-Hant" altLang="en-US" dirty="0"/>
              <a:t> </a:t>
            </a:r>
            <a:r>
              <a:rPr lang="en-US" altLang="zh-Hant" dirty="0"/>
              <a:t>closer</a:t>
            </a:r>
            <a:r>
              <a:rPr lang="zh-Hant" altLang="en-US" dirty="0"/>
              <a:t> </a:t>
            </a:r>
            <a:r>
              <a:rPr lang="en-US" altLang="zh-Hant" dirty="0"/>
              <a:t>to</a:t>
            </a:r>
            <a:r>
              <a:rPr lang="zh-Hant" altLang="en-US" dirty="0"/>
              <a:t> </a:t>
            </a:r>
            <a:r>
              <a:rPr lang="en-US" altLang="zh-Hant" dirty="0"/>
              <a:t>the</a:t>
            </a:r>
            <a:r>
              <a:rPr lang="zh-Hant" altLang="en-US" dirty="0"/>
              <a:t> </a:t>
            </a:r>
            <a:r>
              <a:rPr lang="en-US" altLang="zh-Hant" dirty="0"/>
              <a:t>center</a:t>
            </a:r>
            <a:r>
              <a:rPr lang="zh-Hant" altLang="en-US" dirty="0"/>
              <a:t> </a:t>
            </a:r>
            <a:r>
              <a:rPr lang="en-US" altLang="zh-Hant" dirty="0"/>
              <a:t>of</a:t>
            </a:r>
            <a:r>
              <a:rPr lang="zh-Hant" altLang="en-US" dirty="0"/>
              <a:t> </a:t>
            </a:r>
            <a:r>
              <a:rPr lang="en-US" altLang="zh-Hant" dirty="0"/>
              <a:t>the</a:t>
            </a:r>
            <a:r>
              <a:rPr lang="zh-Hant" altLang="en-US" dirty="0"/>
              <a:t> </a:t>
            </a:r>
            <a:r>
              <a:rPr lang="en-US" altLang="zh-Hant" dirty="0"/>
              <a:t>other</a:t>
            </a:r>
            <a:r>
              <a:rPr lang="zh-Hant" altLang="en-US" dirty="0"/>
              <a:t> </a:t>
            </a:r>
            <a:r>
              <a:rPr lang="en-US" altLang="zh-Hant" dirty="0"/>
              <a:t>groups,</a:t>
            </a:r>
            <a:r>
              <a:rPr lang="zh-Hant" altLang="en-US" dirty="0"/>
              <a:t> </a:t>
            </a:r>
            <a:r>
              <a:rPr lang="en-US" altLang="zh-Hant" dirty="0"/>
              <a:t>and</a:t>
            </a:r>
            <a:r>
              <a:rPr lang="zh-Hant" altLang="en-US" dirty="0"/>
              <a:t> </a:t>
            </a:r>
            <a:r>
              <a:rPr lang="en-US" altLang="zh-Hant" dirty="0"/>
              <a:t>store</a:t>
            </a:r>
            <a:r>
              <a:rPr lang="zh-Hant" altLang="en-US" dirty="0"/>
              <a:t> </a:t>
            </a:r>
            <a:r>
              <a:rPr lang="en-US" altLang="zh-Hant" dirty="0"/>
              <a:t>those</a:t>
            </a:r>
            <a:r>
              <a:rPr lang="zh-Hant" altLang="en-US" dirty="0"/>
              <a:t> </a:t>
            </a:r>
            <a:r>
              <a:rPr lang="en-US" altLang="zh-Hant" dirty="0"/>
              <a:t>points</a:t>
            </a:r>
            <a:r>
              <a:rPr lang="zh-Hant" altLang="en-US" dirty="0"/>
              <a:t> </a:t>
            </a:r>
            <a:r>
              <a:rPr lang="en-US" altLang="zh-Hant" dirty="0"/>
              <a:t>in</a:t>
            </a:r>
            <a:r>
              <a:rPr lang="zh-Hant" altLang="en-US" dirty="0"/>
              <a:t> </a:t>
            </a:r>
            <a:r>
              <a:rPr lang="en-US" altLang="zh-Hant" dirty="0"/>
              <a:t>the</a:t>
            </a:r>
            <a:r>
              <a:rPr lang="zh-Hant" altLang="en-US" dirty="0"/>
              <a:t> </a:t>
            </a:r>
            <a:r>
              <a:rPr lang="en-US" altLang="zh-Hant" dirty="0"/>
              <a:t>unstable</a:t>
            </a:r>
            <a:r>
              <a:rPr lang="zh-Hant" altLang="en-US" dirty="0"/>
              <a:t> </a:t>
            </a:r>
            <a:r>
              <a:rPr lang="en-US" altLang="zh-Hant" dirty="0"/>
              <a:t>list.</a:t>
            </a:r>
          </a:p>
          <a:p>
            <a:r>
              <a:rPr lang="en-US" altLang="zh-Hant" dirty="0"/>
              <a:t>So,</a:t>
            </a:r>
            <a:r>
              <a:rPr lang="zh-Hant" altLang="en-US" dirty="0"/>
              <a:t> </a:t>
            </a:r>
            <a:r>
              <a:rPr lang="en-US" altLang="zh-Hant" dirty="0"/>
              <a:t>the</a:t>
            </a:r>
            <a:r>
              <a:rPr lang="zh-Hant" altLang="en-US" dirty="0"/>
              <a:t> </a:t>
            </a:r>
            <a:r>
              <a:rPr lang="en-US" altLang="zh-Hant" dirty="0"/>
              <a:t>second</a:t>
            </a:r>
            <a:r>
              <a:rPr lang="zh-Hant" altLang="en-US" dirty="0"/>
              <a:t> </a:t>
            </a:r>
            <a:r>
              <a:rPr lang="en-US" altLang="zh-Hant" dirty="0"/>
              <a:t>time</a:t>
            </a:r>
            <a:r>
              <a:rPr lang="zh-Hant" altLang="en-US" dirty="0"/>
              <a:t> </a:t>
            </a:r>
            <a:r>
              <a:rPr lang="en-US" altLang="zh-Hant" dirty="0"/>
              <a:t>we</a:t>
            </a:r>
            <a:r>
              <a:rPr lang="zh-Hant" altLang="en-US" dirty="0"/>
              <a:t> </a:t>
            </a:r>
            <a:r>
              <a:rPr lang="en-US" altLang="zh-Hant" dirty="0"/>
              <a:t>go</a:t>
            </a:r>
            <a:r>
              <a:rPr lang="zh-Hant" altLang="en-US" dirty="0"/>
              <a:t> </a:t>
            </a:r>
            <a:r>
              <a:rPr lang="en-US" altLang="zh-Hant" dirty="0"/>
              <a:t>back</a:t>
            </a:r>
            <a:r>
              <a:rPr lang="zh-Hant" altLang="en-US" dirty="0"/>
              <a:t> </a:t>
            </a:r>
            <a:r>
              <a:rPr lang="en-US" altLang="zh-Hant" dirty="0"/>
              <a:t>to</a:t>
            </a:r>
            <a:r>
              <a:rPr lang="zh-Hant" altLang="en-US" dirty="0"/>
              <a:t> </a:t>
            </a:r>
            <a:r>
              <a:rPr lang="en-US" altLang="zh-Hant" dirty="0"/>
              <a:t>the</a:t>
            </a:r>
            <a:r>
              <a:rPr lang="zh-Hant" altLang="en-US" dirty="0"/>
              <a:t> </a:t>
            </a:r>
            <a:r>
              <a:rPr lang="en-US" altLang="zh-Hant" dirty="0"/>
              <a:t>beginning</a:t>
            </a:r>
            <a:r>
              <a:rPr lang="zh-Hant" altLang="en-US" dirty="0"/>
              <a:t> </a:t>
            </a:r>
            <a:r>
              <a:rPr lang="en-US" altLang="zh-Hant" dirty="0"/>
              <a:t>of</a:t>
            </a:r>
            <a:r>
              <a:rPr lang="zh-Hant" altLang="en-US" dirty="0"/>
              <a:t> </a:t>
            </a:r>
            <a:r>
              <a:rPr lang="en-US" altLang="zh-Hant" dirty="0"/>
              <a:t>the</a:t>
            </a:r>
            <a:r>
              <a:rPr lang="zh-Hant" altLang="en-US" dirty="0"/>
              <a:t> </a:t>
            </a:r>
            <a:r>
              <a:rPr lang="en-US" altLang="zh-Hant" dirty="0"/>
              <a:t>while</a:t>
            </a:r>
            <a:r>
              <a:rPr lang="zh-Hant" altLang="en-US" dirty="0"/>
              <a:t> </a:t>
            </a:r>
            <a:r>
              <a:rPr lang="en-US" altLang="zh-Hant" dirty="0"/>
              <a:t>loop,</a:t>
            </a:r>
            <a:r>
              <a:rPr lang="zh-Hant" altLang="en-US" dirty="0"/>
              <a:t> </a:t>
            </a:r>
            <a:r>
              <a:rPr lang="en-US" altLang="zh-Hant" dirty="0"/>
              <a:t>it</a:t>
            </a:r>
            <a:r>
              <a:rPr lang="zh-Hant" altLang="en-US" dirty="0"/>
              <a:t> </a:t>
            </a:r>
            <a:r>
              <a:rPr lang="en-US" altLang="zh-Hant" dirty="0"/>
              <a:t>will</a:t>
            </a:r>
            <a:r>
              <a:rPr lang="zh-Hant" altLang="en-US" dirty="0"/>
              <a:t> </a:t>
            </a:r>
            <a:r>
              <a:rPr lang="en-US" altLang="zh-Hant" dirty="0"/>
              <a:t>randomly</a:t>
            </a:r>
            <a:r>
              <a:rPr lang="zh-Hant" altLang="en-US" dirty="0"/>
              <a:t> </a:t>
            </a:r>
            <a:r>
              <a:rPr lang="en-US" altLang="zh-Hant" dirty="0"/>
              <a:t>choose</a:t>
            </a:r>
            <a:r>
              <a:rPr lang="zh-Hant" altLang="en-US" dirty="0"/>
              <a:t> </a:t>
            </a:r>
            <a:r>
              <a:rPr lang="en-US" altLang="zh-Hant" dirty="0"/>
              <a:t>one</a:t>
            </a:r>
            <a:r>
              <a:rPr lang="zh-Hant" altLang="en-US" dirty="0"/>
              <a:t> </a:t>
            </a:r>
            <a:r>
              <a:rPr lang="en-US" altLang="zh-Hant" dirty="0"/>
              <a:t>of</a:t>
            </a:r>
            <a:r>
              <a:rPr lang="zh-Hant" altLang="en-US" dirty="0"/>
              <a:t> </a:t>
            </a:r>
            <a:r>
              <a:rPr lang="en-US" altLang="zh-Hant" dirty="0"/>
              <a:t>the</a:t>
            </a:r>
            <a:r>
              <a:rPr lang="zh-Hant" altLang="en-US" dirty="0"/>
              <a:t> </a:t>
            </a:r>
            <a:r>
              <a:rPr lang="en-US" altLang="zh-Hant" dirty="0"/>
              <a:t>unstable</a:t>
            </a:r>
            <a:r>
              <a:rPr lang="zh-Hant" altLang="en-US" dirty="0"/>
              <a:t> </a:t>
            </a:r>
            <a:r>
              <a:rPr lang="en-US" altLang="zh-Hant" dirty="0"/>
              <a:t>point</a:t>
            </a:r>
            <a:r>
              <a:rPr lang="zh-Hant" altLang="en-US" dirty="0"/>
              <a:t> </a:t>
            </a:r>
            <a:r>
              <a:rPr lang="en-US" altLang="zh-Hant" dirty="0"/>
              <a:t>from</a:t>
            </a:r>
            <a:r>
              <a:rPr lang="zh-Hant" altLang="en-US" dirty="0"/>
              <a:t> </a:t>
            </a:r>
            <a:r>
              <a:rPr lang="en-US" altLang="zh-Hant" dirty="0"/>
              <a:t>the</a:t>
            </a:r>
            <a:r>
              <a:rPr lang="zh-Hant" altLang="en-US" dirty="0"/>
              <a:t> </a:t>
            </a:r>
            <a:r>
              <a:rPr lang="en-US" altLang="zh-Hant" dirty="0"/>
              <a:t>list</a:t>
            </a:r>
            <a:r>
              <a:rPr lang="zh-Hant" altLang="en-US" dirty="0"/>
              <a:t> </a:t>
            </a:r>
            <a:r>
              <a:rPr lang="en-US" altLang="zh-Hant" dirty="0"/>
              <a:t>and</a:t>
            </a:r>
            <a:r>
              <a:rPr lang="zh-Hant" altLang="en-US" dirty="0"/>
              <a:t> </a:t>
            </a:r>
            <a:r>
              <a:rPr lang="en-US" altLang="zh-Hant" dirty="0"/>
              <a:t>reassign</a:t>
            </a:r>
            <a:r>
              <a:rPr lang="zh-Hant" altLang="en-US" dirty="0"/>
              <a:t> </a:t>
            </a:r>
            <a:r>
              <a:rPr lang="en-US" altLang="zh-Hant" dirty="0"/>
              <a:t>it</a:t>
            </a:r>
            <a:r>
              <a:rPr lang="zh-Hant" altLang="en-US" dirty="0"/>
              <a:t> </a:t>
            </a:r>
            <a:r>
              <a:rPr lang="en-US" altLang="zh-Hant" dirty="0"/>
              <a:t>to</a:t>
            </a:r>
            <a:r>
              <a:rPr lang="zh-Hant" altLang="en-US" dirty="0"/>
              <a:t> </a:t>
            </a:r>
            <a:r>
              <a:rPr lang="en-US" altLang="zh-Hant" dirty="0"/>
              <a:t>the</a:t>
            </a:r>
            <a:r>
              <a:rPr lang="zh-Hant" altLang="en-US" dirty="0"/>
              <a:t> </a:t>
            </a:r>
            <a:r>
              <a:rPr lang="en-US" altLang="zh-Hant" dirty="0"/>
              <a:t>most</a:t>
            </a:r>
            <a:r>
              <a:rPr lang="zh-Hant" altLang="en-US" dirty="0"/>
              <a:t> </a:t>
            </a:r>
            <a:r>
              <a:rPr lang="en-US" altLang="zh-Hant" dirty="0"/>
              <a:t>appropriate</a:t>
            </a:r>
            <a:r>
              <a:rPr lang="zh-Hant" altLang="en-US" dirty="0"/>
              <a:t> </a:t>
            </a:r>
            <a:r>
              <a:rPr lang="en-US" altLang="zh-Hant" dirty="0"/>
              <a:t>group.</a:t>
            </a:r>
          </a:p>
          <a:p>
            <a:r>
              <a:rPr lang="en-US" altLang="zh-Hant" dirty="0"/>
              <a:t>And</a:t>
            </a:r>
            <a:r>
              <a:rPr lang="zh-Hant" altLang="en-US" dirty="0"/>
              <a:t> </a:t>
            </a:r>
            <a:r>
              <a:rPr lang="en-US" altLang="zh-Hant" dirty="0"/>
              <a:t>the</a:t>
            </a:r>
            <a:r>
              <a:rPr lang="zh-Hant" altLang="en-US" dirty="0"/>
              <a:t> </a:t>
            </a:r>
            <a:r>
              <a:rPr lang="en-US" altLang="zh-Hant" dirty="0"/>
              <a:t>while</a:t>
            </a:r>
            <a:r>
              <a:rPr lang="zh-Hant" altLang="en-US" dirty="0"/>
              <a:t> </a:t>
            </a:r>
            <a:r>
              <a:rPr lang="en-US" altLang="zh-Hant" dirty="0"/>
              <a:t>loop</a:t>
            </a:r>
            <a:r>
              <a:rPr lang="zh-Hant" altLang="en-US" dirty="0"/>
              <a:t> </a:t>
            </a:r>
            <a:r>
              <a:rPr lang="en-US" altLang="zh-Hant" dirty="0"/>
              <a:t>when</a:t>
            </a:r>
            <a:r>
              <a:rPr lang="zh-Hant" altLang="en-US" dirty="0"/>
              <a:t> </a:t>
            </a:r>
            <a:r>
              <a:rPr lang="en-US" altLang="zh-Hant" dirty="0"/>
              <a:t>keep</a:t>
            </a:r>
            <a:r>
              <a:rPr lang="zh-Hant" altLang="en-US" dirty="0"/>
              <a:t> </a:t>
            </a:r>
            <a:r>
              <a:rPr lang="en-US" altLang="zh-Hant" dirty="0"/>
              <a:t>going</a:t>
            </a:r>
            <a:r>
              <a:rPr lang="zh-Hant" altLang="en-US" dirty="0"/>
              <a:t> </a:t>
            </a:r>
            <a:r>
              <a:rPr lang="en-US" altLang="zh-Hant" dirty="0"/>
              <a:t>until</a:t>
            </a:r>
            <a:r>
              <a:rPr lang="zh-Hant" altLang="en-US" dirty="0"/>
              <a:t> </a:t>
            </a:r>
            <a:r>
              <a:rPr lang="en-US" altLang="zh-Hant" dirty="0"/>
              <a:t>all</a:t>
            </a:r>
            <a:r>
              <a:rPr lang="zh-Hant" altLang="en-US" dirty="0"/>
              <a:t> </a:t>
            </a:r>
            <a:r>
              <a:rPr lang="en-US" altLang="zh-Hant" dirty="0"/>
              <a:t>the</a:t>
            </a:r>
            <a:r>
              <a:rPr lang="zh-Hant" altLang="en-US" dirty="0"/>
              <a:t> </a:t>
            </a:r>
            <a:r>
              <a:rPr lang="en-US" altLang="zh-Hant" dirty="0"/>
              <a:t>points</a:t>
            </a:r>
            <a:r>
              <a:rPr lang="zh-Hant" altLang="en-US" dirty="0"/>
              <a:t> </a:t>
            </a:r>
            <a:r>
              <a:rPr lang="en-US" altLang="zh-Hant" dirty="0"/>
              <a:t>are</a:t>
            </a:r>
            <a:r>
              <a:rPr lang="zh-Hant" altLang="en-US" dirty="0"/>
              <a:t> </a:t>
            </a:r>
            <a:r>
              <a:rPr lang="en-US" altLang="zh-Hant" dirty="0"/>
              <a:t>stable.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2101762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t" dirty="0"/>
              <a:t>Here</a:t>
            </a:r>
            <a:r>
              <a:rPr lang="zh-Hant" altLang="en-US" dirty="0"/>
              <a:t> </a:t>
            </a:r>
            <a:r>
              <a:rPr lang="en-US" altLang="zh-Hant" dirty="0"/>
              <a:t>is</a:t>
            </a:r>
            <a:r>
              <a:rPr lang="zh-Hant" altLang="en-US" dirty="0"/>
              <a:t> </a:t>
            </a:r>
            <a:r>
              <a:rPr lang="en-US" altLang="zh-Hant" dirty="0"/>
              <a:t>the</a:t>
            </a:r>
            <a:r>
              <a:rPr lang="zh-Hant" altLang="en-US" dirty="0"/>
              <a:t> </a:t>
            </a:r>
            <a:r>
              <a:rPr lang="en-US" altLang="zh-Hant" dirty="0"/>
              <a:t>other</a:t>
            </a:r>
            <a:r>
              <a:rPr lang="zh-Hant" altLang="en-US" dirty="0"/>
              <a:t> </a:t>
            </a:r>
            <a:r>
              <a:rPr lang="en-US" altLang="zh-Hant" dirty="0"/>
              <a:t>function</a:t>
            </a:r>
            <a:r>
              <a:rPr lang="zh-Hant" altLang="en-US" dirty="0"/>
              <a:t> </a:t>
            </a:r>
            <a:r>
              <a:rPr lang="en-US" altLang="zh-Hant" dirty="0"/>
              <a:t>that</a:t>
            </a:r>
            <a:r>
              <a:rPr lang="zh-Hant" altLang="en-US" dirty="0"/>
              <a:t> </a:t>
            </a:r>
            <a:r>
              <a:rPr lang="en-US" altLang="zh-Hant" dirty="0"/>
              <a:t>helps</a:t>
            </a:r>
            <a:r>
              <a:rPr lang="zh-Hant" altLang="en-US" dirty="0"/>
              <a:t> </a:t>
            </a:r>
            <a:r>
              <a:rPr lang="en-US" altLang="zh-Hant" dirty="0"/>
              <a:t>us</a:t>
            </a:r>
            <a:r>
              <a:rPr lang="zh-Hant" altLang="en-US" dirty="0"/>
              <a:t> </a:t>
            </a:r>
            <a:r>
              <a:rPr lang="en-US" altLang="zh-Hant" dirty="0"/>
              <a:t>to</a:t>
            </a:r>
            <a:r>
              <a:rPr lang="zh-Hant" altLang="en-US" dirty="0"/>
              <a:t> </a:t>
            </a:r>
            <a:r>
              <a:rPr lang="en-US" altLang="zh-Hant" dirty="0"/>
              <a:t>compute</a:t>
            </a:r>
            <a:r>
              <a:rPr lang="zh-Hant" altLang="en-US" dirty="0"/>
              <a:t> </a:t>
            </a:r>
            <a:r>
              <a:rPr lang="en-US" altLang="zh-Hant" dirty="0"/>
              <a:t>the</a:t>
            </a:r>
            <a:r>
              <a:rPr lang="zh-Hant" altLang="en-US" dirty="0"/>
              <a:t> </a:t>
            </a:r>
            <a:r>
              <a:rPr lang="en-US" altLang="zh-Hant" dirty="0"/>
              <a:t>distances</a:t>
            </a:r>
            <a:r>
              <a:rPr lang="zh-Hant" altLang="en-US" dirty="0"/>
              <a:t> </a:t>
            </a:r>
            <a:r>
              <a:rPr lang="en-US" altLang="zh-Hant" dirty="0"/>
              <a:t>btw</a:t>
            </a:r>
            <a:r>
              <a:rPr lang="zh-Hant" altLang="en-US" dirty="0"/>
              <a:t> </a:t>
            </a:r>
            <a:r>
              <a:rPr lang="en-US" altLang="zh-Hant" dirty="0"/>
              <a:t>points</a:t>
            </a:r>
            <a:r>
              <a:rPr lang="zh-Hant" altLang="en-US" dirty="0"/>
              <a:t> </a:t>
            </a:r>
            <a:r>
              <a:rPr lang="en-US" altLang="zh-Hant" dirty="0"/>
              <a:t>and</a:t>
            </a:r>
            <a:r>
              <a:rPr lang="zh-Hant" altLang="en-US" dirty="0"/>
              <a:t> </a:t>
            </a:r>
            <a:r>
              <a:rPr lang="en-US" altLang="zh-Hant" dirty="0"/>
              <a:t>groups.</a:t>
            </a:r>
          </a:p>
          <a:p>
            <a:r>
              <a:rPr lang="en-US" altLang="zh-Hant" dirty="0"/>
              <a:t>Because</a:t>
            </a:r>
            <a:r>
              <a:rPr lang="zh-Hant" altLang="en-US" dirty="0"/>
              <a:t> </a:t>
            </a:r>
            <a:r>
              <a:rPr lang="en-US" altLang="zh-Hant" dirty="0"/>
              <a:t>we</a:t>
            </a:r>
            <a:r>
              <a:rPr lang="zh-Hant" altLang="en-US" dirty="0"/>
              <a:t> </a:t>
            </a:r>
            <a:r>
              <a:rPr lang="en-US" altLang="zh-Hant" dirty="0"/>
              <a:t>use</a:t>
            </a:r>
            <a:r>
              <a:rPr lang="zh-Hant" altLang="en-US" dirty="0"/>
              <a:t> </a:t>
            </a:r>
            <a:r>
              <a:rPr lang="en-US" altLang="zh-Hant" dirty="0"/>
              <a:t>the</a:t>
            </a:r>
            <a:r>
              <a:rPr lang="zh-Hant" altLang="en-US" dirty="0"/>
              <a:t> </a:t>
            </a:r>
            <a:r>
              <a:rPr lang="en-US" altLang="zh-Hant" dirty="0"/>
              <a:t>matrix</a:t>
            </a:r>
            <a:r>
              <a:rPr lang="zh-Hant" altLang="en-US" dirty="0"/>
              <a:t> </a:t>
            </a:r>
            <a:r>
              <a:rPr lang="en-US" altLang="zh-Hant" dirty="0"/>
              <a:t>manipulation,</a:t>
            </a:r>
            <a:r>
              <a:rPr lang="zh-Hant" altLang="en-US" dirty="0"/>
              <a:t> </a:t>
            </a:r>
            <a:r>
              <a:rPr lang="en-US" altLang="zh-Hant" dirty="0"/>
              <a:t>R</a:t>
            </a:r>
            <a:r>
              <a:rPr lang="zh-Hant" altLang="en-US" dirty="0"/>
              <a:t> </a:t>
            </a:r>
            <a:r>
              <a:rPr lang="en-US" altLang="zh-Hant" dirty="0"/>
              <a:t>can</a:t>
            </a:r>
            <a:r>
              <a:rPr lang="zh-Hant" altLang="en-US" dirty="0"/>
              <a:t> </a:t>
            </a:r>
            <a:r>
              <a:rPr lang="en-US" altLang="zh-Hant" dirty="0"/>
              <a:t>calculate</a:t>
            </a:r>
            <a:r>
              <a:rPr lang="zh-Hant" altLang="en-US" dirty="0"/>
              <a:t> </a:t>
            </a:r>
            <a:r>
              <a:rPr lang="en-US" altLang="zh-Hant" dirty="0"/>
              <a:t>faster</a:t>
            </a:r>
            <a:r>
              <a:rPr lang="zh-Hant" altLang="en-US" dirty="0"/>
              <a:t> </a:t>
            </a:r>
            <a:r>
              <a:rPr lang="en-US" altLang="zh-Hant" dirty="0"/>
              <a:t>and</a:t>
            </a:r>
            <a:r>
              <a:rPr lang="zh-Hant" altLang="en-US" dirty="0"/>
              <a:t> </a:t>
            </a:r>
            <a:r>
              <a:rPr lang="en-US" altLang="zh-Hant" dirty="0"/>
              <a:t>has</a:t>
            </a:r>
            <a:r>
              <a:rPr lang="zh-Hant" altLang="en-US" dirty="0"/>
              <a:t> </a:t>
            </a:r>
            <a:r>
              <a:rPr lang="en-US" altLang="zh-Hant" dirty="0"/>
              <a:t>lower</a:t>
            </a:r>
            <a:r>
              <a:rPr lang="zh-Hant" altLang="en-US" dirty="0"/>
              <a:t> </a:t>
            </a:r>
            <a:r>
              <a:rPr lang="en-US" altLang="zh-Hant" dirty="0"/>
              <a:t>complexity.</a:t>
            </a:r>
          </a:p>
          <a:p>
            <a:r>
              <a:rPr lang="en-US" altLang="zh-Hant" dirty="0"/>
              <a:t>As</a:t>
            </a:r>
            <a:r>
              <a:rPr lang="zh-Hant" altLang="en-US" dirty="0"/>
              <a:t> </a:t>
            </a:r>
            <a:r>
              <a:rPr lang="en-US" altLang="zh-Hant" dirty="0"/>
              <a:t>the</a:t>
            </a:r>
            <a:r>
              <a:rPr lang="zh-Hant" altLang="en-US" dirty="0"/>
              <a:t> </a:t>
            </a:r>
            <a:r>
              <a:rPr lang="en-US" altLang="zh-Hant" dirty="0"/>
              <a:t>result,</a:t>
            </a:r>
            <a:r>
              <a:rPr lang="zh-Hant" altLang="en-US" dirty="0"/>
              <a:t> </a:t>
            </a:r>
            <a:r>
              <a:rPr lang="en-US" altLang="zh-Hant" dirty="0"/>
              <a:t>the</a:t>
            </a:r>
            <a:r>
              <a:rPr lang="zh-Hant" altLang="en-US" dirty="0"/>
              <a:t> </a:t>
            </a:r>
            <a:r>
              <a:rPr lang="en-US" altLang="zh-Hant" dirty="0"/>
              <a:t>complexity</a:t>
            </a:r>
            <a:r>
              <a:rPr lang="zh-Hant" altLang="en-US" dirty="0"/>
              <a:t> </a:t>
            </a:r>
            <a:r>
              <a:rPr lang="en-US" altLang="zh-Hant" dirty="0"/>
              <a:t>here</a:t>
            </a:r>
            <a:r>
              <a:rPr lang="zh-Hant" altLang="en-US" dirty="0"/>
              <a:t> </a:t>
            </a:r>
            <a:r>
              <a:rPr lang="en-US" altLang="zh-Hant" dirty="0"/>
              <a:t>is</a:t>
            </a:r>
            <a:r>
              <a:rPr lang="zh-Hant" altLang="en-US" dirty="0"/>
              <a:t> </a:t>
            </a:r>
            <a:r>
              <a:rPr lang="en-US" altLang="zh-Hant" dirty="0"/>
              <a:t>only</a:t>
            </a:r>
            <a:r>
              <a:rPr lang="zh-Hant" altLang="en-US" dirty="0"/>
              <a:t> </a:t>
            </a:r>
            <a:r>
              <a:rPr lang="en-US" altLang="zh-Hant" dirty="0"/>
              <a:t>theta</a:t>
            </a:r>
            <a:r>
              <a:rPr lang="zh-Hant" altLang="en-US" dirty="0"/>
              <a:t> </a:t>
            </a:r>
            <a:r>
              <a:rPr lang="en-US" altLang="zh-Hant" dirty="0"/>
              <a:t>of</a:t>
            </a:r>
            <a:r>
              <a:rPr lang="zh-Hant" altLang="en-US" dirty="0"/>
              <a:t> </a:t>
            </a:r>
            <a:r>
              <a:rPr lang="en-US" altLang="zh-Hant" dirty="0"/>
              <a:t>the</a:t>
            </a:r>
            <a:r>
              <a:rPr lang="zh-Hant" altLang="en-US" dirty="0"/>
              <a:t> </a:t>
            </a:r>
            <a:r>
              <a:rPr lang="en-US" altLang="zh-Hant" dirty="0"/>
              <a:t>number</a:t>
            </a:r>
            <a:r>
              <a:rPr lang="zh-Hant" altLang="en-US" dirty="0"/>
              <a:t> </a:t>
            </a:r>
            <a:r>
              <a:rPr lang="en-US" altLang="zh-Hant" dirty="0"/>
              <a:t>of</a:t>
            </a:r>
            <a:r>
              <a:rPr lang="zh-Hant" altLang="en-US" dirty="0"/>
              <a:t> </a:t>
            </a:r>
            <a:r>
              <a:rPr lang="en-US" altLang="zh-Hant" dirty="0"/>
              <a:t>group.</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748089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t" dirty="0"/>
              <a:t>The</a:t>
            </a:r>
            <a:r>
              <a:rPr lang="zh-Hant" altLang="en-US" dirty="0"/>
              <a:t> </a:t>
            </a:r>
            <a:r>
              <a:rPr lang="en-US" altLang="zh-Hant" dirty="0"/>
              <a:t>function</a:t>
            </a:r>
            <a:r>
              <a:rPr lang="zh-Hant" altLang="en-US" dirty="0"/>
              <a:t> </a:t>
            </a:r>
            <a:r>
              <a:rPr lang="en-US" altLang="zh-Hant" dirty="0"/>
              <a:t>in</a:t>
            </a:r>
            <a:r>
              <a:rPr lang="zh-Hant" altLang="en-US" dirty="0"/>
              <a:t> </a:t>
            </a:r>
            <a:r>
              <a:rPr lang="en-US" altLang="zh-Hant" dirty="0"/>
              <a:t>R</a:t>
            </a:r>
            <a:r>
              <a:rPr lang="zh-Hant" altLang="en-US" dirty="0"/>
              <a:t> </a:t>
            </a:r>
            <a:r>
              <a:rPr lang="en-US" altLang="zh-Hant" dirty="0"/>
              <a:t>only</a:t>
            </a:r>
            <a:r>
              <a:rPr lang="zh-Hant" altLang="en-US" dirty="0"/>
              <a:t> </a:t>
            </a:r>
            <a:r>
              <a:rPr lang="en-US" altLang="zh-Hant" dirty="0"/>
              <a:t>uses</a:t>
            </a:r>
            <a:r>
              <a:rPr lang="zh-Hant" altLang="en-US" dirty="0"/>
              <a:t> </a:t>
            </a:r>
            <a:r>
              <a:rPr lang="en-US" altLang="zh-Hant" dirty="0"/>
              <a:t>a</a:t>
            </a:r>
            <a:r>
              <a:rPr lang="zh-Hant" altLang="en-US" dirty="0"/>
              <a:t> </a:t>
            </a:r>
            <a:r>
              <a:rPr lang="en-US" altLang="zh-Hant" dirty="0"/>
              <a:t>lower</a:t>
            </a:r>
            <a:r>
              <a:rPr lang="zh-Hant" altLang="en-US" dirty="0"/>
              <a:t> </a:t>
            </a:r>
            <a:r>
              <a:rPr lang="en-US" altLang="zh-Hant" dirty="0"/>
              <a:t>triangular</a:t>
            </a:r>
            <a:r>
              <a:rPr lang="zh-Hant" altLang="en-US" dirty="0"/>
              <a:t> </a:t>
            </a:r>
            <a:r>
              <a:rPr lang="en-US" altLang="zh-Hant" dirty="0"/>
              <a:t>matrix</a:t>
            </a:r>
            <a:r>
              <a:rPr lang="zh-Hant" altLang="en-US" dirty="0"/>
              <a:t> </a:t>
            </a:r>
            <a:r>
              <a:rPr lang="en-US" altLang="zh-Hant" dirty="0"/>
              <a:t>to</a:t>
            </a:r>
            <a:r>
              <a:rPr lang="zh-Hant" altLang="en-US" dirty="0"/>
              <a:t> </a:t>
            </a:r>
            <a:r>
              <a:rPr lang="en-US" altLang="zh-Hant" dirty="0"/>
              <a:t>represent</a:t>
            </a:r>
            <a:r>
              <a:rPr lang="zh-Hant" altLang="en-US" dirty="0"/>
              <a:t> </a:t>
            </a:r>
            <a:r>
              <a:rPr lang="en-US" altLang="zh-Hant" dirty="0"/>
              <a:t>distances,</a:t>
            </a:r>
            <a:r>
              <a:rPr lang="zh-Hant" altLang="en-US" dirty="0"/>
              <a:t> </a:t>
            </a:r>
            <a:r>
              <a:rPr lang="en-US" altLang="zh-Hant" dirty="0"/>
              <a:t>while</a:t>
            </a:r>
            <a:r>
              <a:rPr lang="zh-Hant" altLang="en-US" dirty="0"/>
              <a:t> </a:t>
            </a:r>
            <a:r>
              <a:rPr lang="en-US" altLang="zh-Hant" dirty="0"/>
              <a:t>we</a:t>
            </a:r>
            <a:r>
              <a:rPr lang="zh-Hant" altLang="en-US" dirty="0"/>
              <a:t> </a:t>
            </a:r>
            <a:r>
              <a:rPr lang="en-US" altLang="zh-Hant" dirty="0"/>
              <a:t>use</a:t>
            </a:r>
            <a:r>
              <a:rPr lang="zh-Hant" altLang="en-US" dirty="0"/>
              <a:t> </a:t>
            </a:r>
            <a:r>
              <a:rPr lang="en-US" altLang="zh-Hant" dirty="0"/>
              <a:t>a</a:t>
            </a:r>
            <a:r>
              <a:rPr lang="zh-Hant" altLang="en-US" dirty="0"/>
              <a:t> </a:t>
            </a:r>
            <a:r>
              <a:rPr lang="en-US" altLang="zh-Hant" dirty="0"/>
              <a:t>full</a:t>
            </a:r>
            <a:r>
              <a:rPr lang="zh-Hant" altLang="en-US" dirty="0"/>
              <a:t> </a:t>
            </a:r>
            <a:r>
              <a:rPr lang="en-US" altLang="zh-Hant" dirty="0"/>
              <a:t>matrix.</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2747431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88010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t" dirty="0"/>
              <a:t>On</a:t>
            </a:r>
            <a:r>
              <a:rPr lang="zh-Hant" altLang="en-US" dirty="0"/>
              <a:t> </a:t>
            </a:r>
            <a:r>
              <a:rPr lang="en-US" altLang="zh-Hant" dirty="0"/>
              <a:t>the</a:t>
            </a:r>
            <a:r>
              <a:rPr lang="zh-Hant" altLang="en-US" dirty="0"/>
              <a:t> </a:t>
            </a:r>
            <a:r>
              <a:rPr lang="en-US" altLang="zh-Hant" dirty="0"/>
              <a:t>left</a:t>
            </a:r>
            <a:r>
              <a:rPr lang="zh-Hant" altLang="en-US" dirty="0"/>
              <a:t> </a:t>
            </a:r>
            <a:r>
              <a:rPr lang="en-US" altLang="zh-Hant" dirty="0"/>
              <a:t>hand</a:t>
            </a:r>
            <a:r>
              <a:rPr lang="zh-Hant" altLang="en-US" dirty="0"/>
              <a:t> </a:t>
            </a:r>
            <a:r>
              <a:rPr lang="en-US" altLang="zh-Hant" dirty="0"/>
              <a:t>side</a:t>
            </a:r>
            <a:r>
              <a:rPr lang="zh-Hant" altLang="en-US" dirty="0"/>
              <a:t> </a:t>
            </a:r>
            <a:r>
              <a:rPr lang="en-US" altLang="zh-Hant" dirty="0"/>
              <a:t>is</a:t>
            </a:r>
            <a:r>
              <a:rPr lang="zh-Hant" altLang="en-US" dirty="0"/>
              <a:t> </a:t>
            </a:r>
            <a:r>
              <a:rPr lang="en-US" altLang="zh-Hant" dirty="0"/>
              <a:t>the</a:t>
            </a:r>
            <a:r>
              <a:rPr lang="zh-Hant" altLang="en-US" dirty="0"/>
              <a:t> </a:t>
            </a:r>
            <a:r>
              <a:rPr lang="en-US" altLang="zh-Hant" dirty="0"/>
              <a:t>dendrogram</a:t>
            </a:r>
            <a:r>
              <a:rPr lang="zh-Hant" altLang="en-US" dirty="0"/>
              <a:t> </a:t>
            </a:r>
            <a:r>
              <a:rPr lang="en-US" altLang="zh-Hant" dirty="0"/>
              <a:t>of</a:t>
            </a:r>
            <a:r>
              <a:rPr lang="zh-Hant" altLang="en-US" dirty="0"/>
              <a:t> </a:t>
            </a:r>
            <a:r>
              <a:rPr lang="en-US" altLang="zh-Hant" dirty="0"/>
              <a:t>the</a:t>
            </a:r>
            <a:r>
              <a:rPr lang="zh-Hant" altLang="en-US" dirty="0"/>
              <a:t> </a:t>
            </a:r>
            <a:r>
              <a:rPr lang="en-US" altLang="zh-Hant" dirty="0"/>
              <a:t>clustering.</a:t>
            </a:r>
            <a:r>
              <a:rPr lang="zh-Hant" altLang="en-US" dirty="0"/>
              <a:t> </a:t>
            </a:r>
            <a:r>
              <a:rPr lang="en-US" altLang="zh-Hant" dirty="0"/>
              <a:t>If</a:t>
            </a:r>
            <a:r>
              <a:rPr lang="zh-Hant" altLang="en-US" dirty="0"/>
              <a:t> </a:t>
            </a:r>
            <a:r>
              <a:rPr lang="en-US" altLang="zh-Hant" dirty="0"/>
              <a:t>we</a:t>
            </a:r>
            <a:r>
              <a:rPr lang="zh-Hant" altLang="en-US" dirty="0"/>
              <a:t> </a:t>
            </a:r>
            <a:r>
              <a:rPr lang="en-US" altLang="zh-Hant" dirty="0"/>
              <a:t>want</a:t>
            </a:r>
            <a:r>
              <a:rPr lang="zh-Hant" altLang="en-US" dirty="0"/>
              <a:t> </a:t>
            </a:r>
            <a:r>
              <a:rPr lang="en-US" altLang="zh-Hant" dirty="0"/>
              <a:t>to</a:t>
            </a:r>
            <a:r>
              <a:rPr lang="zh-Hant" altLang="en-US" dirty="0"/>
              <a:t> </a:t>
            </a:r>
            <a:r>
              <a:rPr lang="en-US" altLang="zh-Hant" dirty="0"/>
              <a:t>separate</a:t>
            </a:r>
            <a:r>
              <a:rPr lang="zh-Hant" altLang="en-US" dirty="0"/>
              <a:t> </a:t>
            </a:r>
            <a:r>
              <a:rPr lang="en-US" altLang="zh-Hant" dirty="0"/>
              <a:t>these</a:t>
            </a:r>
            <a:r>
              <a:rPr lang="zh-Hant" altLang="en-US" dirty="0"/>
              <a:t> </a:t>
            </a:r>
            <a:r>
              <a:rPr lang="en-US" altLang="zh-Hant" dirty="0"/>
              <a:t>data</a:t>
            </a:r>
            <a:r>
              <a:rPr lang="zh-Hant" altLang="en-US" dirty="0"/>
              <a:t> </a:t>
            </a:r>
            <a:r>
              <a:rPr lang="en-US" altLang="zh-Hant" dirty="0"/>
              <a:t>into</a:t>
            </a:r>
            <a:r>
              <a:rPr lang="zh-Hant" altLang="en-US" dirty="0"/>
              <a:t> </a:t>
            </a:r>
            <a:r>
              <a:rPr lang="en-US" altLang="zh-Hant" dirty="0"/>
              <a:t>3</a:t>
            </a:r>
            <a:r>
              <a:rPr lang="zh-Hant" altLang="en-US" dirty="0"/>
              <a:t> </a:t>
            </a:r>
            <a:r>
              <a:rPr lang="en-US" altLang="zh-Hant" dirty="0"/>
              <a:t>groups,</a:t>
            </a:r>
            <a:r>
              <a:rPr lang="zh-Hant" altLang="en-US" dirty="0"/>
              <a:t> </a:t>
            </a:r>
            <a:r>
              <a:rPr lang="en-US" altLang="zh-Hant" dirty="0"/>
              <a:t>it</a:t>
            </a:r>
            <a:r>
              <a:rPr lang="zh-Hant" altLang="en-US" dirty="0"/>
              <a:t> </a:t>
            </a:r>
            <a:r>
              <a:rPr lang="en-US" altLang="zh-Hant" dirty="0"/>
              <a:t>will</a:t>
            </a:r>
            <a:r>
              <a:rPr lang="zh-Hant" altLang="en-US" dirty="0"/>
              <a:t> </a:t>
            </a:r>
            <a:r>
              <a:rPr lang="en-US" altLang="zh-Hant" dirty="0"/>
              <a:t>merge</a:t>
            </a:r>
            <a:r>
              <a:rPr lang="zh-Hant" altLang="en-US" dirty="0"/>
              <a:t> </a:t>
            </a:r>
            <a:r>
              <a:rPr lang="en-US" altLang="zh-Hant" dirty="0"/>
              <a:t>points</a:t>
            </a:r>
            <a:r>
              <a:rPr lang="zh-Hant" altLang="en-US" dirty="0"/>
              <a:t> </a:t>
            </a:r>
            <a:r>
              <a:rPr lang="en-US" altLang="zh-Hant" dirty="0"/>
              <a:t>in</a:t>
            </a:r>
            <a:r>
              <a:rPr lang="zh-Hant" altLang="en-US" dirty="0"/>
              <a:t> </a:t>
            </a:r>
            <a:r>
              <a:rPr lang="en-US" altLang="zh-Hant" dirty="0"/>
              <a:t>this</a:t>
            </a:r>
            <a:r>
              <a:rPr lang="zh-Hant" altLang="en-US" dirty="0"/>
              <a:t> </a:t>
            </a:r>
            <a:r>
              <a:rPr lang="en-US" altLang="zh-Hant" dirty="0"/>
              <a:t>way.</a:t>
            </a:r>
          </a:p>
          <a:p>
            <a:r>
              <a:rPr lang="en-US" altLang="zh-Hant" dirty="0"/>
              <a:t>The</a:t>
            </a:r>
            <a:r>
              <a:rPr lang="zh-Hant" altLang="en-US" dirty="0"/>
              <a:t> </a:t>
            </a:r>
            <a:r>
              <a:rPr lang="en-US" altLang="zh-Hant" dirty="0"/>
              <a:t>right</a:t>
            </a:r>
            <a:r>
              <a:rPr lang="zh-Hant" altLang="en-US" dirty="0"/>
              <a:t> </a:t>
            </a:r>
            <a:r>
              <a:rPr lang="en-US" altLang="zh-Hant" dirty="0"/>
              <a:t>hand</a:t>
            </a:r>
            <a:r>
              <a:rPr lang="zh-Hant" altLang="en-US" dirty="0"/>
              <a:t> </a:t>
            </a:r>
            <a:r>
              <a:rPr lang="en-US" altLang="zh-Hant" dirty="0"/>
              <a:t>side</a:t>
            </a:r>
            <a:r>
              <a:rPr lang="zh-Hant" altLang="en-US" dirty="0"/>
              <a:t> </a:t>
            </a:r>
            <a:r>
              <a:rPr lang="en-US" altLang="zh-Hant" dirty="0"/>
              <a:t>plot</a:t>
            </a:r>
            <a:r>
              <a:rPr lang="zh-Hant" altLang="en-US" dirty="0"/>
              <a:t> </a:t>
            </a:r>
            <a:r>
              <a:rPr lang="en-US" altLang="zh-Hant" dirty="0"/>
              <a:t>is</a:t>
            </a:r>
            <a:r>
              <a:rPr lang="zh-Hant" altLang="en-US" dirty="0"/>
              <a:t> </a:t>
            </a:r>
            <a:r>
              <a:rPr lang="en-US" altLang="zh-Hant" dirty="0"/>
              <a:t>the</a:t>
            </a:r>
            <a:r>
              <a:rPr lang="zh-Hant" altLang="en-US" dirty="0"/>
              <a:t> </a:t>
            </a:r>
            <a:r>
              <a:rPr lang="en-US" altLang="zh-Hant" dirty="0"/>
              <a:t>dot</a:t>
            </a:r>
            <a:r>
              <a:rPr lang="zh-Hant" altLang="en-US" dirty="0"/>
              <a:t> </a:t>
            </a:r>
            <a:r>
              <a:rPr lang="en-US" altLang="zh-Hant" dirty="0"/>
              <a:t>plot</a:t>
            </a:r>
            <a:r>
              <a:rPr lang="zh-Hant" altLang="en-US" dirty="0"/>
              <a:t> </a:t>
            </a:r>
            <a:r>
              <a:rPr lang="en-US" altLang="zh-Hant" dirty="0"/>
              <a:t>of</a:t>
            </a:r>
            <a:r>
              <a:rPr lang="zh-Hant" altLang="en-US" dirty="0"/>
              <a:t> </a:t>
            </a:r>
            <a:r>
              <a:rPr lang="en-US" altLang="zh-Hant" dirty="0"/>
              <a:t>iris</a:t>
            </a:r>
            <a:r>
              <a:rPr lang="zh-Hant" altLang="en-US" dirty="0"/>
              <a:t> </a:t>
            </a:r>
            <a:r>
              <a:rPr lang="en-US" altLang="zh-Hant" dirty="0"/>
              <a:t>species.</a:t>
            </a:r>
            <a:r>
              <a:rPr lang="zh-Hant" altLang="en-US" dirty="0"/>
              <a:t> </a:t>
            </a:r>
            <a:r>
              <a:rPr lang="en-US" altLang="zh-Hant" dirty="0"/>
              <a:t>Just</a:t>
            </a:r>
            <a:r>
              <a:rPr lang="zh-Hant" altLang="en-US" dirty="0"/>
              <a:t> </a:t>
            </a:r>
            <a:r>
              <a:rPr lang="en-US" altLang="zh-Hant" dirty="0"/>
              <a:t>by</a:t>
            </a:r>
            <a:r>
              <a:rPr lang="zh-Hant" altLang="en-US" dirty="0"/>
              <a:t> </a:t>
            </a:r>
            <a:r>
              <a:rPr lang="en-US" altLang="zh-Hant" dirty="0"/>
              <a:t>observing</a:t>
            </a:r>
            <a:r>
              <a:rPr lang="zh-Hant" altLang="en-US" dirty="0"/>
              <a:t> </a:t>
            </a:r>
            <a:r>
              <a:rPr lang="en-US" altLang="zh-Hant" dirty="0"/>
              <a:t>the</a:t>
            </a:r>
            <a:r>
              <a:rPr lang="zh-Hant" altLang="en-US" dirty="0"/>
              <a:t> </a:t>
            </a:r>
            <a:r>
              <a:rPr lang="en-US" altLang="zh-Hant" dirty="0"/>
              <a:t>scattering</a:t>
            </a:r>
            <a:r>
              <a:rPr lang="zh-Hant" altLang="en-US" dirty="0"/>
              <a:t> </a:t>
            </a:r>
            <a:r>
              <a:rPr lang="en-US" altLang="zh-Hant" dirty="0"/>
              <a:t>of</a:t>
            </a:r>
            <a:r>
              <a:rPr lang="zh-Hant" altLang="en-US" dirty="0"/>
              <a:t> </a:t>
            </a:r>
            <a:r>
              <a:rPr lang="en-US" altLang="zh-Hant" dirty="0"/>
              <a:t>data,</a:t>
            </a:r>
            <a:r>
              <a:rPr lang="zh-Hant" altLang="en-US" dirty="0"/>
              <a:t> </a:t>
            </a:r>
            <a:r>
              <a:rPr lang="en-US" altLang="zh-Hant" dirty="0"/>
              <a:t>we</a:t>
            </a:r>
            <a:r>
              <a:rPr lang="zh-Hant" altLang="en-US" dirty="0"/>
              <a:t> </a:t>
            </a:r>
            <a:r>
              <a:rPr lang="en-US" altLang="zh-Hant" dirty="0"/>
              <a:t>can</a:t>
            </a:r>
            <a:r>
              <a:rPr lang="zh-Hant" altLang="en-US" dirty="0"/>
              <a:t> </a:t>
            </a:r>
            <a:r>
              <a:rPr lang="en-US" altLang="zh-Hant" dirty="0"/>
              <a:t>easily</a:t>
            </a:r>
            <a:r>
              <a:rPr lang="zh-Hant" altLang="en-US" dirty="0"/>
              <a:t> </a:t>
            </a:r>
            <a:r>
              <a:rPr lang="en-US" altLang="zh-Hant" dirty="0"/>
              <a:t>determine</a:t>
            </a:r>
            <a:r>
              <a:rPr lang="zh-Hant" altLang="en-US" dirty="0"/>
              <a:t> </a:t>
            </a:r>
            <a:r>
              <a:rPr lang="en-US" altLang="zh-Hant" dirty="0"/>
              <a:t>the</a:t>
            </a:r>
            <a:r>
              <a:rPr lang="zh-Hant" altLang="en-US" dirty="0"/>
              <a:t> </a:t>
            </a:r>
            <a:r>
              <a:rPr lang="en-US" altLang="zh-Hant" dirty="0"/>
              <a:t>data</a:t>
            </a:r>
            <a:r>
              <a:rPr lang="zh-Hant" altLang="en-US" dirty="0"/>
              <a:t> </a:t>
            </a:r>
            <a:r>
              <a:rPr lang="en-US" altLang="zh-Hant" dirty="0"/>
              <a:t>in</a:t>
            </a:r>
            <a:r>
              <a:rPr lang="zh-Hant" altLang="en-US" dirty="0"/>
              <a:t> </a:t>
            </a:r>
            <a:r>
              <a:rPr lang="en-US" altLang="zh-Hant" dirty="0"/>
              <a:t>red</a:t>
            </a:r>
            <a:r>
              <a:rPr lang="zh-Hant" altLang="en-US" dirty="0"/>
              <a:t> </a:t>
            </a:r>
            <a:r>
              <a:rPr lang="en-US" altLang="zh-Hant" dirty="0"/>
              <a:t>must</a:t>
            </a:r>
            <a:r>
              <a:rPr lang="zh-Hant" altLang="en-US" dirty="0"/>
              <a:t> </a:t>
            </a:r>
            <a:r>
              <a:rPr lang="en-US" altLang="zh-Hant" dirty="0"/>
              <a:t>be</a:t>
            </a:r>
            <a:r>
              <a:rPr lang="zh-Hant" altLang="en-US" dirty="0"/>
              <a:t> </a:t>
            </a:r>
            <a:r>
              <a:rPr lang="en-US" altLang="zh-Hant" dirty="0"/>
              <a:t>different</a:t>
            </a:r>
            <a:r>
              <a:rPr lang="zh-Hant" altLang="en-US" dirty="0"/>
              <a:t> </a:t>
            </a:r>
            <a:r>
              <a:rPr lang="en-US" altLang="zh-Hant" dirty="0"/>
              <a:t>from</a:t>
            </a:r>
            <a:r>
              <a:rPr lang="zh-Hant" altLang="en-US" dirty="0"/>
              <a:t> </a:t>
            </a:r>
            <a:r>
              <a:rPr lang="en-US" altLang="zh-Hant" dirty="0"/>
              <a:t>the</a:t>
            </a:r>
            <a:r>
              <a:rPr lang="zh-Hant" altLang="en-US" dirty="0"/>
              <a:t> </a:t>
            </a:r>
            <a:r>
              <a:rPr lang="en-US" altLang="zh-Hant" dirty="0"/>
              <a:t>others,</a:t>
            </a:r>
            <a:r>
              <a:rPr lang="zh-Hant" altLang="en-US" dirty="0"/>
              <a:t> </a:t>
            </a:r>
            <a:r>
              <a:rPr lang="en-US" altLang="zh-Hant" dirty="0"/>
              <a:t>but</a:t>
            </a:r>
            <a:r>
              <a:rPr lang="zh-Hant" altLang="en-US" dirty="0"/>
              <a:t> </a:t>
            </a:r>
            <a:r>
              <a:rPr lang="en-US" altLang="zh-Hant" dirty="0"/>
              <a:t>it’s</a:t>
            </a:r>
            <a:r>
              <a:rPr lang="zh-Hant" altLang="en-US" dirty="0"/>
              <a:t> </a:t>
            </a:r>
            <a:r>
              <a:rPr lang="en-US" altLang="zh-Hant" dirty="0"/>
              <a:t>hard</a:t>
            </a:r>
            <a:r>
              <a:rPr lang="zh-Hant" altLang="en-US" dirty="0"/>
              <a:t> </a:t>
            </a:r>
            <a:r>
              <a:rPr lang="en-US" altLang="zh-Hant" dirty="0"/>
              <a:t>to</a:t>
            </a:r>
            <a:r>
              <a:rPr lang="zh-Hant" altLang="en-US" dirty="0"/>
              <a:t> </a:t>
            </a:r>
            <a:r>
              <a:rPr lang="en-US" altLang="zh-Hant" dirty="0"/>
              <a:t>set</a:t>
            </a:r>
            <a:r>
              <a:rPr lang="zh-Hant" altLang="en-US" dirty="0"/>
              <a:t> </a:t>
            </a:r>
            <a:r>
              <a:rPr lang="en-US" altLang="zh-Hant" dirty="0"/>
              <a:t>a</a:t>
            </a:r>
            <a:r>
              <a:rPr lang="zh-Hant" altLang="en-US" dirty="0"/>
              <a:t> </a:t>
            </a:r>
            <a:r>
              <a:rPr lang="en-US" altLang="zh-Hant" dirty="0"/>
              <a:t>line</a:t>
            </a:r>
            <a:r>
              <a:rPr lang="zh-Hant" altLang="en-US" dirty="0"/>
              <a:t> </a:t>
            </a:r>
            <a:r>
              <a:rPr lang="en-US" altLang="zh-Hant" dirty="0"/>
              <a:t>to</a:t>
            </a:r>
            <a:r>
              <a:rPr lang="zh-Hant" altLang="en-US" dirty="0"/>
              <a:t> </a:t>
            </a:r>
            <a:r>
              <a:rPr lang="en-US" altLang="zh-Hant" dirty="0"/>
              <a:t>separate</a:t>
            </a:r>
            <a:r>
              <a:rPr lang="zh-Hant" altLang="en-US" dirty="0"/>
              <a:t> </a:t>
            </a:r>
            <a:r>
              <a:rPr lang="en-US" altLang="zh-Hant" dirty="0"/>
              <a:t>the</a:t>
            </a:r>
            <a:r>
              <a:rPr lang="zh-Hant" altLang="en-US" dirty="0"/>
              <a:t> </a:t>
            </a:r>
            <a:r>
              <a:rPr lang="en-US" altLang="zh-Hant" dirty="0"/>
              <a:t>data</a:t>
            </a:r>
            <a:r>
              <a:rPr lang="zh-Hant" altLang="en-US" dirty="0"/>
              <a:t> </a:t>
            </a:r>
            <a:r>
              <a:rPr lang="en-US" altLang="zh-Hant" dirty="0"/>
              <a:t>in</a:t>
            </a:r>
            <a:r>
              <a:rPr lang="zh-Hant" altLang="en-US" dirty="0"/>
              <a:t> </a:t>
            </a:r>
            <a:r>
              <a:rPr lang="en-US" altLang="zh-Hant" dirty="0"/>
              <a:t>blue</a:t>
            </a:r>
            <a:r>
              <a:rPr lang="zh-Hant" altLang="en-US" dirty="0"/>
              <a:t> </a:t>
            </a:r>
            <a:r>
              <a:rPr lang="en-US" altLang="zh-Hant" dirty="0"/>
              <a:t>and</a:t>
            </a:r>
            <a:r>
              <a:rPr lang="zh-Hant" altLang="en-US" dirty="0"/>
              <a:t> </a:t>
            </a:r>
            <a:r>
              <a:rPr lang="en-US" altLang="zh-Hant" dirty="0"/>
              <a:t>green</a:t>
            </a:r>
            <a:r>
              <a:rPr lang="zh-Hant" altLang="en-US" dirty="0"/>
              <a:t> </a:t>
            </a:r>
            <a:r>
              <a:rPr lang="en-US" altLang="zh-Hant" dirty="0"/>
              <a:t>into</a:t>
            </a:r>
            <a:r>
              <a:rPr lang="zh-Hant" altLang="en-US" dirty="0"/>
              <a:t> </a:t>
            </a:r>
            <a:r>
              <a:rPr lang="en-US" altLang="zh-Hant" dirty="0"/>
              <a:t>two</a:t>
            </a:r>
            <a:r>
              <a:rPr lang="zh-Hant" altLang="en-US" dirty="0"/>
              <a:t> </a:t>
            </a:r>
            <a:r>
              <a:rPr lang="en-US" altLang="zh-Hant" dirty="0"/>
              <a:t>groups.</a:t>
            </a:r>
            <a:r>
              <a:rPr lang="zh-Hant" altLang="en-US" dirty="0"/>
              <a:t> </a:t>
            </a:r>
            <a:r>
              <a:rPr lang="en-US" altLang="zh-Hant" dirty="0"/>
              <a:t>So,</a:t>
            </a:r>
            <a:r>
              <a:rPr lang="zh-Hant" altLang="en-US" dirty="0"/>
              <a:t> </a:t>
            </a:r>
            <a:r>
              <a:rPr lang="en-US" altLang="zh-Hant" dirty="0"/>
              <a:t>let’s</a:t>
            </a:r>
            <a:r>
              <a:rPr lang="zh-Hant" altLang="en-US" dirty="0"/>
              <a:t> </a:t>
            </a:r>
            <a:r>
              <a:rPr lang="en-US" altLang="zh-Hant" dirty="0"/>
              <a:t>see</a:t>
            </a:r>
            <a:r>
              <a:rPr lang="zh-Hant" altLang="en-US" dirty="0"/>
              <a:t> </a:t>
            </a:r>
            <a:r>
              <a:rPr lang="en-US" altLang="zh-Hant" dirty="0"/>
              <a:t>how</a:t>
            </a:r>
            <a:r>
              <a:rPr lang="zh-Hant" altLang="en-US" dirty="0"/>
              <a:t> </a:t>
            </a:r>
            <a:r>
              <a:rPr lang="en-US" altLang="zh-Hant" dirty="0"/>
              <a:t>will</a:t>
            </a:r>
            <a:r>
              <a:rPr lang="zh-Hant" altLang="en-US" dirty="0"/>
              <a:t> </a:t>
            </a:r>
            <a:r>
              <a:rPr lang="en-US" altLang="zh-Hant" dirty="0"/>
              <a:t>the</a:t>
            </a:r>
            <a:r>
              <a:rPr lang="zh-Hant" altLang="en-US" dirty="0"/>
              <a:t> </a:t>
            </a:r>
            <a:r>
              <a:rPr lang="en-US" altLang="zh-Hant" dirty="0"/>
              <a:t>algorithms</a:t>
            </a:r>
            <a:r>
              <a:rPr lang="zh-Hant" altLang="en-US" dirty="0"/>
              <a:t> </a:t>
            </a:r>
            <a:r>
              <a:rPr lang="en-US" altLang="zh-Hant" dirty="0"/>
              <a:t>deal</a:t>
            </a:r>
            <a:r>
              <a:rPr lang="zh-Hant" altLang="en-US" dirty="0"/>
              <a:t> </a:t>
            </a:r>
            <a:r>
              <a:rPr lang="en-US" altLang="zh-Hant" dirty="0"/>
              <a:t>with</a:t>
            </a:r>
            <a:r>
              <a:rPr lang="zh-Hant" altLang="en-US" dirty="0"/>
              <a:t> </a:t>
            </a:r>
            <a:r>
              <a:rPr lang="en-US" altLang="zh-Hant" dirty="0"/>
              <a:t>these</a:t>
            </a:r>
            <a:r>
              <a:rPr lang="zh-Hant" altLang="en-US" dirty="0"/>
              <a:t> </a:t>
            </a:r>
            <a:r>
              <a:rPr lang="en-US" altLang="zh-Hant" dirty="0"/>
              <a:t>data.</a:t>
            </a:r>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4283339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t" dirty="0"/>
              <a:t>Both</a:t>
            </a:r>
            <a:r>
              <a:rPr lang="zh-Hant" altLang="en-US" dirty="0"/>
              <a:t> </a:t>
            </a:r>
            <a:r>
              <a:rPr lang="en-US" altLang="zh-Hant" dirty="0"/>
              <a:t>the</a:t>
            </a:r>
            <a:r>
              <a:rPr lang="zh-Hant" altLang="en-US" dirty="0"/>
              <a:t> </a:t>
            </a:r>
            <a:r>
              <a:rPr lang="en-US" altLang="zh-Hant" dirty="0"/>
              <a:t>outcome</a:t>
            </a:r>
            <a:r>
              <a:rPr lang="zh-Hant" altLang="en-US" dirty="0"/>
              <a:t> </a:t>
            </a:r>
            <a:r>
              <a:rPr lang="en-US" altLang="zh-Hant" dirty="0"/>
              <a:t>from</a:t>
            </a:r>
            <a:r>
              <a:rPr lang="zh-Hant" altLang="en-US" dirty="0"/>
              <a:t> </a:t>
            </a:r>
            <a:r>
              <a:rPr lang="en-US" altLang="zh-Hant" dirty="0"/>
              <a:t>package</a:t>
            </a:r>
            <a:r>
              <a:rPr lang="zh-Hant" altLang="en-US" dirty="0"/>
              <a:t> </a:t>
            </a:r>
            <a:r>
              <a:rPr lang="en-US" altLang="zh-Hant" dirty="0"/>
              <a:t>and</a:t>
            </a:r>
            <a:r>
              <a:rPr lang="zh-Hant" altLang="en-US" dirty="0"/>
              <a:t> </a:t>
            </a:r>
            <a:r>
              <a:rPr lang="en-US" altLang="zh-Hant" dirty="0"/>
              <a:t>our</a:t>
            </a:r>
            <a:r>
              <a:rPr lang="zh-Hant" altLang="en-US" dirty="0"/>
              <a:t> </a:t>
            </a:r>
            <a:r>
              <a:rPr lang="en-US" altLang="zh-Hant" dirty="0"/>
              <a:t>algorithm</a:t>
            </a:r>
            <a:r>
              <a:rPr lang="zh-Hant" altLang="en-US" dirty="0"/>
              <a:t> </a:t>
            </a:r>
            <a:r>
              <a:rPr lang="en-US" altLang="zh-Hant" dirty="0"/>
              <a:t>are</a:t>
            </a:r>
            <a:r>
              <a:rPr lang="zh-Hant" altLang="en-US" dirty="0"/>
              <a:t> </a:t>
            </a:r>
            <a:r>
              <a:rPr lang="en-US" altLang="zh-Hant" dirty="0"/>
              <a:t>quite</a:t>
            </a:r>
            <a:r>
              <a:rPr lang="zh-Hant" altLang="en-US" dirty="0"/>
              <a:t> </a:t>
            </a:r>
            <a:r>
              <a:rPr lang="en-US" altLang="zh-Hant" dirty="0"/>
              <a:t>similar</a:t>
            </a:r>
            <a:r>
              <a:rPr lang="zh-Hant" altLang="en-US" dirty="0"/>
              <a:t> </a:t>
            </a:r>
            <a:r>
              <a:rPr lang="en-US" altLang="zh-Hant" dirty="0"/>
              <a:t>to</a:t>
            </a:r>
            <a:r>
              <a:rPr lang="zh-Hant" altLang="en-US" dirty="0"/>
              <a:t> </a:t>
            </a:r>
            <a:r>
              <a:rPr lang="en-US" altLang="zh-Hant" dirty="0"/>
              <a:t>the</a:t>
            </a:r>
            <a:r>
              <a:rPr lang="zh-Hant" altLang="en-US" dirty="0"/>
              <a:t> </a:t>
            </a:r>
            <a:r>
              <a:rPr lang="en-US" altLang="zh-Hant" dirty="0"/>
              <a:t>really</a:t>
            </a:r>
            <a:r>
              <a:rPr lang="zh-Hant" altLang="en-US" dirty="0"/>
              <a:t> </a:t>
            </a:r>
            <a:r>
              <a:rPr lang="en-US" altLang="zh-Hant" dirty="0"/>
              <a:t>species</a:t>
            </a:r>
            <a:r>
              <a:rPr lang="zh-Hant" altLang="en-US" dirty="0"/>
              <a:t> </a:t>
            </a:r>
            <a:r>
              <a:rPr lang="en-US" altLang="zh-Hant" dirty="0"/>
              <a:t>separation.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234656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t" dirty="0"/>
              <a:t>Same</a:t>
            </a:r>
            <a:r>
              <a:rPr lang="zh-Hant" altLang="en-US" dirty="0"/>
              <a:t> </a:t>
            </a:r>
            <a:r>
              <a:rPr lang="en-US" altLang="zh-Hant" dirty="0"/>
              <a:t>to</a:t>
            </a:r>
            <a:r>
              <a:rPr lang="zh-Hant" altLang="en-US" dirty="0"/>
              <a:t> </a:t>
            </a:r>
            <a:r>
              <a:rPr lang="en-US" altLang="zh-Hant" dirty="0"/>
              <a:t>the</a:t>
            </a:r>
            <a:r>
              <a:rPr lang="zh-Hant" altLang="en-US" dirty="0"/>
              <a:t> </a:t>
            </a:r>
            <a:r>
              <a:rPr lang="en-US" altLang="zh-Hant" dirty="0"/>
              <a:t>non-hierarchical</a:t>
            </a:r>
            <a:r>
              <a:rPr lang="zh-Hant" altLang="en-US" dirty="0"/>
              <a:t> </a:t>
            </a:r>
            <a:r>
              <a:rPr lang="en-US" altLang="zh-Hant" dirty="0"/>
              <a:t>part,</a:t>
            </a:r>
            <a:r>
              <a:rPr lang="zh-Hant" altLang="en-US" dirty="0"/>
              <a:t> </a:t>
            </a:r>
            <a:r>
              <a:rPr lang="en-US" altLang="zh-Hant" dirty="0"/>
              <a:t>which</a:t>
            </a:r>
            <a:r>
              <a:rPr lang="zh-Hant" altLang="en-US" dirty="0"/>
              <a:t> </a:t>
            </a:r>
            <a:r>
              <a:rPr lang="en-US" altLang="zh-Hant" dirty="0"/>
              <a:t>performs</a:t>
            </a:r>
            <a:r>
              <a:rPr lang="zh-Hant" altLang="en-US" dirty="0"/>
              <a:t> </a:t>
            </a:r>
            <a:r>
              <a:rPr lang="en-US" altLang="zh-Hant" dirty="0"/>
              <a:t>well</a:t>
            </a:r>
            <a:r>
              <a:rPr lang="zh-Hant" altLang="en-US" dirty="0"/>
              <a:t> </a:t>
            </a:r>
            <a:r>
              <a:rPr lang="en-US" altLang="zh-Hant" dirty="0"/>
              <a:t>too.</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2237711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t" dirty="0"/>
              <a:t>There</a:t>
            </a:r>
            <a:r>
              <a:rPr lang="zh-Hant" altLang="en-US" dirty="0"/>
              <a:t> </a:t>
            </a:r>
            <a:r>
              <a:rPr lang="en-US" altLang="zh-Hant" dirty="0"/>
              <a:t>are</a:t>
            </a:r>
            <a:r>
              <a:rPr lang="zh-Hant" altLang="en-US" dirty="0"/>
              <a:t> </a:t>
            </a:r>
            <a:r>
              <a:rPr lang="en-US" altLang="zh-Hant" dirty="0"/>
              <a:t>some</a:t>
            </a:r>
            <a:r>
              <a:rPr lang="zh-Hant" altLang="en-US" dirty="0"/>
              <a:t> </a:t>
            </a:r>
            <a:r>
              <a:rPr lang="en-US" altLang="zh-Hant" dirty="0"/>
              <a:t>equal</a:t>
            </a:r>
            <a:r>
              <a:rPr lang="zh-Hant" altLang="en-US" dirty="0"/>
              <a:t> </a:t>
            </a:r>
            <a:r>
              <a:rPr lang="en-US" altLang="zh-Hant" dirty="0"/>
              <a:t>value</a:t>
            </a:r>
            <a:r>
              <a:rPr lang="zh-Hant" altLang="en-US" dirty="0"/>
              <a:t> </a:t>
            </a:r>
            <a:r>
              <a:rPr lang="en-US" altLang="zh-Hant" dirty="0"/>
              <a:t>in</a:t>
            </a:r>
            <a:r>
              <a:rPr lang="zh-Hant" altLang="en-US" dirty="0"/>
              <a:t> </a:t>
            </a:r>
            <a:r>
              <a:rPr lang="en-US" altLang="zh-Hant" dirty="0"/>
              <a:t>the</a:t>
            </a:r>
            <a:r>
              <a:rPr lang="zh-Hant" altLang="en-US" dirty="0"/>
              <a:t> </a:t>
            </a:r>
            <a:r>
              <a:rPr lang="en-US" altLang="zh-Hant" dirty="0"/>
              <a:t>distance</a:t>
            </a:r>
            <a:r>
              <a:rPr lang="zh-Hant" altLang="en-US" dirty="0"/>
              <a:t> </a:t>
            </a:r>
            <a:r>
              <a:rPr lang="en-US" altLang="zh-Hant" dirty="0"/>
              <a:t>matrix.</a:t>
            </a:r>
            <a:r>
              <a:rPr lang="zh-Hant" altLang="en-US" dirty="0"/>
              <a:t> </a:t>
            </a:r>
            <a:r>
              <a:rPr lang="en-US" altLang="zh-Hant" dirty="0"/>
              <a:t>Which</a:t>
            </a:r>
            <a:r>
              <a:rPr lang="zh-Hant" altLang="en-US" dirty="0"/>
              <a:t> </a:t>
            </a:r>
            <a:r>
              <a:rPr lang="en-US" altLang="zh-Hant" dirty="0"/>
              <a:t>combination</a:t>
            </a:r>
            <a:r>
              <a:rPr lang="zh-Hant" altLang="en-US" dirty="0"/>
              <a:t> </a:t>
            </a:r>
            <a:r>
              <a:rPr lang="en-US" altLang="zh-Hant" dirty="0"/>
              <a:t>to</a:t>
            </a:r>
            <a:r>
              <a:rPr lang="zh-Hant" altLang="en-US" dirty="0"/>
              <a:t> </a:t>
            </a:r>
            <a:r>
              <a:rPr lang="en-US" altLang="zh-Hant" dirty="0"/>
              <a:t>choose?</a:t>
            </a:r>
          </a:p>
          <a:p>
            <a:r>
              <a:rPr lang="en-US" altLang="zh-Hant" dirty="0"/>
              <a:t>If</a:t>
            </a:r>
            <a:r>
              <a:rPr lang="zh-Hant" altLang="en-US" dirty="0"/>
              <a:t> </a:t>
            </a:r>
            <a:r>
              <a:rPr lang="en-US" altLang="zh-Hant" dirty="0"/>
              <a:t>we</a:t>
            </a:r>
            <a:r>
              <a:rPr lang="zh-Hant" altLang="en-US" dirty="0"/>
              <a:t> </a:t>
            </a:r>
            <a:r>
              <a:rPr lang="en-US" altLang="zh-Hant" dirty="0"/>
              <a:t>take</a:t>
            </a:r>
            <a:r>
              <a:rPr lang="zh-Hant" altLang="en-US" dirty="0"/>
              <a:t> </a:t>
            </a:r>
            <a:r>
              <a:rPr lang="en-US" altLang="zh-Hant" dirty="0"/>
              <a:t>a</a:t>
            </a:r>
            <a:r>
              <a:rPr lang="zh-Hant" altLang="en-US" dirty="0"/>
              <a:t> </a:t>
            </a:r>
            <a:r>
              <a:rPr lang="en-US" altLang="zh-Hant" dirty="0"/>
              <a:t>look</a:t>
            </a:r>
            <a:r>
              <a:rPr lang="zh-Hant" altLang="en-US" dirty="0"/>
              <a:t> </a:t>
            </a:r>
            <a:r>
              <a:rPr lang="en-US" altLang="zh-Hant" dirty="0"/>
              <a:t>at</a:t>
            </a:r>
            <a:r>
              <a:rPr lang="zh-Hant" altLang="en-US" dirty="0"/>
              <a:t> </a:t>
            </a:r>
            <a:r>
              <a:rPr lang="en-US" altLang="zh-Hant" dirty="0"/>
              <a:t>the</a:t>
            </a:r>
            <a:r>
              <a:rPr lang="zh-Hant" altLang="en-US" dirty="0"/>
              <a:t> </a:t>
            </a:r>
            <a:r>
              <a:rPr lang="en-US" altLang="zh-Hant" dirty="0"/>
              <a:t>data,</a:t>
            </a:r>
            <a:r>
              <a:rPr lang="zh-Hant" altLang="en-US" dirty="0"/>
              <a:t> </a:t>
            </a:r>
            <a:r>
              <a:rPr lang="en-US" altLang="zh-Hant" dirty="0"/>
              <a:t>we</a:t>
            </a:r>
            <a:r>
              <a:rPr lang="zh-Hant" altLang="en-US" dirty="0"/>
              <a:t> </a:t>
            </a:r>
            <a:r>
              <a:rPr lang="en-US" altLang="zh-Hant" dirty="0"/>
              <a:t>can</a:t>
            </a:r>
            <a:r>
              <a:rPr lang="zh-Hant" altLang="en-US" dirty="0"/>
              <a:t> </a:t>
            </a:r>
            <a:r>
              <a:rPr lang="en-US" altLang="zh-Hant" dirty="0"/>
              <a:t>find</a:t>
            </a:r>
            <a:r>
              <a:rPr lang="zh-Hant" altLang="en-US" dirty="0"/>
              <a:t> </a:t>
            </a:r>
            <a:r>
              <a:rPr lang="en-US" altLang="zh-Hant" dirty="0"/>
              <a:t>out</a:t>
            </a:r>
            <a:r>
              <a:rPr lang="zh-Hant" altLang="en-US" dirty="0"/>
              <a:t> </a:t>
            </a:r>
            <a:r>
              <a:rPr lang="en-US" altLang="zh-Hant" dirty="0"/>
              <a:t>that</a:t>
            </a:r>
            <a:r>
              <a:rPr lang="zh-Hant" altLang="en-US" dirty="0"/>
              <a:t> </a:t>
            </a:r>
            <a:r>
              <a:rPr lang="en-US" altLang="zh-Hant" dirty="0"/>
              <a:t>the</a:t>
            </a:r>
            <a:r>
              <a:rPr lang="zh-Hant" altLang="en-US" dirty="0"/>
              <a:t> </a:t>
            </a:r>
            <a:r>
              <a:rPr lang="en-US" altLang="zh-Hant" dirty="0"/>
              <a:t>variance</a:t>
            </a:r>
            <a:r>
              <a:rPr lang="zh-Hant" altLang="en-US" dirty="0"/>
              <a:t> </a:t>
            </a:r>
            <a:r>
              <a:rPr lang="en-US" altLang="zh-Hant" dirty="0"/>
              <a:t>of</a:t>
            </a:r>
            <a:r>
              <a:rPr lang="zh-Hant" altLang="en-US" dirty="0"/>
              <a:t> </a:t>
            </a:r>
            <a:r>
              <a:rPr lang="en-US" altLang="zh-Hant" dirty="0"/>
              <a:t>data</a:t>
            </a:r>
            <a:r>
              <a:rPr lang="zh-Hant" altLang="en-US" dirty="0"/>
              <a:t> </a:t>
            </a:r>
            <a:r>
              <a:rPr lang="en-US" altLang="zh-Hant" dirty="0"/>
              <a:t>is</a:t>
            </a:r>
            <a:r>
              <a:rPr lang="zh-Hant" altLang="en-US" dirty="0"/>
              <a:t> </a:t>
            </a:r>
            <a:r>
              <a:rPr lang="en-US" altLang="zh-Hant" dirty="0"/>
              <a:t>quite</a:t>
            </a:r>
            <a:r>
              <a:rPr lang="zh-Hant" altLang="en-US" dirty="0"/>
              <a:t> </a:t>
            </a:r>
            <a:r>
              <a:rPr lang="en-US" altLang="zh-Hant" dirty="0"/>
              <a:t>small,</a:t>
            </a:r>
            <a:r>
              <a:rPr lang="zh-Hant" altLang="en-US" dirty="0"/>
              <a:t> </a:t>
            </a:r>
            <a:r>
              <a:rPr lang="en-US" altLang="zh-Hant" dirty="0"/>
              <a:t>leading</a:t>
            </a:r>
            <a:r>
              <a:rPr lang="zh-Hant" altLang="en-US" dirty="0"/>
              <a:t> </a:t>
            </a:r>
            <a:r>
              <a:rPr lang="en-US" altLang="zh-Hant" dirty="0"/>
              <a:t>that</a:t>
            </a:r>
            <a:r>
              <a:rPr lang="zh-Hant" altLang="en-US" dirty="0"/>
              <a:t> </a:t>
            </a:r>
            <a:r>
              <a:rPr lang="en-US" altLang="zh-Hant" dirty="0"/>
              <a:t>sometimes</a:t>
            </a:r>
            <a:r>
              <a:rPr lang="zh-Hant" altLang="en-US" dirty="0"/>
              <a:t> </a:t>
            </a:r>
            <a:r>
              <a:rPr lang="en-US" altLang="zh-Hant" dirty="0"/>
              <a:t>there</a:t>
            </a:r>
            <a:r>
              <a:rPr lang="zh-Hant" altLang="en-US" dirty="0"/>
              <a:t> </a:t>
            </a:r>
            <a:r>
              <a:rPr lang="en-US" altLang="zh-Hant" dirty="0"/>
              <a:t>are</a:t>
            </a:r>
            <a:r>
              <a:rPr lang="zh-Hant" altLang="en-US" dirty="0"/>
              <a:t> </a:t>
            </a:r>
            <a:r>
              <a:rPr lang="en-US" altLang="zh-Hant" dirty="0"/>
              <a:t>more</a:t>
            </a:r>
            <a:r>
              <a:rPr lang="zh-Hant" altLang="en-US" dirty="0"/>
              <a:t> </a:t>
            </a:r>
            <a:r>
              <a:rPr lang="en-US" altLang="zh-Hant" dirty="0"/>
              <a:t>then</a:t>
            </a:r>
            <a:r>
              <a:rPr lang="zh-Hant" altLang="en-US" dirty="0"/>
              <a:t> </a:t>
            </a:r>
            <a:r>
              <a:rPr lang="en-US" altLang="zh-Hant" dirty="0"/>
              <a:t>one</a:t>
            </a:r>
            <a:r>
              <a:rPr lang="zh-Hant" altLang="en-US" dirty="0"/>
              <a:t> </a:t>
            </a:r>
            <a:r>
              <a:rPr lang="en-US" altLang="zh-Hant" dirty="0"/>
              <a:t>combination</a:t>
            </a:r>
            <a:r>
              <a:rPr lang="zh-Hant" altLang="en-US" dirty="0"/>
              <a:t> </a:t>
            </a:r>
            <a:r>
              <a:rPr lang="en-US" altLang="zh-Hant" dirty="0"/>
              <a:t>have</a:t>
            </a:r>
            <a:r>
              <a:rPr lang="zh-Hant" altLang="en-US" dirty="0"/>
              <a:t> </a:t>
            </a:r>
            <a:r>
              <a:rPr lang="en-US" altLang="zh-Hant" dirty="0"/>
              <a:t>the</a:t>
            </a:r>
            <a:r>
              <a:rPr lang="zh-Hant" altLang="en-US" dirty="0"/>
              <a:t> </a:t>
            </a:r>
            <a:r>
              <a:rPr lang="en-US" altLang="zh-Hant" dirty="0"/>
              <a:t>minima</a:t>
            </a:r>
            <a:r>
              <a:rPr lang="zh-Hant" altLang="en-US" dirty="0"/>
              <a:t> </a:t>
            </a:r>
            <a:r>
              <a:rPr lang="en-US" altLang="zh-Hant" dirty="0"/>
              <a:t>distance.</a:t>
            </a:r>
          </a:p>
          <a:p>
            <a:r>
              <a:rPr lang="en-US" altLang="zh-Hant" dirty="0"/>
              <a:t>In</a:t>
            </a:r>
            <a:r>
              <a:rPr lang="zh-Hant" altLang="en-US" dirty="0"/>
              <a:t> </a:t>
            </a:r>
            <a:r>
              <a:rPr lang="en-US" altLang="zh-Hant" dirty="0"/>
              <a:t>our</a:t>
            </a:r>
            <a:r>
              <a:rPr lang="zh-Hant" altLang="en-US" dirty="0"/>
              <a:t> </a:t>
            </a:r>
            <a:r>
              <a:rPr lang="en-US" altLang="zh-Hant" dirty="0"/>
              <a:t>case,</a:t>
            </a:r>
            <a:r>
              <a:rPr lang="zh-Hant" altLang="en-US" dirty="0"/>
              <a:t> </a:t>
            </a:r>
            <a:r>
              <a:rPr lang="en-US" altLang="zh-Hant" dirty="0"/>
              <a:t>we</a:t>
            </a:r>
            <a:r>
              <a:rPr lang="zh-Hant" altLang="en-US" dirty="0"/>
              <a:t> </a:t>
            </a:r>
            <a:r>
              <a:rPr lang="en-US" altLang="zh-Hant" dirty="0"/>
              <a:t>use</a:t>
            </a:r>
            <a:r>
              <a:rPr lang="zh-Hant" altLang="en-US" dirty="0"/>
              <a:t> </a:t>
            </a:r>
            <a:r>
              <a:rPr lang="en-US" altLang="zh-Hant" dirty="0"/>
              <a:t>the</a:t>
            </a:r>
            <a:r>
              <a:rPr lang="zh-Hant" altLang="en-US" dirty="0"/>
              <a:t> </a:t>
            </a:r>
            <a:r>
              <a:rPr lang="en-US" altLang="zh-Hant" dirty="0"/>
              <a:t>Euclidean</a:t>
            </a:r>
            <a:r>
              <a:rPr lang="zh-Hant" altLang="en-US" dirty="0"/>
              <a:t> </a:t>
            </a:r>
            <a:r>
              <a:rPr lang="en-US" altLang="zh-Hant" dirty="0"/>
              <a:t>distance,</a:t>
            </a:r>
            <a:r>
              <a:rPr lang="zh-Hant" altLang="en-US" dirty="0"/>
              <a:t> </a:t>
            </a:r>
            <a:r>
              <a:rPr lang="en-US" altLang="zh-Hant" dirty="0"/>
              <a:t>which</a:t>
            </a:r>
            <a:r>
              <a:rPr lang="zh-Hant" altLang="en-US" dirty="0"/>
              <a:t> </a:t>
            </a:r>
            <a:r>
              <a:rPr lang="en-US" altLang="zh-Hant" dirty="0"/>
              <a:t>should</a:t>
            </a:r>
            <a:r>
              <a:rPr lang="zh-Hant" altLang="en-US" dirty="0"/>
              <a:t> </a:t>
            </a:r>
            <a:r>
              <a:rPr lang="en-US" altLang="zh-Hant" dirty="0"/>
              <a:t>has</a:t>
            </a:r>
            <a:r>
              <a:rPr lang="zh-Hant" altLang="en-US" dirty="0"/>
              <a:t> </a:t>
            </a:r>
            <a:r>
              <a:rPr lang="en-US" altLang="zh-Hant" dirty="0"/>
              <a:t>lower</a:t>
            </a:r>
            <a:r>
              <a:rPr lang="zh-Hant" altLang="en-US" dirty="0"/>
              <a:t> </a:t>
            </a:r>
            <a:r>
              <a:rPr lang="en-US" altLang="zh-Hant" dirty="0"/>
              <a:t>chance</a:t>
            </a:r>
            <a:r>
              <a:rPr lang="zh-Hant" altLang="en-US" dirty="0"/>
              <a:t> </a:t>
            </a:r>
            <a:r>
              <a:rPr lang="en-US" altLang="zh-Hant" dirty="0"/>
              <a:t>to</a:t>
            </a:r>
            <a:r>
              <a:rPr lang="zh-Hant" altLang="en-US" dirty="0"/>
              <a:t> </a:t>
            </a:r>
            <a:r>
              <a:rPr lang="en-US" altLang="zh-Hant" dirty="0"/>
              <a:t>come</a:t>
            </a:r>
            <a:r>
              <a:rPr lang="zh-Hant" altLang="en-US" dirty="0"/>
              <a:t> </a:t>
            </a:r>
            <a:r>
              <a:rPr lang="en-US" altLang="zh-Hant" dirty="0"/>
              <a:t>out</a:t>
            </a:r>
            <a:r>
              <a:rPr lang="zh-Hant" altLang="en-US" dirty="0"/>
              <a:t> </a:t>
            </a:r>
            <a:r>
              <a:rPr lang="en-US" altLang="zh-Hant" dirty="0"/>
              <a:t>with</a:t>
            </a:r>
            <a:r>
              <a:rPr lang="zh-Hant" altLang="en-US" dirty="0"/>
              <a:t> </a:t>
            </a:r>
            <a:r>
              <a:rPr lang="en-US" altLang="zh-Hant" dirty="0"/>
              <a:t>multiple</a:t>
            </a:r>
            <a:r>
              <a:rPr lang="zh-Hant" altLang="en-US" dirty="0"/>
              <a:t> </a:t>
            </a:r>
            <a:r>
              <a:rPr lang="en-US" altLang="zh-Hant" dirty="0"/>
              <a:t>choices</a:t>
            </a:r>
            <a:r>
              <a:rPr lang="zh-Hant" altLang="en-US" dirty="0"/>
              <a:t> </a:t>
            </a:r>
            <a:r>
              <a:rPr lang="en-US" altLang="zh-Hant" dirty="0"/>
              <a:t>while</a:t>
            </a:r>
            <a:r>
              <a:rPr lang="zh-Hant" altLang="en-US" dirty="0"/>
              <a:t> </a:t>
            </a:r>
            <a:r>
              <a:rPr lang="en-US" altLang="zh-Hant" dirty="0"/>
              <a:t>merging,</a:t>
            </a:r>
            <a:r>
              <a:rPr lang="zh-Hant" altLang="en-US" dirty="0"/>
              <a:t> </a:t>
            </a:r>
            <a:r>
              <a:rPr lang="en-US" altLang="zh-Hant" dirty="0"/>
              <a:t>compare</a:t>
            </a:r>
            <a:r>
              <a:rPr lang="zh-Hant" altLang="en-US" dirty="0"/>
              <a:t> </a:t>
            </a:r>
            <a:r>
              <a:rPr lang="en-US" altLang="zh-Hant" dirty="0"/>
              <a:t>to</a:t>
            </a:r>
            <a:r>
              <a:rPr lang="zh-Hant" altLang="en-US" dirty="0"/>
              <a:t> </a:t>
            </a:r>
            <a:r>
              <a:rPr lang="en-US" altLang="zh-Hant" dirty="0"/>
              <a:t>Manhattan</a:t>
            </a:r>
            <a:r>
              <a:rPr lang="zh-Hant" altLang="en-US" dirty="0"/>
              <a:t> </a:t>
            </a:r>
            <a:r>
              <a:rPr lang="en-US" altLang="zh-Hant" dirty="0"/>
              <a:t>distance,</a:t>
            </a:r>
            <a:r>
              <a:rPr lang="zh-Hant" altLang="en-US" dirty="0"/>
              <a:t> </a:t>
            </a:r>
            <a:r>
              <a:rPr lang="en-US" altLang="zh-Hant" dirty="0"/>
              <a:t>but</a:t>
            </a:r>
            <a:r>
              <a:rPr lang="zh-Hant" altLang="en-US" dirty="0"/>
              <a:t> </a:t>
            </a:r>
            <a:r>
              <a:rPr lang="en-US" altLang="zh-Hant" dirty="0"/>
              <a:t>there</a:t>
            </a:r>
            <a:r>
              <a:rPr lang="zh-Hant" altLang="en-US" dirty="0"/>
              <a:t> </a:t>
            </a:r>
            <a:r>
              <a:rPr lang="en-US" altLang="zh-Hant" dirty="0"/>
              <a:t>are</a:t>
            </a:r>
            <a:r>
              <a:rPr lang="zh-Hant" altLang="en-US" dirty="0"/>
              <a:t> </a:t>
            </a:r>
            <a:r>
              <a:rPr lang="en-US" altLang="zh-Hant" dirty="0"/>
              <a:t>still</a:t>
            </a:r>
            <a:r>
              <a:rPr lang="zh-Hant" altLang="en-US" dirty="0"/>
              <a:t> </a:t>
            </a:r>
            <a:r>
              <a:rPr lang="en-US" altLang="zh-Hant" dirty="0"/>
              <a:t>a</a:t>
            </a:r>
            <a:r>
              <a:rPr lang="zh-Hant" altLang="en-US" dirty="0"/>
              <a:t> </a:t>
            </a:r>
            <a:r>
              <a:rPr lang="en-US" altLang="zh-Hant" dirty="0"/>
              <a:t>lot.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178380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This</a:t>
            </a:r>
            <a:r>
              <a:rPr lang="en-US" baseline="0" dirty="0" smtClean="0">
                <a:latin typeface="Calibri" panose="020F0502020204030204" pitchFamily="34" charset="0"/>
              </a:rPr>
              <a:t> is our agenda for this presentation. The first thing we are going to talk is introduction, with classification and clustering, and Hierarchical and non-hierarchical clustering. Then next we are going to talk about our approach of implementing hierarchical and non-hierarchical algorithms. Last, The are going to discuss about the result of comparing our algorithms with R’s packages.</a:t>
            </a:r>
            <a:endParaRPr lang="en-US" dirty="0" smtClean="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t" dirty="0"/>
              <a:t>So,</a:t>
            </a:r>
            <a:r>
              <a:rPr lang="zh-Hant" altLang="en-US" dirty="0"/>
              <a:t> </a:t>
            </a:r>
            <a:r>
              <a:rPr lang="en-US" altLang="zh-Hant" dirty="0"/>
              <a:t>we</a:t>
            </a:r>
            <a:r>
              <a:rPr lang="zh-Hant" altLang="en-US" dirty="0"/>
              <a:t> </a:t>
            </a:r>
            <a:r>
              <a:rPr lang="en-US" altLang="zh-Hant" dirty="0"/>
              <a:t>use</a:t>
            </a:r>
            <a:r>
              <a:rPr lang="zh-Hant" altLang="en-US" dirty="0"/>
              <a:t> </a:t>
            </a:r>
            <a:r>
              <a:rPr lang="en-US" altLang="zh-Hant" dirty="0"/>
              <a:t>Manhattan</a:t>
            </a:r>
            <a:r>
              <a:rPr lang="zh-Hant" altLang="en-US" dirty="0"/>
              <a:t> </a:t>
            </a:r>
            <a:r>
              <a:rPr lang="en-US" altLang="zh-Hant" dirty="0"/>
              <a:t>distance</a:t>
            </a:r>
            <a:r>
              <a:rPr lang="zh-Hant" altLang="en-US" dirty="0"/>
              <a:t> </a:t>
            </a:r>
            <a:r>
              <a:rPr lang="en-US" altLang="zh-Hant" dirty="0"/>
              <a:t>to</a:t>
            </a:r>
            <a:r>
              <a:rPr lang="zh-Hant" altLang="en-US" dirty="0"/>
              <a:t> </a:t>
            </a:r>
            <a:r>
              <a:rPr lang="en-US" altLang="zh-Hant" dirty="0"/>
              <a:t>do</a:t>
            </a:r>
            <a:r>
              <a:rPr lang="zh-Hant" altLang="en-US" dirty="0"/>
              <a:t> </a:t>
            </a:r>
            <a:r>
              <a:rPr lang="en-US" altLang="zh-Hant" dirty="0"/>
              <a:t>the</a:t>
            </a:r>
            <a:r>
              <a:rPr lang="zh-Hant" altLang="en-US" dirty="0"/>
              <a:t> </a:t>
            </a:r>
            <a:r>
              <a:rPr lang="en-US" altLang="zh-Hant" dirty="0"/>
              <a:t>clustering</a:t>
            </a:r>
            <a:r>
              <a:rPr lang="zh-Hant" altLang="en-US" dirty="0"/>
              <a:t> </a:t>
            </a:r>
            <a:r>
              <a:rPr lang="en-US" altLang="zh-Hant" dirty="0"/>
              <a:t>again</a:t>
            </a:r>
            <a:r>
              <a:rPr lang="zh-Hant" altLang="en-US" dirty="0"/>
              <a:t> </a:t>
            </a:r>
            <a:r>
              <a:rPr lang="en-US" altLang="zh-Hant" dirty="0"/>
              <a:t>to</a:t>
            </a:r>
            <a:r>
              <a:rPr lang="zh-Hant" altLang="en-US" dirty="0"/>
              <a:t> </a:t>
            </a:r>
            <a:r>
              <a:rPr lang="en-US" altLang="zh-Hant" dirty="0"/>
              <a:t>see</a:t>
            </a:r>
            <a:r>
              <a:rPr lang="zh-Hant" altLang="en-US" dirty="0"/>
              <a:t> </a:t>
            </a:r>
            <a:r>
              <a:rPr lang="en-US" altLang="zh-Hant" dirty="0"/>
              <a:t>whether</a:t>
            </a:r>
            <a:r>
              <a:rPr lang="zh-Hant" altLang="en-US" dirty="0"/>
              <a:t> </a:t>
            </a:r>
            <a:r>
              <a:rPr lang="en-US" altLang="zh-Hant" dirty="0"/>
              <a:t>the</a:t>
            </a:r>
            <a:r>
              <a:rPr lang="zh-Hant" altLang="en-US" dirty="0"/>
              <a:t> </a:t>
            </a:r>
            <a:r>
              <a:rPr lang="en-US" altLang="zh-Hant" dirty="0"/>
              <a:t>chance</a:t>
            </a:r>
            <a:r>
              <a:rPr lang="zh-Hant" altLang="en-US" dirty="0"/>
              <a:t> </a:t>
            </a:r>
            <a:r>
              <a:rPr lang="en-US" altLang="zh-Hant" dirty="0"/>
              <a:t>of</a:t>
            </a:r>
            <a:r>
              <a:rPr lang="zh-Hant" altLang="en-US" dirty="0"/>
              <a:t> </a:t>
            </a:r>
            <a:r>
              <a:rPr lang="en-US" altLang="zh-Hant" dirty="0"/>
              <a:t>multiple</a:t>
            </a:r>
            <a:r>
              <a:rPr lang="zh-Hant" altLang="en-US" dirty="0"/>
              <a:t> </a:t>
            </a:r>
            <a:r>
              <a:rPr lang="en-US" altLang="zh-Hant" dirty="0"/>
              <a:t>choices</a:t>
            </a:r>
            <a:r>
              <a:rPr lang="zh-Hant" altLang="en-US" dirty="0"/>
              <a:t> </a:t>
            </a:r>
            <a:r>
              <a:rPr lang="en-US" altLang="zh-Hant" dirty="0"/>
              <a:t>happening</a:t>
            </a:r>
            <a:r>
              <a:rPr lang="zh-Hant" altLang="en-US" dirty="0"/>
              <a:t> </a:t>
            </a:r>
            <a:r>
              <a:rPr lang="en-US" altLang="zh-Hant" dirty="0"/>
              <a:t>increase</a:t>
            </a:r>
            <a:r>
              <a:rPr lang="zh-Hant" altLang="en-US" dirty="0"/>
              <a:t> </a:t>
            </a:r>
            <a:r>
              <a:rPr lang="en-US" altLang="zh-Hant" dirty="0"/>
              <a:t>and</a:t>
            </a:r>
            <a:r>
              <a:rPr lang="zh-Hant" altLang="en-US" dirty="0"/>
              <a:t> </a:t>
            </a:r>
            <a:r>
              <a:rPr lang="en-US" altLang="zh-Hant" dirty="0"/>
              <a:t>what</a:t>
            </a:r>
            <a:r>
              <a:rPr lang="zh-Hant" altLang="en-US" dirty="0"/>
              <a:t> </a:t>
            </a:r>
            <a:r>
              <a:rPr lang="en-US" altLang="zh-Hant" dirty="0"/>
              <a:t>will</a:t>
            </a:r>
            <a:r>
              <a:rPr lang="zh-Hant" altLang="en-US" dirty="0"/>
              <a:t> </a:t>
            </a:r>
            <a:r>
              <a:rPr lang="en-US" altLang="zh-Hant" dirty="0"/>
              <a:t>the</a:t>
            </a:r>
            <a:r>
              <a:rPr lang="zh-Hant" altLang="en-US" dirty="0"/>
              <a:t> </a:t>
            </a:r>
            <a:r>
              <a:rPr lang="en-US" altLang="zh-Hant" dirty="0"/>
              <a:t>outcome</a:t>
            </a:r>
            <a:r>
              <a:rPr lang="zh-Hant" altLang="en-US" dirty="0"/>
              <a:t> </a:t>
            </a:r>
            <a:r>
              <a:rPr lang="en-US" altLang="zh-Hant" dirty="0"/>
              <a:t>be.</a:t>
            </a:r>
          </a:p>
          <a:p>
            <a:r>
              <a:rPr lang="en-US" altLang="zh-Hant" dirty="0"/>
              <a:t>Here,</a:t>
            </a:r>
            <a:r>
              <a:rPr lang="zh-Hant" altLang="en-US" dirty="0"/>
              <a:t> </a:t>
            </a:r>
            <a:r>
              <a:rPr lang="en-US" altLang="zh-Hant" dirty="0"/>
              <a:t>you</a:t>
            </a:r>
            <a:r>
              <a:rPr lang="zh-Hant" altLang="en-US" dirty="0"/>
              <a:t> </a:t>
            </a:r>
            <a:r>
              <a:rPr lang="en-US" altLang="zh-Hant" dirty="0"/>
              <a:t>can</a:t>
            </a:r>
            <a:r>
              <a:rPr lang="zh-Hant" altLang="en-US" dirty="0"/>
              <a:t> </a:t>
            </a:r>
            <a:r>
              <a:rPr lang="en-US" altLang="zh-Hant" dirty="0"/>
              <a:t>see</a:t>
            </a:r>
            <a:r>
              <a:rPr lang="zh-Hant" altLang="en-US" dirty="0"/>
              <a:t> </a:t>
            </a:r>
            <a:r>
              <a:rPr lang="en-US" altLang="zh-Hant" dirty="0"/>
              <a:t>that,</a:t>
            </a:r>
            <a:r>
              <a:rPr lang="zh-Hant" altLang="en-US" dirty="0"/>
              <a:t> </a:t>
            </a:r>
            <a:r>
              <a:rPr lang="en-US" altLang="zh-Hant" dirty="0"/>
              <a:t>indeed,</a:t>
            </a:r>
            <a:r>
              <a:rPr lang="zh-Hant" altLang="en-US" dirty="0"/>
              <a:t> </a:t>
            </a:r>
            <a:r>
              <a:rPr lang="en-US" altLang="zh-Hant" dirty="0"/>
              <a:t>depending</a:t>
            </a:r>
            <a:r>
              <a:rPr lang="zh-Hant" altLang="en-US" dirty="0"/>
              <a:t> </a:t>
            </a:r>
            <a:r>
              <a:rPr lang="en-US" altLang="zh-Hant" dirty="0"/>
              <a:t>on</a:t>
            </a:r>
            <a:r>
              <a:rPr lang="zh-Hant" altLang="en-US" dirty="0"/>
              <a:t> </a:t>
            </a:r>
            <a:r>
              <a:rPr lang="en-US" altLang="zh-Hant" dirty="0"/>
              <a:t>the</a:t>
            </a:r>
            <a:r>
              <a:rPr lang="zh-Hant" altLang="en-US" dirty="0"/>
              <a:t> </a:t>
            </a:r>
            <a:r>
              <a:rPr lang="en-US" altLang="zh-Hant" dirty="0"/>
              <a:t>different</a:t>
            </a:r>
            <a:r>
              <a:rPr lang="zh-Hant" altLang="en-US" dirty="0"/>
              <a:t> </a:t>
            </a:r>
            <a:r>
              <a:rPr lang="en-US" altLang="zh-Hant" dirty="0"/>
              <a:t>way</a:t>
            </a:r>
            <a:r>
              <a:rPr lang="zh-Hant" altLang="en-US" dirty="0"/>
              <a:t> </a:t>
            </a:r>
            <a:r>
              <a:rPr lang="en-US" altLang="zh-Hant" dirty="0"/>
              <a:t>of</a:t>
            </a:r>
            <a:r>
              <a:rPr lang="zh-Hant" altLang="en-US" dirty="0"/>
              <a:t> </a:t>
            </a:r>
            <a:r>
              <a:rPr lang="en-US" altLang="zh-Hant" dirty="0"/>
              <a:t>calculating</a:t>
            </a:r>
            <a:r>
              <a:rPr lang="zh-Hant" altLang="en-US" dirty="0"/>
              <a:t> </a:t>
            </a:r>
            <a:r>
              <a:rPr lang="en-US" altLang="zh-Hant" dirty="0"/>
              <a:t>distance,</a:t>
            </a:r>
            <a:r>
              <a:rPr lang="zh-Hant" altLang="en-US" dirty="0"/>
              <a:t> </a:t>
            </a:r>
            <a:r>
              <a:rPr lang="en-US" altLang="zh-Hant" dirty="0"/>
              <a:t>Manhattan</a:t>
            </a:r>
            <a:r>
              <a:rPr lang="zh-Hant" altLang="en-US" dirty="0"/>
              <a:t> </a:t>
            </a:r>
            <a:r>
              <a:rPr lang="en-US" altLang="zh-Hant" dirty="0"/>
              <a:t>distance</a:t>
            </a:r>
            <a:r>
              <a:rPr lang="zh-Hant" altLang="en-US" dirty="0"/>
              <a:t> </a:t>
            </a:r>
            <a:r>
              <a:rPr lang="en-US" altLang="zh-Hant" dirty="0"/>
              <a:t>causes</a:t>
            </a:r>
            <a:r>
              <a:rPr lang="zh-Hant" altLang="en-US" dirty="0"/>
              <a:t> </a:t>
            </a:r>
            <a:r>
              <a:rPr lang="en-US" altLang="zh-Hant" dirty="0"/>
              <a:t>more</a:t>
            </a:r>
            <a:r>
              <a:rPr lang="zh-Hant" altLang="en-US" dirty="0"/>
              <a:t> </a:t>
            </a:r>
            <a:r>
              <a:rPr lang="en-US" altLang="zh-Hant" dirty="0"/>
              <a:t>times</a:t>
            </a:r>
            <a:r>
              <a:rPr lang="zh-Hant" altLang="en-US" dirty="0"/>
              <a:t> </a:t>
            </a:r>
            <a:r>
              <a:rPr lang="en-US" altLang="zh-Hant" dirty="0"/>
              <a:t>of</a:t>
            </a:r>
            <a:r>
              <a:rPr lang="zh-Hant" altLang="en-US" dirty="0"/>
              <a:t> </a:t>
            </a:r>
            <a:r>
              <a:rPr lang="en-US" altLang="zh-Hant" dirty="0"/>
              <a:t>multiple</a:t>
            </a:r>
            <a:r>
              <a:rPr lang="zh-Hant" altLang="en-US" dirty="0"/>
              <a:t> </a:t>
            </a:r>
            <a:r>
              <a:rPr lang="en-US" altLang="zh-Hant" dirty="0"/>
              <a:t>choices.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3673877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t" dirty="0"/>
              <a:t>And</a:t>
            </a:r>
            <a:r>
              <a:rPr lang="zh-Hant" altLang="en-US" dirty="0"/>
              <a:t> </a:t>
            </a:r>
            <a:r>
              <a:rPr lang="en-US" altLang="zh-Hant" dirty="0"/>
              <a:t>the</a:t>
            </a:r>
            <a:r>
              <a:rPr lang="zh-Hant" altLang="en-US" dirty="0"/>
              <a:t> </a:t>
            </a:r>
            <a:r>
              <a:rPr lang="en-US" altLang="zh-Hant" dirty="0"/>
              <a:t>clustering</a:t>
            </a:r>
            <a:r>
              <a:rPr lang="zh-Hant" altLang="en-US" dirty="0"/>
              <a:t> </a:t>
            </a:r>
            <a:r>
              <a:rPr lang="en-US" altLang="zh-Hant" dirty="0"/>
              <a:t>outcome</a:t>
            </a:r>
            <a:r>
              <a:rPr lang="zh-Hant" altLang="en-US" dirty="0"/>
              <a:t> </a:t>
            </a:r>
            <a:r>
              <a:rPr lang="en-US" altLang="zh-Hant" dirty="0"/>
              <a:t>of</a:t>
            </a:r>
            <a:r>
              <a:rPr lang="zh-Hant" altLang="en-US" dirty="0"/>
              <a:t> </a:t>
            </a:r>
            <a:r>
              <a:rPr lang="en-US" altLang="zh-Hant" dirty="0"/>
              <a:t>hierarchical</a:t>
            </a:r>
            <a:r>
              <a:rPr lang="zh-Hant" altLang="en-US" dirty="0"/>
              <a:t> </a:t>
            </a:r>
            <a:r>
              <a:rPr lang="en-US" altLang="zh-Hant" dirty="0"/>
              <a:t>becomes</a:t>
            </a:r>
            <a:r>
              <a:rPr lang="zh-Hant" altLang="en-US" dirty="0"/>
              <a:t> </a:t>
            </a:r>
            <a:r>
              <a:rPr lang="en-US" altLang="zh-Hant" dirty="0"/>
              <a:t>quite</a:t>
            </a:r>
            <a:r>
              <a:rPr lang="zh-Hant" altLang="en-US" dirty="0"/>
              <a:t> </a:t>
            </a:r>
            <a:r>
              <a:rPr lang="en-US" altLang="zh-Hant" dirty="0"/>
              <a:t>different</a:t>
            </a:r>
            <a:r>
              <a:rPr lang="zh-Hant" altLang="en-US" dirty="0"/>
              <a:t> </a:t>
            </a:r>
            <a:r>
              <a:rPr lang="en-US" altLang="zh-Hant" dirty="0"/>
              <a:t>from</a:t>
            </a:r>
            <a:r>
              <a:rPr lang="zh-Hant" altLang="en-US" dirty="0"/>
              <a:t> </a:t>
            </a:r>
            <a:r>
              <a:rPr lang="en-US" altLang="zh-Hant" dirty="0"/>
              <a:t>the</a:t>
            </a:r>
            <a:r>
              <a:rPr lang="zh-Hant" altLang="en-US" dirty="0"/>
              <a:t> </a:t>
            </a:r>
            <a:r>
              <a:rPr lang="en-US" altLang="zh-Hant" dirty="0"/>
              <a:t>Euclidean</a:t>
            </a:r>
            <a:r>
              <a:rPr lang="zh-Hant" altLang="en-US" dirty="0"/>
              <a:t> </a:t>
            </a:r>
            <a:r>
              <a:rPr lang="en-US" altLang="zh-Hant" dirty="0"/>
              <a:t>one.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250560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t" dirty="0"/>
              <a:t>But</a:t>
            </a:r>
            <a:r>
              <a:rPr lang="zh-Hant" altLang="en-US" dirty="0"/>
              <a:t> </a:t>
            </a:r>
            <a:r>
              <a:rPr lang="en-US" altLang="zh-Hant" dirty="0"/>
              <a:t>in</a:t>
            </a:r>
            <a:r>
              <a:rPr lang="zh-Hant" altLang="en-US" dirty="0"/>
              <a:t> </a:t>
            </a:r>
            <a:r>
              <a:rPr lang="en-US" altLang="zh-Hant" dirty="0"/>
              <a:t>non-hierarchical</a:t>
            </a:r>
            <a:r>
              <a:rPr lang="zh-Hant" altLang="en-US" dirty="0"/>
              <a:t> </a:t>
            </a:r>
            <a:r>
              <a:rPr lang="en-US" altLang="zh-Hant" dirty="0"/>
              <a:t>part,</a:t>
            </a:r>
            <a:r>
              <a:rPr lang="zh-Hant" altLang="en-US" dirty="0"/>
              <a:t> </a:t>
            </a:r>
            <a:r>
              <a:rPr lang="en-US" altLang="zh-Hant" dirty="0"/>
              <a:t>the</a:t>
            </a:r>
            <a:r>
              <a:rPr lang="zh-Hant" altLang="en-US" dirty="0"/>
              <a:t> </a:t>
            </a:r>
            <a:r>
              <a:rPr lang="en-US" altLang="zh-Hant" dirty="0"/>
              <a:t>algorithm</a:t>
            </a:r>
            <a:r>
              <a:rPr lang="zh-Hant" altLang="en-US" dirty="0"/>
              <a:t> </a:t>
            </a:r>
            <a:r>
              <a:rPr lang="en-US" altLang="zh-Hant" dirty="0"/>
              <a:t>will</a:t>
            </a:r>
            <a:r>
              <a:rPr lang="zh-Hant" altLang="en-US" dirty="0"/>
              <a:t> </a:t>
            </a:r>
            <a:r>
              <a:rPr lang="en-US" altLang="zh-Hant" dirty="0"/>
              <a:t>do</a:t>
            </a:r>
            <a:r>
              <a:rPr lang="zh-Hant" altLang="en-US" dirty="0"/>
              <a:t> </a:t>
            </a:r>
            <a:r>
              <a:rPr lang="en-US" altLang="zh-Hant" dirty="0"/>
              <a:t>the</a:t>
            </a:r>
            <a:r>
              <a:rPr lang="zh-Hant" altLang="en-US" dirty="0"/>
              <a:t> </a:t>
            </a:r>
            <a:r>
              <a:rPr lang="en-US" altLang="zh-Hant" dirty="0"/>
              <a:t>adjustment</a:t>
            </a:r>
            <a:r>
              <a:rPr lang="zh-Hant" altLang="en-US" dirty="0"/>
              <a:t> </a:t>
            </a:r>
            <a:r>
              <a:rPr lang="en-US" altLang="zh-Hant" dirty="0"/>
              <a:t>iteratively,</a:t>
            </a:r>
            <a:r>
              <a:rPr lang="zh-Hant" altLang="en-US" dirty="0"/>
              <a:t> </a:t>
            </a:r>
            <a:r>
              <a:rPr lang="en-US" altLang="zh-Hant" dirty="0"/>
              <a:t>so</a:t>
            </a:r>
            <a:r>
              <a:rPr lang="zh-Hant" altLang="en-US" dirty="0"/>
              <a:t> </a:t>
            </a:r>
            <a:r>
              <a:rPr lang="en-US" altLang="zh-Hant" dirty="0"/>
              <a:t>the</a:t>
            </a:r>
            <a:r>
              <a:rPr lang="zh-Hant" altLang="en-US" dirty="0"/>
              <a:t> </a:t>
            </a:r>
            <a:r>
              <a:rPr lang="en-US" altLang="zh-Hant" dirty="0"/>
              <a:t>outcome</a:t>
            </a:r>
            <a:r>
              <a:rPr lang="zh-Hant" altLang="en-US" dirty="0"/>
              <a:t> </a:t>
            </a:r>
            <a:r>
              <a:rPr lang="en-US" altLang="zh-Hant" dirty="0"/>
              <a:t>btw</a:t>
            </a:r>
            <a:r>
              <a:rPr lang="zh-Hant" altLang="en-US" dirty="0"/>
              <a:t> </a:t>
            </a:r>
            <a:r>
              <a:rPr lang="en-US" altLang="zh-Hant" dirty="0"/>
              <a:t>package</a:t>
            </a:r>
            <a:r>
              <a:rPr lang="zh-Hant" altLang="en-US" dirty="0"/>
              <a:t> </a:t>
            </a:r>
            <a:r>
              <a:rPr lang="en-US" altLang="zh-Hant" dirty="0"/>
              <a:t>and</a:t>
            </a:r>
            <a:r>
              <a:rPr lang="zh-Hant" altLang="en-US" dirty="0"/>
              <a:t> </a:t>
            </a:r>
            <a:r>
              <a:rPr lang="en-US" altLang="zh-Hant" dirty="0"/>
              <a:t>our</a:t>
            </a:r>
            <a:r>
              <a:rPr lang="zh-Hant" altLang="en-US" dirty="0"/>
              <a:t> </a:t>
            </a:r>
            <a:r>
              <a:rPr lang="en-US" altLang="zh-Hant" dirty="0"/>
              <a:t>algorithm</a:t>
            </a:r>
            <a:r>
              <a:rPr lang="zh-Hant" altLang="en-US" dirty="0"/>
              <a:t> </a:t>
            </a:r>
            <a:r>
              <a:rPr lang="en-US" altLang="zh-Hant" dirty="0"/>
              <a:t>will</a:t>
            </a:r>
            <a:r>
              <a:rPr lang="zh-Hant" altLang="en-US" dirty="0"/>
              <a:t> </a:t>
            </a:r>
            <a:r>
              <a:rPr lang="en-US" altLang="zh-Hant" dirty="0"/>
              <a:t>be</a:t>
            </a:r>
            <a:r>
              <a:rPr lang="zh-Hant" altLang="en-US" dirty="0"/>
              <a:t> </a:t>
            </a:r>
            <a:r>
              <a:rPr lang="en-US" altLang="zh-Hant" dirty="0"/>
              <a:t>similar.</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382668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so introduction. First we are going to discuss about the classification and clustering.</a:t>
            </a:r>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2407283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Classification is a process related to categorization. Assume you know something of your data then, the idea will be, capitalize what you know. For example, let’s say we give our computer 100 dogs pictures and 100 cat pictures, then we would like to do a training algorithms, so if we give our computer a new dog or cat picture, it could actually classify that as a dog or cat. And that’s the idea of supervised learning. That you label the data ahead of time in this process so you can make future decision base on that learning process.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4054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idea here is just as it sounds, is that basically you are going to generate an algorithm on your computer that is going to look for patterns in the data. You are not going to label any of the data, you are not going to tell the computer what kind of data it is. The goal of the algorithm itself is to discover there patterns in the data itself. So how do we do it?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891044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key operation of hierarchical clustering is to repeatedly combine two nearest points/clusters. So first we compute the distances between points and then we combine the closest points.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259664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3 ways</a:t>
            </a:r>
            <a:r>
              <a:rPr lang="en-US" baseline="0" dirty="0" smtClean="0"/>
              <a:t> to calculating the distances, they are Euclidean distances, square Euclidean distances, and Manhattan distances. Just notice that if you use different method to calculate distances, it will give you slightly different results.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128507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here are 4 ways to choose the point to represent group. </a:t>
            </a:r>
          </a:p>
          <a:p>
            <a:r>
              <a:rPr lang="en-US" baseline="0" dirty="0" smtClean="0"/>
              <a:t>The first one is single linkage method, which chooses the shortest distances.</a:t>
            </a:r>
          </a:p>
          <a:p>
            <a:r>
              <a:rPr lang="en-US" baseline="0" dirty="0" smtClean="0"/>
              <a:t>The second one is complete linage method which choose the longest distances.</a:t>
            </a:r>
          </a:p>
          <a:p>
            <a:r>
              <a:rPr lang="en-US" baseline="0" dirty="0" smtClean="0"/>
              <a:t>The third one is just by its name, it chooses the average distances.</a:t>
            </a:r>
          </a:p>
          <a:p>
            <a:r>
              <a:rPr lang="en-US" baseline="0" dirty="0" smtClean="0"/>
              <a:t>For the sake of time, we are going to past the ward’s method. </a:t>
            </a: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2177717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non-hierarchical clustering. Let’s say first, we randomly assign our points into three groups. Then we find the unstable points which is closer to other groups and reassign the point to that group. We keep doing this process until there is no unstable points.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31636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4/29/2018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4/29/2018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4/29/2018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4/29/2018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4/29/2018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4/29/2018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4/29/2018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4/29/2018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4/29/2018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457" y="2253179"/>
            <a:ext cx="9604310" cy="962162"/>
          </a:xfrm>
        </p:spPr>
        <p:txBody>
          <a:bodyPr>
            <a:normAutofit/>
          </a:bodyPr>
          <a:lstStyle/>
          <a:p>
            <a:r>
              <a:rPr lang="en-US" sz="6000" dirty="0"/>
              <a:t>Implementation of </a:t>
            </a:r>
          </a:p>
        </p:txBody>
      </p:sp>
      <p:sp>
        <p:nvSpPr>
          <p:cNvPr id="3" name="Subtitle 2"/>
          <p:cNvSpPr>
            <a:spLocks noGrp="1"/>
          </p:cNvSpPr>
          <p:nvPr>
            <p:ph type="subTitle" idx="1"/>
          </p:nvPr>
        </p:nvSpPr>
        <p:spPr>
          <a:xfrm>
            <a:off x="1293845" y="5432563"/>
            <a:ext cx="9604310" cy="543908"/>
          </a:xfrm>
        </p:spPr>
        <p:txBody>
          <a:bodyPr>
            <a:normAutofit/>
          </a:bodyPr>
          <a:lstStyle/>
          <a:p>
            <a:pPr algn="ctr"/>
            <a:r>
              <a:rPr lang="en-US" dirty="0"/>
              <a:t>Jen-Yin Chao, Meng-Tse Li</a:t>
            </a:r>
          </a:p>
        </p:txBody>
      </p:sp>
      <p:sp>
        <p:nvSpPr>
          <p:cNvPr id="5" name="Title 1"/>
          <p:cNvSpPr txBox="1">
            <a:spLocks/>
          </p:cNvSpPr>
          <p:nvPr/>
        </p:nvSpPr>
        <p:spPr>
          <a:xfrm>
            <a:off x="3559050" y="3215341"/>
            <a:ext cx="7339105" cy="911412"/>
          </a:xfrm>
          <a:prstGeom prst="rect">
            <a:avLst/>
          </a:prstGeom>
        </p:spPr>
        <p:txBody>
          <a:bodyPr vert="horz" lIns="91440" tIns="45720" rIns="91440" bIns="45720" rtlCol="0" anchor="b">
            <a:normAutofit/>
          </a:bodyPr>
          <a:lstStyle>
            <a:lvl1pPr algn="l" defTabSz="914400" rtl="0" eaLnBrk="1" latinLnBrk="0" hangingPunct="1">
              <a:lnSpc>
                <a:spcPct val="76000"/>
              </a:lnSpc>
              <a:spcBef>
                <a:spcPct val="0"/>
              </a:spcBef>
              <a:buNone/>
              <a:defRPr sz="8000" b="1" kern="1200" cap="none" baseline="0">
                <a:solidFill>
                  <a:schemeClr val="tx1"/>
                </a:solidFill>
                <a:latin typeface="+mj-lt"/>
                <a:ea typeface="+mj-ea"/>
                <a:cs typeface="+mj-cs"/>
              </a:defRPr>
            </a:lvl1pPr>
          </a:lstStyle>
          <a:p>
            <a:r>
              <a:rPr lang="en-US" sz="6000" dirty="0"/>
              <a:t>Clustering Analysis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Approach </a:t>
            </a:r>
          </a:p>
        </p:txBody>
      </p:sp>
      <p:sp>
        <p:nvSpPr>
          <p:cNvPr id="5" name="Content Placeholder 4"/>
          <p:cNvSpPr>
            <a:spLocks noGrp="1"/>
          </p:cNvSpPr>
          <p:nvPr>
            <p:ph idx="1"/>
          </p:nvPr>
        </p:nvSpPr>
        <p:spPr>
          <a:xfrm>
            <a:off x="543196" y="571500"/>
            <a:ext cx="6640521" cy="5715000"/>
          </a:xfrm>
        </p:spPr>
        <p:txBody>
          <a:bodyPr anchor="ctr">
            <a:normAutofit/>
          </a:bodyPr>
          <a:lstStyle/>
          <a:p>
            <a:pPr>
              <a:lnSpc>
                <a:spcPts val="3700"/>
              </a:lnSpc>
            </a:pPr>
            <a:r>
              <a:rPr lang="en-US" sz="2200" b="1" dirty="0"/>
              <a:t>Implementation of Hierarchical algorithm  </a:t>
            </a:r>
          </a:p>
          <a:p>
            <a:pPr>
              <a:lnSpc>
                <a:spcPts val="3700"/>
              </a:lnSpc>
            </a:pPr>
            <a:r>
              <a:rPr lang="en-US" sz="2200" b="1" dirty="0"/>
              <a:t>Implementation of Non-Hierarchical algorithm  </a:t>
            </a:r>
          </a:p>
          <a:p>
            <a:pPr marL="0" indent="0">
              <a:lnSpc>
                <a:spcPts val="3700"/>
              </a:lnSpc>
              <a:buNone/>
            </a:pPr>
            <a:endParaRPr lang="en-US" sz="2200" b="1" dirty="0"/>
          </a:p>
        </p:txBody>
      </p:sp>
      <p:sp>
        <p:nvSpPr>
          <p:cNvPr id="6" name="Text Placeholder 5"/>
          <p:cNvSpPr>
            <a:spLocks noGrp="1"/>
          </p:cNvSpPr>
          <p:nvPr>
            <p:ph type="body" sz="half" idx="2"/>
          </p:nvPr>
        </p:nvSpPr>
        <p:spPr/>
        <p:txBody>
          <a:bodyPr>
            <a:normAutofit/>
          </a:bodyPr>
          <a:lstStyle/>
          <a:p>
            <a:pPr algn="r"/>
            <a:r>
              <a:rPr lang="en-US" sz="2000" b="1" dirty="0"/>
              <a:t>Meng-Tse Li</a:t>
            </a:r>
          </a:p>
          <a:p>
            <a:pPr algn="r"/>
            <a:r>
              <a:rPr lang="en-US" sz="2000" b="1" dirty="0"/>
              <a:t>Jen-Yin Chao</a:t>
            </a:r>
          </a:p>
        </p:txBody>
      </p:sp>
    </p:spTree>
    <p:extLst>
      <p:ext uri="{BB962C8B-B14F-4D97-AF65-F5344CB8AC3E}">
        <p14:creationId xmlns:p14="http://schemas.microsoft.com/office/powerpoint/2010/main" val="55832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Approach</a:t>
            </a:r>
          </a:p>
        </p:txBody>
      </p:sp>
      <p:sp>
        <p:nvSpPr>
          <p:cNvPr id="7" name="Text Box 180"/>
          <p:cNvSpPr txBox="1">
            <a:spLocks noGrp="1"/>
          </p:cNvSpPr>
          <p:nvPr>
            <p:ph idx="1"/>
          </p:nvPr>
        </p:nvSpPr>
        <p:spPr>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600"/>
              </a:spcAft>
            </a:pPr>
            <a:r>
              <a:rPr lang="en-US" sz="1200" i="1" dirty="0">
                <a:solidFill>
                  <a:srgbClr val="5B9BD5"/>
                </a:solidFill>
                <a:effectLst/>
                <a:ea typeface="新細明體" panose="02020500000000000000" pitchFamily="18" charset="-120"/>
                <a:cs typeface="Times New Roman" panose="02020603050405020304" pitchFamily="18" charset="0"/>
              </a:rPr>
              <a:t>library(datasets) </a:t>
            </a:r>
            <a:r>
              <a:rPr lang="en-US" sz="1200" i="1" dirty="0">
                <a:solidFill>
                  <a:srgbClr val="AEAAAA"/>
                </a:solidFill>
                <a:effectLst/>
                <a:ea typeface="新細明體" panose="02020500000000000000" pitchFamily="18" charset="-120"/>
                <a:cs typeface="Times New Roman" panose="02020603050405020304" pitchFamily="18" charset="0"/>
              </a:rPr>
              <a:t>import </a:t>
            </a:r>
            <a:r>
              <a:rPr lang="en-US" sz="1200" i="1" dirty="0" err="1">
                <a:solidFill>
                  <a:srgbClr val="AEAAAA"/>
                </a:solidFill>
                <a:effectLst/>
                <a:ea typeface="新細明體" panose="02020500000000000000" pitchFamily="18" charset="-120"/>
                <a:cs typeface="Times New Roman" panose="02020603050405020304" pitchFamily="18" charset="0"/>
              </a:rPr>
              <a:t>pk</a:t>
            </a:r>
            <a:r>
              <a:rPr lang="en-US" sz="1200" i="1" dirty="0">
                <a:solidFill>
                  <a:srgbClr val="AEAAAA"/>
                </a:solidFill>
                <a:effectLst/>
                <a:ea typeface="新細明體" panose="02020500000000000000" pitchFamily="18" charset="-120"/>
                <a:cs typeface="Times New Roman" panose="02020603050405020304" pitchFamily="18" charset="0"/>
              </a:rPr>
              <a:t> for data import</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i="1" dirty="0">
                <a:solidFill>
                  <a:srgbClr val="5B9BD5"/>
                </a:solidFill>
                <a:effectLst/>
                <a:ea typeface="新細明體" panose="02020500000000000000" pitchFamily="18" charset="-120"/>
                <a:cs typeface="Times New Roman" panose="02020603050405020304" pitchFamily="18" charset="0"/>
              </a:rPr>
              <a:t>library(ggplot2)</a:t>
            </a:r>
            <a:r>
              <a:rPr lang="en-US" sz="1200" dirty="0">
                <a:solidFill>
                  <a:srgbClr val="5B9BD5"/>
                </a:solidFill>
                <a:effectLst/>
                <a:ea typeface="新細明體" panose="02020500000000000000" pitchFamily="18" charset="-120"/>
                <a:cs typeface="Times New Roman" panose="02020603050405020304" pitchFamily="18" charset="0"/>
              </a:rPr>
              <a:t> </a:t>
            </a:r>
            <a:r>
              <a:rPr lang="en-US" sz="1200" i="1" dirty="0">
                <a:solidFill>
                  <a:srgbClr val="AEAAAA"/>
                </a:solidFill>
                <a:effectLst/>
                <a:ea typeface="新細明體" panose="02020500000000000000" pitchFamily="18" charset="-120"/>
                <a:cs typeface="Times New Roman" panose="02020603050405020304" pitchFamily="18" charset="0"/>
              </a:rPr>
              <a:t>import </a:t>
            </a:r>
            <a:r>
              <a:rPr lang="en-US" sz="1200" i="1" dirty="0" err="1">
                <a:solidFill>
                  <a:srgbClr val="AEAAAA"/>
                </a:solidFill>
                <a:effectLst/>
                <a:ea typeface="新細明體" panose="02020500000000000000" pitchFamily="18" charset="-120"/>
                <a:cs typeface="Times New Roman" panose="02020603050405020304" pitchFamily="18" charset="0"/>
              </a:rPr>
              <a:t>pk</a:t>
            </a:r>
            <a:r>
              <a:rPr lang="en-US" sz="1200" i="1" dirty="0">
                <a:solidFill>
                  <a:srgbClr val="AEAAAA"/>
                </a:solidFill>
                <a:effectLst/>
                <a:ea typeface="新細明體" panose="02020500000000000000" pitchFamily="18" charset="-120"/>
                <a:cs typeface="Times New Roman" panose="02020603050405020304" pitchFamily="18" charset="0"/>
              </a:rPr>
              <a:t> for outcome plotting</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i="1" dirty="0">
                <a:solidFill>
                  <a:srgbClr val="70AD47"/>
                </a:solidFill>
                <a:effectLst/>
                <a:ea typeface="新細明體" panose="02020500000000000000" pitchFamily="18" charset="-120"/>
                <a:cs typeface="Times New Roman" panose="02020603050405020304" pitchFamily="18" charset="0"/>
              </a:rPr>
              <a:t>source</a:t>
            </a:r>
            <a:r>
              <a:rPr lang="en-US" sz="1200" dirty="0">
                <a:solidFill>
                  <a:srgbClr val="70AD47"/>
                </a:solidFill>
                <a:effectLst/>
                <a:ea typeface="新細明體" panose="02020500000000000000" pitchFamily="18" charset="-120"/>
                <a:cs typeface="Times New Roman" panose="02020603050405020304" pitchFamily="18" charset="0"/>
              </a:rPr>
              <a:t>(“</a:t>
            </a:r>
            <a:r>
              <a:rPr lang="en-US" sz="1200" dirty="0" err="1">
                <a:solidFill>
                  <a:srgbClr val="70AD47"/>
                </a:solidFill>
                <a:effectLst/>
                <a:ea typeface="新細明體" panose="02020500000000000000" pitchFamily="18" charset="-120"/>
                <a:cs typeface="Times New Roman" panose="02020603050405020304" pitchFamily="18" charset="0"/>
              </a:rPr>
              <a:t>Hierarchical.R</a:t>
            </a:r>
            <a:r>
              <a:rPr lang="en-US" sz="1200" dirty="0">
                <a:solidFill>
                  <a:srgbClr val="70AD47"/>
                </a:solidFill>
                <a:effectLst/>
                <a:ea typeface="新細明體" panose="02020500000000000000" pitchFamily="18" charset="-120"/>
                <a:cs typeface="Times New Roman" panose="02020603050405020304" pitchFamily="18" charset="0"/>
              </a:rPr>
              <a:t>”) </a:t>
            </a:r>
            <a:r>
              <a:rPr lang="en-US" sz="1200" i="1" dirty="0">
                <a:solidFill>
                  <a:srgbClr val="AEAAAA"/>
                </a:solidFill>
                <a:effectLst/>
                <a:ea typeface="新細明體" panose="02020500000000000000" pitchFamily="18" charset="-120"/>
                <a:cs typeface="Times New Roman" panose="02020603050405020304" pitchFamily="18" charset="0"/>
              </a:rPr>
              <a:t>import self-designed function “</a:t>
            </a:r>
            <a:r>
              <a:rPr lang="en-US" sz="1200" i="1" dirty="0" err="1">
                <a:solidFill>
                  <a:srgbClr val="AEAAAA"/>
                </a:solidFill>
                <a:effectLst/>
                <a:ea typeface="新細明體" panose="02020500000000000000" pitchFamily="18" charset="-120"/>
                <a:cs typeface="Times New Roman" panose="02020603050405020304" pitchFamily="18" charset="0"/>
              </a:rPr>
              <a:t>hier</a:t>
            </a:r>
            <a:r>
              <a:rPr lang="en-US" sz="1200" i="1" dirty="0">
                <a:solidFill>
                  <a:srgbClr val="AEAAAA"/>
                </a:solidFill>
                <a:effectLst/>
                <a:ea typeface="新細明體" panose="02020500000000000000" pitchFamily="18" charset="-120"/>
                <a:cs typeface="Times New Roman" panose="02020603050405020304" pitchFamily="18" charset="0"/>
              </a:rPr>
              <a:t>”</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i="1" dirty="0">
                <a:solidFill>
                  <a:srgbClr val="70AD47"/>
                </a:solidFill>
                <a:effectLst/>
                <a:ea typeface="新細明體" panose="02020500000000000000" pitchFamily="18" charset="-120"/>
                <a:cs typeface="Times New Roman" panose="02020603050405020304" pitchFamily="18" charset="0"/>
              </a:rPr>
              <a:t>source</a:t>
            </a:r>
            <a:r>
              <a:rPr lang="en-US" sz="1200" dirty="0">
                <a:solidFill>
                  <a:srgbClr val="70AD47"/>
                </a:solidFill>
                <a:effectLst/>
                <a:ea typeface="新細明體" panose="02020500000000000000" pitchFamily="18" charset="-120"/>
                <a:cs typeface="Times New Roman" panose="02020603050405020304" pitchFamily="18" charset="0"/>
              </a:rPr>
              <a:t>(“</a:t>
            </a:r>
            <a:r>
              <a:rPr lang="en-US" sz="1200" dirty="0" err="1">
                <a:solidFill>
                  <a:srgbClr val="70AD47"/>
                </a:solidFill>
                <a:effectLst/>
                <a:ea typeface="新細明體" panose="02020500000000000000" pitchFamily="18" charset="-120"/>
                <a:cs typeface="Times New Roman" panose="02020603050405020304" pitchFamily="18" charset="0"/>
              </a:rPr>
              <a:t>Nonhierarchical.R</a:t>
            </a:r>
            <a:r>
              <a:rPr lang="en-US" sz="1200" dirty="0">
                <a:solidFill>
                  <a:srgbClr val="70AD47"/>
                </a:solidFill>
                <a:effectLst/>
                <a:ea typeface="新細明體" panose="02020500000000000000" pitchFamily="18" charset="-120"/>
                <a:cs typeface="Times New Roman" panose="02020603050405020304" pitchFamily="18" charset="0"/>
              </a:rPr>
              <a:t>”) </a:t>
            </a:r>
            <a:r>
              <a:rPr lang="en-US" sz="1200" i="1" dirty="0">
                <a:solidFill>
                  <a:srgbClr val="AEAAAA"/>
                </a:solidFill>
                <a:effectLst/>
                <a:ea typeface="新細明體" panose="02020500000000000000" pitchFamily="18" charset="-120"/>
                <a:cs typeface="Times New Roman" panose="02020603050405020304" pitchFamily="18" charset="0"/>
              </a:rPr>
              <a:t>import self-designed function “</a:t>
            </a:r>
            <a:r>
              <a:rPr lang="en-US" sz="1200" i="1" dirty="0" err="1">
                <a:solidFill>
                  <a:srgbClr val="AEAAAA"/>
                </a:solidFill>
                <a:effectLst/>
                <a:ea typeface="新細明體" panose="02020500000000000000" pitchFamily="18" charset="-120"/>
                <a:cs typeface="Times New Roman" panose="02020603050405020304" pitchFamily="18" charset="0"/>
              </a:rPr>
              <a:t>non_hier</a:t>
            </a:r>
            <a:r>
              <a:rPr lang="en-US" sz="1200" i="1" dirty="0">
                <a:solidFill>
                  <a:srgbClr val="AEAAAA"/>
                </a:solidFill>
                <a:effectLst/>
                <a:ea typeface="新細明體" panose="02020500000000000000" pitchFamily="18" charset="-120"/>
                <a:cs typeface="Times New Roman" panose="02020603050405020304" pitchFamily="18" charset="0"/>
              </a:rPr>
              <a:t>”</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i="1" dirty="0">
                <a:solidFill>
                  <a:srgbClr val="A5A5A5"/>
                </a:solidFill>
                <a:effectLst/>
                <a:ea typeface="新細明體" panose="02020500000000000000" pitchFamily="18" charset="-120"/>
                <a:cs typeface="Times New Roman" panose="02020603050405020304" pitchFamily="18" charset="0"/>
              </a:rPr>
              <a:t>#Clustering with self-designed algorithm</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dirty="0" err="1">
                <a:effectLst/>
                <a:ea typeface="新細明體" panose="02020500000000000000" pitchFamily="18" charset="-120"/>
                <a:cs typeface="Times New Roman" panose="02020603050405020304" pitchFamily="18" charset="0"/>
              </a:rPr>
              <a:t>df_dier</a:t>
            </a:r>
            <a:r>
              <a:rPr lang="en-US" sz="1200" dirty="0">
                <a:effectLst/>
                <a:ea typeface="新細明體" panose="02020500000000000000" pitchFamily="18" charset="-120"/>
                <a:cs typeface="Times New Roman" panose="02020603050405020304" pitchFamily="18" charset="0"/>
              </a:rPr>
              <a:t> &lt;- </a:t>
            </a:r>
            <a:r>
              <a:rPr lang="en-US" sz="1200" i="1" dirty="0" err="1">
                <a:solidFill>
                  <a:srgbClr val="70AD47"/>
                </a:solidFill>
                <a:effectLst/>
                <a:ea typeface="新細明體" panose="02020500000000000000" pitchFamily="18" charset="-120"/>
                <a:cs typeface="Times New Roman" panose="02020603050405020304" pitchFamily="18" charset="0"/>
              </a:rPr>
              <a:t>hier</a:t>
            </a:r>
            <a:r>
              <a:rPr lang="en-US" sz="1200" dirty="0">
                <a:effectLst/>
                <a:ea typeface="新細明體" panose="02020500000000000000" pitchFamily="18" charset="-120"/>
                <a:cs typeface="Times New Roman" panose="02020603050405020304" pitchFamily="18" charset="0"/>
              </a:rPr>
              <a:t>(data, normalize, </a:t>
            </a:r>
            <a:r>
              <a:rPr lang="en-US" sz="1200" dirty="0" err="1">
                <a:effectLst/>
                <a:ea typeface="新細明體" panose="02020500000000000000" pitchFamily="18" charset="-120"/>
                <a:cs typeface="Times New Roman" panose="02020603050405020304" pitchFamily="18" charset="0"/>
              </a:rPr>
              <a:t>groupNum</a:t>
            </a:r>
            <a:r>
              <a:rPr lang="en-US" sz="1200" dirty="0">
                <a:effectLst/>
                <a:ea typeface="新細明體" panose="02020500000000000000" pitchFamily="18" charset="-120"/>
                <a:cs typeface="Times New Roman" panose="02020603050405020304" pitchFamily="18" charset="0"/>
              </a:rPr>
              <a:t>=3)</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dirty="0" err="1">
                <a:effectLst/>
                <a:ea typeface="新細明體" panose="02020500000000000000" pitchFamily="18" charset="-120"/>
                <a:cs typeface="Times New Roman" panose="02020603050405020304" pitchFamily="18" charset="0"/>
              </a:rPr>
              <a:t>df_nondier</a:t>
            </a:r>
            <a:r>
              <a:rPr lang="en-US" sz="1200" dirty="0">
                <a:effectLst/>
                <a:ea typeface="新細明體" panose="02020500000000000000" pitchFamily="18" charset="-120"/>
                <a:cs typeface="Times New Roman" panose="02020603050405020304" pitchFamily="18" charset="0"/>
              </a:rPr>
              <a:t> &lt;- </a:t>
            </a:r>
            <a:r>
              <a:rPr lang="en-US" sz="1200" i="1" dirty="0" err="1">
                <a:solidFill>
                  <a:srgbClr val="70AD47"/>
                </a:solidFill>
                <a:effectLst/>
                <a:ea typeface="新細明體" panose="02020500000000000000" pitchFamily="18" charset="-120"/>
                <a:cs typeface="Times New Roman" panose="02020603050405020304" pitchFamily="18" charset="0"/>
              </a:rPr>
              <a:t>non_hier</a:t>
            </a:r>
            <a:r>
              <a:rPr lang="en-US" sz="1200" dirty="0">
                <a:effectLst/>
                <a:ea typeface="新細明體" panose="02020500000000000000" pitchFamily="18" charset="-120"/>
                <a:cs typeface="Times New Roman" panose="02020603050405020304" pitchFamily="18" charset="0"/>
              </a:rPr>
              <a:t>(data, normalize, </a:t>
            </a:r>
            <a:r>
              <a:rPr lang="en-US" sz="1200" dirty="0" err="1">
                <a:effectLst/>
                <a:ea typeface="新細明體" panose="02020500000000000000" pitchFamily="18" charset="-120"/>
                <a:cs typeface="Times New Roman" panose="02020603050405020304" pitchFamily="18" charset="0"/>
              </a:rPr>
              <a:t>groupNum</a:t>
            </a:r>
            <a:r>
              <a:rPr lang="en-US" sz="1200" dirty="0">
                <a:effectLst/>
                <a:ea typeface="新細明體" panose="02020500000000000000" pitchFamily="18" charset="-120"/>
                <a:cs typeface="Times New Roman" panose="02020603050405020304" pitchFamily="18" charset="0"/>
              </a:rPr>
              <a:t>=3)</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i="1" dirty="0">
                <a:solidFill>
                  <a:srgbClr val="A5A5A5"/>
                </a:solidFill>
                <a:effectLst/>
                <a:ea typeface="新細明體" panose="02020500000000000000" pitchFamily="18" charset="-120"/>
                <a:cs typeface="Times New Roman" panose="02020603050405020304" pitchFamily="18" charset="0"/>
              </a:rPr>
              <a:t>#Clustering with package</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i="1" dirty="0">
                <a:solidFill>
                  <a:srgbClr val="5B9BD5"/>
                </a:solidFill>
                <a:effectLst/>
                <a:ea typeface="新細明體" panose="02020500000000000000" pitchFamily="18" charset="-120"/>
                <a:cs typeface="Times New Roman" panose="02020603050405020304" pitchFamily="18" charset="0"/>
              </a:rPr>
              <a:t>library(cluster) </a:t>
            </a:r>
            <a:r>
              <a:rPr lang="en-US" sz="1200" i="1" dirty="0">
                <a:solidFill>
                  <a:srgbClr val="AEAAAA"/>
                </a:solidFill>
                <a:effectLst/>
                <a:ea typeface="新細明體" panose="02020500000000000000" pitchFamily="18" charset="-120"/>
                <a:cs typeface="Times New Roman" panose="02020603050405020304" pitchFamily="18" charset="0"/>
              </a:rPr>
              <a:t>import </a:t>
            </a:r>
            <a:r>
              <a:rPr lang="en-US" sz="1200" i="1" dirty="0" err="1">
                <a:solidFill>
                  <a:srgbClr val="AEAAAA"/>
                </a:solidFill>
                <a:effectLst/>
                <a:ea typeface="新細明體" panose="02020500000000000000" pitchFamily="18" charset="-120"/>
                <a:cs typeface="Times New Roman" panose="02020603050405020304" pitchFamily="18" charset="0"/>
              </a:rPr>
              <a:t>pk</a:t>
            </a:r>
            <a:r>
              <a:rPr lang="en-US" sz="1200" i="1" dirty="0">
                <a:solidFill>
                  <a:srgbClr val="AEAAAA"/>
                </a:solidFill>
                <a:effectLst/>
                <a:ea typeface="新細明體" panose="02020500000000000000" pitchFamily="18" charset="-120"/>
                <a:cs typeface="Times New Roman" panose="02020603050405020304" pitchFamily="18" charset="0"/>
              </a:rPr>
              <a:t> for hierarchical clustering</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dirty="0">
                <a:effectLst/>
                <a:ea typeface="新細明體" panose="02020500000000000000" pitchFamily="18" charset="-120"/>
                <a:cs typeface="Times New Roman" panose="02020603050405020304" pitchFamily="18" charset="0"/>
              </a:rPr>
              <a:t>d &lt;- </a:t>
            </a:r>
            <a:r>
              <a:rPr lang="en-US" sz="1200" i="1" dirty="0" err="1">
                <a:solidFill>
                  <a:srgbClr val="5B9BD5"/>
                </a:solidFill>
                <a:effectLst/>
                <a:ea typeface="新細明體" panose="02020500000000000000" pitchFamily="18" charset="-120"/>
                <a:cs typeface="Times New Roman" panose="02020603050405020304" pitchFamily="18" charset="0"/>
              </a:rPr>
              <a:t>dist</a:t>
            </a:r>
            <a:r>
              <a:rPr lang="en-US" sz="1200" dirty="0">
                <a:effectLst/>
                <a:ea typeface="新細明體" panose="02020500000000000000" pitchFamily="18" charset="-120"/>
                <a:cs typeface="Times New Roman" panose="02020603050405020304" pitchFamily="18" charset="0"/>
              </a:rPr>
              <a:t>(data, method=”</a:t>
            </a:r>
            <a:r>
              <a:rPr lang="en-US" sz="1200" dirty="0" err="1">
                <a:effectLst/>
                <a:ea typeface="新細明體" panose="02020500000000000000" pitchFamily="18" charset="-120"/>
                <a:cs typeface="Times New Roman" panose="02020603050405020304" pitchFamily="18" charset="0"/>
              </a:rPr>
              <a:t>manhattan</a:t>
            </a:r>
            <a:r>
              <a:rPr lang="en-US" sz="1200" dirty="0">
                <a:effectLst/>
                <a:ea typeface="新細明體" panose="02020500000000000000" pitchFamily="18" charset="-120"/>
                <a:cs typeface="Times New Roman" panose="02020603050405020304" pitchFamily="18" charset="0"/>
              </a:rPr>
              <a:t>”) </a:t>
            </a:r>
            <a:r>
              <a:rPr lang="en-US" sz="1200" i="1" dirty="0">
                <a:solidFill>
                  <a:srgbClr val="A5A5A5"/>
                </a:solidFill>
                <a:effectLst/>
                <a:ea typeface="新細明體" panose="02020500000000000000" pitchFamily="18" charset="-120"/>
                <a:cs typeface="Times New Roman" panose="02020603050405020304" pitchFamily="18" charset="0"/>
              </a:rPr>
              <a:t>compute the distances between datasets</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dirty="0">
                <a:effectLst/>
                <a:ea typeface="新細明體" panose="02020500000000000000" pitchFamily="18" charset="-120"/>
                <a:cs typeface="Times New Roman" panose="02020603050405020304" pitchFamily="18" charset="0"/>
              </a:rPr>
              <a:t>fit &lt;- </a:t>
            </a:r>
            <a:r>
              <a:rPr lang="en-US" sz="1200" i="1" dirty="0" err="1">
                <a:solidFill>
                  <a:srgbClr val="5B9BD5"/>
                </a:solidFill>
                <a:effectLst/>
                <a:ea typeface="新細明體" panose="02020500000000000000" pitchFamily="18" charset="-120"/>
                <a:cs typeface="Times New Roman" panose="02020603050405020304" pitchFamily="18" charset="0"/>
              </a:rPr>
              <a:t>hclust</a:t>
            </a:r>
            <a:r>
              <a:rPr lang="en-US" sz="1200" dirty="0">
                <a:effectLst/>
                <a:ea typeface="新細明體" panose="02020500000000000000" pitchFamily="18" charset="-120"/>
                <a:cs typeface="Times New Roman" panose="02020603050405020304" pitchFamily="18" charset="0"/>
              </a:rPr>
              <a:t>(d, method="average") </a:t>
            </a:r>
            <a:r>
              <a:rPr lang="en-US" sz="1200" i="1" dirty="0">
                <a:solidFill>
                  <a:srgbClr val="AEAAAA"/>
                </a:solidFill>
                <a:effectLst/>
                <a:ea typeface="新細明體" panose="02020500000000000000" pitchFamily="18" charset="-120"/>
                <a:cs typeface="Times New Roman" panose="02020603050405020304" pitchFamily="18" charset="0"/>
              </a:rPr>
              <a:t>hierarchical clustering</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dirty="0">
                <a:effectLst/>
                <a:ea typeface="新細明體" panose="02020500000000000000" pitchFamily="18" charset="-120"/>
                <a:cs typeface="Times New Roman" panose="02020603050405020304" pitchFamily="18" charset="0"/>
              </a:rPr>
              <a:t>groups &lt;- </a:t>
            </a:r>
            <a:r>
              <a:rPr lang="en-US" sz="1200" i="1" dirty="0" err="1">
                <a:solidFill>
                  <a:srgbClr val="5B9BD5"/>
                </a:solidFill>
                <a:effectLst/>
                <a:ea typeface="新細明體" panose="02020500000000000000" pitchFamily="18" charset="-120"/>
                <a:cs typeface="Times New Roman" panose="02020603050405020304" pitchFamily="18" charset="0"/>
              </a:rPr>
              <a:t>cutree</a:t>
            </a:r>
            <a:r>
              <a:rPr lang="en-US" sz="1200" dirty="0">
                <a:effectLst/>
                <a:ea typeface="新細明體" panose="02020500000000000000" pitchFamily="18" charset="-120"/>
                <a:cs typeface="Times New Roman" panose="02020603050405020304" pitchFamily="18" charset="0"/>
              </a:rPr>
              <a:t>(fit, </a:t>
            </a:r>
            <a:r>
              <a:rPr lang="en-US" sz="1200" dirty="0" err="1">
                <a:effectLst/>
                <a:ea typeface="新細明體" panose="02020500000000000000" pitchFamily="18" charset="-120"/>
                <a:cs typeface="Times New Roman" panose="02020603050405020304" pitchFamily="18" charset="0"/>
              </a:rPr>
              <a:t>groupNum</a:t>
            </a:r>
            <a:r>
              <a:rPr lang="en-US" sz="1200" dirty="0">
                <a:effectLst/>
                <a:ea typeface="新細明體" panose="02020500000000000000" pitchFamily="18" charset="-120"/>
                <a:cs typeface="Times New Roman" panose="02020603050405020304" pitchFamily="18" charset="0"/>
              </a:rPr>
              <a:t>=3) </a:t>
            </a:r>
            <a:r>
              <a:rPr lang="en-US" sz="1200" i="1" dirty="0">
                <a:solidFill>
                  <a:srgbClr val="A5A5A5"/>
                </a:solidFill>
                <a:effectLst/>
                <a:ea typeface="新細明體" panose="02020500000000000000" pitchFamily="18" charset="-120"/>
                <a:cs typeface="Times New Roman" panose="02020603050405020304" pitchFamily="18" charset="0"/>
              </a:rPr>
              <a:t>get the group outcome of clustering</a:t>
            </a:r>
            <a:endParaRPr lang="en-US" sz="1100" dirty="0">
              <a:effectLst/>
              <a:ea typeface="新細明體" panose="02020500000000000000" pitchFamily="18" charset="-120"/>
              <a:cs typeface="Times New Roman" panose="02020603050405020304" pitchFamily="18" charset="0"/>
            </a:endParaRPr>
          </a:p>
          <a:p>
            <a:pPr marL="0" marR="0">
              <a:lnSpc>
                <a:spcPct val="115000"/>
              </a:lnSpc>
              <a:spcBef>
                <a:spcPts val="0"/>
              </a:spcBef>
              <a:spcAft>
                <a:spcPts val="600"/>
              </a:spcAft>
            </a:pPr>
            <a:r>
              <a:rPr lang="en-US" sz="1200" dirty="0" err="1">
                <a:effectLst/>
                <a:ea typeface="新細明體" panose="02020500000000000000" pitchFamily="18" charset="-120"/>
                <a:cs typeface="Times New Roman" panose="02020603050405020304" pitchFamily="18" charset="0"/>
              </a:rPr>
              <a:t>iris.kmeans</a:t>
            </a:r>
            <a:r>
              <a:rPr lang="en-US" sz="1200" dirty="0">
                <a:effectLst/>
                <a:ea typeface="新細明體" panose="02020500000000000000" pitchFamily="18" charset="-120"/>
                <a:cs typeface="Times New Roman" panose="02020603050405020304" pitchFamily="18" charset="0"/>
              </a:rPr>
              <a:t> &lt;- </a:t>
            </a:r>
            <a:r>
              <a:rPr lang="en-US" sz="1200" i="1" dirty="0" err="1">
                <a:solidFill>
                  <a:srgbClr val="5B9BD5"/>
                </a:solidFill>
                <a:effectLst/>
                <a:ea typeface="新細明體" panose="02020500000000000000" pitchFamily="18" charset="-120"/>
                <a:cs typeface="Times New Roman" panose="02020603050405020304" pitchFamily="18" charset="0"/>
              </a:rPr>
              <a:t>kmeans</a:t>
            </a:r>
            <a:r>
              <a:rPr lang="en-US" sz="1200" dirty="0">
                <a:effectLst/>
                <a:ea typeface="新細明體" panose="02020500000000000000" pitchFamily="18" charset="-120"/>
                <a:cs typeface="Times New Roman" panose="02020603050405020304" pitchFamily="18" charset="0"/>
              </a:rPr>
              <a:t>(data, </a:t>
            </a:r>
            <a:r>
              <a:rPr lang="en-US" sz="1200" dirty="0" err="1">
                <a:effectLst/>
                <a:ea typeface="新細明體" panose="02020500000000000000" pitchFamily="18" charset="-120"/>
                <a:cs typeface="Times New Roman" panose="02020603050405020304" pitchFamily="18" charset="0"/>
              </a:rPr>
              <a:t>groupNum</a:t>
            </a:r>
            <a:r>
              <a:rPr lang="en-US" sz="1200" dirty="0">
                <a:effectLst/>
                <a:ea typeface="新細明體" panose="02020500000000000000" pitchFamily="18" charset="-120"/>
                <a:cs typeface="Times New Roman" panose="02020603050405020304" pitchFamily="18" charset="0"/>
              </a:rPr>
              <a:t>=3) </a:t>
            </a:r>
            <a:r>
              <a:rPr lang="en-US" sz="1200" i="1" dirty="0">
                <a:solidFill>
                  <a:srgbClr val="A5A5A5"/>
                </a:solidFill>
                <a:effectLst/>
                <a:ea typeface="新細明體" panose="02020500000000000000" pitchFamily="18" charset="-120"/>
                <a:cs typeface="Times New Roman" panose="02020603050405020304" pitchFamily="18" charset="0"/>
              </a:rPr>
              <a:t>k-means clustering</a:t>
            </a:r>
            <a:endParaRPr lang="en-US" sz="1100" dirty="0">
              <a:effectLst/>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9022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 Hierarchical </a:t>
            </a:r>
          </a:p>
        </p:txBody>
      </p:sp>
      <p:pic>
        <p:nvPicPr>
          <p:cNvPr id="15" name="Content Placeholder 14"/>
          <p:cNvPicPr>
            <a:picLocks noGrp="1" noChangeAspect="1"/>
          </p:cNvPicPr>
          <p:nvPr>
            <p:ph sz="half" idx="1"/>
          </p:nvPr>
        </p:nvPicPr>
        <p:blipFill>
          <a:blip r:embed="rId3"/>
          <a:stretch>
            <a:fillRect/>
          </a:stretch>
        </p:blipFill>
        <p:spPr>
          <a:xfrm>
            <a:off x="1373094" y="1987176"/>
            <a:ext cx="4687047" cy="3096096"/>
          </a:xfrm>
          <a:prstGeom prst="rect">
            <a:avLst/>
          </a:prstGeom>
        </p:spPr>
      </p:pic>
      <p:grpSp>
        <p:nvGrpSpPr>
          <p:cNvPr id="27" name="Group 26"/>
          <p:cNvGrpSpPr/>
          <p:nvPr/>
        </p:nvGrpSpPr>
        <p:grpSpPr>
          <a:xfrm>
            <a:off x="7094071" y="1987176"/>
            <a:ext cx="3891077" cy="3096096"/>
            <a:chOff x="7367919" y="1987176"/>
            <a:chExt cx="3617229" cy="2876423"/>
          </a:xfrm>
        </p:grpSpPr>
        <p:grpSp>
          <p:nvGrpSpPr>
            <p:cNvPr id="16" name="Group 15"/>
            <p:cNvGrpSpPr/>
            <p:nvPr/>
          </p:nvGrpSpPr>
          <p:grpSpPr>
            <a:xfrm>
              <a:off x="7367919" y="1987176"/>
              <a:ext cx="3617229" cy="2876423"/>
              <a:chOff x="7470628" y="2664477"/>
              <a:chExt cx="3617229" cy="2876423"/>
            </a:xfrm>
          </p:grpSpPr>
          <p:sp>
            <p:nvSpPr>
              <p:cNvPr id="17" name="Flowchart: Connector 16"/>
              <p:cNvSpPr/>
              <p:nvPr/>
            </p:nvSpPr>
            <p:spPr>
              <a:xfrm>
                <a:off x="8344658" y="4406479"/>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p:cNvSpPr/>
              <p:nvPr/>
            </p:nvSpPr>
            <p:spPr>
              <a:xfrm>
                <a:off x="9296400" y="4665861"/>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p:cNvSpPr/>
              <p:nvPr/>
            </p:nvSpPr>
            <p:spPr>
              <a:xfrm>
                <a:off x="8189229" y="4798076"/>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lowchart: Connector 19"/>
              <p:cNvSpPr/>
              <p:nvPr/>
            </p:nvSpPr>
            <p:spPr>
              <a:xfrm>
                <a:off x="8801857" y="3236734"/>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Connector 20"/>
              <p:cNvSpPr/>
              <p:nvPr/>
            </p:nvSpPr>
            <p:spPr>
              <a:xfrm>
                <a:off x="9977659" y="3601081"/>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Connector 21"/>
              <p:cNvSpPr/>
              <p:nvPr/>
            </p:nvSpPr>
            <p:spPr>
              <a:xfrm>
                <a:off x="10469174" y="4000753"/>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7781483" y="2664477"/>
                <a:ext cx="24223" cy="28764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470628" y="5208850"/>
                <a:ext cx="3617229" cy="17158"/>
              </a:xfrm>
              <a:prstGeom prst="line">
                <a:avLst/>
              </a:prstGeom>
            </p:spPr>
            <p:style>
              <a:lnRef idx="2">
                <a:schemeClr val="accent1"/>
              </a:lnRef>
              <a:fillRef idx="0">
                <a:schemeClr val="accent1"/>
              </a:fillRef>
              <a:effectRef idx="1">
                <a:schemeClr val="accent1"/>
              </a:effectRef>
              <a:fontRef idx="minor">
                <a:schemeClr val="tx1"/>
              </a:fontRef>
            </p:style>
          </p:cxnSp>
        </p:grpSp>
        <p:sp>
          <p:nvSpPr>
            <p:cNvPr id="25" name="Oval 24"/>
            <p:cNvSpPr/>
            <p:nvPr/>
          </p:nvSpPr>
          <p:spPr>
            <a:xfrm rot="1413420">
              <a:off x="7993162" y="3555582"/>
              <a:ext cx="415820" cy="86595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rot="7754066">
              <a:off x="9926422" y="2626679"/>
              <a:ext cx="419844" cy="107562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227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 Hierarchical </a:t>
            </a:r>
          </a:p>
        </p:txBody>
      </p:sp>
      <p:pic>
        <p:nvPicPr>
          <p:cNvPr id="5" name="Content Placeholder 4"/>
          <p:cNvPicPr>
            <a:picLocks noGrp="1" noChangeAspect="1"/>
          </p:cNvPicPr>
          <p:nvPr>
            <p:ph sz="half" idx="1"/>
          </p:nvPr>
        </p:nvPicPr>
        <p:blipFill>
          <a:blip r:embed="rId2"/>
          <a:stretch>
            <a:fillRect/>
          </a:stretch>
        </p:blipFill>
        <p:spPr>
          <a:xfrm>
            <a:off x="1368283" y="1974237"/>
            <a:ext cx="4118117" cy="3097147"/>
          </a:xfrm>
          <a:prstGeom prst="rect">
            <a:avLst/>
          </a:prstGeom>
        </p:spPr>
      </p:pic>
      <p:grpSp>
        <p:nvGrpSpPr>
          <p:cNvPr id="6" name="Group 5"/>
          <p:cNvGrpSpPr/>
          <p:nvPr/>
        </p:nvGrpSpPr>
        <p:grpSpPr>
          <a:xfrm>
            <a:off x="7117977" y="1981200"/>
            <a:ext cx="3891077" cy="3096096"/>
            <a:chOff x="7367919" y="1987176"/>
            <a:chExt cx="3617229" cy="2876423"/>
          </a:xfrm>
        </p:grpSpPr>
        <p:grpSp>
          <p:nvGrpSpPr>
            <p:cNvPr id="7" name="Group 6"/>
            <p:cNvGrpSpPr/>
            <p:nvPr/>
          </p:nvGrpSpPr>
          <p:grpSpPr>
            <a:xfrm>
              <a:off x="7367919" y="1987176"/>
              <a:ext cx="3617229" cy="2876423"/>
              <a:chOff x="7470628" y="2664477"/>
              <a:chExt cx="3617229" cy="2876423"/>
            </a:xfrm>
          </p:grpSpPr>
          <p:sp>
            <p:nvSpPr>
              <p:cNvPr id="10" name="Flowchart: Connector 9"/>
              <p:cNvSpPr/>
              <p:nvPr/>
            </p:nvSpPr>
            <p:spPr>
              <a:xfrm>
                <a:off x="8344658" y="4406479"/>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Connector 10"/>
              <p:cNvSpPr/>
              <p:nvPr/>
            </p:nvSpPr>
            <p:spPr>
              <a:xfrm>
                <a:off x="9296400" y="4665861"/>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p:cNvSpPr/>
              <p:nvPr/>
            </p:nvSpPr>
            <p:spPr>
              <a:xfrm>
                <a:off x="8189229" y="4798076"/>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Connector 12"/>
              <p:cNvSpPr/>
              <p:nvPr/>
            </p:nvSpPr>
            <p:spPr>
              <a:xfrm>
                <a:off x="8801857" y="3236734"/>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Connector 13"/>
              <p:cNvSpPr/>
              <p:nvPr/>
            </p:nvSpPr>
            <p:spPr>
              <a:xfrm>
                <a:off x="9977659" y="3601081"/>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Connector 14"/>
              <p:cNvSpPr/>
              <p:nvPr/>
            </p:nvSpPr>
            <p:spPr>
              <a:xfrm>
                <a:off x="10469174" y="4000753"/>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7781483" y="2664477"/>
                <a:ext cx="24223" cy="28764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470628" y="5208850"/>
                <a:ext cx="3617229" cy="17158"/>
              </a:xfrm>
              <a:prstGeom prst="line">
                <a:avLst/>
              </a:prstGeom>
            </p:spPr>
            <p:style>
              <a:lnRef idx="2">
                <a:schemeClr val="accent1"/>
              </a:lnRef>
              <a:fillRef idx="0">
                <a:schemeClr val="accent1"/>
              </a:fillRef>
              <a:effectRef idx="1">
                <a:schemeClr val="accent1"/>
              </a:effectRef>
              <a:fontRef idx="minor">
                <a:schemeClr val="tx1"/>
              </a:fontRef>
            </p:style>
          </p:cxnSp>
        </p:grpSp>
        <p:sp>
          <p:nvSpPr>
            <p:cNvPr id="8" name="Oval 7"/>
            <p:cNvSpPr/>
            <p:nvPr/>
          </p:nvSpPr>
          <p:spPr>
            <a:xfrm rot="1413420">
              <a:off x="7993162" y="3555582"/>
              <a:ext cx="415820" cy="86595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rot="7754066">
              <a:off x="9926422" y="2626679"/>
              <a:ext cx="419844" cy="107562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3764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 Non-Hierarchical </a:t>
            </a:r>
          </a:p>
        </p:txBody>
      </p:sp>
      <p:grpSp>
        <p:nvGrpSpPr>
          <p:cNvPr id="6" name="Group 5"/>
          <p:cNvGrpSpPr/>
          <p:nvPr/>
        </p:nvGrpSpPr>
        <p:grpSpPr>
          <a:xfrm>
            <a:off x="7033804" y="2243128"/>
            <a:ext cx="3617229" cy="2876423"/>
            <a:chOff x="7470628" y="2664477"/>
            <a:chExt cx="3617229" cy="2876423"/>
          </a:xfrm>
        </p:grpSpPr>
        <p:sp>
          <p:nvSpPr>
            <p:cNvPr id="7" name="Flowchart: Connector 6"/>
            <p:cNvSpPr/>
            <p:nvPr/>
          </p:nvSpPr>
          <p:spPr>
            <a:xfrm>
              <a:off x="8344658" y="4406479"/>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9296400" y="4665861"/>
              <a:ext cx="78723" cy="84779"/>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189229" y="4798076"/>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801857" y="3236734"/>
              <a:ext cx="78723" cy="84779"/>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9977659" y="3601081"/>
              <a:ext cx="78723" cy="84779"/>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0469174" y="4000753"/>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781483" y="2664477"/>
              <a:ext cx="24223" cy="28764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470628" y="5208850"/>
              <a:ext cx="3617229" cy="17158"/>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Oval 14"/>
          <p:cNvSpPr/>
          <p:nvPr/>
        </p:nvSpPr>
        <p:spPr>
          <a:xfrm rot="20755530">
            <a:off x="7491332" y="3497106"/>
            <a:ext cx="2944323" cy="105385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7754066">
            <a:off x="7981840" y="2516521"/>
            <a:ext cx="1914645" cy="189480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8672586" y="4024035"/>
            <a:ext cx="143435" cy="12990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8827219" y="3449503"/>
            <a:ext cx="143435" cy="129901"/>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8" idx="1"/>
          </p:cNvCxnSpPr>
          <p:nvPr/>
        </p:nvCxnSpPr>
        <p:spPr>
          <a:xfrm>
            <a:off x="8781571" y="4122737"/>
            <a:ext cx="89534" cy="13419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stCxn id="18" idx="2"/>
            <a:endCxn id="8" idx="0"/>
          </p:cNvCxnSpPr>
          <p:nvPr/>
        </p:nvCxnSpPr>
        <p:spPr>
          <a:xfrm flipH="1">
            <a:off x="8898938" y="3548205"/>
            <a:ext cx="37266" cy="6963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p:cNvSpPr txBox="1"/>
          <p:nvPr/>
        </p:nvSpPr>
        <p:spPr>
          <a:xfrm>
            <a:off x="9309655" y="2243128"/>
            <a:ext cx="1018254" cy="369332"/>
          </a:xfrm>
          <a:prstGeom prst="rect">
            <a:avLst/>
          </a:prstGeom>
          <a:noFill/>
        </p:spPr>
        <p:txBody>
          <a:bodyPr wrap="square" rtlCol="0">
            <a:spAutoFit/>
          </a:bodyPr>
          <a:lstStyle/>
          <a:p>
            <a:r>
              <a:rPr lang="en-US" dirty="0">
                <a:solidFill>
                  <a:schemeClr val="accent6"/>
                </a:solidFill>
              </a:rPr>
              <a:t>Group 2</a:t>
            </a:r>
          </a:p>
        </p:txBody>
      </p:sp>
      <p:sp>
        <p:nvSpPr>
          <p:cNvPr id="22" name="TextBox 21"/>
          <p:cNvSpPr txBox="1"/>
          <p:nvPr/>
        </p:nvSpPr>
        <p:spPr>
          <a:xfrm>
            <a:off x="9878346" y="4244361"/>
            <a:ext cx="1018254" cy="369332"/>
          </a:xfrm>
          <a:prstGeom prst="rect">
            <a:avLst/>
          </a:prstGeom>
          <a:noFill/>
        </p:spPr>
        <p:txBody>
          <a:bodyPr wrap="square" rtlCol="0">
            <a:spAutoFit/>
          </a:bodyPr>
          <a:lstStyle/>
          <a:p>
            <a:r>
              <a:rPr lang="en-US" dirty="0">
                <a:solidFill>
                  <a:schemeClr val="accent1"/>
                </a:solidFill>
              </a:rPr>
              <a:t>Group 1</a:t>
            </a:r>
          </a:p>
        </p:txBody>
      </p:sp>
      <p:pic>
        <p:nvPicPr>
          <p:cNvPr id="29" name="Content Placeholder 26"/>
          <p:cNvPicPr>
            <a:picLocks noGrp="1" noChangeAspect="1"/>
          </p:cNvPicPr>
          <p:nvPr>
            <p:ph sz="half" idx="1"/>
          </p:nvPr>
        </p:nvPicPr>
        <p:blipFill>
          <a:blip r:embed="rId3"/>
          <a:stretch>
            <a:fillRect/>
          </a:stretch>
        </p:blipFill>
        <p:spPr>
          <a:xfrm>
            <a:off x="1295400" y="1826505"/>
            <a:ext cx="5050289" cy="4139706"/>
          </a:xfrm>
          <a:prstGeom prst="rect">
            <a:avLst/>
          </a:prstGeom>
        </p:spPr>
      </p:pic>
    </p:spTree>
    <p:extLst>
      <p:ext uri="{BB962C8B-B14F-4D97-AF65-F5344CB8AC3E}">
        <p14:creationId xmlns:p14="http://schemas.microsoft.com/office/powerpoint/2010/main" val="2141581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 Non-Hierarchical </a:t>
            </a:r>
          </a:p>
        </p:txBody>
      </p:sp>
      <p:grpSp>
        <p:nvGrpSpPr>
          <p:cNvPr id="6" name="Group 5"/>
          <p:cNvGrpSpPr/>
          <p:nvPr/>
        </p:nvGrpSpPr>
        <p:grpSpPr>
          <a:xfrm>
            <a:off x="7033804" y="2243128"/>
            <a:ext cx="3617229" cy="2876423"/>
            <a:chOff x="7470628" y="2664477"/>
            <a:chExt cx="3617229" cy="2876423"/>
          </a:xfrm>
        </p:grpSpPr>
        <p:sp>
          <p:nvSpPr>
            <p:cNvPr id="7" name="Flowchart: Connector 6"/>
            <p:cNvSpPr/>
            <p:nvPr/>
          </p:nvSpPr>
          <p:spPr>
            <a:xfrm>
              <a:off x="8344658" y="4406479"/>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9296400" y="4665861"/>
              <a:ext cx="78723" cy="84779"/>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189229" y="4798076"/>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801857" y="3236734"/>
              <a:ext cx="78723" cy="84779"/>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9977659" y="3601081"/>
              <a:ext cx="78723" cy="84779"/>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0469174" y="4000753"/>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7781483" y="2664477"/>
              <a:ext cx="24223" cy="28764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470628" y="5208850"/>
              <a:ext cx="3617229" cy="17158"/>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Oval 14"/>
          <p:cNvSpPr/>
          <p:nvPr/>
        </p:nvSpPr>
        <p:spPr>
          <a:xfrm rot="20755530">
            <a:off x="7491332" y="3497106"/>
            <a:ext cx="2944323" cy="105385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7754066">
            <a:off x="7981840" y="2516521"/>
            <a:ext cx="1914645" cy="189480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8672586" y="4024035"/>
            <a:ext cx="143435" cy="12990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8827219" y="3449503"/>
            <a:ext cx="143435" cy="129901"/>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8" idx="1"/>
          </p:cNvCxnSpPr>
          <p:nvPr/>
        </p:nvCxnSpPr>
        <p:spPr>
          <a:xfrm>
            <a:off x="8781571" y="4122737"/>
            <a:ext cx="89534" cy="13419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stCxn id="18" idx="2"/>
            <a:endCxn id="8" idx="0"/>
          </p:cNvCxnSpPr>
          <p:nvPr/>
        </p:nvCxnSpPr>
        <p:spPr>
          <a:xfrm flipH="1">
            <a:off x="8898938" y="3548205"/>
            <a:ext cx="37266" cy="6963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p:cNvSpPr txBox="1"/>
          <p:nvPr/>
        </p:nvSpPr>
        <p:spPr>
          <a:xfrm>
            <a:off x="9309655" y="2243128"/>
            <a:ext cx="1018254" cy="369332"/>
          </a:xfrm>
          <a:prstGeom prst="rect">
            <a:avLst/>
          </a:prstGeom>
          <a:noFill/>
        </p:spPr>
        <p:txBody>
          <a:bodyPr wrap="square" rtlCol="0">
            <a:spAutoFit/>
          </a:bodyPr>
          <a:lstStyle/>
          <a:p>
            <a:r>
              <a:rPr lang="en-US" dirty="0">
                <a:solidFill>
                  <a:schemeClr val="accent6"/>
                </a:solidFill>
              </a:rPr>
              <a:t>Group 2</a:t>
            </a:r>
          </a:p>
        </p:txBody>
      </p:sp>
      <p:sp>
        <p:nvSpPr>
          <p:cNvPr id="22" name="TextBox 21"/>
          <p:cNvSpPr txBox="1"/>
          <p:nvPr/>
        </p:nvSpPr>
        <p:spPr>
          <a:xfrm>
            <a:off x="9878346" y="4244361"/>
            <a:ext cx="1018254" cy="369332"/>
          </a:xfrm>
          <a:prstGeom prst="rect">
            <a:avLst/>
          </a:prstGeom>
          <a:noFill/>
        </p:spPr>
        <p:txBody>
          <a:bodyPr wrap="square" rtlCol="0">
            <a:spAutoFit/>
          </a:bodyPr>
          <a:lstStyle/>
          <a:p>
            <a:r>
              <a:rPr lang="en-US" dirty="0">
                <a:solidFill>
                  <a:schemeClr val="accent1"/>
                </a:solidFill>
              </a:rPr>
              <a:t>Group 1</a:t>
            </a:r>
          </a:p>
        </p:txBody>
      </p:sp>
      <p:pic>
        <p:nvPicPr>
          <p:cNvPr id="5" name="Content Placeholder 4"/>
          <p:cNvPicPr>
            <a:picLocks noGrp="1" noChangeAspect="1"/>
          </p:cNvPicPr>
          <p:nvPr>
            <p:ph sz="half" idx="1"/>
          </p:nvPr>
        </p:nvPicPr>
        <p:blipFill>
          <a:blip r:embed="rId3"/>
          <a:stretch>
            <a:fillRect/>
          </a:stretch>
        </p:blipFill>
        <p:spPr>
          <a:xfrm>
            <a:off x="1295400" y="2705825"/>
            <a:ext cx="5297217" cy="1617256"/>
          </a:xfrm>
          <a:prstGeom prst="rect">
            <a:avLst/>
          </a:prstGeom>
        </p:spPr>
      </p:pic>
    </p:spTree>
    <p:extLst>
      <p:ext uri="{BB962C8B-B14F-4D97-AF65-F5344CB8AC3E}">
        <p14:creationId xmlns:p14="http://schemas.microsoft.com/office/powerpoint/2010/main" val="425730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Result </a:t>
            </a:r>
          </a:p>
        </p:txBody>
      </p:sp>
      <p:sp>
        <p:nvSpPr>
          <p:cNvPr id="5" name="Content Placeholder 4"/>
          <p:cNvSpPr>
            <a:spLocks noGrp="1"/>
          </p:cNvSpPr>
          <p:nvPr>
            <p:ph idx="1"/>
          </p:nvPr>
        </p:nvSpPr>
        <p:spPr>
          <a:xfrm>
            <a:off x="543196" y="571500"/>
            <a:ext cx="6640521" cy="5715000"/>
          </a:xfrm>
        </p:spPr>
        <p:txBody>
          <a:bodyPr anchor="ctr">
            <a:normAutofit/>
          </a:bodyPr>
          <a:lstStyle/>
          <a:p>
            <a:pPr>
              <a:lnSpc>
                <a:spcPts val="3700"/>
              </a:lnSpc>
            </a:pPr>
            <a:r>
              <a:rPr lang="en-US" sz="2200" b="1" dirty="0"/>
              <a:t>Result Comparison with R Packages</a:t>
            </a:r>
          </a:p>
          <a:p>
            <a:pPr>
              <a:lnSpc>
                <a:spcPts val="3700"/>
              </a:lnSpc>
            </a:pPr>
            <a:r>
              <a:rPr lang="en-US" sz="2200" b="1" dirty="0"/>
              <a:t>Conclusion  </a:t>
            </a:r>
          </a:p>
          <a:p>
            <a:pPr marL="0" indent="0">
              <a:lnSpc>
                <a:spcPts val="3700"/>
              </a:lnSpc>
              <a:buNone/>
            </a:pPr>
            <a:endParaRPr lang="en-US" sz="2200" b="1" dirty="0"/>
          </a:p>
        </p:txBody>
      </p:sp>
      <p:sp>
        <p:nvSpPr>
          <p:cNvPr id="6" name="Text Placeholder 5"/>
          <p:cNvSpPr>
            <a:spLocks noGrp="1"/>
          </p:cNvSpPr>
          <p:nvPr>
            <p:ph type="body" sz="half" idx="2"/>
          </p:nvPr>
        </p:nvSpPr>
        <p:spPr/>
        <p:txBody>
          <a:bodyPr>
            <a:normAutofit/>
          </a:bodyPr>
          <a:lstStyle/>
          <a:p>
            <a:pPr algn="r"/>
            <a:r>
              <a:rPr lang="en-US" sz="2000" b="1" dirty="0"/>
              <a:t>Jen-Yin Chao</a:t>
            </a:r>
          </a:p>
        </p:txBody>
      </p:sp>
    </p:spTree>
    <p:extLst>
      <p:ext uri="{BB962C8B-B14F-4D97-AF65-F5344CB8AC3E}">
        <p14:creationId xmlns:p14="http://schemas.microsoft.com/office/powerpoint/2010/main" val="382255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Comparison – Efficiency </a:t>
            </a:r>
          </a:p>
        </p:txBody>
      </p:sp>
      <p:sp>
        <p:nvSpPr>
          <p:cNvPr id="14" name="Content Placeholder 13"/>
          <p:cNvSpPr>
            <a:spLocks noGrp="1"/>
          </p:cNvSpPr>
          <p:nvPr>
            <p:ph sz="half" idx="1"/>
          </p:nvPr>
        </p:nvSpPr>
        <p:spPr/>
        <p:txBody>
          <a:bodyPr/>
          <a:lstStyle/>
          <a:p>
            <a:pPr>
              <a:lnSpc>
                <a:spcPct val="150000"/>
              </a:lnSpc>
              <a:buFont typeface="Wingdings" panose="05000000000000000000" pitchFamily="2" charset="2"/>
              <a:buChar char="§"/>
            </a:pPr>
            <a:r>
              <a:rPr lang="en-US" dirty="0"/>
              <a:t>Both our algorithms have larger run time than R packages. </a:t>
            </a:r>
          </a:p>
          <a:p>
            <a:pPr>
              <a:lnSpc>
                <a:spcPct val="150000"/>
              </a:lnSpc>
              <a:buFont typeface="Wingdings" panose="05000000000000000000" pitchFamily="2" charset="2"/>
              <a:buChar char="§"/>
            </a:pPr>
            <a:r>
              <a:rPr lang="en-US" dirty="0"/>
              <a:t>The biggest difference between our algorithms and R’s packages is the </a:t>
            </a:r>
            <a:r>
              <a:rPr lang="en-US" u="sng" dirty="0"/>
              <a:t>complexity of computing distances</a:t>
            </a:r>
            <a:r>
              <a:rPr lang="en-US" dirty="0"/>
              <a:t>.</a:t>
            </a:r>
          </a:p>
        </p:txBody>
      </p:sp>
      <p:pic>
        <p:nvPicPr>
          <p:cNvPr id="20" name="Content Placeholder 19"/>
          <p:cNvPicPr>
            <a:picLocks noGrp="1" noChangeAspect="1"/>
          </p:cNvPicPr>
          <p:nvPr>
            <p:ph sz="half" idx="2"/>
          </p:nvPr>
        </p:nvPicPr>
        <p:blipFill>
          <a:blip r:embed="rId3"/>
          <a:stretch>
            <a:fillRect/>
          </a:stretch>
        </p:blipFill>
        <p:spPr>
          <a:xfrm>
            <a:off x="6754184" y="820464"/>
            <a:ext cx="4340536" cy="5106202"/>
          </a:xfrm>
          <a:prstGeom prst="rect">
            <a:avLst/>
          </a:prstGeom>
        </p:spPr>
      </p:pic>
    </p:spTree>
    <p:extLst>
      <p:ext uri="{BB962C8B-B14F-4D97-AF65-F5344CB8AC3E}">
        <p14:creationId xmlns:p14="http://schemas.microsoft.com/office/powerpoint/2010/main" val="37095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98B9B82-FB1C-A247-8B61-7682BB22986B}"/>
              </a:ext>
            </a:extLst>
          </p:cNvPr>
          <p:cNvPicPr>
            <a:picLocks noGrp="1" noChangeAspect="1"/>
          </p:cNvPicPr>
          <p:nvPr>
            <p:ph sz="half" idx="2"/>
          </p:nvPr>
        </p:nvPicPr>
        <p:blipFill>
          <a:blip r:embed="rId3"/>
          <a:stretch>
            <a:fillRect/>
          </a:stretch>
        </p:blipFill>
        <p:spPr>
          <a:xfrm>
            <a:off x="3754737" y="1646238"/>
            <a:ext cx="4682525" cy="4312596"/>
          </a:xfrm>
        </p:spPr>
      </p:pic>
      <p:sp>
        <p:nvSpPr>
          <p:cNvPr id="5" name="Title 4"/>
          <p:cNvSpPr>
            <a:spLocks noGrp="1"/>
          </p:cNvSpPr>
          <p:nvPr>
            <p:ph type="title"/>
          </p:nvPr>
        </p:nvSpPr>
        <p:spPr/>
        <p:txBody>
          <a:bodyPr/>
          <a:lstStyle/>
          <a:p>
            <a:r>
              <a:rPr lang="en-US" dirty="0"/>
              <a:t>Comparison – Table of Clustering </a:t>
            </a:r>
          </a:p>
        </p:txBody>
      </p:sp>
      <p:sp>
        <p:nvSpPr>
          <p:cNvPr id="14" name="Content Placeholder 13"/>
          <p:cNvSpPr>
            <a:spLocks noGrp="1"/>
          </p:cNvSpPr>
          <p:nvPr>
            <p:ph sz="half" idx="1"/>
          </p:nvPr>
        </p:nvSpPr>
        <p:spPr>
          <a:xfrm>
            <a:off x="6324600" y="3122971"/>
            <a:ext cx="4572000" cy="616665"/>
          </a:xfrm>
        </p:spPr>
        <p:txBody>
          <a:bodyPr>
            <a:normAutofit/>
          </a:bodyPr>
          <a:lstStyle/>
          <a:p>
            <a:pPr marL="0" indent="0">
              <a:lnSpc>
                <a:spcPct val="150000"/>
              </a:lnSpc>
              <a:buNone/>
            </a:pPr>
            <a:r>
              <a:rPr lang="en-US" b="1" dirty="0">
                <a:solidFill>
                  <a:srgbClr val="FF0000"/>
                </a:solidFill>
              </a:rPr>
              <a:t>The result looks </a:t>
            </a:r>
            <a:r>
              <a:rPr lang="en-US" altLang="zh-Hant" b="1" dirty="0">
                <a:solidFill>
                  <a:srgbClr val="FF0000"/>
                </a:solidFill>
              </a:rPr>
              <a:t>slightly</a:t>
            </a:r>
            <a:r>
              <a:rPr lang="zh-Hant" altLang="en-US" b="1" dirty="0">
                <a:solidFill>
                  <a:srgbClr val="FF0000"/>
                </a:solidFill>
              </a:rPr>
              <a:t> </a:t>
            </a:r>
            <a:r>
              <a:rPr lang="en-US" altLang="zh-Hant" b="1" dirty="0">
                <a:solidFill>
                  <a:srgbClr val="FF0000"/>
                </a:solidFill>
              </a:rPr>
              <a:t>different.</a:t>
            </a:r>
            <a:endParaRPr lang="en-US" b="1" dirty="0">
              <a:solidFill>
                <a:srgbClr val="FF0000"/>
              </a:solidFill>
            </a:endParaRPr>
          </a:p>
          <a:p>
            <a:pPr>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176368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Comparison – Plots of Data: Iris</a:t>
            </a:r>
          </a:p>
        </p:txBody>
      </p:sp>
      <p:pic>
        <p:nvPicPr>
          <p:cNvPr id="8" name="Picture 7"/>
          <p:cNvPicPr>
            <a:picLocks noChangeAspect="1"/>
          </p:cNvPicPr>
          <p:nvPr/>
        </p:nvPicPr>
        <p:blipFill>
          <a:blip r:embed="rId3"/>
          <a:stretch>
            <a:fillRect/>
          </a:stretch>
        </p:blipFill>
        <p:spPr>
          <a:xfrm>
            <a:off x="1295400" y="2014629"/>
            <a:ext cx="4820534" cy="3623074"/>
          </a:xfrm>
          <a:prstGeom prst="rect">
            <a:avLst/>
          </a:prstGeom>
        </p:spPr>
      </p:pic>
      <p:pic>
        <p:nvPicPr>
          <p:cNvPr id="9" name="Picture 8"/>
          <p:cNvPicPr>
            <a:picLocks noChangeAspect="1"/>
          </p:cNvPicPr>
          <p:nvPr/>
        </p:nvPicPr>
        <p:blipFill>
          <a:blip r:embed="rId4"/>
          <a:stretch>
            <a:fillRect/>
          </a:stretch>
        </p:blipFill>
        <p:spPr>
          <a:xfrm>
            <a:off x="6660939" y="2019402"/>
            <a:ext cx="4141314" cy="3618301"/>
          </a:xfrm>
          <a:prstGeom prst="rect">
            <a:avLst/>
          </a:prstGeom>
        </p:spPr>
      </p:pic>
    </p:spTree>
    <p:extLst>
      <p:ext uri="{BB962C8B-B14F-4D97-AF65-F5344CB8AC3E}">
        <p14:creationId xmlns:p14="http://schemas.microsoft.com/office/powerpoint/2010/main" val="112700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 :</a:t>
            </a:r>
          </a:p>
          <a:p>
            <a:pPr lvl="1">
              <a:buFont typeface="Courier New" panose="02070309020205020404" pitchFamily="49" charset="0"/>
              <a:buChar char="o"/>
            </a:pPr>
            <a:r>
              <a:rPr lang="en-US" dirty="0"/>
              <a:t>Classification and Clustering</a:t>
            </a:r>
          </a:p>
          <a:p>
            <a:pPr lvl="1">
              <a:buFont typeface="Courier New" panose="02070309020205020404" pitchFamily="49" charset="0"/>
              <a:buChar char="o"/>
            </a:pPr>
            <a:r>
              <a:rPr lang="en-US" dirty="0"/>
              <a:t>Clustering: Hierarchical and Non-Hierarchical</a:t>
            </a:r>
          </a:p>
          <a:p>
            <a:r>
              <a:rPr lang="en-US" dirty="0"/>
              <a:t>Approach:</a:t>
            </a:r>
          </a:p>
          <a:p>
            <a:pPr lvl="1">
              <a:buFont typeface="Courier New" panose="02070309020205020404" pitchFamily="49" charset="0"/>
              <a:buChar char="o"/>
            </a:pPr>
            <a:r>
              <a:rPr lang="en-US" dirty="0"/>
              <a:t>Implementation of Hierarchical Algorithm </a:t>
            </a:r>
          </a:p>
          <a:p>
            <a:pPr lvl="1">
              <a:buFont typeface="Courier New" panose="02070309020205020404" pitchFamily="49" charset="0"/>
              <a:buChar char="o"/>
            </a:pPr>
            <a:r>
              <a:rPr lang="en-US" dirty="0"/>
              <a:t>Implementation of Hierarchical Algorithm </a:t>
            </a:r>
          </a:p>
          <a:p>
            <a:r>
              <a:rPr lang="en-US" dirty="0"/>
              <a:t>Result:</a:t>
            </a:r>
          </a:p>
          <a:p>
            <a:pPr lvl="1">
              <a:buFont typeface="Courier New" panose="02070309020205020404" pitchFamily="49" charset="0"/>
              <a:buChar char="o"/>
            </a:pPr>
            <a:r>
              <a:rPr lang="en-US" dirty="0"/>
              <a:t>Comparison</a:t>
            </a:r>
          </a:p>
          <a:p>
            <a:pPr lvl="1">
              <a:buFont typeface="Courier New" panose="02070309020205020404" pitchFamily="49" charset="0"/>
              <a:buChar char="o"/>
            </a:pPr>
            <a:r>
              <a:rPr lang="en-US" dirty="0"/>
              <a:t>Conclusion</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Comparison – Plots of Hierarchical </a:t>
            </a:r>
          </a:p>
        </p:txBody>
      </p:sp>
      <p:sp>
        <p:nvSpPr>
          <p:cNvPr id="3" name="Text Placeholder 2"/>
          <p:cNvSpPr>
            <a:spLocks noGrp="1"/>
          </p:cNvSpPr>
          <p:nvPr>
            <p:ph type="body" idx="1"/>
          </p:nvPr>
        </p:nvSpPr>
        <p:spPr>
          <a:xfrm>
            <a:off x="1295400" y="1818322"/>
            <a:ext cx="4572000" cy="431497"/>
          </a:xfrm>
        </p:spPr>
        <p:txBody>
          <a:bodyPr/>
          <a:lstStyle/>
          <a:p>
            <a:pPr algn="ctr"/>
            <a:r>
              <a:rPr lang="en-US" b="1" dirty="0"/>
              <a:t>R’s Package</a:t>
            </a:r>
          </a:p>
        </p:txBody>
      </p:sp>
      <p:pic>
        <p:nvPicPr>
          <p:cNvPr id="10" name="Content Placeholder 9"/>
          <p:cNvPicPr>
            <a:picLocks noGrp="1"/>
          </p:cNvPicPr>
          <p:nvPr>
            <p:ph sz="half" idx="2"/>
          </p:nvPr>
        </p:nvPicPr>
        <p:blipFill>
          <a:blip r:embed="rId3"/>
          <a:stretch>
            <a:fillRect/>
          </a:stretch>
        </p:blipFill>
        <p:spPr>
          <a:xfrm>
            <a:off x="1755648" y="2249423"/>
            <a:ext cx="3657600" cy="3657600"/>
          </a:xfrm>
          <a:prstGeom prst="rect">
            <a:avLst/>
          </a:prstGeom>
        </p:spPr>
      </p:pic>
      <p:sp>
        <p:nvSpPr>
          <p:cNvPr id="6" name="Text Placeholder 5"/>
          <p:cNvSpPr>
            <a:spLocks noGrp="1"/>
          </p:cNvSpPr>
          <p:nvPr>
            <p:ph type="body" sz="quarter" idx="3"/>
          </p:nvPr>
        </p:nvSpPr>
        <p:spPr>
          <a:xfrm>
            <a:off x="6324600" y="1818322"/>
            <a:ext cx="4572000" cy="431497"/>
          </a:xfrm>
        </p:spPr>
        <p:txBody>
          <a:bodyPr/>
          <a:lstStyle/>
          <a:p>
            <a:pPr algn="ctr"/>
            <a:r>
              <a:rPr lang="en-US" b="1" dirty="0"/>
              <a:t>Self-design Algorithm</a:t>
            </a:r>
          </a:p>
        </p:txBody>
      </p:sp>
      <p:pic>
        <p:nvPicPr>
          <p:cNvPr id="11" name="Content Placeholder 10"/>
          <p:cNvPicPr>
            <a:picLocks noGrp="1"/>
          </p:cNvPicPr>
          <p:nvPr>
            <p:ph sz="quarter" idx="4"/>
          </p:nvPr>
        </p:nvPicPr>
        <p:blipFill>
          <a:blip r:embed="rId4"/>
          <a:stretch>
            <a:fillRect/>
          </a:stretch>
        </p:blipFill>
        <p:spPr>
          <a:xfrm>
            <a:off x="6784848" y="2249424"/>
            <a:ext cx="3657600" cy="3657600"/>
          </a:xfrm>
          <a:prstGeom prst="rect">
            <a:avLst/>
          </a:prstGeom>
        </p:spPr>
      </p:pic>
    </p:spTree>
    <p:extLst>
      <p:ext uri="{BB962C8B-B14F-4D97-AF65-F5344CB8AC3E}">
        <p14:creationId xmlns:p14="http://schemas.microsoft.com/office/powerpoint/2010/main" val="169364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Comparison – Plots of Non-hierarchical </a:t>
            </a:r>
          </a:p>
        </p:txBody>
      </p:sp>
      <p:sp>
        <p:nvSpPr>
          <p:cNvPr id="3" name="Text Placeholder 2"/>
          <p:cNvSpPr>
            <a:spLocks noGrp="1"/>
          </p:cNvSpPr>
          <p:nvPr>
            <p:ph type="body" idx="1"/>
          </p:nvPr>
        </p:nvSpPr>
        <p:spPr>
          <a:xfrm>
            <a:off x="1295400" y="1818322"/>
            <a:ext cx="4572000" cy="431497"/>
          </a:xfrm>
        </p:spPr>
        <p:txBody>
          <a:bodyPr/>
          <a:lstStyle/>
          <a:p>
            <a:pPr algn="ctr"/>
            <a:r>
              <a:rPr lang="en-US" b="1" dirty="0"/>
              <a:t>R’s Package</a:t>
            </a:r>
          </a:p>
        </p:txBody>
      </p:sp>
      <p:sp>
        <p:nvSpPr>
          <p:cNvPr id="6" name="Text Placeholder 5"/>
          <p:cNvSpPr>
            <a:spLocks noGrp="1"/>
          </p:cNvSpPr>
          <p:nvPr>
            <p:ph type="body" sz="quarter" idx="3"/>
          </p:nvPr>
        </p:nvSpPr>
        <p:spPr>
          <a:xfrm>
            <a:off x="6324600" y="1818322"/>
            <a:ext cx="4572000" cy="431497"/>
          </a:xfrm>
        </p:spPr>
        <p:txBody>
          <a:bodyPr/>
          <a:lstStyle/>
          <a:p>
            <a:pPr algn="ctr"/>
            <a:r>
              <a:rPr lang="en-US" b="1" dirty="0"/>
              <a:t>Self-design Algorithm</a:t>
            </a:r>
          </a:p>
        </p:txBody>
      </p:sp>
      <p:pic>
        <p:nvPicPr>
          <p:cNvPr id="7" name="Content Placeholder 6"/>
          <p:cNvPicPr>
            <a:picLocks noGrp="1"/>
          </p:cNvPicPr>
          <p:nvPr>
            <p:ph sz="half" idx="2"/>
          </p:nvPr>
        </p:nvPicPr>
        <p:blipFill>
          <a:blip r:embed="rId3"/>
          <a:stretch>
            <a:fillRect/>
          </a:stretch>
        </p:blipFill>
        <p:spPr>
          <a:xfrm>
            <a:off x="1752600" y="2249819"/>
            <a:ext cx="3657600" cy="3657600"/>
          </a:xfrm>
          <a:prstGeom prst="rect">
            <a:avLst/>
          </a:prstGeom>
        </p:spPr>
      </p:pic>
      <p:pic>
        <p:nvPicPr>
          <p:cNvPr id="12" name="Content Placeholder 11"/>
          <p:cNvPicPr>
            <a:picLocks noGrp="1"/>
          </p:cNvPicPr>
          <p:nvPr>
            <p:ph sz="quarter" idx="4"/>
          </p:nvPr>
        </p:nvPicPr>
        <p:blipFill>
          <a:blip r:embed="rId4"/>
          <a:stretch>
            <a:fillRect/>
          </a:stretch>
        </p:blipFill>
        <p:spPr>
          <a:xfrm>
            <a:off x="6781800" y="2249819"/>
            <a:ext cx="3657600" cy="3657600"/>
          </a:xfrm>
          <a:prstGeom prst="rect">
            <a:avLst/>
          </a:prstGeom>
        </p:spPr>
      </p:pic>
    </p:spTree>
    <p:extLst>
      <p:ext uri="{BB962C8B-B14F-4D97-AF65-F5344CB8AC3E}">
        <p14:creationId xmlns:p14="http://schemas.microsoft.com/office/powerpoint/2010/main" val="78338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Comparison – </a:t>
            </a:r>
            <a:r>
              <a:rPr lang="en-US" altLang="zh-Hant" dirty="0"/>
              <a:t>What</a:t>
            </a:r>
            <a:r>
              <a:rPr lang="zh-Hant" altLang="en-US" dirty="0"/>
              <a:t> </a:t>
            </a:r>
            <a:r>
              <a:rPr lang="en-US" altLang="zh-Hant" dirty="0"/>
              <a:t>causes</a:t>
            </a:r>
            <a:r>
              <a:rPr lang="zh-Hant" altLang="en-US" dirty="0"/>
              <a:t> </a:t>
            </a:r>
            <a:r>
              <a:rPr lang="en-US" altLang="zh-Hant" dirty="0"/>
              <a:t>the</a:t>
            </a:r>
            <a:r>
              <a:rPr lang="zh-Hant" altLang="en-US" dirty="0"/>
              <a:t> </a:t>
            </a:r>
            <a:r>
              <a:rPr lang="en-US" altLang="zh-Hant" dirty="0"/>
              <a:t>difference?</a:t>
            </a:r>
            <a:endParaRPr lang="en-US" dirty="0"/>
          </a:p>
        </p:txBody>
      </p:sp>
      <p:sp>
        <p:nvSpPr>
          <p:cNvPr id="11" name="Text Placeholder 10">
            <a:extLst>
              <a:ext uri="{FF2B5EF4-FFF2-40B4-BE49-F238E27FC236}">
                <a16:creationId xmlns:a16="http://schemas.microsoft.com/office/drawing/2014/main" id="{B5F3C69B-C9EB-A348-89EE-CF3A5BF129DF}"/>
              </a:ext>
            </a:extLst>
          </p:cNvPr>
          <p:cNvSpPr>
            <a:spLocks noGrp="1"/>
          </p:cNvSpPr>
          <p:nvPr>
            <p:ph type="body" idx="1"/>
          </p:nvPr>
        </p:nvSpPr>
        <p:spPr>
          <a:xfrm>
            <a:off x="6814361" y="1814376"/>
            <a:ext cx="4572000" cy="641350"/>
          </a:xfrm>
        </p:spPr>
        <p:txBody>
          <a:bodyPr>
            <a:normAutofit/>
          </a:bodyPr>
          <a:lstStyle/>
          <a:p>
            <a:r>
              <a:rPr lang="en-US" altLang="zh-Hant" sz="2400" b="1" dirty="0"/>
              <a:t>Iris</a:t>
            </a:r>
            <a:r>
              <a:rPr lang="zh-Hant" altLang="en-US" sz="2400" b="1" dirty="0"/>
              <a:t> </a:t>
            </a:r>
            <a:r>
              <a:rPr lang="en-US" altLang="zh-Hant" sz="2400" b="1" dirty="0"/>
              <a:t>data</a:t>
            </a:r>
            <a:endParaRPr lang="en-US" sz="2400" b="1" dirty="0"/>
          </a:p>
        </p:txBody>
      </p:sp>
      <p:pic>
        <p:nvPicPr>
          <p:cNvPr id="16" name="Picture 15">
            <a:extLst>
              <a:ext uri="{FF2B5EF4-FFF2-40B4-BE49-F238E27FC236}">
                <a16:creationId xmlns:a16="http://schemas.microsoft.com/office/drawing/2014/main" id="{4769A263-BF63-B542-8BEC-8CFAAABDD997}"/>
              </a:ext>
            </a:extLst>
          </p:cNvPr>
          <p:cNvPicPr>
            <a:picLocks noChangeAspect="1"/>
          </p:cNvPicPr>
          <p:nvPr/>
        </p:nvPicPr>
        <p:blipFill rotWithShape="1">
          <a:blip r:embed="rId3"/>
          <a:srcRect b="52766"/>
          <a:stretch/>
        </p:blipFill>
        <p:spPr>
          <a:xfrm>
            <a:off x="6814361" y="2523069"/>
            <a:ext cx="4612614" cy="3239311"/>
          </a:xfrm>
          <a:prstGeom prst="rect">
            <a:avLst/>
          </a:prstGeom>
        </p:spPr>
      </p:pic>
      <p:pic>
        <p:nvPicPr>
          <p:cNvPr id="18" name="Picture 17">
            <a:extLst>
              <a:ext uri="{FF2B5EF4-FFF2-40B4-BE49-F238E27FC236}">
                <a16:creationId xmlns:a16="http://schemas.microsoft.com/office/drawing/2014/main" id="{799BD17E-09FD-9B41-906B-24E014BF5BC0}"/>
              </a:ext>
            </a:extLst>
          </p:cNvPr>
          <p:cNvPicPr>
            <a:picLocks noChangeAspect="1"/>
          </p:cNvPicPr>
          <p:nvPr/>
        </p:nvPicPr>
        <p:blipFill>
          <a:blip r:embed="rId4"/>
          <a:stretch>
            <a:fillRect/>
          </a:stretch>
        </p:blipFill>
        <p:spPr>
          <a:xfrm>
            <a:off x="1295400" y="4279773"/>
            <a:ext cx="3856206" cy="1863335"/>
          </a:xfrm>
          <a:prstGeom prst="rect">
            <a:avLst/>
          </a:prstGeom>
        </p:spPr>
      </p:pic>
      <p:sp>
        <p:nvSpPr>
          <p:cNvPr id="19" name="Text Placeholder 10">
            <a:extLst>
              <a:ext uri="{FF2B5EF4-FFF2-40B4-BE49-F238E27FC236}">
                <a16:creationId xmlns:a16="http://schemas.microsoft.com/office/drawing/2014/main" id="{AC38F895-0295-774C-862B-DA76C2938E77}"/>
              </a:ext>
            </a:extLst>
          </p:cNvPr>
          <p:cNvSpPr txBox="1">
            <a:spLocks/>
          </p:cNvSpPr>
          <p:nvPr/>
        </p:nvSpPr>
        <p:spPr>
          <a:xfrm>
            <a:off x="1295400" y="1814376"/>
            <a:ext cx="4572000" cy="6413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en-US" altLang="zh-Hant" sz="2400" b="1" dirty="0"/>
              <a:t>Distance</a:t>
            </a:r>
            <a:r>
              <a:rPr lang="zh-Hant" altLang="en-US" sz="2400" b="1" dirty="0"/>
              <a:t> </a:t>
            </a:r>
            <a:r>
              <a:rPr lang="en-US" altLang="zh-Hant" sz="2400" b="1" dirty="0"/>
              <a:t>matrix</a:t>
            </a:r>
            <a:endParaRPr lang="en-US" sz="2400" b="1" dirty="0"/>
          </a:p>
        </p:txBody>
      </p:sp>
      <p:pic>
        <p:nvPicPr>
          <p:cNvPr id="22" name="Picture 21">
            <a:extLst>
              <a:ext uri="{FF2B5EF4-FFF2-40B4-BE49-F238E27FC236}">
                <a16:creationId xmlns:a16="http://schemas.microsoft.com/office/drawing/2014/main" id="{CE92FD12-A917-324B-836C-90CC3FB6E2C2}"/>
              </a:ext>
            </a:extLst>
          </p:cNvPr>
          <p:cNvPicPr>
            <a:picLocks noChangeAspect="1"/>
          </p:cNvPicPr>
          <p:nvPr/>
        </p:nvPicPr>
        <p:blipFill rotWithShape="1">
          <a:blip r:embed="rId5"/>
          <a:srcRect r="5098"/>
          <a:stretch/>
        </p:blipFill>
        <p:spPr>
          <a:xfrm>
            <a:off x="1295400" y="2455726"/>
            <a:ext cx="5518961" cy="1646326"/>
          </a:xfrm>
          <a:prstGeom prst="rect">
            <a:avLst/>
          </a:prstGeom>
        </p:spPr>
      </p:pic>
      <p:sp>
        <p:nvSpPr>
          <p:cNvPr id="23" name="Rectangle 22">
            <a:extLst>
              <a:ext uri="{FF2B5EF4-FFF2-40B4-BE49-F238E27FC236}">
                <a16:creationId xmlns:a16="http://schemas.microsoft.com/office/drawing/2014/main" id="{25E640B3-F5B5-774B-9DF8-99B840D8A8DB}"/>
              </a:ext>
            </a:extLst>
          </p:cNvPr>
          <p:cNvSpPr/>
          <p:nvPr/>
        </p:nvSpPr>
        <p:spPr>
          <a:xfrm>
            <a:off x="3365770" y="3463047"/>
            <a:ext cx="817124" cy="175098"/>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E2712491-AEF9-8241-AD6D-559028A67319}"/>
              </a:ext>
            </a:extLst>
          </p:cNvPr>
          <p:cNvSpPr/>
          <p:nvPr/>
        </p:nvSpPr>
        <p:spPr>
          <a:xfrm>
            <a:off x="2509734" y="3867129"/>
            <a:ext cx="817124" cy="175098"/>
          </a:xfrm>
          <a:prstGeom prst="rect">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Text Placeholder 10">
            <a:extLst>
              <a:ext uri="{FF2B5EF4-FFF2-40B4-BE49-F238E27FC236}">
                <a16:creationId xmlns:a16="http://schemas.microsoft.com/office/drawing/2014/main" id="{FFE10890-E4D7-9843-9D95-1F3D068D5760}"/>
              </a:ext>
            </a:extLst>
          </p:cNvPr>
          <p:cNvSpPr txBox="1">
            <a:spLocks/>
          </p:cNvSpPr>
          <p:nvPr/>
        </p:nvSpPr>
        <p:spPr>
          <a:xfrm>
            <a:off x="2509734" y="4911540"/>
            <a:ext cx="3357666" cy="894052"/>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pPr>
              <a:lnSpc>
                <a:spcPct val="110000"/>
              </a:lnSpc>
            </a:pPr>
            <a:r>
              <a:rPr lang="en-US" altLang="zh-Hant" sz="2400" b="1" dirty="0"/>
              <a:t>Lots</a:t>
            </a:r>
            <a:r>
              <a:rPr lang="zh-Hant" altLang="en-US" sz="2400" b="1" dirty="0"/>
              <a:t> </a:t>
            </a:r>
            <a:r>
              <a:rPr lang="en-US" altLang="zh-Hant" sz="2400" b="1" dirty="0"/>
              <a:t>of</a:t>
            </a:r>
            <a:r>
              <a:rPr lang="zh-Hant" altLang="en-US" sz="2400" b="1" dirty="0"/>
              <a:t> </a:t>
            </a:r>
            <a:r>
              <a:rPr lang="en-US" altLang="zh-Hant" sz="2400" b="1" dirty="0"/>
              <a:t>multiple</a:t>
            </a:r>
            <a:r>
              <a:rPr lang="zh-Hant" altLang="en-US" sz="2400" b="1" dirty="0"/>
              <a:t> </a:t>
            </a:r>
            <a:r>
              <a:rPr lang="en-US" altLang="zh-Hant" sz="2400" b="1" dirty="0"/>
              <a:t>choices</a:t>
            </a:r>
            <a:r>
              <a:rPr lang="zh-Hant" altLang="en-US" sz="2400" b="1" dirty="0"/>
              <a:t> </a:t>
            </a:r>
            <a:r>
              <a:rPr lang="en-US" altLang="zh-Hant" sz="2400" b="1" dirty="0"/>
              <a:t>while</a:t>
            </a:r>
            <a:r>
              <a:rPr lang="zh-Hant" altLang="en-US" sz="2400" b="1" dirty="0"/>
              <a:t> </a:t>
            </a:r>
            <a:r>
              <a:rPr lang="en-US" altLang="zh-Hant" sz="2400" b="1" dirty="0"/>
              <a:t>processing</a:t>
            </a:r>
            <a:endParaRPr lang="en-US" sz="2400" b="1" dirty="0"/>
          </a:p>
        </p:txBody>
      </p:sp>
    </p:spTree>
    <p:extLst>
      <p:ext uri="{BB962C8B-B14F-4D97-AF65-F5344CB8AC3E}">
        <p14:creationId xmlns:p14="http://schemas.microsoft.com/office/powerpoint/2010/main" val="180611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23" grpId="0" animBg="1"/>
      <p:bldP spid="24" grpId="0" animBg="1"/>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Comparison – </a:t>
            </a:r>
            <a:r>
              <a:rPr lang="en-US" altLang="zh-Hant" dirty="0"/>
              <a:t>Times</a:t>
            </a:r>
            <a:r>
              <a:rPr lang="zh-Hant" altLang="en-US" dirty="0"/>
              <a:t> </a:t>
            </a:r>
            <a:r>
              <a:rPr lang="en-US" altLang="zh-Hant" dirty="0"/>
              <a:t>of</a:t>
            </a:r>
            <a:r>
              <a:rPr lang="zh-Hant" altLang="en-US" dirty="0"/>
              <a:t> </a:t>
            </a:r>
            <a:r>
              <a:rPr lang="en-US" altLang="zh-Hant" dirty="0"/>
              <a:t>Multiple</a:t>
            </a:r>
            <a:r>
              <a:rPr lang="zh-Hant" altLang="en-US" dirty="0"/>
              <a:t> </a:t>
            </a:r>
            <a:r>
              <a:rPr lang="en-US" altLang="zh-Hant" dirty="0"/>
              <a:t>Choices</a:t>
            </a:r>
            <a:endParaRPr lang="en-US" dirty="0"/>
          </a:p>
        </p:txBody>
      </p:sp>
      <p:sp>
        <p:nvSpPr>
          <p:cNvPr id="11" name="Text Placeholder 10">
            <a:extLst>
              <a:ext uri="{FF2B5EF4-FFF2-40B4-BE49-F238E27FC236}">
                <a16:creationId xmlns:a16="http://schemas.microsoft.com/office/drawing/2014/main" id="{B5F3C69B-C9EB-A348-89EE-CF3A5BF129DF}"/>
              </a:ext>
            </a:extLst>
          </p:cNvPr>
          <p:cNvSpPr>
            <a:spLocks noGrp="1"/>
          </p:cNvSpPr>
          <p:nvPr>
            <p:ph type="body" idx="1"/>
          </p:nvPr>
        </p:nvSpPr>
        <p:spPr/>
        <p:txBody>
          <a:bodyPr>
            <a:normAutofit/>
          </a:bodyPr>
          <a:lstStyle/>
          <a:p>
            <a:r>
              <a:rPr lang="en-US" altLang="zh-Hant" sz="2400" b="1" dirty="0"/>
              <a:t>10</a:t>
            </a:r>
            <a:r>
              <a:rPr lang="zh-Hant" altLang="en-US" sz="2400" b="1" dirty="0"/>
              <a:t> </a:t>
            </a:r>
            <a:r>
              <a:rPr lang="en-US" altLang="zh-Hant" sz="2400" b="1" dirty="0"/>
              <a:t>times</a:t>
            </a:r>
            <a:r>
              <a:rPr lang="zh-Hant" altLang="en-US" sz="2400" b="1" dirty="0"/>
              <a:t> </a:t>
            </a:r>
            <a:r>
              <a:rPr lang="en-US" altLang="zh-Hant" sz="2400" b="1" dirty="0"/>
              <a:t>for</a:t>
            </a:r>
            <a:r>
              <a:rPr lang="zh-Hant" altLang="en-US" sz="2400" b="1" dirty="0"/>
              <a:t> </a:t>
            </a:r>
            <a:r>
              <a:rPr lang="en-US" altLang="zh-Hant" sz="2400" b="1" dirty="0"/>
              <a:t>Euclidean</a:t>
            </a:r>
            <a:r>
              <a:rPr lang="zh-Hant" altLang="en-US" sz="2400" b="1" dirty="0"/>
              <a:t> </a:t>
            </a:r>
            <a:r>
              <a:rPr lang="en-US" altLang="zh-Hant" sz="2400" b="1" dirty="0"/>
              <a:t>dist.</a:t>
            </a:r>
            <a:endParaRPr lang="en-US" sz="2400" b="1" dirty="0"/>
          </a:p>
        </p:txBody>
      </p:sp>
      <p:pic>
        <p:nvPicPr>
          <p:cNvPr id="18" name="Picture 17">
            <a:extLst>
              <a:ext uri="{FF2B5EF4-FFF2-40B4-BE49-F238E27FC236}">
                <a16:creationId xmlns:a16="http://schemas.microsoft.com/office/drawing/2014/main" id="{799BD17E-09FD-9B41-906B-24E014BF5BC0}"/>
              </a:ext>
            </a:extLst>
          </p:cNvPr>
          <p:cNvPicPr>
            <a:picLocks noChangeAspect="1"/>
          </p:cNvPicPr>
          <p:nvPr/>
        </p:nvPicPr>
        <p:blipFill>
          <a:blip r:embed="rId3"/>
          <a:stretch>
            <a:fillRect/>
          </a:stretch>
        </p:blipFill>
        <p:spPr>
          <a:xfrm>
            <a:off x="1295400" y="2459672"/>
            <a:ext cx="4064540" cy="1964003"/>
          </a:xfrm>
          <a:prstGeom prst="rect">
            <a:avLst/>
          </a:prstGeom>
        </p:spPr>
      </p:pic>
      <p:sp>
        <p:nvSpPr>
          <p:cNvPr id="19" name="Text Placeholder 10">
            <a:extLst>
              <a:ext uri="{FF2B5EF4-FFF2-40B4-BE49-F238E27FC236}">
                <a16:creationId xmlns:a16="http://schemas.microsoft.com/office/drawing/2014/main" id="{AC38F895-0295-774C-862B-DA76C2938E77}"/>
              </a:ext>
            </a:extLst>
          </p:cNvPr>
          <p:cNvSpPr txBox="1">
            <a:spLocks/>
          </p:cNvSpPr>
          <p:nvPr/>
        </p:nvSpPr>
        <p:spPr>
          <a:xfrm>
            <a:off x="6324600" y="1818322"/>
            <a:ext cx="4572000" cy="6413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en-US" altLang="zh-Hant" sz="2400" b="1" dirty="0"/>
              <a:t>21</a:t>
            </a:r>
            <a:r>
              <a:rPr lang="zh-Hant" altLang="en-US" sz="2400" b="1" dirty="0"/>
              <a:t> </a:t>
            </a:r>
            <a:r>
              <a:rPr lang="en-US" altLang="zh-Hant" sz="2400" b="1" dirty="0"/>
              <a:t>times</a:t>
            </a:r>
            <a:r>
              <a:rPr lang="zh-Hant" altLang="en-US" sz="2400" b="1" dirty="0"/>
              <a:t> </a:t>
            </a:r>
            <a:r>
              <a:rPr lang="en-US" altLang="zh-Hant" sz="2400" b="1" dirty="0"/>
              <a:t>for</a:t>
            </a:r>
            <a:r>
              <a:rPr lang="zh-Hant" altLang="en-US" sz="2400" b="1" dirty="0"/>
              <a:t> </a:t>
            </a:r>
            <a:r>
              <a:rPr lang="en-US" altLang="zh-Hant" sz="2400" b="1" dirty="0"/>
              <a:t>Manhattan</a:t>
            </a:r>
            <a:r>
              <a:rPr lang="zh-Hant" altLang="en-US" sz="2400" b="1" dirty="0"/>
              <a:t> </a:t>
            </a:r>
            <a:r>
              <a:rPr lang="en-US" altLang="zh-Hant" sz="2400" b="1" dirty="0"/>
              <a:t>dist.</a:t>
            </a:r>
            <a:endParaRPr lang="en-US" sz="2400" b="1" dirty="0"/>
          </a:p>
        </p:txBody>
      </p:sp>
      <p:pic>
        <p:nvPicPr>
          <p:cNvPr id="3" name="Picture 2">
            <a:extLst>
              <a:ext uri="{FF2B5EF4-FFF2-40B4-BE49-F238E27FC236}">
                <a16:creationId xmlns:a16="http://schemas.microsoft.com/office/drawing/2014/main" id="{01753B73-67E8-4945-BD27-F3D63ADCA60F}"/>
              </a:ext>
            </a:extLst>
          </p:cNvPr>
          <p:cNvPicPr>
            <a:picLocks noChangeAspect="1"/>
          </p:cNvPicPr>
          <p:nvPr/>
        </p:nvPicPr>
        <p:blipFill>
          <a:blip r:embed="rId4"/>
          <a:stretch>
            <a:fillRect/>
          </a:stretch>
        </p:blipFill>
        <p:spPr>
          <a:xfrm>
            <a:off x="6324600" y="2459672"/>
            <a:ext cx="3607340" cy="3513643"/>
          </a:xfrm>
          <a:prstGeom prst="rect">
            <a:avLst/>
          </a:prstGeom>
        </p:spPr>
      </p:pic>
    </p:spTree>
    <p:extLst>
      <p:ext uri="{BB962C8B-B14F-4D97-AF65-F5344CB8AC3E}">
        <p14:creationId xmlns:p14="http://schemas.microsoft.com/office/powerpoint/2010/main" val="363926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Comparison – Plots of Hierarchical</a:t>
            </a:r>
            <a:r>
              <a:rPr lang="zh-Hant" altLang="en-US" dirty="0"/>
              <a:t> </a:t>
            </a:r>
            <a:r>
              <a:rPr lang="en-US" altLang="zh-Hant" dirty="0"/>
              <a:t>(Manhattan)</a:t>
            </a:r>
            <a:r>
              <a:rPr lang="en-US" dirty="0"/>
              <a:t> </a:t>
            </a:r>
          </a:p>
        </p:txBody>
      </p:sp>
      <p:sp>
        <p:nvSpPr>
          <p:cNvPr id="3" name="Text Placeholder 2"/>
          <p:cNvSpPr>
            <a:spLocks noGrp="1"/>
          </p:cNvSpPr>
          <p:nvPr>
            <p:ph type="body" idx="1"/>
          </p:nvPr>
        </p:nvSpPr>
        <p:spPr>
          <a:xfrm>
            <a:off x="1295400" y="1818322"/>
            <a:ext cx="4572000" cy="431497"/>
          </a:xfrm>
        </p:spPr>
        <p:txBody>
          <a:bodyPr/>
          <a:lstStyle/>
          <a:p>
            <a:pPr algn="ctr"/>
            <a:r>
              <a:rPr lang="en-US" b="1" dirty="0"/>
              <a:t>R’s Package</a:t>
            </a:r>
          </a:p>
        </p:txBody>
      </p:sp>
      <p:pic>
        <p:nvPicPr>
          <p:cNvPr id="10" name="Content Placeholder 9"/>
          <p:cNvPicPr>
            <a:picLocks noGrp="1"/>
          </p:cNvPicPr>
          <p:nvPr>
            <p:ph sz="half" idx="2"/>
          </p:nvPr>
        </p:nvPicPr>
        <p:blipFill>
          <a:blip r:embed="rId3"/>
          <a:stretch>
            <a:fillRect/>
          </a:stretch>
        </p:blipFill>
        <p:spPr>
          <a:xfrm>
            <a:off x="1755648" y="2249423"/>
            <a:ext cx="3657600" cy="3657600"/>
          </a:xfrm>
          <a:prstGeom prst="rect">
            <a:avLst/>
          </a:prstGeom>
        </p:spPr>
      </p:pic>
      <p:sp>
        <p:nvSpPr>
          <p:cNvPr id="6" name="Text Placeholder 5"/>
          <p:cNvSpPr>
            <a:spLocks noGrp="1"/>
          </p:cNvSpPr>
          <p:nvPr>
            <p:ph type="body" sz="quarter" idx="3"/>
          </p:nvPr>
        </p:nvSpPr>
        <p:spPr>
          <a:xfrm>
            <a:off x="6324600" y="1818322"/>
            <a:ext cx="4572000" cy="431497"/>
          </a:xfrm>
        </p:spPr>
        <p:txBody>
          <a:bodyPr/>
          <a:lstStyle/>
          <a:p>
            <a:pPr algn="ctr"/>
            <a:r>
              <a:rPr lang="en-US" b="1" dirty="0"/>
              <a:t>Self-design Algorithm</a:t>
            </a:r>
          </a:p>
        </p:txBody>
      </p:sp>
      <p:pic>
        <p:nvPicPr>
          <p:cNvPr id="12" name="Content Placeholder 11">
            <a:extLst>
              <a:ext uri="{FF2B5EF4-FFF2-40B4-BE49-F238E27FC236}">
                <a16:creationId xmlns:a16="http://schemas.microsoft.com/office/drawing/2014/main" id="{588B35A7-9E0E-8643-B136-21A03843EEBE}"/>
              </a:ext>
            </a:extLst>
          </p:cNvPr>
          <p:cNvPicPr>
            <a:picLocks noGrp="1"/>
          </p:cNvPicPr>
          <p:nvPr>
            <p:ph sz="quarter" idx="4"/>
          </p:nvPr>
        </p:nvPicPr>
        <p:blipFill>
          <a:blip r:embed="rId4"/>
          <a:stretch>
            <a:fillRect/>
          </a:stretch>
        </p:blipFill>
        <p:spPr>
          <a:xfrm>
            <a:off x="6782400" y="2250000"/>
            <a:ext cx="3657600" cy="3657600"/>
          </a:xfrm>
          <a:prstGeom prst="rect">
            <a:avLst/>
          </a:prstGeom>
        </p:spPr>
      </p:pic>
      <p:sp>
        <p:nvSpPr>
          <p:cNvPr id="9" name="Oval 8">
            <a:extLst>
              <a:ext uri="{FF2B5EF4-FFF2-40B4-BE49-F238E27FC236}">
                <a16:creationId xmlns:a16="http://schemas.microsoft.com/office/drawing/2014/main" id="{3447284D-0434-1E40-85ED-1810442D1CEE}"/>
              </a:ext>
            </a:extLst>
          </p:cNvPr>
          <p:cNvSpPr/>
          <p:nvPr/>
        </p:nvSpPr>
        <p:spPr>
          <a:xfrm>
            <a:off x="8482520" y="2998453"/>
            <a:ext cx="904672" cy="902339"/>
          </a:xfrm>
          <a:prstGeom prst="ellipse">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55978956-CED0-F941-AAB7-CD8AC20D1CBB}"/>
              </a:ext>
            </a:extLst>
          </p:cNvPr>
          <p:cNvSpPr/>
          <p:nvPr/>
        </p:nvSpPr>
        <p:spPr>
          <a:xfrm>
            <a:off x="3401440" y="2984758"/>
            <a:ext cx="904672" cy="902339"/>
          </a:xfrm>
          <a:prstGeom prst="ellipse">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6443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0" y="503853"/>
            <a:ext cx="10241604" cy="1142385"/>
          </a:xfrm>
        </p:spPr>
        <p:txBody>
          <a:bodyPr/>
          <a:lstStyle/>
          <a:p>
            <a:r>
              <a:rPr lang="en-US" dirty="0"/>
              <a:t>Comparison – Plots of Non-hierarchical </a:t>
            </a:r>
            <a:r>
              <a:rPr lang="en-US" altLang="zh-Hant" dirty="0"/>
              <a:t>(Manhattan)</a:t>
            </a:r>
            <a:endParaRPr lang="en-US" dirty="0"/>
          </a:p>
        </p:txBody>
      </p:sp>
      <p:sp>
        <p:nvSpPr>
          <p:cNvPr id="3" name="Text Placeholder 2"/>
          <p:cNvSpPr>
            <a:spLocks noGrp="1"/>
          </p:cNvSpPr>
          <p:nvPr>
            <p:ph type="body" idx="1"/>
          </p:nvPr>
        </p:nvSpPr>
        <p:spPr>
          <a:xfrm>
            <a:off x="1295400" y="1818322"/>
            <a:ext cx="4572000" cy="431497"/>
          </a:xfrm>
        </p:spPr>
        <p:txBody>
          <a:bodyPr/>
          <a:lstStyle/>
          <a:p>
            <a:pPr algn="ctr"/>
            <a:r>
              <a:rPr lang="en-US" b="1" dirty="0"/>
              <a:t>R’s Package</a:t>
            </a:r>
          </a:p>
        </p:txBody>
      </p:sp>
      <p:sp>
        <p:nvSpPr>
          <p:cNvPr id="6" name="Text Placeholder 5"/>
          <p:cNvSpPr>
            <a:spLocks noGrp="1"/>
          </p:cNvSpPr>
          <p:nvPr>
            <p:ph type="body" sz="quarter" idx="3"/>
          </p:nvPr>
        </p:nvSpPr>
        <p:spPr>
          <a:xfrm>
            <a:off x="6324600" y="1818322"/>
            <a:ext cx="4572000" cy="431497"/>
          </a:xfrm>
        </p:spPr>
        <p:txBody>
          <a:bodyPr/>
          <a:lstStyle/>
          <a:p>
            <a:pPr algn="ctr"/>
            <a:r>
              <a:rPr lang="en-US" b="1" dirty="0"/>
              <a:t>Self-design Algorithm</a:t>
            </a:r>
          </a:p>
        </p:txBody>
      </p:sp>
      <p:pic>
        <p:nvPicPr>
          <p:cNvPr id="7" name="Content Placeholder 6"/>
          <p:cNvPicPr>
            <a:picLocks noGrp="1"/>
          </p:cNvPicPr>
          <p:nvPr>
            <p:ph sz="half" idx="2"/>
          </p:nvPr>
        </p:nvPicPr>
        <p:blipFill>
          <a:blip r:embed="rId3"/>
          <a:stretch>
            <a:fillRect/>
          </a:stretch>
        </p:blipFill>
        <p:spPr>
          <a:xfrm>
            <a:off x="1752600" y="2249819"/>
            <a:ext cx="3657600" cy="3657600"/>
          </a:xfrm>
          <a:prstGeom prst="rect">
            <a:avLst/>
          </a:prstGeom>
        </p:spPr>
      </p:pic>
      <p:pic>
        <p:nvPicPr>
          <p:cNvPr id="12" name="Content Placeholder 11"/>
          <p:cNvPicPr>
            <a:picLocks noGrp="1"/>
          </p:cNvPicPr>
          <p:nvPr>
            <p:ph sz="quarter" idx="4"/>
          </p:nvPr>
        </p:nvPicPr>
        <p:blipFill>
          <a:blip r:embed="rId4"/>
          <a:stretch>
            <a:fillRect/>
          </a:stretch>
        </p:blipFill>
        <p:spPr>
          <a:xfrm>
            <a:off x="6781800" y="2249819"/>
            <a:ext cx="3657600" cy="3657600"/>
          </a:xfrm>
          <a:prstGeom prst="rect">
            <a:avLst/>
          </a:prstGeom>
        </p:spPr>
      </p:pic>
    </p:spTree>
    <p:extLst>
      <p:ext uri="{BB962C8B-B14F-4D97-AF65-F5344CB8AC3E}">
        <p14:creationId xmlns:p14="http://schemas.microsoft.com/office/powerpoint/2010/main" val="284642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Conclusion</a:t>
            </a:r>
          </a:p>
        </p:txBody>
      </p:sp>
      <p:sp>
        <p:nvSpPr>
          <p:cNvPr id="8" name="Content Placeholder 7"/>
          <p:cNvSpPr>
            <a:spLocks noGrp="1"/>
          </p:cNvSpPr>
          <p:nvPr>
            <p:ph idx="1"/>
          </p:nvPr>
        </p:nvSpPr>
        <p:spPr/>
        <p:txBody>
          <a:bodyPr/>
          <a:lstStyle/>
          <a:p>
            <a:pPr>
              <a:lnSpc>
                <a:spcPct val="150000"/>
              </a:lnSpc>
            </a:pPr>
            <a:r>
              <a:rPr lang="en-US" dirty="0"/>
              <a:t>R’s package has better performance over our algorithm.</a:t>
            </a:r>
          </a:p>
          <a:p>
            <a:pPr>
              <a:lnSpc>
                <a:spcPct val="150000"/>
              </a:lnSpc>
            </a:pPr>
            <a:r>
              <a:rPr lang="en-US" dirty="0"/>
              <a:t>We have successful designed our algorithm with accurate outcome.</a:t>
            </a:r>
          </a:p>
          <a:p>
            <a:pPr>
              <a:lnSpc>
                <a:spcPct val="150000"/>
              </a:lnSpc>
            </a:pPr>
            <a:r>
              <a:rPr lang="en-US" dirty="0"/>
              <a:t>Two ways to improve our algorithms:</a:t>
            </a:r>
          </a:p>
          <a:p>
            <a:pPr lvl="1">
              <a:lnSpc>
                <a:spcPct val="150000"/>
              </a:lnSpc>
              <a:buFont typeface="Arial" panose="020B0604020202020204" pitchFamily="34" charset="0"/>
              <a:buChar char="-"/>
            </a:pPr>
            <a:r>
              <a:rPr lang="en-US" dirty="0"/>
              <a:t>Use only </a:t>
            </a:r>
            <a:r>
              <a:rPr lang="en-US" altLang="zh-Hant" dirty="0"/>
              <a:t>lower</a:t>
            </a:r>
            <a:r>
              <a:rPr lang="en-US" dirty="0"/>
              <a:t> (or </a:t>
            </a:r>
            <a:r>
              <a:rPr lang="en-US" altLang="zh-Hant" dirty="0"/>
              <a:t>higher</a:t>
            </a:r>
            <a:r>
              <a:rPr lang="en-US" dirty="0"/>
              <a:t>)</a:t>
            </a:r>
            <a:r>
              <a:rPr lang="zh-Hant" altLang="en-US" dirty="0"/>
              <a:t> </a:t>
            </a:r>
            <a:r>
              <a:rPr lang="en-US" altLang="zh-Hant" dirty="0"/>
              <a:t>triangular</a:t>
            </a:r>
            <a:r>
              <a:rPr lang="en-US" dirty="0"/>
              <a:t> matrix.</a:t>
            </a:r>
          </a:p>
          <a:p>
            <a:pPr lvl="1">
              <a:lnSpc>
                <a:spcPct val="150000"/>
              </a:lnSpc>
              <a:buFont typeface="Arial" panose="020B0604020202020204" pitchFamily="34" charset="0"/>
              <a:buChar char="-"/>
            </a:pPr>
            <a:r>
              <a:rPr lang="en-US" dirty="0"/>
              <a:t>Only update the distances with specific group.</a:t>
            </a:r>
          </a:p>
        </p:txBody>
      </p:sp>
    </p:spTree>
    <p:extLst>
      <p:ext uri="{BB962C8B-B14F-4D97-AF65-F5344CB8AC3E}">
        <p14:creationId xmlns:p14="http://schemas.microsoft.com/office/powerpoint/2010/main" val="265753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Introduction </a:t>
            </a:r>
          </a:p>
        </p:txBody>
      </p:sp>
      <p:sp>
        <p:nvSpPr>
          <p:cNvPr id="5" name="Content Placeholder 4"/>
          <p:cNvSpPr>
            <a:spLocks noGrp="1"/>
          </p:cNvSpPr>
          <p:nvPr>
            <p:ph idx="1"/>
          </p:nvPr>
        </p:nvSpPr>
        <p:spPr>
          <a:xfrm>
            <a:off x="543196" y="571500"/>
            <a:ext cx="6640521" cy="5715000"/>
          </a:xfrm>
        </p:spPr>
        <p:txBody>
          <a:bodyPr anchor="ctr">
            <a:normAutofit/>
          </a:bodyPr>
          <a:lstStyle/>
          <a:p>
            <a:pPr>
              <a:lnSpc>
                <a:spcPts val="3700"/>
              </a:lnSpc>
            </a:pPr>
            <a:r>
              <a:rPr lang="en-US" sz="2200" b="1" dirty="0"/>
              <a:t>Classification and Clustering </a:t>
            </a:r>
          </a:p>
          <a:p>
            <a:pPr>
              <a:lnSpc>
                <a:spcPts val="3700"/>
              </a:lnSpc>
            </a:pPr>
            <a:r>
              <a:rPr lang="en-US" sz="2200" b="1" dirty="0"/>
              <a:t>Clustering: Hierarchical and Non-Hierarchical  </a:t>
            </a:r>
          </a:p>
          <a:p>
            <a:pPr marL="0" indent="0">
              <a:lnSpc>
                <a:spcPts val="3700"/>
              </a:lnSpc>
              <a:buNone/>
            </a:pPr>
            <a:endParaRPr lang="en-US" sz="2200" b="1" dirty="0"/>
          </a:p>
        </p:txBody>
      </p:sp>
      <p:sp>
        <p:nvSpPr>
          <p:cNvPr id="6" name="Text Placeholder 5"/>
          <p:cNvSpPr>
            <a:spLocks noGrp="1"/>
          </p:cNvSpPr>
          <p:nvPr>
            <p:ph type="body" sz="half" idx="2"/>
          </p:nvPr>
        </p:nvSpPr>
        <p:spPr/>
        <p:txBody>
          <a:bodyPr>
            <a:normAutofit/>
          </a:bodyPr>
          <a:lstStyle/>
          <a:p>
            <a:pPr algn="r"/>
            <a:r>
              <a:rPr lang="en-US" sz="2000" b="1" dirty="0"/>
              <a:t>Meng-</a:t>
            </a:r>
            <a:r>
              <a:rPr lang="en-US" sz="2000" b="1" dirty="0" err="1"/>
              <a:t>Tse</a:t>
            </a:r>
            <a:r>
              <a:rPr lang="en-US" sz="2000" b="1" dirty="0"/>
              <a:t> Li</a:t>
            </a:r>
          </a:p>
        </p:txBody>
      </p:sp>
    </p:spTree>
    <p:extLst>
      <p:ext uri="{BB962C8B-B14F-4D97-AF65-F5344CB8AC3E}">
        <p14:creationId xmlns:p14="http://schemas.microsoft.com/office/powerpoint/2010/main" val="368565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43106" y="503853"/>
            <a:ext cx="9653494" cy="1142385"/>
          </a:xfrm>
        </p:spPr>
        <p:txBody>
          <a:bodyPr/>
          <a:lstStyle/>
          <a:p>
            <a:r>
              <a:rPr lang="en-US" dirty="0"/>
              <a:t>Introduction – Classification</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07477" y="1939365"/>
            <a:ext cx="4489123" cy="3810000"/>
          </a:xfrm>
        </p:spPr>
      </p:pic>
      <p:sp>
        <p:nvSpPr>
          <p:cNvPr id="8" name="TextBox 7"/>
          <p:cNvSpPr txBox="1"/>
          <p:nvPr/>
        </p:nvSpPr>
        <p:spPr>
          <a:xfrm>
            <a:off x="950259" y="1939365"/>
            <a:ext cx="5271247" cy="2193677"/>
          </a:xfrm>
          <a:prstGeom prst="rect">
            <a:avLst/>
          </a:prstGeom>
          <a:noFill/>
        </p:spPr>
        <p:txBody>
          <a:bodyPr wrap="square" rtlCol="0">
            <a:spAutoFit/>
          </a:bodyPr>
          <a:lstStyle/>
          <a:p>
            <a:pPr marL="342900" indent="-342900">
              <a:lnSpc>
                <a:spcPct val="200000"/>
              </a:lnSpc>
              <a:buClr>
                <a:schemeClr val="accent1">
                  <a:lumMod val="75000"/>
                </a:schemeClr>
              </a:buClr>
              <a:buFont typeface="Wingdings" panose="05000000000000000000" pitchFamily="2" charset="2"/>
              <a:buChar char="§"/>
            </a:pPr>
            <a:r>
              <a:rPr lang="en-US" sz="2400" dirty="0"/>
              <a:t>Categorize new observation data</a:t>
            </a:r>
          </a:p>
          <a:p>
            <a:pPr marL="342900" indent="-342900">
              <a:lnSpc>
                <a:spcPct val="200000"/>
              </a:lnSpc>
              <a:buClr>
                <a:schemeClr val="accent1">
                  <a:lumMod val="75000"/>
                </a:schemeClr>
              </a:buClr>
              <a:buFont typeface="Wingdings" panose="05000000000000000000" pitchFamily="2" charset="2"/>
              <a:buChar char="§"/>
            </a:pPr>
            <a:r>
              <a:rPr lang="en-US" sz="2400" dirty="0"/>
              <a:t>Use differences to train model</a:t>
            </a:r>
          </a:p>
          <a:p>
            <a:pPr marL="342900" indent="-342900">
              <a:lnSpc>
                <a:spcPct val="200000"/>
              </a:lnSpc>
              <a:buClr>
                <a:schemeClr val="accent1">
                  <a:lumMod val="75000"/>
                </a:schemeClr>
              </a:buClr>
              <a:buFont typeface="Wingdings" panose="05000000000000000000" pitchFamily="2" charset="2"/>
              <a:buChar char="§"/>
            </a:pPr>
            <a:r>
              <a:rPr lang="en-US" sz="2400" dirty="0"/>
              <a:t>Supervised model</a:t>
            </a:r>
          </a:p>
        </p:txBody>
      </p:sp>
    </p:spTree>
    <p:extLst>
      <p:ext uri="{BB962C8B-B14F-4D97-AF65-F5344CB8AC3E}">
        <p14:creationId xmlns:p14="http://schemas.microsoft.com/office/powerpoint/2010/main" val="245176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9623" r="3820" b="2716"/>
          <a:stretch/>
        </p:blipFill>
        <p:spPr>
          <a:xfrm>
            <a:off x="6778812" y="2107847"/>
            <a:ext cx="3824941" cy="3486129"/>
          </a:xfrm>
          <a:prstGeom prst="rect">
            <a:avLst/>
          </a:prstGeom>
        </p:spPr>
      </p:pic>
      <p:sp>
        <p:nvSpPr>
          <p:cNvPr id="11" name="Title 4"/>
          <p:cNvSpPr>
            <a:spLocks noGrp="1"/>
          </p:cNvSpPr>
          <p:nvPr>
            <p:ph type="title"/>
          </p:nvPr>
        </p:nvSpPr>
        <p:spPr>
          <a:xfrm>
            <a:off x="1243106" y="503853"/>
            <a:ext cx="9653494" cy="1142385"/>
          </a:xfrm>
        </p:spPr>
        <p:txBody>
          <a:bodyPr/>
          <a:lstStyle/>
          <a:p>
            <a:r>
              <a:rPr lang="en-US" dirty="0"/>
              <a:t>Introduction – Clustering</a:t>
            </a:r>
          </a:p>
        </p:txBody>
      </p:sp>
      <p:sp>
        <p:nvSpPr>
          <p:cNvPr id="12" name="TextBox 11"/>
          <p:cNvSpPr txBox="1"/>
          <p:nvPr/>
        </p:nvSpPr>
        <p:spPr>
          <a:xfrm>
            <a:off x="950259" y="1939365"/>
            <a:ext cx="5271247" cy="2193677"/>
          </a:xfrm>
          <a:prstGeom prst="rect">
            <a:avLst/>
          </a:prstGeom>
          <a:noFill/>
        </p:spPr>
        <p:txBody>
          <a:bodyPr wrap="square" rtlCol="0">
            <a:spAutoFit/>
          </a:bodyPr>
          <a:lstStyle/>
          <a:p>
            <a:pPr marL="342900" indent="-342900">
              <a:lnSpc>
                <a:spcPct val="200000"/>
              </a:lnSpc>
              <a:buClr>
                <a:schemeClr val="accent1">
                  <a:lumMod val="75000"/>
                </a:schemeClr>
              </a:buClr>
              <a:buFont typeface="Wingdings" panose="05000000000000000000" pitchFamily="2" charset="2"/>
              <a:buChar char="§"/>
            </a:pPr>
            <a:r>
              <a:rPr lang="en-US" sz="2400" dirty="0"/>
              <a:t>Pattern Recognition</a:t>
            </a:r>
          </a:p>
          <a:p>
            <a:pPr marL="342900" indent="-342900">
              <a:lnSpc>
                <a:spcPct val="200000"/>
              </a:lnSpc>
              <a:buClr>
                <a:schemeClr val="accent1">
                  <a:lumMod val="75000"/>
                </a:schemeClr>
              </a:buClr>
              <a:buFont typeface="Wingdings" panose="05000000000000000000" pitchFamily="2" charset="2"/>
              <a:buChar char="§"/>
            </a:pPr>
            <a:r>
              <a:rPr lang="en-US" sz="2400" dirty="0"/>
              <a:t>Use similarity to train model</a:t>
            </a:r>
          </a:p>
          <a:p>
            <a:pPr marL="342900" indent="-342900">
              <a:lnSpc>
                <a:spcPct val="200000"/>
              </a:lnSpc>
              <a:buClr>
                <a:schemeClr val="accent1">
                  <a:lumMod val="75000"/>
                </a:schemeClr>
              </a:buClr>
              <a:buFont typeface="Wingdings" panose="05000000000000000000" pitchFamily="2" charset="2"/>
              <a:buChar char="§"/>
            </a:pPr>
            <a:r>
              <a:rPr lang="en-US" sz="2400" dirty="0"/>
              <a:t>Unsupervised model</a:t>
            </a:r>
          </a:p>
        </p:txBody>
      </p:sp>
    </p:spTree>
    <p:extLst>
      <p:ext uri="{BB962C8B-B14F-4D97-AF65-F5344CB8AC3E}">
        <p14:creationId xmlns:p14="http://schemas.microsoft.com/office/powerpoint/2010/main" val="60802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243106" y="503853"/>
            <a:ext cx="9653494" cy="1142385"/>
          </a:xfrm>
        </p:spPr>
        <p:txBody>
          <a:bodyPr/>
          <a:lstStyle/>
          <a:p>
            <a:r>
              <a:rPr lang="en-US" dirty="0"/>
              <a:t>Introduction – Clustering: Hierarchical</a:t>
            </a:r>
          </a:p>
        </p:txBody>
      </p:sp>
      <p:grpSp>
        <p:nvGrpSpPr>
          <p:cNvPr id="22" name="Group 21"/>
          <p:cNvGrpSpPr/>
          <p:nvPr/>
        </p:nvGrpSpPr>
        <p:grpSpPr>
          <a:xfrm>
            <a:off x="7385849" y="2494920"/>
            <a:ext cx="3617229" cy="2876423"/>
            <a:chOff x="7470628" y="2664477"/>
            <a:chExt cx="3617229" cy="2876423"/>
          </a:xfrm>
        </p:grpSpPr>
        <p:sp>
          <p:nvSpPr>
            <p:cNvPr id="9" name="Flowchart: Connector 8"/>
            <p:cNvSpPr/>
            <p:nvPr/>
          </p:nvSpPr>
          <p:spPr>
            <a:xfrm>
              <a:off x="8344658" y="4406479"/>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Connector 9"/>
            <p:cNvSpPr/>
            <p:nvPr/>
          </p:nvSpPr>
          <p:spPr>
            <a:xfrm>
              <a:off x="9296400" y="4665861"/>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Connector 10"/>
            <p:cNvSpPr/>
            <p:nvPr/>
          </p:nvSpPr>
          <p:spPr>
            <a:xfrm>
              <a:off x="8189229" y="4798076"/>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p:cNvSpPr/>
            <p:nvPr/>
          </p:nvSpPr>
          <p:spPr>
            <a:xfrm>
              <a:off x="8801857" y="3236734"/>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Connector 12"/>
            <p:cNvSpPr/>
            <p:nvPr/>
          </p:nvSpPr>
          <p:spPr>
            <a:xfrm>
              <a:off x="9977659" y="3601081"/>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Connector 13"/>
            <p:cNvSpPr/>
            <p:nvPr/>
          </p:nvSpPr>
          <p:spPr>
            <a:xfrm>
              <a:off x="10469174" y="4000753"/>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7781483" y="2664477"/>
              <a:ext cx="24223" cy="28764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470628" y="5208850"/>
              <a:ext cx="3617229" cy="17158"/>
            </a:xfrm>
            <a:prstGeom prst="line">
              <a:avLst/>
            </a:prstGeom>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922415" y="2242622"/>
            <a:ext cx="5492930" cy="2470676"/>
          </a:xfrm>
          <a:prstGeom prst="rect">
            <a:avLst/>
          </a:prstGeom>
          <a:noFill/>
        </p:spPr>
        <p:txBody>
          <a:bodyPr wrap="square" rtlCol="0">
            <a:spAutoFit/>
          </a:bodyPr>
          <a:lstStyle/>
          <a:p>
            <a:pPr marL="342900" indent="-342900">
              <a:lnSpc>
                <a:spcPct val="150000"/>
              </a:lnSpc>
              <a:spcAft>
                <a:spcPts val="1800"/>
              </a:spcAft>
              <a:buClr>
                <a:schemeClr val="accent1">
                  <a:lumMod val="75000"/>
                </a:schemeClr>
              </a:buClr>
              <a:buFont typeface="Wingdings" panose="05000000000000000000" pitchFamily="2" charset="2"/>
              <a:buChar char="§"/>
            </a:pPr>
            <a:r>
              <a:rPr lang="en-US" sz="2400" dirty="0"/>
              <a:t>Compute the distances btw pts &amp; pts</a:t>
            </a:r>
          </a:p>
          <a:p>
            <a:pPr marL="342900" indent="-342900">
              <a:lnSpc>
                <a:spcPct val="150000"/>
              </a:lnSpc>
              <a:buClr>
                <a:schemeClr val="accent1">
                  <a:lumMod val="75000"/>
                </a:schemeClr>
              </a:buClr>
              <a:buFont typeface="Wingdings" panose="05000000000000000000" pitchFamily="2" charset="2"/>
              <a:buChar char="§"/>
            </a:pPr>
            <a:r>
              <a:rPr lang="en-US" sz="2400" dirty="0"/>
              <a:t>Combine the closest points as a group iteratively</a:t>
            </a:r>
          </a:p>
          <a:p>
            <a:pPr marL="285750" indent="-285750">
              <a:lnSpc>
                <a:spcPct val="150000"/>
              </a:lnSpc>
              <a:buFont typeface="Arial" panose="020B0604020202020204" pitchFamily="34" charset="0"/>
              <a:buChar char="•"/>
            </a:pPr>
            <a:endParaRPr lang="en-US" sz="2400" dirty="0"/>
          </a:p>
        </p:txBody>
      </p:sp>
      <p:sp>
        <p:nvSpPr>
          <p:cNvPr id="25" name="Oval 24"/>
          <p:cNvSpPr/>
          <p:nvPr/>
        </p:nvSpPr>
        <p:spPr>
          <a:xfrm rot="1413420">
            <a:off x="8011092" y="4063326"/>
            <a:ext cx="415820" cy="86595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rot="7754066">
            <a:off x="9944352" y="3134423"/>
            <a:ext cx="419844" cy="107562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885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243106" y="503853"/>
            <a:ext cx="9653494" cy="1142385"/>
          </a:xfrm>
        </p:spPr>
        <p:txBody>
          <a:bodyPr/>
          <a:lstStyle/>
          <a:p>
            <a:r>
              <a:rPr lang="en-US" dirty="0"/>
              <a:t>Introduction – Clustering: Hierarchical</a:t>
            </a:r>
          </a:p>
        </p:txBody>
      </p:sp>
      <p:grpSp>
        <p:nvGrpSpPr>
          <p:cNvPr id="22" name="Group 21"/>
          <p:cNvGrpSpPr/>
          <p:nvPr/>
        </p:nvGrpSpPr>
        <p:grpSpPr>
          <a:xfrm>
            <a:off x="7385849" y="2494920"/>
            <a:ext cx="3617229" cy="2876423"/>
            <a:chOff x="7470628" y="2664477"/>
            <a:chExt cx="3617229" cy="2876423"/>
          </a:xfrm>
        </p:grpSpPr>
        <p:sp>
          <p:nvSpPr>
            <p:cNvPr id="9" name="Flowchart: Connector 8"/>
            <p:cNvSpPr/>
            <p:nvPr/>
          </p:nvSpPr>
          <p:spPr>
            <a:xfrm>
              <a:off x="8344658" y="4406479"/>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Connector 9"/>
            <p:cNvSpPr/>
            <p:nvPr/>
          </p:nvSpPr>
          <p:spPr>
            <a:xfrm>
              <a:off x="9296400" y="4665861"/>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Connector 10"/>
            <p:cNvSpPr/>
            <p:nvPr/>
          </p:nvSpPr>
          <p:spPr>
            <a:xfrm>
              <a:off x="8189229" y="4798076"/>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p:cNvSpPr/>
            <p:nvPr/>
          </p:nvSpPr>
          <p:spPr>
            <a:xfrm>
              <a:off x="8801857" y="3236734"/>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Connector 12"/>
            <p:cNvSpPr/>
            <p:nvPr/>
          </p:nvSpPr>
          <p:spPr>
            <a:xfrm>
              <a:off x="9977659" y="3601081"/>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Connector 13"/>
            <p:cNvSpPr/>
            <p:nvPr/>
          </p:nvSpPr>
          <p:spPr>
            <a:xfrm>
              <a:off x="10469174" y="4000753"/>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7781483" y="2664477"/>
              <a:ext cx="24223" cy="28764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470628" y="5208850"/>
              <a:ext cx="3617229" cy="17158"/>
            </a:xfrm>
            <a:prstGeom prst="line">
              <a:avLst/>
            </a:prstGeom>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787530" y="2188603"/>
            <a:ext cx="5492930" cy="2308324"/>
          </a:xfrm>
          <a:prstGeom prst="rect">
            <a:avLst/>
          </a:prstGeom>
          <a:noFill/>
        </p:spPr>
        <p:txBody>
          <a:bodyPr wrap="square" rtlCol="0">
            <a:spAutoFit/>
          </a:bodyPr>
          <a:lstStyle/>
          <a:p>
            <a:pPr>
              <a:lnSpc>
                <a:spcPct val="200000"/>
              </a:lnSpc>
            </a:pPr>
            <a:r>
              <a:rPr lang="en-US" sz="2400" dirty="0"/>
              <a:t>Ways of calculating distance:</a:t>
            </a:r>
          </a:p>
          <a:p>
            <a:pPr marL="342900" indent="-342900">
              <a:lnSpc>
                <a:spcPct val="200000"/>
              </a:lnSpc>
              <a:buFont typeface="Arial" panose="020B0604020202020204" pitchFamily="34" charset="0"/>
              <a:buChar char="•"/>
            </a:pPr>
            <a:endParaRPr lang="en-US" sz="2400" dirty="0"/>
          </a:p>
          <a:p>
            <a:pPr marL="285750" indent="-285750">
              <a:lnSpc>
                <a:spcPct val="200000"/>
              </a:lnSpc>
              <a:buFont typeface="Arial" panose="020B0604020202020204" pitchFamily="34" charset="0"/>
              <a:buChar char="•"/>
            </a:pPr>
            <a:endParaRPr lang="en-US" sz="2400" dirty="0"/>
          </a:p>
        </p:txBody>
      </p:sp>
      <p:sp>
        <p:nvSpPr>
          <p:cNvPr id="25" name="Oval 24"/>
          <p:cNvSpPr/>
          <p:nvPr/>
        </p:nvSpPr>
        <p:spPr>
          <a:xfrm rot="1413420">
            <a:off x="8011092" y="4063326"/>
            <a:ext cx="415820" cy="86595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rot="7754066">
            <a:off x="9944352" y="3134423"/>
            <a:ext cx="419844" cy="107562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3"/>
          <a:stretch>
            <a:fillRect/>
          </a:stretch>
        </p:blipFill>
        <p:spPr>
          <a:xfrm>
            <a:off x="795888" y="3151956"/>
            <a:ext cx="6589961" cy="1297752"/>
          </a:xfrm>
          <a:prstGeom prst="rect">
            <a:avLst/>
          </a:prstGeom>
        </p:spPr>
      </p:pic>
    </p:spTree>
    <p:extLst>
      <p:ext uri="{BB962C8B-B14F-4D97-AF65-F5344CB8AC3E}">
        <p14:creationId xmlns:p14="http://schemas.microsoft.com/office/powerpoint/2010/main" val="265055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243106" y="503853"/>
            <a:ext cx="9653494" cy="1142385"/>
          </a:xfrm>
        </p:spPr>
        <p:txBody>
          <a:bodyPr/>
          <a:lstStyle/>
          <a:p>
            <a:r>
              <a:rPr lang="en-US" dirty="0"/>
              <a:t>Introduction – Clustering: Hierarchical</a:t>
            </a:r>
          </a:p>
        </p:txBody>
      </p:sp>
      <p:grpSp>
        <p:nvGrpSpPr>
          <p:cNvPr id="22" name="Group 21"/>
          <p:cNvGrpSpPr/>
          <p:nvPr/>
        </p:nvGrpSpPr>
        <p:grpSpPr>
          <a:xfrm>
            <a:off x="7385849" y="2494920"/>
            <a:ext cx="3617229" cy="2876423"/>
            <a:chOff x="7470628" y="2664477"/>
            <a:chExt cx="3617229" cy="2876423"/>
          </a:xfrm>
        </p:grpSpPr>
        <p:sp>
          <p:nvSpPr>
            <p:cNvPr id="9" name="Flowchart: Connector 8"/>
            <p:cNvSpPr/>
            <p:nvPr/>
          </p:nvSpPr>
          <p:spPr>
            <a:xfrm>
              <a:off x="8344658" y="4406479"/>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Connector 9"/>
            <p:cNvSpPr/>
            <p:nvPr/>
          </p:nvSpPr>
          <p:spPr>
            <a:xfrm>
              <a:off x="9296400" y="4665861"/>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Connector 10"/>
            <p:cNvSpPr/>
            <p:nvPr/>
          </p:nvSpPr>
          <p:spPr>
            <a:xfrm>
              <a:off x="8189229" y="4798076"/>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p:cNvSpPr/>
            <p:nvPr/>
          </p:nvSpPr>
          <p:spPr>
            <a:xfrm>
              <a:off x="8801857" y="3236734"/>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Connector 12"/>
            <p:cNvSpPr/>
            <p:nvPr/>
          </p:nvSpPr>
          <p:spPr>
            <a:xfrm>
              <a:off x="9977659" y="3601081"/>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Connector 13"/>
            <p:cNvSpPr/>
            <p:nvPr/>
          </p:nvSpPr>
          <p:spPr>
            <a:xfrm>
              <a:off x="10469174" y="4000753"/>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7781483" y="2664477"/>
              <a:ext cx="24223" cy="28764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470628" y="5208850"/>
              <a:ext cx="3617229" cy="17158"/>
            </a:xfrm>
            <a:prstGeom prst="line">
              <a:avLst/>
            </a:prstGeom>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787529" y="2081029"/>
            <a:ext cx="6103341" cy="3046988"/>
          </a:xfrm>
          <a:prstGeom prst="rect">
            <a:avLst/>
          </a:prstGeom>
          <a:noFill/>
        </p:spPr>
        <p:txBody>
          <a:bodyPr wrap="square" rtlCol="0">
            <a:spAutoFit/>
          </a:bodyPr>
          <a:lstStyle/>
          <a:p>
            <a:pPr>
              <a:lnSpc>
                <a:spcPct val="200000"/>
              </a:lnSpc>
            </a:pPr>
            <a:r>
              <a:rPr lang="en-US" sz="2400" dirty="0"/>
              <a:t>Ways of choosing point to represent group:</a:t>
            </a:r>
          </a:p>
          <a:p>
            <a:pPr marL="457200" indent="-457200">
              <a:lnSpc>
                <a:spcPct val="150000"/>
              </a:lnSpc>
              <a:buFont typeface="+mj-lt"/>
              <a:buAutoNum type="arabicPeriod"/>
            </a:pPr>
            <a:r>
              <a:rPr lang="en-US" sz="2400" dirty="0"/>
              <a:t>Single Linkage</a:t>
            </a:r>
          </a:p>
          <a:p>
            <a:pPr marL="457200" indent="-457200">
              <a:lnSpc>
                <a:spcPct val="150000"/>
              </a:lnSpc>
              <a:buFont typeface="+mj-lt"/>
              <a:buAutoNum type="arabicPeriod"/>
            </a:pPr>
            <a:r>
              <a:rPr lang="en-US" sz="2400" dirty="0"/>
              <a:t>Complete Linkage</a:t>
            </a:r>
          </a:p>
          <a:p>
            <a:pPr marL="457200" indent="-457200">
              <a:lnSpc>
                <a:spcPct val="150000"/>
              </a:lnSpc>
              <a:buFont typeface="+mj-lt"/>
              <a:buAutoNum type="arabicPeriod"/>
            </a:pPr>
            <a:r>
              <a:rPr lang="en-US" sz="2400" dirty="0"/>
              <a:t>Average Linkage</a:t>
            </a:r>
          </a:p>
          <a:p>
            <a:pPr marL="457200" indent="-457200">
              <a:lnSpc>
                <a:spcPct val="150000"/>
              </a:lnSpc>
              <a:buFont typeface="+mj-lt"/>
              <a:buAutoNum type="arabicPeriod"/>
            </a:pPr>
            <a:r>
              <a:rPr lang="en-US" sz="2400" dirty="0"/>
              <a:t>Ward’s Method</a:t>
            </a:r>
          </a:p>
        </p:txBody>
      </p:sp>
      <p:sp>
        <p:nvSpPr>
          <p:cNvPr id="25" name="Oval 24"/>
          <p:cNvSpPr/>
          <p:nvPr/>
        </p:nvSpPr>
        <p:spPr>
          <a:xfrm rot="1413420">
            <a:off x="8011092" y="4063326"/>
            <a:ext cx="415820" cy="86595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rot="7754066">
            <a:off x="9944352" y="3134423"/>
            <a:ext cx="419844" cy="107562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3807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243106" y="503853"/>
            <a:ext cx="9653494" cy="1142385"/>
          </a:xfrm>
        </p:spPr>
        <p:txBody>
          <a:bodyPr/>
          <a:lstStyle/>
          <a:p>
            <a:r>
              <a:rPr lang="en-US" dirty="0"/>
              <a:t>Introduction – Clustering: Non-hierarchical</a:t>
            </a:r>
          </a:p>
        </p:txBody>
      </p:sp>
      <p:grpSp>
        <p:nvGrpSpPr>
          <p:cNvPr id="22" name="Group 21"/>
          <p:cNvGrpSpPr/>
          <p:nvPr/>
        </p:nvGrpSpPr>
        <p:grpSpPr>
          <a:xfrm>
            <a:off x="7385849" y="2494920"/>
            <a:ext cx="3617229" cy="2876423"/>
            <a:chOff x="7470628" y="2664477"/>
            <a:chExt cx="3617229" cy="2876423"/>
          </a:xfrm>
        </p:grpSpPr>
        <p:sp>
          <p:nvSpPr>
            <p:cNvPr id="9" name="Flowchart: Connector 8"/>
            <p:cNvSpPr/>
            <p:nvPr/>
          </p:nvSpPr>
          <p:spPr>
            <a:xfrm>
              <a:off x="8344658" y="4406479"/>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Connector 9"/>
            <p:cNvSpPr/>
            <p:nvPr/>
          </p:nvSpPr>
          <p:spPr>
            <a:xfrm>
              <a:off x="9296400" y="4665861"/>
              <a:ext cx="78723" cy="84779"/>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Connector 10"/>
            <p:cNvSpPr/>
            <p:nvPr/>
          </p:nvSpPr>
          <p:spPr>
            <a:xfrm>
              <a:off x="8189229" y="4798076"/>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Connector 11"/>
            <p:cNvSpPr/>
            <p:nvPr/>
          </p:nvSpPr>
          <p:spPr>
            <a:xfrm>
              <a:off x="8801857" y="3236734"/>
              <a:ext cx="78723" cy="84779"/>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Connector 12"/>
            <p:cNvSpPr/>
            <p:nvPr/>
          </p:nvSpPr>
          <p:spPr>
            <a:xfrm>
              <a:off x="9977659" y="3601081"/>
              <a:ext cx="78723" cy="84779"/>
            </a:xfrm>
            <a:prstGeom prst="flowChartConnector">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Connector 13"/>
            <p:cNvSpPr/>
            <p:nvPr/>
          </p:nvSpPr>
          <p:spPr>
            <a:xfrm>
              <a:off x="10469174" y="4000753"/>
              <a:ext cx="78723" cy="84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7781483" y="2664477"/>
              <a:ext cx="24223" cy="28764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470628" y="5208850"/>
              <a:ext cx="3617229" cy="17158"/>
            </a:xfrm>
            <a:prstGeom prst="line">
              <a:avLst/>
            </a:prstGeom>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959638" y="2189699"/>
            <a:ext cx="6087515" cy="1839734"/>
          </a:xfrm>
          <a:prstGeom prst="rect">
            <a:avLst/>
          </a:prstGeom>
          <a:noFill/>
        </p:spPr>
        <p:txBody>
          <a:bodyPr wrap="square" rtlCol="0">
            <a:spAutoFit/>
          </a:bodyPr>
          <a:lstStyle/>
          <a:p>
            <a:pPr marL="342900" indent="-342900">
              <a:lnSpc>
                <a:spcPct val="150000"/>
              </a:lnSpc>
              <a:spcBef>
                <a:spcPts val="1200"/>
              </a:spcBef>
              <a:spcAft>
                <a:spcPts val="1200"/>
              </a:spcAft>
              <a:buClr>
                <a:schemeClr val="accent1">
                  <a:lumMod val="75000"/>
                </a:schemeClr>
              </a:buClr>
              <a:buFont typeface="Wingdings" panose="05000000000000000000" pitchFamily="2" charset="2"/>
              <a:buChar char="§"/>
            </a:pPr>
            <a:r>
              <a:rPr lang="en-US" sz="2400" dirty="0"/>
              <a:t>Randomly assign each points to groups</a:t>
            </a:r>
          </a:p>
          <a:p>
            <a:pPr marL="342900" indent="-342900">
              <a:lnSpc>
                <a:spcPct val="150000"/>
              </a:lnSpc>
              <a:buClr>
                <a:schemeClr val="accent1">
                  <a:lumMod val="75000"/>
                </a:schemeClr>
              </a:buClr>
              <a:buFont typeface="Wingdings" panose="05000000000000000000" pitchFamily="2" charset="2"/>
              <a:buChar char="§"/>
            </a:pPr>
            <a:r>
              <a:rPr lang="en-US" sz="2400" dirty="0"/>
              <a:t>Reassign unstable points to other group iteratively until stable</a:t>
            </a:r>
          </a:p>
        </p:txBody>
      </p:sp>
      <p:sp>
        <p:nvSpPr>
          <p:cNvPr id="25" name="Oval 24"/>
          <p:cNvSpPr/>
          <p:nvPr/>
        </p:nvSpPr>
        <p:spPr>
          <a:xfrm rot="20755530">
            <a:off x="7843377" y="3748898"/>
            <a:ext cx="2944323" cy="105385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rot="7754066">
            <a:off x="8333885" y="2768313"/>
            <a:ext cx="1914645" cy="189480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ultiply 2"/>
          <p:cNvSpPr/>
          <p:nvPr/>
        </p:nvSpPr>
        <p:spPr>
          <a:xfrm>
            <a:off x="9024631" y="4275827"/>
            <a:ext cx="143435" cy="12990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ultiply 17"/>
          <p:cNvSpPr/>
          <p:nvPr/>
        </p:nvSpPr>
        <p:spPr>
          <a:xfrm>
            <a:off x="9179264" y="3701295"/>
            <a:ext cx="143435" cy="129901"/>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a:stCxn id="3" idx="2"/>
            <a:endCxn id="10" idx="1"/>
          </p:cNvCxnSpPr>
          <p:nvPr/>
        </p:nvCxnSpPr>
        <p:spPr>
          <a:xfrm>
            <a:off x="9133616" y="4374529"/>
            <a:ext cx="89534" cy="13419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a:stCxn id="18" idx="2"/>
            <a:endCxn id="10" idx="0"/>
          </p:cNvCxnSpPr>
          <p:nvPr/>
        </p:nvCxnSpPr>
        <p:spPr>
          <a:xfrm flipH="1">
            <a:off x="9250983" y="3799997"/>
            <a:ext cx="37266" cy="696307"/>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p:cNvSpPr txBox="1"/>
          <p:nvPr/>
        </p:nvSpPr>
        <p:spPr>
          <a:xfrm>
            <a:off x="9661700" y="2494920"/>
            <a:ext cx="1018254" cy="369332"/>
          </a:xfrm>
          <a:prstGeom prst="rect">
            <a:avLst/>
          </a:prstGeom>
          <a:noFill/>
        </p:spPr>
        <p:txBody>
          <a:bodyPr wrap="square" rtlCol="0">
            <a:spAutoFit/>
          </a:bodyPr>
          <a:lstStyle/>
          <a:p>
            <a:r>
              <a:rPr lang="en-US" dirty="0">
                <a:solidFill>
                  <a:schemeClr val="accent6"/>
                </a:solidFill>
              </a:rPr>
              <a:t>Group 2</a:t>
            </a:r>
          </a:p>
        </p:txBody>
      </p:sp>
      <p:sp>
        <p:nvSpPr>
          <p:cNvPr id="29" name="TextBox 28"/>
          <p:cNvSpPr txBox="1"/>
          <p:nvPr/>
        </p:nvSpPr>
        <p:spPr>
          <a:xfrm>
            <a:off x="10230391" y="4496153"/>
            <a:ext cx="1018254" cy="369332"/>
          </a:xfrm>
          <a:prstGeom prst="rect">
            <a:avLst/>
          </a:prstGeom>
          <a:noFill/>
        </p:spPr>
        <p:txBody>
          <a:bodyPr wrap="square" rtlCol="0">
            <a:spAutoFit/>
          </a:bodyPr>
          <a:lstStyle/>
          <a:p>
            <a:r>
              <a:rPr lang="en-US" dirty="0">
                <a:solidFill>
                  <a:schemeClr val="accent1"/>
                </a:solidFill>
              </a:rPr>
              <a:t>Group 1</a:t>
            </a:r>
          </a:p>
        </p:txBody>
      </p:sp>
    </p:spTree>
    <p:extLst>
      <p:ext uri="{BB962C8B-B14F-4D97-AF65-F5344CB8AC3E}">
        <p14:creationId xmlns:p14="http://schemas.microsoft.com/office/powerpoint/2010/main" val="199286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 grpId="0" animBg="1"/>
      <p:bldP spid="18" grpId="0" animBg="1"/>
      <p:bldP spid="28" grpId="0"/>
      <p:bldP spid="29" grpId="0"/>
    </p:bld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908</TotalTime>
  <Words>1576</Words>
  <Application>Microsoft Office PowerPoint</Application>
  <PresentationFormat>Widescreen</PresentationFormat>
  <Paragraphs>161</Paragraphs>
  <Slides>26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新細明體</vt:lpstr>
      <vt:lpstr>Arial</vt:lpstr>
      <vt:lpstr>Calibri</vt:lpstr>
      <vt:lpstr>Courier New</vt:lpstr>
      <vt:lpstr>Times New Roman</vt:lpstr>
      <vt:lpstr>Wingdings</vt:lpstr>
      <vt:lpstr>Diamond Grid 16x9</vt:lpstr>
      <vt:lpstr>Implementation of </vt:lpstr>
      <vt:lpstr>AGENDA</vt:lpstr>
      <vt:lpstr>Introduction </vt:lpstr>
      <vt:lpstr>Introduction – Classification</vt:lpstr>
      <vt:lpstr>Introduction – Clustering</vt:lpstr>
      <vt:lpstr>Introduction – Clustering: Hierarchical</vt:lpstr>
      <vt:lpstr>Introduction – Clustering: Hierarchical</vt:lpstr>
      <vt:lpstr>Introduction – Clustering: Hierarchical</vt:lpstr>
      <vt:lpstr>Introduction – Clustering: Non-hierarchical</vt:lpstr>
      <vt:lpstr>Approach </vt:lpstr>
      <vt:lpstr>Approach</vt:lpstr>
      <vt:lpstr>Approach – Hierarchical </vt:lpstr>
      <vt:lpstr>Approach – Hierarchical </vt:lpstr>
      <vt:lpstr>Approach – Non-Hierarchical </vt:lpstr>
      <vt:lpstr>Approach – Non-Hierarchical </vt:lpstr>
      <vt:lpstr>Result </vt:lpstr>
      <vt:lpstr>Comparison – Efficiency </vt:lpstr>
      <vt:lpstr>Comparison – Table of Clustering </vt:lpstr>
      <vt:lpstr>Comparison – Plots of Data: Iris</vt:lpstr>
      <vt:lpstr>Comparison – Plots of Hierarchical </vt:lpstr>
      <vt:lpstr>Comparison – Plots of Non-hierarchical </vt:lpstr>
      <vt:lpstr>Comparison – What causes the difference?</vt:lpstr>
      <vt:lpstr>Comparison – Times of Multiple Choices</vt:lpstr>
      <vt:lpstr>Comparison – Plots of Hierarchical (Manhattan) </vt:lpstr>
      <vt:lpstr>Comparison – Plots of Non-hierarchical (Manhattan)</vt:lpstr>
      <vt:lpstr>Conclusion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dc:title>
  <dc:creator>Meng-Tse Li</dc:creator>
  <cp:lastModifiedBy>Meng-Tse Li</cp:lastModifiedBy>
  <cp:revision>85</cp:revision>
  <dcterms:created xsi:type="dcterms:W3CDTF">2018-04-22T20:17:21Z</dcterms:created>
  <dcterms:modified xsi:type="dcterms:W3CDTF">2018-04-29T22:27:33Z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