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8" r:id="rId9"/>
    <p:sldId id="265" r:id="rId10"/>
    <p:sldId id="267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759"/>
    <a:srgbClr val="0470C0"/>
    <a:srgbClr val="C18D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68"/>
    <p:restoredTop sz="94647"/>
  </p:normalViewPr>
  <p:slideViewPr>
    <p:cSldViewPr snapToGrid="0" snapToObjects="1">
      <p:cViewPr varScale="1">
        <p:scale>
          <a:sx n="102" d="100"/>
          <a:sy n="102" d="100"/>
        </p:scale>
        <p:origin x="216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805A6-2272-364B-9A60-91184F1BA7FA}" type="datetimeFigureOut">
              <a:rPr lang="en-US" smtClean="0"/>
              <a:t>4/30/19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4C185-4F18-E041-BB85-1283905FC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63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4/30/19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4/30/19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4/30/19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364474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>
                <a:solidFill>
                  <a:schemeClr val="bg2">
                    <a:lumMod val="50000"/>
                  </a:schemeClr>
                </a:solidFill>
                <a:latin typeface="Britannic Bold" charset="0"/>
                <a:ea typeface="Britannic Bold" charset="0"/>
                <a:cs typeface="Britannic Bold" charset="0"/>
              </a:rPr>
              <a:t>TAIPEI MRT CLUSTERING</a:t>
            </a:r>
            <a:endParaRPr lang="en-US" sz="7200" dirty="0">
              <a:solidFill>
                <a:schemeClr val="bg2">
                  <a:lumMod val="50000"/>
                </a:schemeClr>
              </a:solidFill>
              <a:latin typeface="Britannic Bold" charset="0"/>
              <a:ea typeface="Britannic Bold" charset="0"/>
              <a:cs typeface="Britannic Bold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cap="non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 Science w Python Final Project</a:t>
            </a:r>
          </a:p>
          <a:p>
            <a:pPr algn="ctr"/>
            <a:r>
              <a:rPr lang="en-US" cap="non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Jen-Yin Chao</a:t>
            </a:r>
            <a:endParaRPr lang="en-US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16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03856"/>
            <a:ext cx="10058400" cy="1450757"/>
          </a:xfrm>
        </p:spPr>
        <p:txBody>
          <a:bodyPr>
            <a:normAutofit/>
          </a:bodyPr>
          <a:lstStyle/>
          <a:p>
            <a:r>
              <a:rPr lang="en-US" sz="5400" dirty="0" smtClean="0"/>
              <a:t>Approach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70786"/>
            <a:ext cx="10759440" cy="4023360"/>
          </a:xfrm>
        </p:spPr>
        <p:txBody>
          <a:bodyPr>
            <a:noAutofit/>
          </a:bodyPr>
          <a:lstStyle/>
          <a:p>
            <a:pPr marL="806940" lvl="0" indent="-571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5000"/>
              <a:buFont typeface="Wingdings" charset="2"/>
              <a:buChar char="§"/>
            </a:pPr>
            <a:r>
              <a:rPr lang="en-US" sz="2900" dirty="0" smtClean="0">
                <a:latin typeface="+mj-lt"/>
              </a:rPr>
              <a:t>Clustering outcome of each week</a:t>
            </a:r>
            <a:endParaRPr lang="en-US" sz="2900" dirty="0">
              <a:latin typeface="+mj-lt"/>
            </a:endParaRPr>
          </a:p>
          <a:p>
            <a:pPr marL="80694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5000"/>
              <a:buFont typeface="Wingdings" charset="2"/>
              <a:buChar char="§"/>
              <a:tabLst/>
              <a:defRPr/>
            </a:pPr>
            <a:endParaRPr lang="en-US" sz="29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284"/>
          <a:stretch/>
        </p:blipFill>
        <p:spPr>
          <a:xfrm>
            <a:off x="1461770" y="2495019"/>
            <a:ext cx="10030460" cy="35400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61770" y="2722880"/>
            <a:ext cx="1047750" cy="33121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6890" y="2692400"/>
            <a:ext cx="94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Week #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09520" y="2484859"/>
            <a:ext cx="8982710" cy="2380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258425" y="2080127"/>
            <a:ext cx="123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Stop Name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Curved Connector 9"/>
          <p:cNvCxnSpPr/>
          <p:nvPr/>
        </p:nvCxnSpPr>
        <p:spPr>
          <a:xfrm>
            <a:off x="6838315" y="3497627"/>
            <a:ext cx="1005205" cy="52493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914640" y="3699400"/>
            <a:ext cx="3241040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hich means this stop at week 2 is assigned to group 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495393" y="2758280"/>
            <a:ext cx="1025513" cy="327676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510391" y="2759814"/>
            <a:ext cx="1025513" cy="327676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228069" y="5988022"/>
            <a:ext cx="1795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100% Similarity!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29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12" grpId="0" animBg="1"/>
      <p:bldP spid="12" grpId="2" animBg="1"/>
      <p:bldP spid="11" grpId="0" animBg="1"/>
      <p:bldP spid="13" grpId="0" animBg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03856"/>
            <a:ext cx="10058400" cy="1450757"/>
          </a:xfrm>
        </p:spPr>
        <p:txBody>
          <a:bodyPr>
            <a:normAutofit/>
          </a:bodyPr>
          <a:lstStyle/>
          <a:p>
            <a:r>
              <a:rPr lang="en-US" sz="5400" dirty="0" smtClean="0"/>
              <a:t>Approach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45734"/>
            <a:ext cx="4511040" cy="4023360"/>
          </a:xfrm>
        </p:spPr>
        <p:txBody>
          <a:bodyPr anchor="t">
            <a:noAutofit/>
          </a:bodyPr>
          <a:lstStyle/>
          <a:p>
            <a:pPr marL="23544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5000"/>
              <a:buNone/>
            </a:pPr>
            <a:r>
              <a:rPr lang="en-US" sz="3200" dirty="0" smtClean="0">
                <a:latin typeface="+mj-lt"/>
              </a:rPr>
              <a:t>&lt;Similarity Heat Map&gt;</a:t>
            </a:r>
          </a:p>
          <a:p>
            <a:pPr marL="235440" lvl="0" indent="0">
              <a:lnSpc>
                <a:spcPct val="100000"/>
              </a:lnSpc>
              <a:spcAft>
                <a:spcPts val="0"/>
              </a:spcAft>
              <a:buClrTx/>
              <a:buSzPct val="85000"/>
              <a:buNone/>
            </a:pPr>
            <a:r>
              <a:rPr lang="en-US" sz="2800" dirty="0" smtClean="0">
                <a:latin typeface="+mj-lt"/>
              </a:rPr>
              <a:t>the probability of being assigned in the same group</a:t>
            </a:r>
          </a:p>
          <a:p>
            <a:pPr marL="235440" lvl="0" indent="0">
              <a:lnSpc>
                <a:spcPct val="100000"/>
              </a:lnSpc>
              <a:spcAft>
                <a:spcPts val="0"/>
              </a:spcAft>
              <a:buClrTx/>
              <a:buSzPct val="85000"/>
              <a:buNone/>
            </a:pPr>
            <a:endParaRPr lang="en-US" sz="2800" dirty="0">
              <a:latin typeface="+mj-lt"/>
            </a:endParaRPr>
          </a:p>
          <a:p>
            <a:pPr marL="806940" marR="0" lvl="0" indent="-5715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5000"/>
              <a:buFont typeface="Wingdings" charset="2"/>
              <a:buChar char="§"/>
              <a:tabLst/>
              <a:defRPr/>
            </a:pPr>
            <a:endParaRPr lang="en-US" sz="3200" dirty="0"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3" t="5199" r="6067" b="10802"/>
          <a:stretch/>
        </p:blipFill>
        <p:spPr>
          <a:xfrm>
            <a:off x="5273040" y="873760"/>
            <a:ext cx="6705600" cy="576072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892800" y="1097280"/>
            <a:ext cx="3637280" cy="3606800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flipH="1" flipV="1">
            <a:off x="9530080" y="4704080"/>
            <a:ext cx="538480" cy="569904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flipH="1" flipV="1">
            <a:off x="10068560" y="5273984"/>
            <a:ext cx="711200" cy="730576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233920" y="2716014"/>
            <a:ext cx="955040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accent3">
                    <a:lumMod val="50000"/>
                  </a:schemeClr>
                </a:solidFill>
              </a:rPr>
              <a:t>Group 1</a:t>
            </a:r>
            <a:endParaRPr 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64880" y="4924028"/>
            <a:ext cx="955040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Group 2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13520" y="5645388"/>
            <a:ext cx="955040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Group 3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8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03856"/>
            <a:ext cx="10058400" cy="1450757"/>
          </a:xfrm>
        </p:spPr>
        <p:txBody>
          <a:bodyPr>
            <a:normAutofit/>
          </a:bodyPr>
          <a:lstStyle/>
          <a:p>
            <a:r>
              <a:rPr lang="en-US" sz="5400" dirty="0" smtClean="0"/>
              <a:t>Result</a:t>
            </a:r>
            <a:endParaRPr lang="en-US" sz="5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280" y="396240"/>
            <a:ext cx="7691347" cy="57099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97280" y="1754613"/>
            <a:ext cx="3042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Transit Station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sz="2400" b="1" dirty="0" smtClean="0">
                <a:solidFill>
                  <a:srgbClr val="008759"/>
                </a:solidFill>
              </a:rPr>
              <a:t>Tourist Attraction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sz="2400" b="1" dirty="0" smtClean="0">
                <a:solidFill>
                  <a:srgbClr val="FFC000"/>
                </a:solidFill>
              </a:rPr>
              <a:t>Shopping Center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sz="2400" b="1" dirty="0" smtClean="0">
                <a:solidFill>
                  <a:srgbClr val="FFC000"/>
                </a:solidFill>
              </a:rPr>
              <a:t>Night Market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</a:rPr>
              <a:t>Financial Center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</a:rPr>
              <a:t>Expensive Block</a:t>
            </a:r>
            <a:endParaRPr lang="en-US" sz="2400" b="1" dirty="0">
              <a:solidFill>
                <a:srgbClr val="7030A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511040" y="5634772"/>
            <a:ext cx="16865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11040" y="6031012"/>
            <a:ext cx="1991360" cy="40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117840" y="3805972"/>
            <a:ext cx="16865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35040" y="5848132"/>
            <a:ext cx="812800" cy="40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7792720" y="4622800"/>
            <a:ext cx="680720" cy="6132"/>
          </a:xfrm>
          <a:prstGeom prst="line">
            <a:avLst/>
          </a:prstGeom>
          <a:ln>
            <a:solidFill>
              <a:srgbClr val="00875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091680" y="5842000"/>
            <a:ext cx="680720" cy="6132"/>
          </a:xfrm>
          <a:prstGeom prst="line">
            <a:avLst/>
          </a:prstGeom>
          <a:ln>
            <a:solidFill>
              <a:srgbClr val="00875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609840" y="6031012"/>
            <a:ext cx="1056640" cy="6132"/>
          </a:xfrm>
          <a:prstGeom prst="line">
            <a:avLst/>
          </a:prstGeom>
          <a:ln>
            <a:solidFill>
              <a:srgbClr val="00875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227933" y="5842000"/>
            <a:ext cx="952387" cy="0"/>
          </a:xfrm>
          <a:prstGeom prst="line">
            <a:avLst/>
          </a:prstGeom>
          <a:ln>
            <a:solidFill>
              <a:srgbClr val="00875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638800" y="5435600"/>
            <a:ext cx="1584960" cy="0"/>
          </a:xfrm>
          <a:prstGeom prst="line">
            <a:avLst/>
          </a:prstGeom>
          <a:ln>
            <a:solidFill>
              <a:srgbClr val="00875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146800" y="4811813"/>
            <a:ext cx="972000" cy="6132"/>
          </a:xfrm>
          <a:prstGeom prst="line">
            <a:avLst/>
          </a:prstGeom>
          <a:ln>
            <a:solidFill>
              <a:srgbClr val="00875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462520" y="5634772"/>
            <a:ext cx="868680" cy="0"/>
          </a:xfrm>
          <a:prstGeom prst="line">
            <a:avLst/>
          </a:prstGeom>
          <a:ln>
            <a:solidFill>
              <a:srgbClr val="00875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778440" y="6041172"/>
            <a:ext cx="53676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444880" y="5634772"/>
            <a:ext cx="77888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511040" y="2403892"/>
            <a:ext cx="1127760" cy="40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9329926" y="4811813"/>
            <a:ext cx="1774954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78440" y="4622800"/>
            <a:ext cx="68408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8617400" y="5634772"/>
            <a:ext cx="299548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8691173" y="4622800"/>
            <a:ext cx="173298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477960" y="5015012"/>
            <a:ext cx="1816920" cy="1418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511040" y="4212372"/>
            <a:ext cx="2607760" cy="40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9753600" y="1785093"/>
            <a:ext cx="144000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742520" y="1785093"/>
            <a:ext cx="187488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971173" y="5852160"/>
            <a:ext cx="1030587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416746" y="4811813"/>
            <a:ext cx="1656134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5747853" y="4622800"/>
            <a:ext cx="754547" cy="1016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0962640" y="2184400"/>
            <a:ext cx="515440" cy="1016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8773813" y="1785093"/>
            <a:ext cx="746107" cy="1016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511040" y="1795253"/>
            <a:ext cx="19913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97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03856"/>
            <a:ext cx="10058400" cy="1450757"/>
          </a:xfrm>
        </p:spPr>
        <p:txBody>
          <a:bodyPr>
            <a:normAutofit/>
          </a:bodyPr>
          <a:lstStyle/>
          <a:p>
            <a:r>
              <a:rPr lang="en-US" sz="5400" dirty="0" smtClean="0"/>
              <a:t>Conclusion</a:t>
            </a:r>
            <a:endParaRPr lang="en-US" sz="5400" dirty="0"/>
          </a:p>
        </p:txBody>
      </p:sp>
      <p:sp>
        <p:nvSpPr>
          <p:cNvPr id="8" name="Rectangle 7"/>
          <p:cNvSpPr/>
          <p:nvPr/>
        </p:nvSpPr>
        <p:spPr>
          <a:xfrm>
            <a:off x="1097280" y="1834864"/>
            <a:ext cx="100584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800" dirty="0" smtClean="0">
                <a:latin typeface="+mj-lt"/>
              </a:rPr>
              <a:t>Different kind of MRT stop do really have different weekly rider-ship pattern.</a:t>
            </a: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800" dirty="0" smtClean="0">
                <a:latin typeface="+mj-lt"/>
              </a:rPr>
              <a:t>Most </a:t>
            </a:r>
            <a:r>
              <a:rPr lang="en-US" sz="2800" u="sng" dirty="0" smtClean="0">
                <a:latin typeface="+mj-lt"/>
              </a:rPr>
              <a:t>transit station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u="sng" dirty="0" smtClean="0">
                <a:latin typeface="+mj-lt"/>
              </a:rPr>
              <a:t>tourist attraction</a:t>
            </a:r>
            <a:r>
              <a:rPr lang="en-US" sz="2800" dirty="0" smtClean="0">
                <a:latin typeface="+mj-lt"/>
              </a:rPr>
              <a:t>, and </a:t>
            </a:r>
            <a:r>
              <a:rPr lang="en-US" sz="2800" u="sng" dirty="0" smtClean="0">
                <a:latin typeface="+mj-lt"/>
              </a:rPr>
              <a:t>shopping center</a:t>
            </a:r>
            <a:r>
              <a:rPr lang="en-US" sz="2800" dirty="0" smtClean="0">
                <a:latin typeface="+mj-lt"/>
              </a:rPr>
              <a:t>(night market) can be distinguished by the weekly rider-ship with k-means clustering method.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136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03856"/>
            <a:ext cx="10058400" cy="1450757"/>
          </a:xfrm>
        </p:spPr>
        <p:txBody>
          <a:bodyPr>
            <a:normAutofit/>
          </a:bodyPr>
          <a:lstStyle/>
          <a:p>
            <a:r>
              <a:rPr lang="en-US" sz="5400" dirty="0" smtClean="0"/>
              <a:t>Agenda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5440">
              <a:lnSpc>
                <a:spcPct val="130000"/>
              </a:lnSpc>
              <a:buSzPct val="85000"/>
              <a:buFont typeface="Wingdings" charset="2"/>
              <a:buChar char="q"/>
            </a:pPr>
            <a:r>
              <a:rPr lang="en-US" sz="3600" dirty="0" smtClean="0">
                <a:latin typeface="+mj-lt"/>
              </a:rPr>
              <a:t> Introduction</a:t>
            </a:r>
          </a:p>
          <a:p>
            <a:pPr marL="235440">
              <a:lnSpc>
                <a:spcPct val="130000"/>
              </a:lnSpc>
              <a:buSzPct val="85000"/>
              <a:buFont typeface="Wingdings" charset="2"/>
              <a:buChar char="q"/>
            </a:pPr>
            <a:r>
              <a:rPr lang="en-US" sz="3600" dirty="0" smtClean="0">
                <a:latin typeface="+mj-lt"/>
              </a:rPr>
              <a:t> Approach</a:t>
            </a:r>
          </a:p>
          <a:p>
            <a:pPr marL="235440">
              <a:lnSpc>
                <a:spcPct val="130000"/>
              </a:lnSpc>
              <a:buSzPct val="85000"/>
              <a:buFont typeface="Wingdings" charset="2"/>
              <a:buChar char="q"/>
            </a:pPr>
            <a:r>
              <a:rPr lang="en-US" sz="3600" dirty="0" smtClean="0">
                <a:latin typeface="+mj-lt"/>
              </a:rPr>
              <a:t> Result</a:t>
            </a:r>
          </a:p>
          <a:p>
            <a:pPr marL="235440">
              <a:lnSpc>
                <a:spcPct val="130000"/>
              </a:lnSpc>
              <a:buSzPct val="85000"/>
              <a:buFont typeface="Wingdings" charset="2"/>
              <a:buChar char="q"/>
            </a:pPr>
            <a:r>
              <a:rPr lang="en-US" sz="3600" dirty="0" smtClean="0">
                <a:latin typeface="+mj-lt"/>
              </a:rPr>
              <a:t> Conclusion</a:t>
            </a: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3616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03856"/>
            <a:ext cx="10058400" cy="1450757"/>
          </a:xfrm>
        </p:spPr>
        <p:txBody>
          <a:bodyPr>
            <a:normAutofit/>
          </a:bodyPr>
          <a:lstStyle/>
          <a:p>
            <a:r>
              <a:rPr lang="en-US" sz="5400" dirty="0" smtClean="0"/>
              <a:t>Introduction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6940" marR="0" lvl="0" indent="-57150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Pct val="85000"/>
              <a:buFont typeface="Wingdings" charset="2"/>
              <a:buChar char="§"/>
              <a:tabLst/>
              <a:defRPr/>
            </a:pPr>
            <a:r>
              <a:rPr lang="en-US" sz="3600" dirty="0" smtClean="0">
                <a:latin typeface="+mj-lt"/>
              </a:rPr>
              <a:t>Taipei MRT </a:t>
            </a:r>
            <a:r>
              <a:rPr lang="mr-IN" sz="3600" dirty="0" smtClean="0">
                <a:latin typeface="+mj-lt"/>
              </a:rPr>
              <a:t>–</a:t>
            </a:r>
            <a:r>
              <a:rPr lang="en-US" sz="3600" dirty="0" smtClean="0">
                <a:latin typeface="+mj-lt"/>
              </a:rPr>
              <a:t> Mass Rapid Transit / Metro Service</a:t>
            </a: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365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288" y="-2709"/>
            <a:ext cx="5494105" cy="68580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692613" y="4237955"/>
            <a:ext cx="3926414" cy="232913"/>
            <a:chOff x="1561073" y="3683479"/>
            <a:chExt cx="3926414" cy="232913"/>
          </a:xfrm>
        </p:grpSpPr>
        <p:sp>
          <p:nvSpPr>
            <p:cNvPr id="3" name="Rectangle 2"/>
            <p:cNvSpPr/>
            <p:nvPr/>
          </p:nvSpPr>
          <p:spPr>
            <a:xfrm>
              <a:off x="5253487" y="3683479"/>
              <a:ext cx="234000" cy="23291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>
              <a:stCxn id="3" idx="1"/>
            </p:cNvCxnSpPr>
            <p:nvPr/>
          </p:nvCxnSpPr>
          <p:spPr>
            <a:xfrm flipH="1" flipV="1">
              <a:off x="1561073" y="3795623"/>
              <a:ext cx="3692414" cy="431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1396641" y="3980767"/>
            <a:ext cx="1992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Taipei Main Station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 flipH="1">
            <a:off x="7568655" y="5438246"/>
            <a:ext cx="3569515" cy="232913"/>
            <a:chOff x="1917972" y="3683479"/>
            <a:chExt cx="3569515" cy="232913"/>
          </a:xfrm>
        </p:grpSpPr>
        <p:sp>
          <p:nvSpPr>
            <p:cNvPr id="9" name="Rectangle 8"/>
            <p:cNvSpPr/>
            <p:nvPr/>
          </p:nvSpPr>
          <p:spPr>
            <a:xfrm>
              <a:off x="5253487" y="3683479"/>
              <a:ext cx="234000" cy="232913"/>
            </a:xfrm>
            <a:prstGeom prst="rect">
              <a:avLst/>
            </a:prstGeom>
            <a:noFill/>
            <a:ln w="28575">
              <a:solidFill>
                <a:srgbClr val="C18D3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9" idx="1"/>
            </p:cNvCxnSpPr>
            <p:nvPr/>
          </p:nvCxnSpPr>
          <p:spPr>
            <a:xfrm flipH="1" flipV="1">
              <a:off x="1917972" y="3799933"/>
              <a:ext cx="3335515" cy="3"/>
            </a:xfrm>
            <a:prstGeom prst="line">
              <a:avLst/>
            </a:prstGeom>
            <a:ln w="28575">
              <a:solidFill>
                <a:srgbClr val="C18D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10342068" y="5185368"/>
            <a:ext cx="118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Taipei Zoo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 flipH="1">
            <a:off x="6245750" y="3328494"/>
            <a:ext cx="4182301" cy="232913"/>
            <a:chOff x="1305186" y="3683479"/>
            <a:chExt cx="4182301" cy="232913"/>
          </a:xfrm>
        </p:grpSpPr>
        <p:sp>
          <p:nvSpPr>
            <p:cNvPr id="14" name="Rectangle 13"/>
            <p:cNvSpPr/>
            <p:nvPr/>
          </p:nvSpPr>
          <p:spPr>
            <a:xfrm>
              <a:off x="5253487" y="3683479"/>
              <a:ext cx="234000" cy="232913"/>
            </a:xfrm>
            <a:prstGeom prst="rect">
              <a:avLst/>
            </a:prstGeom>
            <a:noFill/>
            <a:ln w="28575">
              <a:solidFill>
                <a:srgbClr val="C18D3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 flipV="1">
              <a:off x="1305186" y="3793833"/>
              <a:ext cx="3948301" cy="6104"/>
            </a:xfrm>
            <a:prstGeom prst="line">
              <a:avLst/>
            </a:prstGeom>
            <a:ln w="28575">
              <a:solidFill>
                <a:srgbClr val="C18D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009027" y="3086143"/>
            <a:ext cx="179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Songshan</a:t>
            </a:r>
            <a:r>
              <a:rPr lang="en-US" dirty="0" smtClean="0"/>
              <a:t> Airport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953311" y="868942"/>
            <a:ext cx="3135231" cy="232913"/>
            <a:chOff x="2352256" y="3683479"/>
            <a:chExt cx="3135231" cy="232913"/>
          </a:xfrm>
        </p:grpSpPr>
        <p:sp>
          <p:nvSpPr>
            <p:cNvPr id="25" name="Rectangle 24"/>
            <p:cNvSpPr/>
            <p:nvPr/>
          </p:nvSpPr>
          <p:spPr>
            <a:xfrm>
              <a:off x="5253487" y="3683479"/>
              <a:ext cx="234000" cy="23291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>
              <a:stCxn id="25" idx="1"/>
            </p:cNvCxnSpPr>
            <p:nvPr/>
          </p:nvCxnSpPr>
          <p:spPr>
            <a:xfrm flipH="1" flipV="1">
              <a:off x="2352256" y="3799935"/>
              <a:ext cx="2901231" cy="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720002" y="616066"/>
            <a:ext cx="92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Tamsui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67280" y="985398"/>
            <a:ext cx="1958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(Tourist Attraction)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365589" y="6459774"/>
            <a:ext cx="4006889" cy="232913"/>
            <a:chOff x="1480598" y="3683479"/>
            <a:chExt cx="4006889" cy="232913"/>
          </a:xfrm>
        </p:grpSpPr>
        <p:sp>
          <p:nvSpPr>
            <p:cNvPr id="31" name="Rectangle 30"/>
            <p:cNvSpPr/>
            <p:nvPr/>
          </p:nvSpPr>
          <p:spPr>
            <a:xfrm>
              <a:off x="5253487" y="3683479"/>
              <a:ext cx="234000" cy="232913"/>
            </a:xfrm>
            <a:prstGeom prst="rect">
              <a:avLst/>
            </a:prstGeom>
            <a:noFill/>
            <a:ln w="28575">
              <a:solidFill>
                <a:srgbClr val="008759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>
            <a:xfrm flipH="1" flipV="1">
              <a:off x="1480598" y="3799935"/>
              <a:ext cx="3772890" cy="2"/>
            </a:xfrm>
            <a:prstGeom prst="line">
              <a:avLst/>
            </a:prstGeom>
            <a:ln w="28575">
              <a:solidFill>
                <a:srgbClr val="0087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2151046" y="6206898"/>
            <a:ext cx="92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Xindian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491304" y="6574546"/>
            <a:ext cx="1958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(Tourist Attraction)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 flipH="1">
            <a:off x="8162070" y="3698622"/>
            <a:ext cx="3367173" cy="232913"/>
            <a:chOff x="2120314" y="3683479"/>
            <a:chExt cx="3367173" cy="232913"/>
          </a:xfrm>
        </p:grpSpPr>
        <p:sp>
          <p:nvSpPr>
            <p:cNvPr id="38" name="Rectangle 37"/>
            <p:cNvSpPr/>
            <p:nvPr/>
          </p:nvSpPr>
          <p:spPr>
            <a:xfrm>
              <a:off x="5253487" y="3683479"/>
              <a:ext cx="234000" cy="232913"/>
            </a:xfrm>
            <a:prstGeom prst="rect">
              <a:avLst/>
            </a:prstGeom>
            <a:noFill/>
            <a:ln w="28575">
              <a:solidFill>
                <a:srgbClr val="C18D3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>
            <a:xfrm flipH="1" flipV="1">
              <a:off x="2120314" y="3799935"/>
              <a:ext cx="3133173" cy="2"/>
            </a:xfrm>
            <a:prstGeom prst="line">
              <a:avLst/>
            </a:prstGeom>
            <a:ln w="28575">
              <a:solidFill>
                <a:srgbClr val="C18D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9553106" y="3465203"/>
            <a:ext cx="2403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Nangang</a:t>
            </a:r>
            <a:r>
              <a:rPr lang="en-US" dirty="0"/>
              <a:t> </a:t>
            </a:r>
            <a:r>
              <a:rPr lang="en-US" dirty="0" smtClean="0"/>
              <a:t>Software Park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 flipH="1">
            <a:off x="6245750" y="4251915"/>
            <a:ext cx="4804871" cy="218953"/>
            <a:chOff x="1207179" y="3683479"/>
            <a:chExt cx="4804871" cy="218953"/>
          </a:xfrm>
        </p:grpSpPr>
        <p:sp>
          <p:nvSpPr>
            <p:cNvPr id="43" name="Rectangle 42"/>
            <p:cNvSpPr/>
            <p:nvPr/>
          </p:nvSpPr>
          <p:spPr>
            <a:xfrm>
              <a:off x="5253487" y="3683479"/>
              <a:ext cx="758563" cy="218953"/>
            </a:xfrm>
            <a:prstGeom prst="rect">
              <a:avLst/>
            </a:prstGeom>
            <a:noFill/>
            <a:ln w="28575">
              <a:solidFill>
                <a:srgbClr val="0470C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/>
            <p:cNvCxnSpPr/>
            <p:nvPr/>
          </p:nvCxnSpPr>
          <p:spPr>
            <a:xfrm flipH="1" flipV="1">
              <a:off x="1207179" y="3792619"/>
              <a:ext cx="4046308" cy="7318"/>
            </a:xfrm>
            <a:prstGeom prst="line">
              <a:avLst/>
            </a:prstGeom>
            <a:ln w="28575">
              <a:solidFill>
                <a:srgbClr val="04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9670300" y="4003559"/>
            <a:ext cx="13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Xinyi District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9899945" y="4369555"/>
            <a:ext cx="1958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(Shopping Center)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 rot="16200000" flipH="1">
            <a:off x="5514963" y="3570058"/>
            <a:ext cx="894654" cy="232913"/>
            <a:chOff x="4592833" y="3683479"/>
            <a:chExt cx="894654" cy="232913"/>
          </a:xfrm>
        </p:grpSpPr>
        <p:sp>
          <p:nvSpPr>
            <p:cNvPr id="49" name="Rectangle 48"/>
            <p:cNvSpPr/>
            <p:nvPr/>
          </p:nvSpPr>
          <p:spPr>
            <a:xfrm>
              <a:off x="5253487" y="3683479"/>
              <a:ext cx="234000" cy="232913"/>
            </a:xfrm>
            <a:prstGeom prst="rect">
              <a:avLst/>
            </a:prstGeom>
            <a:noFill/>
            <a:ln w="28575">
              <a:solidFill>
                <a:srgbClr val="008759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 rot="16200000" flipV="1">
              <a:off x="4920652" y="3467098"/>
              <a:ext cx="5020" cy="660657"/>
            </a:xfrm>
            <a:prstGeom prst="line">
              <a:avLst/>
            </a:prstGeom>
            <a:ln w="28575">
              <a:solidFill>
                <a:srgbClr val="0087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Connector 53"/>
          <p:cNvCxnSpPr/>
          <p:nvPr/>
        </p:nvCxnSpPr>
        <p:spPr>
          <a:xfrm>
            <a:off x="1777291" y="3241021"/>
            <a:ext cx="4179980" cy="7894"/>
          </a:xfrm>
          <a:prstGeom prst="line">
            <a:avLst/>
          </a:prstGeom>
          <a:ln w="28575">
            <a:solidFill>
              <a:srgbClr val="008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605551" y="2863351"/>
            <a:ext cx="1707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Nanjing East Rd.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777291" y="3259086"/>
            <a:ext cx="1675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(Financial Center)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64" name="Group 63"/>
          <p:cNvGrpSpPr/>
          <p:nvPr/>
        </p:nvGrpSpPr>
        <p:grpSpPr>
          <a:xfrm flipH="1">
            <a:off x="5544764" y="4634492"/>
            <a:ext cx="3998613" cy="451680"/>
            <a:chOff x="2287613" y="3683479"/>
            <a:chExt cx="3928033" cy="451680"/>
          </a:xfrm>
        </p:grpSpPr>
        <p:sp>
          <p:nvSpPr>
            <p:cNvPr id="65" name="Rectangle 64"/>
            <p:cNvSpPr/>
            <p:nvPr/>
          </p:nvSpPr>
          <p:spPr>
            <a:xfrm>
              <a:off x="5253489" y="3683479"/>
              <a:ext cx="962157" cy="45168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/>
            <p:nvPr/>
          </p:nvCxnSpPr>
          <p:spPr>
            <a:xfrm flipH="1">
              <a:off x="2287613" y="3916386"/>
              <a:ext cx="2965875" cy="162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/>
          <p:cNvSpPr txBox="1"/>
          <p:nvPr/>
        </p:nvSpPr>
        <p:spPr>
          <a:xfrm>
            <a:off x="8491641" y="4506058"/>
            <a:ext cx="1408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Daan</a:t>
            </a:r>
            <a:r>
              <a:rPr lang="en-US" dirty="0" smtClean="0"/>
              <a:t> District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8729759" y="4862445"/>
            <a:ext cx="1958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(Expensive Block)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65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7" grpId="0"/>
      <p:bldP spid="28" grpId="0"/>
      <p:bldP spid="29" grpId="0"/>
      <p:bldP spid="34" grpId="0"/>
      <p:bldP spid="35" grpId="0"/>
      <p:bldP spid="41" grpId="0"/>
      <p:bldP spid="46" grpId="0"/>
      <p:bldP spid="47" grpId="0"/>
      <p:bldP spid="59" grpId="0"/>
      <p:bldP spid="61" grpId="0"/>
      <p:bldP spid="73" grpId="0"/>
      <p:bldP spid="7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03856"/>
            <a:ext cx="10058400" cy="1450757"/>
          </a:xfrm>
        </p:spPr>
        <p:txBody>
          <a:bodyPr>
            <a:normAutofit/>
          </a:bodyPr>
          <a:lstStyle/>
          <a:p>
            <a:r>
              <a:rPr lang="en-US" sz="5400" dirty="0" smtClean="0"/>
              <a:t>Introduction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6940" marR="0" lvl="0" indent="-57150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Pct val="85000"/>
              <a:buFont typeface="Wingdings" charset="2"/>
              <a:buChar char="§"/>
              <a:tabLst/>
              <a:defRPr/>
            </a:pPr>
            <a:r>
              <a:rPr lang="en-US" sz="3600" dirty="0" smtClean="0">
                <a:latin typeface="+mj-lt"/>
              </a:rPr>
              <a:t>Taipei MRT </a:t>
            </a:r>
            <a:r>
              <a:rPr lang="mr-IN" sz="3600" dirty="0" smtClean="0">
                <a:latin typeface="+mj-lt"/>
              </a:rPr>
              <a:t>–</a:t>
            </a:r>
            <a:r>
              <a:rPr lang="en-US" sz="3600" dirty="0" smtClean="0">
                <a:latin typeface="+mj-lt"/>
              </a:rPr>
              <a:t> Mass Rapid Transit / Metro Service</a:t>
            </a:r>
          </a:p>
          <a:p>
            <a:pPr marL="806940" marR="0" lvl="0" indent="-57150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Pct val="85000"/>
              <a:buFont typeface="Wingdings" charset="2"/>
              <a:buChar char="§"/>
              <a:tabLst/>
              <a:defRPr/>
            </a:pPr>
            <a:r>
              <a:rPr lang="en-US" sz="3600" dirty="0" smtClean="0">
                <a:latin typeface="+mj-lt"/>
              </a:rPr>
              <a:t>Are there any weekly patterns of rider-ship?</a:t>
            </a:r>
          </a:p>
          <a:p>
            <a:pPr marL="806940" marR="0" lvl="0" indent="-57150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Pct val="85000"/>
              <a:buFont typeface="Wingdings" charset="2"/>
              <a:buChar char="§"/>
              <a:tabLst/>
              <a:defRPr/>
            </a:pPr>
            <a:r>
              <a:rPr lang="en-US" sz="3600" dirty="0" smtClean="0">
                <a:latin typeface="+mj-lt"/>
              </a:rPr>
              <a:t>Would patterns be different within stops?</a:t>
            </a:r>
          </a:p>
          <a:p>
            <a:pPr marL="806940" marR="0" lvl="0" indent="-57150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Pct val="85000"/>
              <a:buFont typeface="Wingdings" charset="2"/>
              <a:buChar char="§"/>
              <a:tabLst/>
              <a:defRPr/>
            </a:pP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074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03856"/>
            <a:ext cx="10058400" cy="1450757"/>
          </a:xfrm>
        </p:spPr>
        <p:txBody>
          <a:bodyPr>
            <a:normAutofit/>
          </a:bodyPr>
          <a:lstStyle/>
          <a:p>
            <a:r>
              <a:rPr lang="en-US" sz="5400" dirty="0" smtClean="0"/>
              <a:t>Introduction (Pattern)</a:t>
            </a:r>
            <a:endParaRPr lang="en-US" sz="5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56430"/>
              </p:ext>
            </p:extLst>
          </p:nvPr>
        </p:nvGraphicFramePr>
        <p:xfrm>
          <a:off x="1565000" y="2458721"/>
          <a:ext cx="9122959" cy="2885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4519"/>
                <a:gridCol w="986920"/>
                <a:gridCol w="986920"/>
                <a:gridCol w="986920"/>
                <a:gridCol w="986920"/>
                <a:gridCol w="986920"/>
                <a:gridCol w="986920"/>
                <a:gridCol w="986920"/>
              </a:tblGrid>
              <a:tr h="49783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Sun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Mon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Tue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Wed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Thu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Fri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Sat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8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Taipei</a:t>
                      </a:r>
                      <a:r>
                        <a:rPr lang="en-US" sz="2000" baseline="0" dirty="0" smtClean="0"/>
                        <a:t> Main Station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8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Taipei</a:t>
                      </a:r>
                      <a:r>
                        <a:rPr lang="en-US" sz="2000" baseline="0" dirty="0" smtClean="0"/>
                        <a:t> Zoo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8759"/>
                          </a:solidFill>
                        </a:rPr>
                        <a:t>L</a:t>
                      </a:r>
                      <a:endParaRPr lang="en-US" sz="2000" dirty="0">
                        <a:solidFill>
                          <a:srgbClr val="0087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8759"/>
                          </a:solidFill>
                        </a:rPr>
                        <a:t>L</a:t>
                      </a:r>
                      <a:endParaRPr lang="en-US" sz="2000" dirty="0">
                        <a:solidFill>
                          <a:srgbClr val="0087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8759"/>
                          </a:solidFill>
                        </a:rPr>
                        <a:t>L</a:t>
                      </a:r>
                      <a:endParaRPr lang="en-US" sz="2000" dirty="0">
                        <a:solidFill>
                          <a:srgbClr val="0087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8759"/>
                          </a:solidFill>
                        </a:rPr>
                        <a:t>L</a:t>
                      </a:r>
                      <a:endParaRPr lang="en-US" sz="2000" dirty="0">
                        <a:solidFill>
                          <a:srgbClr val="0087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8759"/>
                          </a:solidFill>
                        </a:rPr>
                        <a:t>L</a:t>
                      </a:r>
                      <a:endParaRPr lang="en-US" sz="2000" dirty="0">
                        <a:solidFill>
                          <a:srgbClr val="0087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8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Nanjing East Rd.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(Financial Center)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8759"/>
                          </a:solidFill>
                        </a:rPr>
                        <a:t>L</a:t>
                      </a:r>
                      <a:endParaRPr lang="en-US" sz="2000" dirty="0">
                        <a:solidFill>
                          <a:srgbClr val="0087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8759"/>
                          </a:solidFill>
                        </a:rPr>
                        <a:t>L</a:t>
                      </a:r>
                      <a:endParaRPr lang="en-US" sz="2000" dirty="0">
                        <a:solidFill>
                          <a:srgbClr val="0087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097280" y="5374642"/>
            <a:ext cx="10556601" cy="545255"/>
          </a:xfrm>
        </p:spPr>
        <p:txBody>
          <a:bodyPr>
            <a:noAutofit/>
          </a:bodyPr>
          <a:lstStyle/>
          <a:p>
            <a:pPr marL="23544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5000"/>
              <a:buNone/>
              <a:tabLst/>
              <a:defRPr/>
            </a:pPr>
            <a:r>
              <a:rPr lang="en-US" sz="3200" i="1" dirty="0" smtClean="0">
                <a:latin typeface="+mj-lt"/>
              </a:rPr>
              <a:t>Can I separate MRT stops with their weekly rider-ship pattern?</a:t>
            </a:r>
          </a:p>
          <a:p>
            <a:pPr marL="23544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5000"/>
              <a:buNone/>
              <a:tabLst/>
              <a:defRPr/>
            </a:pPr>
            <a:endParaRPr lang="en-US" sz="3200" i="1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16662" y="2089389"/>
            <a:ext cx="1283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*Rider-ship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1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03856"/>
            <a:ext cx="10058400" cy="1450757"/>
          </a:xfrm>
        </p:spPr>
        <p:txBody>
          <a:bodyPr>
            <a:normAutofit/>
          </a:bodyPr>
          <a:lstStyle/>
          <a:p>
            <a:r>
              <a:rPr lang="en-US" sz="5400" dirty="0" smtClean="0"/>
              <a:t>Approach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759440" cy="4023360"/>
          </a:xfrm>
        </p:spPr>
        <p:txBody>
          <a:bodyPr>
            <a:noAutofit/>
          </a:bodyPr>
          <a:lstStyle/>
          <a:p>
            <a:pPr marL="806940" lvl="0" indent="-5715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Pct val="85000"/>
              <a:buFont typeface="Wingdings" charset="2"/>
              <a:buChar char="§"/>
            </a:pPr>
            <a:r>
              <a:rPr lang="en-US" sz="2900" dirty="0" smtClean="0">
                <a:latin typeface="+mj-lt"/>
              </a:rPr>
              <a:t>Standardize rider-ship data of </a:t>
            </a:r>
            <a:r>
              <a:rPr lang="en-US" sz="2900" dirty="0">
                <a:latin typeface="+mj-lt"/>
              </a:rPr>
              <a:t>each </a:t>
            </a:r>
            <a:r>
              <a:rPr lang="en-US" sz="2900" dirty="0" smtClean="0">
                <a:latin typeface="+mj-lt"/>
              </a:rPr>
              <a:t>stop</a:t>
            </a:r>
          </a:p>
          <a:p>
            <a:pPr marL="806940" lvl="0" indent="-5715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Pct val="85000"/>
              <a:buFont typeface="Wingdings" charset="2"/>
              <a:buChar char="§"/>
            </a:pPr>
            <a:r>
              <a:rPr lang="en-US" sz="2900" dirty="0" smtClean="0">
                <a:latin typeface="+mj-lt"/>
              </a:rPr>
              <a:t>Choose # of clustering groups</a:t>
            </a:r>
          </a:p>
          <a:p>
            <a:pPr marL="806940" lvl="0" indent="-5715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Pct val="85000"/>
              <a:buFont typeface="Wingdings" charset="2"/>
              <a:buChar char="§"/>
            </a:pPr>
            <a:r>
              <a:rPr lang="en-US" sz="2900" dirty="0" smtClean="0">
                <a:latin typeface="+mj-lt"/>
              </a:rPr>
              <a:t>Use k-means to separate stops with each weekly data</a:t>
            </a:r>
          </a:p>
          <a:p>
            <a:pPr marL="806940" lvl="0" indent="-5715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Pct val="85000"/>
              <a:buFont typeface="Wingdings" charset="2"/>
              <a:buChar char="§"/>
            </a:pPr>
            <a:r>
              <a:rPr lang="en-US" sz="2900" dirty="0" smtClean="0">
                <a:latin typeface="+mj-lt"/>
              </a:rPr>
              <a:t>Compute the similarity within stops with all the clustering outcome</a:t>
            </a:r>
            <a:endParaRPr lang="en-US" sz="2900" dirty="0">
              <a:latin typeface="+mj-lt"/>
            </a:endParaRPr>
          </a:p>
          <a:p>
            <a:pPr marL="806940" marR="0" lvl="0" indent="-57150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Pct val="85000"/>
              <a:buFont typeface="Wingdings" charset="2"/>
              <a:buChar char="§"/>
              <a:tabLst/>
              <a:defRPr/>
            </a:pPr>
            <a:endParaRPr lang="en-US" sz="2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956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577" y="586213"/>
            <a:ext cx="10058400" cy="5574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80890" y="873761"/>
            <a:ext cx="1068070" cy="2326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4090" y="484109"/>
            <a:ext cx="86487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mtClean="0">
                <a:solidFill>
                  <a:srgbClr val="0070C0"/>
                </a:solidFill>
              </a:rPr>
              <a:t>Data_1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91577" y="1852415"/>
            <a:ext cx="1863725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K-mean of week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11850" y="484109"/>
            <a:ext cx="86487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Data_2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39610" y="484109"/>
            <a:ext cx="86487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Data_3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67370" y="484109"/>
            <a:ext cx="86487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Data_4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07062" y="863601"/>
            <a:ext cx="1068070" cy="2326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826250" y="863601"/>
            <a:ext cx="1068070" cy="2326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945438" y="863601"/>
            <a:ext cx="1068070" cy="2326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460240" y="853441"/>
            <a:ext cx="6868159" cy="234696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8" idx="1"/>
          </p:cNvCxnSpPr>
          <p:nvPr/>
        </p:nvCxnSpPr>
        <p:spPr>
          <a:xfrm flipH="1" flipV="1">
            <a:off x="3149600" y="2021840"/>
            <a:ext cx="1310640" cy="508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91577" y="4225887"/>
            <a:ext cx="1863725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K-mean of week 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60240" y="3226913"/>
            <a:ext cx="6868159" cy="234696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3149600" y="4395312"/>
            <a:ext cx="1310640" cy="508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30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03856"/>
            <a:ext cx="10058400" cy="1450757"/>
          </a:xfrm>
        </p:spPr>
        <p:txBody>
          <a:bodyPr>
            <a:normAutofit/>
          </a:bodyPr>
          <a:lstStyle/>
          <a:p>
            <a:r>
              <a:rPr lang="en-US" sz="5400" dirty="0" smtClean="0"/>
              <a:t>Approach</a:t>
            </a:r>
            <a:endParaRPr lang="en-US" sz="5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240" y="2438335"/>
            <a:ext cx="7650480" cy="417298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97280" y="1834864"/>
            <a:ext cx="93400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>
                <a:latin typeface="+mj-lt"/>
              </a:rPr>
              <a:t>D</a:t>
            </a:r>
            <a:r>
              <a:rPr lang="en-US" sz="2800" dirty="0" smtClean="0">
                <a:latin typeface="+mj-lt"/>
              </a:rPr>
              <a:t>istortion plot to choose # </a:t>
            </a:r>
            <a:r>
              <a:rPr lang="en-US" sz="2800" dirty="0">
                <a:latin typeface="+mj-lt"/>
              </a:rPr>
              <a:t>of clustering with </a:t>
            </a:r>
            <a:r>
              <a:rPr lang="en-US" sz="2800" u="sng" dirty="0" smtClean="0">
                <a:latin typeface="+mj-lt"/>
              </a:rPr>
              <a:t>entry</a:t>
            </a:r>
            <a:r>
              <a:rPr lang="en-US" sz="2800" dirty="0" smtClean="0">
                <a:latin typeface="+mj-lt"/>
              </a:rPr>
              <a:t> data, n=3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37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4297</TotalTime>
  <Words>307</Words>
  <Application>Microsoft Macintosh PowerPoint</Application>
  <PresentationFormat>Widescreen</PresentationFormat>
  <Paragraphs>98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Britannic Bold</vt:lpstr>
      <vt:lpstr>Calibri</vt:lpstr>
      <vt:lpstr>Calibri Light</vt:lpstr>
      <vt:lpstr>Mangal</vt:lpstr>
      <vt:lpstr>Wingdings</vt:lpstr>
      <vt:lpstr>Arial</vt:lpstr>
      <vt:lpstr>Retrospect</vt:lpstr>
      <vt:lpstr>TAIPEI MRT CLUSTERING</vt:lpstr>
      <vt:lpstr>Agenda</vt:lpstr>
      <vt:lpstr>Introduction</vt:lpstr>
      <vt:lpstr>PowerPoint Presentation</vt:lpstr>
      <vt:lpstr>Introduction</vt:lpstr>
      <vt:lpstr>Introduction (Pattern)</vt:lpstr>
      <vt:lpstr>Approach</vt:lpstr>
      <vt:lpstr>PowerPoint Presentation</vt:lpstr>
      <vt:lpstr>Approach</vt:lpstr>
      <vt:lpstr>Approach</vt:lpstr>
      <vt:lpstr>Approach</vt:lpstr>
      <vt:lpstr>Result</vt:lpstr>
      <vt:lpstr>Conclusion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Jen-Yin Chao</dc:creator>
  <cp:lastModifiedBy>Jen-Yin Chao</cp:lastModifiedBy>
  <cp:revision>60</cp:revision>
  <dcterms:created xsi:type="dcterms:W3CDTF">2019-04-26T13:34:53Z</dcterms:created>
  <dcterms:modified xsi:type="dcterms:W3CDTF">2019-04-30T21:56:03Z</dcterms:modified>
</cp:coreProperties>
</file>