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56"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99CFC-6653-2469-4FE5-3C2D59573EA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D1E7A885-80B1-B897-4C59-02CFB8BC0D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B22994B2-4397-2899-2E88-07D74474EC64}"/>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303290CD-7948-D5EF-D7B8-785CE94C954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7A2CE03C-B93F-231B-723F-934D75F08FA4}"/>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1339542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51D40-D13F-B2B5-BBAE-6E749B2A237C}"/>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015F2C9-7808-211E-A0FE-BD436B87030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8F5D986D-D5C8-2430-9478-BD1393FFB7F7}"/>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70063468-BA04-5F5C-1F72-575A01EF8766}"/>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F11AA110-F2EC-B64F-B65D-D50748506FE0}"/>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39156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6E34A8-F6BD-9250-FCB3-D903539DA7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2C5136CE-5D1B-598E-2147-4FDCCC306B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26C19A32-9085-675D-9E7C-0BC189665183}"/>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81276282-5B77-D077-3A7F-D593AE1EF643}"/>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0354C6E-9877-EC92-4F13-80D83EA71D57}"/>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2867809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9D411-D60E-DC65-31E6-2EEEB80F5D62}"/>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EA59B04-C28B-DA41-CA80-0F7B9532E7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C5ED218-D8F5-6585-728A-1B97DBF0C7A4}"/>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77756125-4D6C-A43B-6900-FB24BF0BC57D}"/>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5B1FF6D1-664F-964F-8BF3-7570328FF749}"/>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3407230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8F5A4-9B9B-780E-AA21-6B47B7755D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EB520C82-EEA7-EA96-6709-E6C488F975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64BA47-7201-35F6-BC04-5E35A356E063}"/>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A3D6984D-1B58-7066-B253-4758803B223A}"/>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826AF48D-950B-E33C-F877-30D51B291DD5}"/>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790178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E4CC-C01A-2FC1-B950-AD453A7FFA2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124D1A8E-5F60-97A5-A004-2E81D53961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E0527B28-8BB9-ACAF-9CE4-248C7861F6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3C186CEF-C715-23E8-3C32-E70F51923925}"/>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6" name="Footer Placeholder 5">
            <a:extLst>
              <a:ext uri="{FF2B5EF4-FFF2-40B4-BE49-F238E27FC236}">
                <a16:creationId xmlns:a16="http://schemas.microsoft.com/office/drawing/2014/main" id="{AC074E06-BA59-69DC-78B4-33480AD3BF06}"/>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D0F5E3B0-35CE-99C9-9BE4-C0C4910504B5}"/>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3511038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F6FC4-E6E9-B44A-72E9-011648A1A707}"/>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082D5523-0063-5E85-384E-24C47DA97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7B8A40-B5E2-1A6A-B7C9-8ACF8274F7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6C3B4C7B-DD06-E2CA-803B-BF6EBED24F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1D40D4-886D-7261-54DA-FA174A71837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D2B3F0CC-0B47-D937-FBA0-1044361EA748}"/>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8" name="Footer Placeholder 7">
            <a:extLst>
              <a:ext uri="{FF2B5EF4-FFF2-40B4-BE49-F238E27FC236}">
                <a16:creationId xmlns:a16="http://schemas.microsoft.com/office/drawing/2014/main" id="{DFB8A81B-4208-E4BA-0F65-BAAC8ED5BE79}"/>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5A89ADA-3846-D862-DDF3-D61F26DF296A}"/>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424149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4EDFE-6266-7E2F-A44A-3AAFE2D6AC8E}"/>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6622220F-BD03-23C6-0764-65302AB3AA03}"/>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4" name="Footer Placeholder 3">
            <a:extLst>
              <a:ext uri="{FF2B5EF4-FFF2-40B4-BE49-F238E27FC236}">
                <a16:creationId xmlns:a16="http://schemas.microsoft.com/office/drawing/2014/main" id="{8E4A4779-6BD7-6762-2CE3-BE8A341F2DA8}"/>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F2D4CA15-CCAF-CAD6-B678-2C92B02AFB50}"/>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2875347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650817-1450-F58E-C5ED-80C2C57EEDA8}"/>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3" name="Footer Placeholder 2">
            <a:extLst>
              <a:ext uri="{FF2B5EF4-FFF2-40B4-BE49-F238E27FC236}">
                <a16:creationId xmlns:a16="http://schemas.microsoft.com/office/drawing/2014/main" id="{ACBA4F6F-49D6-D477-E3CF-D68EAAC01B0D}"/>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D446B983-2342-3221-B310-29B34364CF7F}"/>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47607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85E1F-D2C9-63BB-1127-2C8958808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397D741A-F9E3-F70D-1353-895106DCB2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AD07421F-093B-8ACD-66E6-3D6997918A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417EEC-2E9E-A973-10C6-8746A3C9D12A}"/>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6" name="Footer Placeholder 5">
            <a:extLst>
              <a:ext uri="{FF2B5EF4-FFF2-40B4-BE49-F238E27FC236}">
                <a16:creationId xmlns:a16="http://schemas.microsoft.com/office/drawing/2014/main" id="{3FA343D8-1D25-DEC2-8362-10AA2A04922F}"/>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F2962867-E5E9-ACD9-8436-A909340B0AF6}"/>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2837773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771AC-8AFC-E133-1625-10DE250AA0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7F2CD47E-AD14-0AA6-1285-18D59ACE15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D45EFF14-9EE4-9CEE-ABC6-D83222C36E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627049-D34F-E2C8-5508-750F71206F9E}"/>
              </a:ext>
            </a:extLst>
          </p:cNvPr>
          <p:cNvSpPr>
            <a:spLocks noGrp="1"/>
          </p:cNvSpPr>
          <p:nvPr>
            <p:ph type="dt" sz="half" idx="10"/>
          </p:nvPr>
        </p:nvSpPr>
        <p:spPr/>
        <p:txBody>
          <a:bodyPr/>
          <a:lstStyle/>
          <a:p>
            <a:fld id="{40D9EB12-7E61-49BB-AE1E-50711B56AA7F}" type="datetimeFigureOut">
              <a:rPr lang="en-ID" smtClean="0"/>
              <a:t>12/09/2024</a:t>
            </a:fld>
            <a:endParaRPr lang="en-ID"/>
          </a:p>
        </p:txBody>
      </p:sp>
      <p:sp>
        <p:nvSpPr>
          <p:cNvPr id="6" name="Footer Placeholder 5">
            <a:extLst>
              <a:ext uri="{FF2B5EF4-FFF2-40B4-BE49-F238E27FC236}">
                <a16:creationId xmlns:a16="http://schemas.microsoft.com/office/drawing/2014/main" id="{125E98C4-8354-FE8A-FE04-8D9153BF2CFB}"/>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9C8F9B3-7DE8-3BDA-4FCA-D2FA2658C04A}"/>
              </a:ext>
            </a:extLst>
          </p:cNvPr>
          <p:cNvSpPr>
            <a:spLocks noGrp="1"/>
          </p:cNvSpPr>
          <p:nvPr>
            <p:ph type="sldNum" sz="quarter" idx="12"/>
          </p:nvPr>
        </p:nvSpPr>
        <p:spPr/>
        <p:txBody>
          <a:bodyPr/>
          <a:lstStyle/>
          <a:p>
            <a:fld id="{3797FA8A-F35D-48B6-95E7-2B23D7AB9469}" type="slidenum">
              <a:rPr lang="en-ID" smtClean="0"/>
              <a:t>‹#›</a:t>
            </a:fld>
            <a:endParaRPr lang="en-ID"/>
          </a:p>
        </p:txBody>
      </p:sp>
    </p:spTree>
    <p:extLst>
      <p:ext uri="{BB962C8B-B14F-4D97-AF65-F5344CB8AC3E}">
        <p14:creationId xmlns:p14="http://schemas.microsoft.com/office/powerpoint/2010/main" val="4073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761667-B5B0-0268-DEDB-2B2F4BB2CF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FD832855-FD0F-537A-861F-6B237E3DC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D156429E-125D-5FC6-00BF-DEF87EF578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9EB12-7E61-49BB-AE1E-50711B56AA7F}" type="datetimeFigureOut">
              <a:rPr lang="en-ID" smtClean="0"/>
              <a:t>12/09/2024</a:t>
            </a:fld>
            <a:endParaRPr lang="en-ID"/>
          </a:p>
        </p:txBody>
      </p:sp>
      <p:sp>
        <p:nvSpPr>
          <p:cNvPr id="5" name="Footer Placeholder 4">
            <a:extLst>
              <a:ext uri="{FF2B5EF4-FFF2-40B4-BE49-F238E27FC236}">
                <a16:creationId xmlns:a16="http://schemas.microsoft.com/office/drawing/2014/main" id="{318747E7-81CA-E142-3304-D803679ACA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52D032B9-F7FD-A6BA-C2AA-F973082B5B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97FA8A-F35D-48B6-95E7-2B23D7AB9469}" type="slidenum">
              <a:rPr lang="en-ID" smtClean="0"/>
              <a:t>‹#›</a:t>
            </a:fld>
            <a:endParaRPr lang="en-ID"/>
          </a:p>
        </p:txBody>
      </p:sp>
    </p:spTree>
    <p:extLst>
      <p:ext uri="{BB962C8B-B14F-4D97-AF65-F5344CB8AC3E}">
        <p14:creationId xmlns:p14="http://schemas.microsoft.com/office/powerpoint/2010/main" val="22980218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0ECB9-5C40-B69F-CD3A-CBABCEC6277B}"/>
              </a:ext>
            </a:extLst>
          </p:cNvPr>
          <p:cNvSpPr>
            <a:spLocks noGrp="1"/>
          </p:cNvSpPr>
          <p:nvPr>
            <p:ph type="title"/>
          </p:nvPr>
        </p:nvSpPr>
        <p:spPr>
          <a:xfrm>
            <a:off x="1398885" y="821888"/>
            <a:ext cx="6096000" cy="1325563"/>
          </a:xfrm>
        </p:spPr>
        <p:txBody>
          <a:bodyPr/>
          <a:lstStyle/>
          <a:p>
            <a:r>
              <a:rPr lang="en-ID" b="1" dirty="0">
                <a:latin typeface="+mn-lt"/>
              </a:rPr>
              <a:t>ADVANTAGES OF CTC TEA</a:t>
            </a:r>
          </a:p>
        </p:txBody>
      </p:sp>
      <p:sp>
        <p:nvSpPr>
          <p:cNvPr id="5" name="TextBox 4">
            <a:extLst>
              <a:ext uri="{FF2B5EF4-FFF2-40B4-BE49-F238E27FC236}">
                <a16:creationId xmlns:a16="http://schemas.microsoft.com/office/drawing/2014/main" id="{2B131ACD-DAAD-8A01-0DA4-46EA8AFDF49B}"/>
              </a:ext>
            </a:extLst>
          </p:cNvPr>
          <p:cNvSpPr txBox="1"/>
          <p:nvPr/>
        </p:nvSpPr>
        <p:spPr>
          <a:xfrm>
            <a:off x="1310395" y="2298741"/>
            <a:ext cx="6774426" cy="923330"/>
          </a:xfrm>
          <a:prstGeom prst="rect">
            <a:avLst/>
          </a:prstGeom>
          <a:noFill/>
        </p:spPr>
        <p:txBody>
          <a:bodyPr wrap="square">
            <a:spAutoFit/>
          </a:bodyPr>
          <a:lstStyle/>
          <a:p>
            <a:r>
              <a:rPr lang="en-ID" dirty="0"/>
              <a:t>CTC tea from Indonesia has several advantages that can be used as selling points compared to CTC tea from competitor countries such as India, Kenya, and Sri Lanka. </a:t>
            </a:r>
            <a:r>
              <a:rPr lang="en-ID" b="1" dirty="0"/>
              <a:t>Here are some of the main advantages:</a:t>
            </a:r>
          </a:p>
        </p:txBody>
      </p:sp>
      <p:pic>
        <p:nvPicPr>
          <p:cNvPr id="7" name="Picture 6">
            <a:extLst>
              <a:ext uri="{FF2B5EF4-FFF2-40B4-BE49-F238E27FC236}">
                <a16:creationId xmlns:a16="http://schemas.microsoft.com/office/drawing/2014/main" id="{B52B3AB1-8322-46DD-6A11-3DD64CB1DA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19131" y="1027471"/>
            <a:ext cx="2708991" cy="4803058"/>
          </a:xfrm>
          <a:prstGeom prst="rect">
            <a:avLst/>
          </a:prstGeom>
        </p:spPr>
      </p:pic>
    </p:spTree>
    <p:extLst>
      <p:ext uri="{BB962C8B-B14F-4D97-AF65-F5344CB8AC3E}">
        <p14:creationId xmlns:p14="http://schemas.microsoft.com/office/powerpoint/2010/main" val="3333438012"/>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Quality - Free seo and web icons">
            <a:extLst>
              <a:ext uri="{FF2B5EF4-FFF2-40B4-BE49-F238E27FC236}">
                <a16:creationId xmlns:a16="http://schemas.microsoft.com/office/drawing/2014/main" id="{7C99BEE8-0DC5-8E98-CB0F-1731475FBE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170" y="534576"/>
            <a:ext cx="1569660" cy="156966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D02B19-350B-0315-466A-FD65AE05F9C4}"/>
              </a:ext>
            </a:extLst>
          </p:cNvPr>
          <p:cNvSpPr txBox="1"/>
          <p:nvPr/>
        </p:nvSpPr>
        <p:spPr>
          <a:xfrm>
            <a:off x="2595715" y="903907"/>
            <a:ext cx="7659330" cy="830997"/>
          </a:xfrm>
          <a:prstGeom prst="rect">
            <a:avLst/>
          </a:prstGeom>
          <a:noFill/>
        </p:spPr>
        <p:txBody>
          <a:bodyPr wrap="square" rtlCol="0">
            <a:spAutoFit/>
          </a:bodyPr>
          <a:lstStyle/>
          <a:p>
            <a:r>
              <a:rPr lang="en-US" sz="4800" b="1" dirty="0"/>
              <a:t>Distinctive Quality and Taste</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1200329"/>
          </a:xfrm>
          <a:prstGeom prst="rect">
            <a:avLst/>
          </a:prstGeom>
          <a:noFill/>
        </p:spPr>
        <p:txBody>
          <a:bodyPr wrap="square" rtlCol="0">
            <a:spAutoFit/>
          </a:bodyPr>
          <a:lstStyle/>
          <a:p>
            <a:r>
              <a:rPr lang="en-ID" b="1" dirty="0"/>
              <a:t>Characteristics of Tea - </a:t>
            </a:r>
            <a:r>
              <a:rPr lang="en-US" dirty="0"/>
              <a:t>CTC tea from Indonesia is known to have a more subtle flavor and mild aroma compared to tea from other countries such as Kenya which tends to have a very strong and concentrated flavor. This appeals to consumers who like tea with a more balanced and less bitter flavor profile.</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4252452"/>
            <a:ext cx="9576620" cy="646331"/>
          </a:xfrm>
          <a:prstGeom prst="rect">
            <a:avLst/>
          </a:prstGeom>
          <a:noFill/>
        </p:spPr>
        <p:txBody>
          <a:bodyPr wrap="square" rtlCol="0">
            <a:spAutoFit/>
          </a:bodyPr>
          <a:lstStyle/>
          <a:p>
            <a:r>
              <a:rPr lang="en-ID" b="1" dirty="0"/>
              <a:t>Flexibility in Blending - </a:t>
            </a:r>
            <a:r>
              <a:rPr lang="en-US" dirty="0"/>
              <a:t>Due to its balanced flavor, Indonesian CTC tea is often used in blending to create a complex tea blend without dominating the flavors of other teas.</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1</a:t>
            </a:r>
            <a:endParaRPr lang="en-ID" b="1" dirty="0"/>
          </a:p>
        </p:txBody>
      </p:sp>
    </p:spTree>
    <p:extLst>
      <p:ext uri="{BB962C8B-B14F-4D97-AF65-F5344CB8AC3E}">
        <p14:creationId xmlns:p14="http://schemas.microsoft.com/office/powerpoint/2010/main" val="1200206900"/>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76051" y="552657"/>
            <a:ext cx="7659330" cy="1569660"/>
          </a:xfrm>
          <a:prstGeom prst="rect">
            <a:avLst/>
          </a:prstGeom>
          <a:noFill/>
        </p:spPr>
        <p:txBody>
          <a:bodyPr wrap="square" rtlCol="0">
            <a:spAutoFit/>
          </a:bodyPr>
          <a:lstStyle/>
          <a:p>
            <a:r>
              <a:rPr lang="en-US" sz="4800" b="1" dirty="0"/>
              <a:t>Environmental Excellence and Quality</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1200329"/>
          </a:xfrm>
          <a:prstGeom prst="rect">
            <a:avLst/>
          </a:prstGeom>
          <a:noFill/>
        </p:spPr>
        <p:txBody>
          <a:bodyPr wrap="square" rtlCol="0">
            <a:spAutoFit/>
          </a:bodyPr>
          <a:lstStyle/>
          <a:p>
            <a:r>
              <a:rPr lang="en-ID" b="1" dirty="0"/>
              <a:t>Environmental Certification - </a:t>
            </a:r>
            <a:r>
              <a:rPr lang="en-US" dirty="0"/>
              <a:t>Many tea plantations in Indonesia have obtained environmental certification such as **ISO 14001**, which guarantees that the production process is environmentally friendly. This is attractive to importers in countries that care about sustainability and environmental standards.</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4252452"/>
            <a:ext cx="9576620" cy="923330"/>
          </a:xfrm>
          <a:prstGeom prst="rect">
            <a:avLst/>
          </a:prstGeom>
          <a:noFill/>
        </p:spPr>
        <p:txBody>
          <a:bodyPr wrap="square" rtlCol="0">
            <a:spAutoFit/>
          </a:bodyPr>
          <a:lstStyle/>
          <a:p>
            <a:r>
              <a:rPr lang="en-ID" b="1" dirty="0"/>
              <a:t>Climate Diversity - </a:t>
            </a:r>
            <a:r>
              <a:rPr lang="en-US" dirty="0"/>
              <a:t>Indonesia's tropical climate and volcanic soil give a uniqueness to the tea plants produced. This condition allows tea to grow all year round, unlike some competitor countries that have limited harvest seasons.</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2</a:t>
            </a:r>
            <a:endParaRPr lang="en-ID" b="1" dirty="0"/>
          </a:p>
        </p:txBody>
      </p:sp>
      <p:pic>
        <p:nvPicPr>
          <p:cNvPr id="2054" name="Picture 6" descr="Environment icon PNG and SVG Vector Free Download">
            <a:extLst>
              <a:ext uri="{FF2B5EF4-FFF2-40B4-BE49-F238E27FC236}">
                <a16:creationId xmlns:a16="http://schemas.microsoft.com/office/drawing/2014/main" id="{84CF7162-0062-D010-6599-492479595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 y="552657"/>
            <a:ext cx="1569660" cy="1590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6539070"/>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76051" y="932546"/>
            <a:ext cx="7659330" cy="830997"/>
          </a:xfrm>
          <a:prstGeom prst="rect">
            <a:avLst/>
          </a:prstGeom>
          <a:noFill/>
        </p:spPr>
        <p:txBody>
          <a:bodyPr wrap="square" rtlCol="0">
            <a:spAutoFit/>
          </a:bodyPr>
          <a:lstStyle/>
          <a:p>
            <a:r>
              <a:rPr lang="en-US" sz="4800" b="1" dirty="0"/>
              <a:t>Competitive Price</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923330"/>
          </a:xfrm>
          <a:prstGeom prst="rect">
            <a:avLst/>
          </a:prstGeom>
          <a:noFill/>
        </p:spPr>
        <p:txBody>
          <a:bodyPr wrap="square" rtlCol="0">
            <a:spAutoFit/>
          </a:bodyPr>
          <a:lstStyle/>
          <a:p>
            <a:r>
              <a:rPr lang="en-ID" b="1" dirty="0"/>
              <a:t>Relatively Low Production Costs - </a:t>
            </a:r>
            <a:r>
              <a:rPr lang="en-US" dirty="0"/>
              <a:t>Compared to countries like Sri Lanka and India, the cost of producing tea in Indonesia tends to be lower due to cheaper labor costs. This allows exporters to offer more competitive prices in the global market without sacrificing quality.</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3892671"/>
            <a:ext cx="9576620" cy="923330"/>
          </a:xfrm>
          <a:prstGeom prst="rect">
            <a:avLst/>
          </a:prstGeom>
          <a:noFill/>
        </p:spPr>
        <p:txBody>
          <a:bodyPr wrap="square" rtlCol="0">
            <a:spAutoFit/>
          </a:bodyPr>
          <a:lstStyle/>
          <a:p>
            <a:r>
              <a:rPr lang="en-US" b="1" dirty="0"/>
              <a:t>Transportation Savings to Southeast Asian Markets </a:t>
            </a:r>
            <a:r>
              <a:rPr lang="en-ID" b="1" dirty="0"/>
              <a:t>- </a:t>
            </a:r>
            <a:r>
              <a:rPr lang="en-US" dirty="0"/>
              <a:t>Indonesia's strategic geographical location allows for savings in shipping costs to countries in Southeast Asia and the Middle East, which are the main markets for CTC tea. This provides an advantage in terms of distribution efficiency.</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3</a:t>
            </a:r>
            <a:endParaRPr lang="en-ID" b="1" dirty="0"/>
          </a:p>
        </p:txBody>
      </p:sp>
      <p:pic>
        <p:nvPicPr>
          <p:cNvPr id="2054" name="Picture 6" descr="Environment icon PNG and SVG Vector Free Download">
            <a:extLst>
              <a:ext uri="{FF2B5EF4-FFF2-40B4-BE49-F238E27FC236}">
                <a16:creationId xmlns:a16="http://schemas.microsoft.com/office/drawing/2014/main" id="{84CF7162-0062-D010-6599-492479595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 y="552657"/>
            <a:ext cx="1569660" cy="159077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5,900+ Competitive Price Icon Stock Illustrations, Royalty-Free Vector  Graphics &amp; Clip Art - iStock">
            <a:extLst>
              <a:ext uri="{FF2B5EF4-FFF2-40B4-BE49-F238E27FC236}">
                <a16:creationId xmlns:a16="http://schemas.microsoft.com/office/drawing/2014/main" id="{9C86FDCD-8ED5-4781-A997-08CC8D7802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163" t="12053" r="12584" b="14606"/>
          <a:stretch/>
        </p:blipFill>
        <p:spPr bwMode="auto">
          <a:xfrm>
            <a:off x="653445" y="495202"/>
            <a:ext cx="1773372" cy="17056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1724303"/>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95715" y="903907"/>
            <a:ext cx="7659330" cy="830997"/>
          </a:xfrm>
          <a:prstGeom prst="rect">
            <a:avLst/>
          </a:prstGeom>
          <a:noFill/>
        </p:spPr>
        <p:txBody>
          <a:bodyPr wrap="square" rtlCol="0">
            <a:spAutoFit/>
          </a:bodyPr>
          <a:lstStyle/>
          <a:p>
            <a:r>
              <a:rPr lang="en-US" sz="4800" b="1" dirty="0"/>
              <a:t>Product Diversification</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1200329"/>
          </a:xfrm>
          <a:prstGeom prst="rect">
            <a:avLst/>
          </a:prstGeom>
          <a:noFill/>
        </p:spPr>
        <p:txBody>
          <a:bodyPr wrap="square" rtlCol="0">
            <a:spAutoFit/>
          </a:bodyPr>
          <a:lstStyle/>
          <a:p>
            <a:r>
              <a:rPr lang="en-ID" b="1" dirty="0"/>
              <a:t>Tea Varieties - </a:t>
            </a:r>
            <a:r>
              <a:rPr lang="en-US" dirty="0"/>
              <a:t>In addition to CTC black tea, Indonesia is also known for its production of green tea and other types of tea, which gives exporters the flexibility to offer a wider product portfolio to importers. This allows importers to purchase a variety of products from a single source, which is often more efficient.</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4252452"/>
            <a:ext cx="9576620" cy="923330"/>
          </a:xfrm>
          <a:prstGeom prst="rect">
            <a:avLst/>
          </a:prstGeom>
          <a:noFill/>
        </p:spPr>
        <p:txBody>
          <a:bodyPr wrap="square" rtlCol="0">
            <a:spAutoFit/>
          </a:bodyPr>
          <a:lstStyle/>
          <a:p>
            <a:r>
              <a:rPr lang="en-US" b="1" dirty="0"/>
              <a:t>Industrial and Consumer Quality Tea </a:t>
            </a:r>
            <a:r>
              <a:rPr lang="en-ID" b="1" dirty="0"/>
              <a:t>- </a:t>
            </a:r>
            <a:r>
              <a:rPr lang="en-US" dirty="0"/>
              <a:t>Indonesia is able to provide tea in various grades to meet the needs of both industry (for blending) and direct consumers. This provides more advantages in meeting the demand from various market segments.</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4</a:t>
            </a:r>
            <a:endParaRPr lang="en-ID" b="1" dirty="0"/>
          </a:p>
        </p:txBody>
      </p:sp>
      <p:pic>
        <p:nvPicPr>
          <p:cNvPr id="4098" name="Picture 2" descr="Diversification - Free business icons">
            <a:extLst>
              <a:ext uri="{FF2B5EF4-FFF2-40B4-BE49-F238E27FC236}">
                <a16:creationId xmlns:a16="http://schemas.microsoft.com/office/drawing/2014/main" id="{407FF83A-0675-CAC6-E5B3-7927313BAB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310" y="483231"/>
            <a:ext cx="1672347" cy="16723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65604059"/>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76051" y="552657"/>
            <a:ext cx="7659330" cy="1569660"/>
          </a:xfrm>
          <a:prstGeom prst="rect">
            <a:avLst/>
          </a:prstGeom>
          <a:noFill/>
        </p:spPr>
        <p:txBody>
          <a:bodyPr wrap="square" rtlCol="0">
            <a:spAutoFit/>
          </a:bodyPr>
          <a:lstStyle/>
          <a:p>
            <a:r>
              <a:rPr lang="en-US" sz="4800" b="1" dirty="0"/>
              <a:t>Competitive Packaging and Certification</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150374" y="2694039"/>
            <a:ext cx="9576620" cy="646331"/>
          </a:xfrm>
          <a:prstGeom prst="rect">
            <a:avLst/>
          </a:prstGeom>
          <a:noFill/>
        </p:spPr>
        <p:txBody>
          <a:bodyPr wrap="square" rtlCol="0">
            <a:spAutoFit/>
          </a:bodyPr>
          <a:lstStyle/>
          <a:p>
            <a:r>
              <a:rPr lang="en-ID" b="1" dirty="0"/>
              <a:t>Practical Packaging - </a:t>
            </a:r>
            <a:r>
              <a:rPr lang="en-US" dirty="0"/>
              <a:t>CTC tea products from Indonesia are often packed in **large </a:t>
            </a:r>
            <a:r>
              <a:rPr lang="en-US" dirty="0" err="1"/>
              <a:t>papersacks</a:t>
            </a:r>
            <a:r>
              <a:rPr lang="en-US" dirty="0"/>
              <a:t> (52Kg)** which are efficient for bulk shipping and highly sought after by large importers.</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150374" y="3615672"/>
            <a:ext cx="9576620" cy="923330"/>
          </a:xfrm>
          <a:prstGeom prst="rect">
            <a:avLst/>
          </a:prstGeom>
          <a:noFill/>
        </p:spPr>
        <p:txBody>
          <a:bodyPr wrap="square" rtlCol="0">
            <a:spAutoFit/>
          </a:bodyPr>
          <a:lstStyle/>
          <a:p>
            <a:r>
              <a:rPr lang="en-ID" b="1" dirty="0"/>
              <a:t>Halal Certification - </a:t>
            </a:r>
            <a:r>
              <a:rPr lang="en-US" dirty="0"/>
              <a:t>As a Muslim-majority country, Indonesia offers tea products with **Halal certification**. This provides a special appeal in the Middle East, North Africa and South Asia markets, where consumers pay attention to halal certification.</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5</a:t>
            </a:r>
            <a:endParaRPr lang="en-ID" b="1" dirty="0"/>
          </a:p>
        </p:txBody>
      </p:sp>
      <p:pic>
        <p:nvPicPr>
          <p:cNvPr id="2054" name="Picture 6" descr="Environment icon PNG and SVG Vector Free Download">
            <a:extLst>
              <a:ext uri="{FF2B5EF4-FFF2-40B4-BE49-F238E27FC236}">
                <a16:creationId xmlns:a16="http://schemas.microsoft.com/office/drawing/2014/main" id="{84CF7162-0062-D010-6599-4924795951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922" y="552657"/>
            <a:ext cx="1569660" cy="159077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ackaging icon logo vector illustration. box symbol template for graphic  and web design collection 10575107 Vector Art at Vecteezy">
            <a:extLst>
              <a:ext uri="{FF2B5EF4-FFF2-40B4-BE49-F238E27FC236}">
                <a16:creationId xmlns:a16="http://schemas.microsoft.com/office/drawing/2014/main" id="{F538C581-19F2-862D-7772-D19E73FBC0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307" t="18497" r="13913" b="19337"/>
          <a:stretch/>
        </p:blipFill>
        <p:spPr bwMode="auto">
          <a:xfrm>
            <a:off x="678425" y="533896"/>
            <a:ext cx="1868129" cy="1595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594992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95715" y="903907"/>
            <a:ext cx="7659330" cy="830997"/>
          </a:xfrm>
          <a:prstGeom prst="rect">
            <a:avLst/>
          </a:prstGeom>
          <a:noFill/>
        </p:spPr>
        <p:txBody>
          <a:bodyPr wrap="square" rtlCol="0">
            <a:spAutoFit/>
          </a:bodyPr>
          <a:lstStyle/>
          <a:p>
            <a:r>
              <a:rPr lang="en-US" sz="4800" b="1" dirty="0"/>
              <a:t>Sustainability in Production</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923330"/>
          </a:xfrm>
          <a:prstGeom prst="rect">
            <a:avLst/>
          </a:prstGeom>
          <a:noFill/>
        </p:spPr>
        <p:txBody>
          <a:bodyPr wrap="square" rtlCol="0">
            <a:spAutoFit/>
          </a:bodyPr>
          <a:lstStyle/>
          <a:p>
            <a:r>
              <a:rPr lang="en-ID" b="1" dirty="0"/>
              <a:t>Year-round Production - </a:t>
            </a:r>
            <a:r>
              <a:rPr lang="en-US" dirty="0"/>
              <a:t>Unlike some other countries that only have specific harvest seasons, Indonesia can produce tea all year round. This ensures continuity of supply and flexibility in meeting demand without seasonal limitations.</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4252452"/>
            <a:ext cx="9576620" cy="923330"/>
          </a:xfrm>
          <a:prstGeom prst="rect">
            <a:avLst/>
          </a:prstGeom>
          <a:noFill/>
        </p:spPr>
        <p:txBody>
          <a:bodyPr wrap="square" rtlCol="0">
            <a:spAutoFit/>
          </a:bodyPr>
          <a:lstStyle/>
          <a:p>
            <a:r>
              <a:rPr lang="en-US" b="1" dirty="0"/>
              <a:t>Excellence in Organic Markets </a:t>
            </a:r>
            <a:r>
              <a:rPr lang="en-ID" b="1" dirty="0"/>
              <a:t>- </a:t>
            </a:r>
            <a:r>
              <a:rPr lang="en-US" dirty="0"/>
              <a:t>While the CTC Indonesia tea you produce is non-organic, many plantations in Indonesia also offer organic tea, allowing you to target a wider market if you are considering an organic product one day.</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6</a:t>
            </a:r>
            <a:endParaRPr lang="en-ID" b="1" dirty="0"/>
          </a:p>
        </p:txBody>
      </p:sp>
      <p:pic>
        <p:nvPicPr>
          <p:cNvPr id="6146" name="Picture 2" descr="Sustainability - Free nature icons">
            <a:extLst>
              <a:ext uri="{FF2B5EF4-FFF2-40B4-BE49-F238E27FC236}">
                <a16:creationId xmlns:a16="http://schemas.microsoft.com/office/drawing/2014/main" id="{2921ACF7-6844-2D58-3FF0-66EB807894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86" y="534576"/>
            <a:ext cx="1512107" cy="1512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4023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D02B19-350B-0315-466A-FD65AE05F9C4}"/>
              </a:ext>
            </a:extLst>
          </p:cNvPr>
          <p:cNvSpPr txBox="1"/>
          <p:nvPr/>
        </p:nvSpPr>
        <p:spPr>
          <a:xfrm>
            <a:off x="2585883" y="585021"/>
            <a:ext cx="7659330" cy="1569660"/>
          </a:xfrm>
          <a:prstGeom prst="rect">
            <a:avLst/>
          </a:prstGeom>
          <a:noFill/>
        </p:spPr>
        <p:txBody>
          <a:bodyPr wrap="square" rtlCol="0">
            <a:spAutoFit/>
          </a:bodyPr>
          <a:lstStyle/>
          <a:p>
            <a:r>
              <a:rPr lang="en-US" sz="4800" b="1" dirty="0"/>
              <a:t>Cultural Diversity and Export Experience</a:t>
            </a:r>
            <a:endParaRPr lang="en-ID" sz="4800" b="1" dirty="0"/>
          </a:p>
        </p:txBody>
      </p:sp>
      <p:sp>
        <p:nvSpPr>
          <p:cNvPr id="5" name="TextBox 4">
            <a:extLst>
              <a:ext uri="{FF2B5EF4-FFF2-40B4-BE49-F238E27FC236}">
                <a16:creationId xmlns:a16="http://schemas.microsoft.com/office/drawing/2014/main" id="{433D14EA-43CD-C350-0E5D-4F8636DBC442}"/>
              </a:ext>
            </a:extLst>
          </p:cNvPr>
          <p:cNvSpPr txBox="1"/>
          <p:nvPr/>
        </p:nvSpPr>
        <p:spPr>
          <a:xfrm>
            <a:off x="1229032" y="2694039"/>
            <a:ext cx="9576620" cy="923330"/>
          </a:xfrm>
          <a:prstGeom prst="rect">
            <a:avLst/>
          </a:prstGeom>
          <a:noFill/>
        </p:spPr>
        <p:txBody>
          <a:bodyPr wrap="square" rtlCol="0">
            <a:spAutoFit/>
          </a:bodyPr>
          <a:lstStyle/>
          <a:p>
            <a:r>
              <a:rPr lang="en-ID" b="1" dirty="0"/>
              <a:t>Strong Export Experience - </a:t>
            </a:r>
            <a:r>
              <a:rPr lang="en-US" dirty="0"/>
              <a:t>As one of the world's leading tea exporting countries, Indonesia has the infrastructure and logistics network to support the export of tea products to various parts of the world, ensuring supply reliability and delivery accuracy.</a:t>
            </a:r>
            <a:endParaRPr lang="en-ID" dirty="0"/>
          </a:p>
        </p:txBody>
      </p:sp>
      <p:sp>
        <p:nvSpPr>
          <p:cNvPr id="6" name="TextBox 5">
            <a:extLst>
              <a:ext uri="{FF2B5EF4-FFF2-40B4-BE49-F238E27FC236}">
                <a16:creationId xmlns:a16="http://schemas.microsoft.com/office/drawing/2014/main" id="{37EE2A40-950E-B0A1-DE04-8A4B6D074119}"/>
              </a:ext>
            </a:extLst>
          </p:cNvPr>
          <p:cNvSpPr txBox="1"/>
          <p:nvPr/>
        </p:nvSpPr>
        <p:spPr>
          <a:xfrm>
            <a:off x="1229032" y="3892671"/>
            <a:ext cx="9576620" cy="923330"/>
          </a:xfrm>
          <a:prstGeom prst="rect">
            <a:avLst/>
          </a:prstGeom>
          <a:noFill/>
        </p:spPr>
        <p:txBody>
          <a:bodyPr wrap="square" rtlCol="0">
            <a:spAutoFit/>
          </a:bodyPr>
          <a:lstStyle/>
          <a:p>
            <a:r>
              <a:rPr lang="en-US" b="1" dirty="0"/>
              <a:t>Reputation in Asian and Middle Eastern Markets </a:t>
            </a:r>
            <a:r>
              <a:rPr lang="en-ID" b="1" dirty="0"/>
              <a:t>- </a:t>
            </a:r>
            <a:r>
              <a:rPr lang="en-US" dirty="0"/>
              <a:t>Indonesia has a good reputation in markets such as Southeast Asia, South Asia and the Middle East, which have been importing tea from Indonesia for a long time, giving it an edge in terms of trust and trade relations.</a:t>
            </a:r>
            <a:endParaRPr lang="en-ID" dirty="0"/>
          </a:p>
        </p:txBody>
      </p:sp>
      <p:cxnSp>
        <p:nvCxnSpPr>
          <p:cNvPr id="8" name="Straight Connector 7">
            <a:extLst>
              <a:ext uri="{FF2B5EF4-FFF2-40B4-BE49-F238E27FC236}">
                <a16:creationId xmlns:a16="http://schemas.microsoft.com/office/drawing/2014/main" id="{5C0C4255-E9BC-B95D-ADA4-D2E2FD4C9205}"/>
              </a:ext>
            </a:extLst>
          </p:cNvPr>
          <p:cNvCxnSpPr>
            <a:cxnSpLocks/>
          </p:cNvCxnSpPr>
          <p:nvPr/>
        </p:nvCxnSpPr>
        <p:spPr>
          <a:xfrm>
            <a:off x="1012723" y="2418736"/>
            <a:ext cx="9635612" cy="0"/>
          </a:xfrm>
          <a:prstGeom prst="line">
            <a:avLst/>
          </a:prstGeom>
          <a:ln w="9525"/>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46E63EE0-1235-11B0-0D61-9CF0962553A2}"/>
              </a:ext>
            </a:extLst>
          </p:cNvPr>
          <p:cNvSpPr txBox="1"/>
          <p:nvPr/>
        </p:nvSpPr>
        <p:spPr>
          <a:xfrm>
            <a:off x="11611895" y="165244"/>
            <a:ext cx="491613" cy="369332"/>
          </a:xfrm>
          <a:prstGeom prst="rect">
            <a:avLst/>
          </a:prstGeom>
          <a:noFill/>
        </p:spPr>
        <p:txBody>
          <a:bodyPr wrap="square" rtlCol="0">
            <a:spAutoFit/>
          </a:bodyPr>
          <a:lstStyle/>
          <a:p>
            <a:r>
              <a:rPr lang="en-US" b="1" dirty="0"/>
              <a:t>7</a:t>
            </a:r>
            <a:endParaRPr lang="en-ID" b="1" dirty="0"/>
          </a:p>
        </p:txBody>
      </p:sp>
      <p:pic>
        <p:nvPicPr>
          <p:cNvPr id="7170" name="Picture 2" descr="Diversity - Free business and finance icons">
            <a:extLst>
              <a:ext uri="{FF2B5EF4-FFF2-40B4-BE49-F238E27FC236}">
                <a16:creationId xmlns:a16="http://schemas.microsoft.com/office/drawing/2014/main" id="{210DA2FF-3E5A-EE54-1A70-C400324EDF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2723" y="668592"/>
            <a:ext cx="1297991" cy="1297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940901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FF907-97AE-EF00-E1F1-9C02B176D3C7}"/>
              </a:ext>
            </a:extLst>
          </p:cNvPr>
          <p:cNvSpPr>
            <a:spLocks noGrp="1"/>
          </p:cNvSpPr>
          <p:nvPr>
            <p:ph type="title"/>
          </p:nvPr>
        </p:nvSpPr>
        <p:spPr>
          <a:xfrm>
            <a:off x="2385551" y="1248697"/>
            <a:ext cx="3350342" cy="933604"/>
          </a:xfrm>
        </p:spPr>
        <p:txBody>
          <a:bodyPr>
            <a:normAutofit/>
          </a:bodyPr>
          <a:lstStyle/>
          <a:p>
            <a:pPr algn="ctr"/>
            <a:r>
              <a:rPr lang="en-ID" sz="5400" b="1" dirty="0"/>
              <a:t>Conclusion</a:t>
            </a:r>
          </a:p>
        </p:txBody>
      </p:sp>
      <p:sp>
        <p:nvSpPr>
          <p:cNvPr id="5" name="TextBox 4">
            <a:extLst>
              <a:ext uri="{FF2B5EF4-FFF2-40B4-BE49-F238E27FC236}">
                <a16:creationId xmlns:a16="http://schemas.microsoft.com/office/drawing/2014/main" id="{6A1045F0-2392-96B2-5716-227CA46F81B8}"/>
              </a:ext>
            </a:extLst>
          </p:cNvPr>
          <p:cNvSpPr txBox="1"/>
          <p:nvPr/>
        </p:nvSpPr>
        <p:spPr>
          <a:xfrm>
            <a:off x="848524" y="2510176"/>
            <a:ext cx="6735097" cy="1477328"/>
          </a:xfrm>
          <a:prstGeom prst="rect">
            <a:avLst/>
          </a:prstGeom>
          <a:noFill/>
        </p:spPr>
        <p:txBody>
          <a:bodyPr wrap="square">
            <a:spAutoFit/>
          </a:bodyPr>
          <a:lstStyle/>
          <a:p>
            <a:r>
              <a:rPr lang="en-ID" dirty="0"/>
              <a:t>The advantages of Indonesian CTC tea lie in its finer </a:t>
            </a:r>
            <a:r>
              <a:rPr lang="en-ID" dirty="0" err="1"/>
              <a:t>flavor</a:t>
            </a:r>
            <a:r>
              <a:rPr lang="en-ID" dirty="0"/>
              <a:t> quality, competitive production cost, year-round production sustainability, as well as environmental and Halal certification. In addition, the large and efficient packaging makes it attractive to large importers, especially in key markets such as Asia, the Middle East, and Africa.</a:t>
            </a:r>
          </a:p>
        </p:txBody>
      </p:sp>
      <p:pic>
        <p:nvPicPr>
          <p:cNvPr id="9" name="Picture 8">
            <a:extLst>
              <a:ext uri="{FF2B5EF4-FFF2-40B4-BE49-F238E27FC236}">
                <a16:creationId xmlns:a16="http://schemas.microsoft.com/office/drawing/2014/main" id="{87E273FD-5455-ADAC-8A6C-0369BBA22E64}"/>
              </a:ext>
            </a:extLst>
          </p:cNvPr>
          <p:cNvPicPr>
            <a:picLocks noChangeAspect="1"/>
          </p:cNvPicPr>
          <p:nvPr/>
        </p:nvPicPr>
        <p:blipFill rotWithShape="1">
          <a:blip r:embed="rId2">
            <a:extLst>
              <a:ext uri="{28A0092B-C50C-407E-A947-70E740481C1C}">
                <a14:useLocalDpi xmlns:a14="http://schemas.microsoft.com/office/drawing/2010/main" val="0"/>
              </a:ext>
            </a:extLst>
          </a:blip>
          <a:srcRect t="22101" b="28293"/>
          <a:stretch/>
        </p:blipFill>
        <p:spPr>
          <a:xfrm>
            <a:off x="7780266" y="1627762"/>
            <a:ext cx="3868007" cy="3401961"/>
          </a:xfrm>
          <a:prstGeom prst="rect">
            <a:avLst/>
          </a:prstGeom>
        </p:spPr>
      </p:pic>
    </p:spTree>
    <p:extLst>
      <p:ext uri="{BB962C8B-B14F-4D97-AF65-F5344CB8AC3E}">
        <p14:creationId xmlns:p14="http://schemas.microsoft.com/office/powerpoint/2010/main" val="3618394783"/>
      </p:ext>
    </p:extLst>
  </p:cSld>
  <p:clrMapOvr>
    <a:masterClrMapping/>
  </p:clrMapOvr>
  <p:transition spd="med">
    <p:pul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680</TotalTime>
  <Words>743</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ADVANTAGES OF CTC TEA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Yogi Surya Pranata</dc:creator>
  <cp:lastModifiedBy>Yogi Surya Pranata</cp:lastModifiedBy>
  <cp:revision>22</cp:revision>
  <dcterms:created xsi:type="dcterms:W3CDTF">2024-09-12T14:22:59Z</dcterms:created>
  <dcterms:modified xsi:type="dcterms:W3CDTF">2024-09-13T01:43:43Z</dcterms:modified>
</cp:coreProperties>
</file>