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83" r:id="rId4"/>
    <p:sldId id="259" r:id="rId5"/>
    <p:sldId id="260" r:id="rId6"/>
    <p:sldId id="262" r:id="rId7"/>
    <p:sldId id="263" r:id="rId8"/>
    <p:sldId id="265" r:id="rId9"/>
    <p:sldId id="266" r:id="rId10"/>
    <p:sldId id="268" r:id="rId11"/>
    <p:sldId id="293" r:id="rId12"/>
    <p:sldId id="269" r:id="rId13"/>
    <p:sldId id="270" r:id="rId14"/>
    <p:sldId id="271" r:id="rId15"/>
    <p:sldId id="273" r:id="rId16"/>
    <p:sldId id="274" r:id="rId17"/>
    <p:sldId id="285" r:id="rId18"/>
    <p:sldId id="289" r:id="rId19"/>
    <p:sldId id="291" r:id="rId20"/>
    <p:sldId id="29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F5DDAC9-F0D4-4087-87FC-C7D1F065294B}">
          <p14:sldIdLst>
            <p14:sldId id="256"/>
            <p14:sldId id="257"/>
            <p14:sldId id="283"/>
            <p14:sldId id="259"/>
            <p14:sldId id="260"/>
            <p14:sldId id="262"/>
            <p14:sldId id="263"/>
            <p14:sldId id="265"/>
            <p14:sldId id="266"/>
            <p14:sldId id="268"/>
            <p14:sldId id="293"/>
            <p14:sldId id="269"/>
            <p14:sldId id="270"/>
            <p14:sldId id="271"/>
            <p14:sldId id="273"/>
            <p14:sldId id="274"/>
            <p14:sldId id="285"/>
            <p14:sldId id="289"/>
            <p14:sldId id="291"/>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6C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0925A-5722-26E3-2D3D-ED3113B71D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2E87990D-B126-D22A-30D5-032B54D5A9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A1D4750F-CE62-AC72-7D4B-F86F25DD0E85}"/>
              </a:ext>
            </a:extLst>
          </p:cNvPr>
          <p:cNvSpPr>
            <a:spLocks noGrp="1"/>
          </p:cNvSpPr>
          <p:nvPr>
            <p:ph type="dt" sz="half" idx="10"/>
          </p:nvPr>
        </p:nvSpPr>
        <p:spPr/>
        <p:txBody>
          <a:bodyPr/>
          <a:lstStyle/>
          <a:p>
            <a:fld id="{48128C2B-EAAC-4621-BFA3-27EF7B29C20B}" type="datetimeFigureOut">
              <a:rPr lang="en-ID" smtClean="0"/>
              <a:t>12/07/2024</a:t>
            </a:fld>
            <a:endParaRPr lang="en-ID"/>
          </a:p>
        </p:txBody>
      </p:sp>
      <p:sp>
        <p:nvSpPr>
          <p:cNvPr id="5" name="Footer Placeholder 4">
            <a:extLst>
              <a:ext uri="{FF2B5EF4-FFF2-40B4-BE49-F238E27FC236}">
                <a16:creationId xmlns:a16="http://schemas.microsoft.com/office/drawing/2014/main" id="{A706A424-7A17-11EF-A725-6AF8F221B57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3B788AC2-6DFD-568E-62F5-111F808DE234}"/>
              </a:ext>
            </a:extLst>
          </p:cNvPr>
          <p:cNvSpPr>
            <a:spLocks noGrp="1"/>
          </p:cNvSpPr>
          <p:nvPr>
            <p:ph type="sldNum" sz="quarter" idx="12"/>
          </p:nvPr>
        </p:nvSpPr>
        <p:spPr/>
        <p:txBody>
          <a:bodyPr/>
          <a:lstStyle/>
          <a:p>
            <a:fld id="{BE746B96-43F8-462A-9E2A-5726254A57F4}" type="slidenum">
              <a:rPr lang="en-ID" smtClean="0"/>
              <a:t>‹#›</a:t>
            </a:fld>
            <a:endParaRPr lang="en-ID"/>
          </a:p>
        </p:txBody>
      </p:sp>
    </p:spTree>
    <p:extLst>
      <p:ext uri="{BB962C8B-B14F-4D97-AF65-F5344CB8AC3E}">
        <p14:creationId xmlns:p14="http://schemas.microsoft.com/office/powerpoint/2010/main" val="2397582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B4756-265B-4366-AA5A-A61533B078DD}"/>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840D02D1-C712-EB48-2AC2-A2D93A0B9D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E57655D0-37A0-2989-C9F2-E0E9680CB180}"/>
              </a:ext>
            </a:extLst>
          </p:cNvPr>
          <p:cNvSpPr>
            <a:spLocks noGrp="1"/>
          </p:cNvSpPr>
          <p:nvPr>
            <p:ph type="dt" sz="half" idx="10"/>
          </p:nvPr>
        </p:nvSpPr>
        <p:spPr/>
        <p:txBody>
          <a:bodyPr/>
          <a:lstStyle/>
          <a:p>
            <a:fld id="{48128C2B-EAAC-4621-BFA3-27EF7B29C20B}" type="datetimeFigureOut">
              <a:rPr lang="en-ID" smtClean="0"/>
              <a:t>12/07/2024</a:t>
            </a:fld>
            <a:endParaRPr lang="en-ID"/>
          </a:p>
        </p:txBody>
      </p:sp>
      <p:sp>
        <p:nvSpPr>
          <p:cNvPr id="5" name="Footer Placeholder 4">
            <a:extLst>
              <a:ext uri="{FF2B5EF4-FFF2-40B4-BE49-F238E27FC236}">
                <a16:creationId xmlns:a16="http://schemas.microsoft.com/office/drawing/2014/main" id="{FE78F224-6E00-D7A3-88F3-023EDCB917F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14E5FE8-E941-64F9-172F-D8C9D1EE13D9}"/>
              </a:ext>
            </a:extLst>
          </p:cNvPr>
          <p:cNvSpPr>
            <a:spLocks noGrp="1"/>
          </p:cNvSpPr>
          <p:nvPr>
            <p:ph type="sldNum" sz="quarter" idx="12"/>
          </p:nvPr>
        </p:nvSpPr>
        <p:spPr/>
        <p:txBody>
          <a:bodyPr/>
          <a:lstStyle/>
          <a:p>
            <a:fld id="{BE746B96-43F8-462A-9E2A-5726254A57F4}" type="slidenum">
              <a:rPr lang="en-ID" smtClean="0"/>
              <a:t>‹#›</a:t>
            </a:fld>
            <a:endParaRPr lang="en-ID"/>
          </a:p>
        </p:txBody>
      </p:sp>
    </p:spTree>
    <p:extLst>
      <p:ext uri="{BB962C8B-B14F-4D97-AF65-F5344CB8AC3E}">
        <p14:creationId xmlns:p14="http://schemas.microsoft.com/office/powerpoint/2010/main" val="5288500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C78E20-397E-9A2B-9CF1-2619B8F373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9782E580-FE1A-D006-32DE-ADCB27E6C3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8E3B4DF-7424-0812-3A5A-F0901F748D77}"/>
              </a:ext>
            </a:extLst>
          </p:cNvPr>
          <p:cNvSpPr>
            <a:spLocks noGrp="1"/>
          </p:cNvSpPr>
          <p:nvPr>
            <p:ph type="dt" sz="half" idx="10"/>
          </p:nvPr>
        </p:nvSpPr>
        <p:spPr/>
        <p:txBody>
          <a:bodyPr/>
          <a:lstStyle/>
          <a:p>
            <a:fld id="{48128C2B-EAAC-4621-BFA3-27EF7B29C20B}" type="datetimeFigureOut">
              <a:rPr lang="en-ID" smtClean="0"/>
              <a:t>12/07/2024</a:t>
            </a:fld>
            <a:endParaRPr lang="en-ID"/>
          </a:p>
        </p:txBody>
      </p:sp>
      <p:sp>
        <p:nvSpPr>
          <p:cNvPr id="5" name="Footer Placeholder 4">
            <a:extLst>
              <a:ext uri="{FF2B5EF4-FFF2-40B4-BE49-F238E27FC236}">
                <a16:creationId xmlns:a16="http://schemas.microsoft.com/office/drawing/2014/main" id="{94BF5569-2DAD-EC17-63A5-E903D97FC878}"/>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1B9EC875-55A3-90A3-0D4C-E6DCF857186F}"/>
              </a:ext>
            </a:extLst>
          </p:cNvPr>
          <p:cNvSpPr>
            <a:spLocks noGrp="1"/>
          </p:cNvSpPr>
          <p:nvPr>
            <p:ph type="sldNum" sz="quarter" idx="12"/>
          </p:nvPr>
        </p:nvSpPr>
        <p:spPr/>
        <p:txBody>
          <a:bodyPr/>
          <a:lstStyle/>
          <a:p>
            <a:fld id="{BE746B96-43F8-462A-9E2A-5726254A57F4}" type="slidenum">
              <a:rPr lang="en-ID" smtClean="0"/>
              <a:t>‹#›</a:t>
            </a:fld>
            <a:endParaRPr lang="en-ID"/>
          </a:p>
        </p:txBody>
      </p:sp>
    </p:spTree>
    <p:extLst>
      <p:ext uri="{BB962C8B-B14F-4D97-AF65-F5344CB8AC3E}">
        <p14:creationId xmlns:p14="http://schemas.microsoft.com/office/powerpoint/2010/main" val="406965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F2A72-F26C-B010-4CE4-B94A35EF6A62}"/>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DADB58EA-CDB0-3F52-AB9D-EF3A8EF8BDA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2855762-4456-B362-DC8A-FE035092F00C}"/>
              </a:ext>
            </a:extLst>
          </p:cNvPr>
          <p:cNvSpPr>
            <a:spLocks noGrp="1"/>
          </p:cNvSpPr>
          <p:nvPr>
            <p:ph type="dt" sz="half" idx="10"/>
          </p:nvPr>
        </p:nvSpPr>
        <p:spPr/>
        <p:txBody>
          <a:bodyPr/>
          <a:lstStyle/>
          <a:p>
            <a:fld id="{48128C2B-EAAC-4621-BFA3-27EF7B29C20B}" type="datetimeFigureOut">
              <a:rPr lang="en-ID" smtClean="0"/>
              <a:t>12/07/2024</a:t>
            </a:fld>
            <a:endParaRPr lang="en-ID"/>
          </a:p>
        </p:txBody>
      </p:sp>
      <p:sp>
        <p:nvSpPr>
          <p:cNvPr id="5" name="Footer Placeholder 4">
            <a:extLst>
              <a:ext uri="{FF2B5EF4-FFF2-40B4-BE49-F238E27FC236}">
                <a16:creationId xmlns:a16="http://schemas.microsoft.com/office/drawing/2014/main" id="{D8DFE161-BCFD-FE8F-C195-8BB4C0CFA6F7}"/>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DD8EAB01-8CF6-4941-4F76-340327769E4C}"/>
              </a:ext>
            </a:extLst>
          </p:cNvPr>
          <p:cNvSpPr>
            <a:spLocks noGrp="1"/>
          </p:cNvSpPr>
          <p:nvPr>
            <p:ph type="sldNum" sz="quarter" idx="12"/>
          </p:nvPr>
        </p:nvSpPr>
        <p:spPr/>
        <p:txBody>
          <a:bodyPr/>
          <a:lstStyle/>
          <a:p>
            <a:fld id="{BE746B96-43F8-462A-9E2A-5726254A57F4}" type="slidenum">
              <a:rPr lang="en-ID" smtClean="0"/>
              <a:t>‹#›</a:t>
            </a:fld>
            <a:endParaRPr lang="en-ID"/>
          </a:p>
        </p:txBody>
      </p:sp>
    </p:spTree>
    <p:extLst>
      <p:ext uri="{BB962C8B-B14F-4D97-AF65-F5344CB8AC3E}">
        <p14:creationId xmlns:p14="http://schemas.microsoft.com/office/powerpoint/2010/main" val="3746205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985D6-5611-DDA6-AA63-50896E66FD7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85D0A1E4-365F-09A2-8FAC-1569A2FDF3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B5BBBE-BE48-6E1F-B600-DF6ED47D0056}"/>
              </a:ext>
            </a:extLst>
          </p:cNvPr>
          <p:cNvSpPr>
            <a:spLocks noGrp="1"/>
          </p:cNvSpPr>
          <p:nvPr>
            <p:ph type="dt" sz="half" idx="10"/>
          </p:nvPr>
        </p:nvSpPr>
        <p:spPr/>
        <p:txBody>
          <a:bodyPr/>
          <a:lstStyle/>
          <a:p>
            <a:fld id="{48128C2B-EAAC-4621-BFA3-27EF7B29C20B}" type="datetimeFigureOut">
              <a:rPr lang="en-ID" smtClean="0"/>
              <a:t>12/07/2024</a:t>
            </a:fld>
            <a:endParaRPr lang="en-ID"/>
          </a:p>
        </p:txBody>
      </p:sp>
      <p:sp>
        <p:nvSpPr>
          <p:cNvPr id="5" name="Footer Placeholder 4">
            <a:extLst>
              <a:ext uri="{FF2B5EF4-FFF2-40B4-BE49-F238E27FC236}">
                <a16:creationId xmlns:a16="http://schemas.microsoft.com/office/drawing/2014/main" id="{C91A9EA7-08E1-F9EC-43A3-15759D614EB2}"/>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40CDA764-F1A8-03CB-9D7A-858829A7E7C1}"/>
              </a:ext>
            </a:extLst>
          </p:cNvPr>
          <p:cNvSpPr>
            <a:spLocks noGrp="1"/>
          </p:cNvSpPr>
          <p:nvPr>
            <p:ph type="sldNum" sz="quarter" idx="12"/>
          </p:nvPr>
        </p:nvSpPr>
        <p:spPr/>
        <p:txBody>
          <a:bodyPr/>
          <a:lstStyle/>
          <a:p>
            <a:fld id="{BE746B96-43F8-462A-9E2A-5726254A57F4}" type="slidenum">
              <a:rPr lang="en-ID" smtClean="0"/>
              <a:t>‹#›</a:t>
            </a:fld>
            <a:endParaRPr lang="en-ID"/>
          </a:p>
        </p:txBody>
      </p:sp>
    </p:spTree>
    <p:extLst>
      <p:ext uri="{BB962C8B-B14F-4D97-AF65-F5344CB8AC3E}">
        <p14:creationId xmlns:p14="http://schemas.microsoft.com/office/powerpoint/2010/main" val="1947567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57DD6-60AD-345D-A96C-97FD3B612D48}"/>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203DEBA0-2988-C0E0-E260-7AD6CD3F58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073EAA86-845B-0E44-CDFB-995F4BB8DA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3E4864F1-8E1A-653E-A691-732F51264C41}"/>
              </a:ext>
            </a:extLst>
          </p:cNvPr>
          <p:cNvSpPr>
            <a:spLocks noGrp="1"/>
          </p:cNvSpPr>
          <p:nvPr>
            <p:ph type="dt" sz="half" idx="10"/>
          </p:nvPr>
        </p:nvSpPr>
        <p:spPr/>
        <p:txBody>
          <a:bodyPr/>
          <a:lstStyle/>
          <a:p>
            <a:fld id="{48128C2B-EAAC-4621-BFA3-27EF7B29C20B}" type="datetimeFigureOut">
              <a:rPr lang="en-ID" smtClean="0"/>
              <a:t>12/07/2024</a:t>
            </a:fld>
            <a:endParaRPr lang="en-ID"/>
          </a:p>
        </p:txBody>
      </p:sp>
      <p:sp>
        <p:nvSpPr>
          <p:cNvPr id="6" name="Footer Placeholder 5">
            <a:extLst>
              <a:ext uri="{FF2B5EF4-FFF2-40B4-BE49-F238E27FC236}">
                <a16:creationId xmlns:a16="http://schemas.microsoft.com/office/drawing/2014/main" id="{A3E74687-DC63-2713-A1F4-97FA6318C575}"/>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04FEA410-F2FD-A809-9CCD-FDEF74F56E70}"/>
              </a:ext>
            </a:extLst>
          </p:cNvPr>
          <p:cNvSpPr>
            <a:spLocks noGrp="1"/>
          </p:cNvSpPr>
          <p:nvPr>
            <p:ph type="sldNum" sz="quarter" idx="12"/>
          </p:nvPr>
        </p:nvSpPr>
        <p:spPr/>
        <p:txBody>
          <a:bodyPr/>
          <a:lstStyle/>
          <a:p>
            <a:fld id="{BE746B96-43F8-462A-9E2A-5726254A57F4}" type="slidenum">
              <a:rPr lang="en-ID" smtClean="0"/>
              <a:t>‹#›</a:t>
            </a:fld>
            <a:endParaRPr lang="en-ID"/>
          </a:p>
        </p:txBody>
      </p:sp>
    </p:spTree>
    <p:extLst>
      <p:ext uri="{BB962C8B-B14F-4D97-AF65-F5344CB8AC3E}">
        <p14:creationId xmlns:p14="http://schemas.microsoft.com/office/powerpoint/2010/main" val="40405111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F5C4B-C3C8-D31D-A54B-575AA56800C3}"/>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A0753ECA-C226-1E9A-A945-05EA421419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DB5FF2-E9DE-C7B5-242E-EFDDE43669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5E304172-4B49-8E72-8E25-D20F719B5C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41E55FF-CD00-645E-2BFF-0169CD9541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755D3261-AB27-6391-2764-3D5A7D65E837}"/>
              </a:ext>
            </a:extLst>
          </p:cNvPr>
          <p:cNvSpPr>
            <a:spLocks noGrp="1"/>
          </p:cNvSpPr>
          <p:nvPr>
            <p:ph type="dt" sz="half" idx="10"/>
          </p:nvPr>
        </p:nvSpPr>
        <p:spPr/>
        <p:txBody>
          <a:bodyPr/>
          <a:lstStyle/>
          <a:p>
            <a:fld id="{48128C2B-EAAC-4621-BFA3-27EF7B29C20B}" type="datetimeFigureOut">
              <a:rPr lang="en-ID" smtClean="0"/>
              <a:t>12/07/2024</a:t>
            </a:fld>
            <a:endParaRPr lang="en-ID"/>
          </a:p>
        </p:txBody>
      </p:sp>
      <p:sp>
        <p:nvSpPr>
          <p:cNvPr id="8" name="Footer Placeholder 7">
            <a:extLst>
              <a:ext uri="{FF2B5EF4-FFF2-40B4-BE49-F238E27FC236}">
                <a16:creationId xmlns:a16="http://schemas.microsoft.com/office/drawing/2014/main" id="{0869D4F9-2A89-4A0B-7B91-50367BF91839}"/>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CCFC87FF-F5C8-1AE0-4D8A-98F4274A5BBF}"/>
              </a:ext>
            </a:extLst>
          </p:cNvPr>
          <p:cNvSpPr>
            <a:spLocks noGrp="1"/>
          </p:cNvSpPr>
          <p:nvPr>
            <p:ph type="sldNum" sz="quarter" idx="12"/>
          </p:nvPr>
        </p:nvSpPr>
        <p:spPr/>
        <p:txBody>
          <a:bodyPr/>
          <a:lstStyle/>
          <a:p>
            <a:fld id="{BE746B96-43F8-462A-9E2A-5726254A57F4}" type="slidenum">
              <a:rPr lang="en-ID" smtClean="0"/>
              <a:t>‹#›</a:t>
            </a:fld>
            <a:endParaRPr lang="en-ID"/>
          </a:p>
        </p:txBody>
      </p:sp>
    </p:spTree>
    <p:extLst>
      <p:ext uri="{BB962C8B-B14F-4D97-AF65-F5344CB8AC3E}">
        <p14:creationId xmlns:p14="http://schemas.microsoft.com/office/powerpoint/2010/main" val="385633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4C9E1-B599-F1D1-B85D-294EE4BDD99F}"/>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03D69D97-609E-80CC-B2BD-256FDDB1639A}"/>
              </a:ext>
            </a:extLst>
          </p:cNvPr>
          <p:cNvSpPr>
            <a:spLocks noGrp="1"/>
          </p:cNvSpPr>
          <p:nvPr>
            <p:ph type="dt" sz="half" idx="10"/>
          </p:nvPr>
        </p:nvSpPr>
        <p:spPr/>
        <p:txBody>
          <a:bodyPr/>
          <a:lstStyle/>
          <a:p>
            <a:fld id="{48128C2B-EAAC-4621-BFA3-27EF7B29C20B}" type="datetimeFigureOut">
              <a:rPr lang="en-ID" smtClean="0"/>
              <a:t>12/07/2024</a:t>
            </a:fld>
            <a:endParaRPr lang="en-ID"/>
          </a:p>
        </p:txBody>
      </p:sp>
      <p:sp>
        <p:nvSpPr>
          <p:cNvPr id="4" name="Footer Placeholder 3">
            <a:extLst>
              <a:ext uri="{FF2B5EF4-FFF2-40B4-BE49-F238E27FC236}">
                <a16:creationId xmlns:a16="http://schemas.microsoft.com/office/drawing/2014/main" id="{668C1381-935A-2A2F-84C9-3EBA810FE9E7}"/>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61DE9AF2-FF80-3350-0161-2D0E5681073A}"/>
              </a:ext>
            </a:extLst>
          </p:cNvPr>
          <p:cNvSpPr>
            <a:spLocks noGrp="1"/>
          </p:cNvSpPr>
          <p:nvPr>
            <p:ph type="sldNum" sz="quarter" idx="12"/>
          </p:nvPr>
        </p:nvSpPr>
        <p:spPr/>
        <p:txBody>
          <a:bodyPr/>
          <a:lstStyle/>
          <a:p>
            <a:fld id="{BE746B96-43F8-462A-9E2A-5726254A57F4}" type="slidenum">
              <a:rPr lang="en-ID" smtClean="0"/>
              <a:t>‹#›</a:t>
            </a:fld>
            <a:endParaRPr lang="en-ID"/>
          </a:p>
        </p:txBody>
      </p:sp>
    </p:spTree>
    <p:extLst>
      <p:ext uri="{BB962C8B-B14F-4D97-AF65-F5344CB8AC3E}">
        <p14:creationId xmlns:p14="http://schemas.microsoft.com/office/powerpoint/2010/main" val="3200002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200DD6-BD67-280A-2C6F-88F0E5843D52}"/>
              </a:ext>
            </a:extLst>
          </p:cNvPr>
          <p:cNvSpPr>
            <a:spLocks noGrp="1"/>
          </p:cNvSpPr>
          <p:nvPr>
            <p:ph type="dt" sz="half" idx="10"/>
          </p:nvPr>
        </p:nvSpPr>
        <p:spPr/>
        <p:txBody>
          <a:bodyPr/>
          <a:lstStyle/>
          <a:p>
            <a:fld id="{48128C2B-EAAC-4621-BFA3-27EF7B29C20B}" type="datetimeFigureOut">
              <a:rPr lang="en-ID" smtClean="0"/>
              <a:t>12/07/2024</a:t>
            </a:fld>
            <a:endParaRPr lang="en-ID"/>
          </a:p>
        </p:txBody>
      </p:sp>
      <p:sp>
        <p:nvSpPr>
          <p:cNvPr id="3" name="Footer Placeholder 2">
            <a:extLst>
              <a:ext uri="{FF2B5EF4-FFF2-40B4-BE49-F238E27FC236}">
                <a16:creationId xmlns:a16="http://schemas.microsoft.com/office/drawing/2014/main" id="{DC0F08DB-D9DE-1A0B-C329-F3FC44700A4F}"/>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DB35D772-69FB-F2E9-2BAA-7FCD4EE99971}"/>
              </a:ext>
            </a:extLst>
          </p:cNvPr>
          <p:cNvSpPr>
            <a:spLocks noGrp="1"/>
          </p:cNvSpPr>
          <p:nvPr>
            <p:ph type="sldNum" sz="quarter" idx="12"/>
          </p:nvPr>
        </p:nvSpPr>
        <p:spPr/>
        <p:txBody>
          <a:bodyPr/>
          <a:lstStyle/>
          <a:p>
            <a:fld id="{BE746B96-43F8-462A-9E2A-5726254A57F4}" type="slidenum">
              <a:rPr lang="en-ID" smtClean="0"/>
              <a:t>‹#›</a:t>
            </a:fld>
            <a:endParaRPr lang="en-ID"/>
          </a:p>
        </p:txBody>
      </p:sp>
    </p:spTree>
    <p:extLst>
      <p:ext uri="{BB962C8B-B14F-4D97-AF65-F5344CB8AC3E}">
        <p14:creationId xmlns:p14="http://schemas.microsoft.com/office/powerpoint/2010/main" val="1437835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53B2D-77A6-12B1-1DF2-1C104FCE8C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CFBE2015-C042-0B74-56D0-4512166CBB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99BD5242-131D-F54F-9A46-8CCB55CB0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6A337D-EC65-0695-0AC7-00C6980376D5}"/>
              </a:ext>
            </a:extLst>
          </p:cNvPr>
          <p:cNvSpPr>
            <a:spLocks noGrp="1"/>
          </p:cNvSpPr>
          <p:nvPr>
            <p:ph type="dt" sz="half" idx="10"/>
          </p:nvPr>
        </p:nvSpPr>
        <p:spPr/>
        <p:txBody>
          <a:bodyPr/>
          <a:lstStyle/>
          <a:p>
            <a:fld id="{48128C2B-EAAC-4621-BFA3-27EF7B29C20B}" type="datetimeFigureOut">
              <a:rPr lang="en-ID" smtClean="0"/>
              <a:t>12/07/2024</a:t>
            </a:fld>
            <a:endParaRPr lang="en-ID"/>
          </a:p>
        </p:txBody>
      </p:sp>
      <p:sp>
        <p:nvSpPr>
          <p:cNvPr id="6" name="Footer Placeholder 5">
            <a:extLst>
              <a:ext uri="{FF2B5EF4-FFF2-40B4-BE49-F238E27FC236}">
                <a16:creationId xmlns:a16="http://schemas.microsoft.com/office/drawing/2014/main" id="{83BC36F8-0785-AEDF-48EE-EFCFD4759CBA}"/>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856937A4-8327-B9E2-1F53-386A07BAE376}"/>
              </a:ext>
            </a:extLst>
          </p:cNvPr>
          <p:cNvSpPr>
            <a:spLocks noGrp="1"/>
          </p:cNvSpPr>
          <p:nvPr>
            <p:ph type="sldNum" sz="quarter" idx="12"/>
          </p:nvPr>
        </p:nvSpPr>
        <p:spPr/>
        <p:txBody>
          <a:bodyPr/>
          <a:lstStyle/>
          <a:p>
            <a:fld id="{BE746B96-43F8-462A-9E2A-5726254A57F4}" type="slidenum">
              <a:rPr lang="en-ID" smtClean="0"/>
              <a:t>‹#›</a:t>
            </a:fld>
            <a:endParaRPr lang="en-ID"/>
          </a:p>
        </p:txBody>
      </p:sp>
    </p:spTree>
    <p:extLst>
      <p:ext uri="{BB962C8B-B14F-4D97-AF65-F5344CB8AC3E}">
        <p14:creationId xmlns:p14="http://schemas.microsoft.com/office/powerpoint/2010/main" val="885082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8187C-3251-8871-03EA-BEE1CBC3FD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D0C46C76-5A02-1D50-CDE7-4AD09D6895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A949985E-847B-AFD6-DCD4-B41ABD5648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5C28FB-C1CF-2751-E06B-BC4617609688}"/>
              </a:ext>
            </a:extLst>
          </p:cNvPr>
          <p:cNvSpPr>
            <a:spLocks noGrp="1"/>
          </p:cNvSpPr>
          <p:nvPr>
            <p:ph type="dt" sz="half" idx="10"/>
          </p:nvPr>
        </p:nvSpPr>
        <p:spPr/>
        <p:txBody>
          <a:bodyPr/>
          <a:lstStyle/>
          <a:p>
            <a:fld id="{48128C2B-EAAC-4621-BFA3-27EF7B29C20B}" type="datetimeFigureOut">
              <a:rPr lang="en-ID" smtClean="0"/>
              <a:t>12/07/2024</a:t>
            </a:fld>
            <a:endParaRPr lang="en-ID"/>
          </a:p>
        </p:txBody>
      </p:sp>
      <p:sp>
        <p:nvSpPr>
          <p:cNvPr id="6" name="Footer Placeholder 5">
            <a:extLst>
              <a:ext uri="{FF2B5EF4-FFF2-40B4-BE49-F238E27FC236}">
                <a16:creationId xmlns:a16="http://schemas.microsoft.com/office/drawing/2014/main" id="{97713FED-E7E2-BF8D-D33B-E727D354D91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FD0A6DD9-12EA-42F0-F353-3B661DE1B52E}"/>
              </a:ext>
            </a:extLst>
          </p:cNvPr>
          <p:cNvSpPr>
            <a:spLocks noGrp="1"/>
          </p:cNvSpPr>
          <p:nvPr>
            <p:ph type="sldNum" sz="quarter" idx="12"/>
          </p:nvPr>
        </p:nvSpPr>
        <p:spPr/>
        <p:txBody>
          <a:bodyPr/>
          <a:lstStyle/>
          <a:p>
            <a:fld id="{BE746B96-43F8-462A-9E2A-5726254A57F4}" type="slidenum">
              <a:rPr lang="en-ID" smtClean="0"/>
              <a:t>‹#›</a:t>
            </a:fld>
            <a:endParaRPr lang="en-ID"/>
          </a:p>
        </p:txBody>
      </p:sp>
    </p:spTree>
    <p:extLst>
      <p:ext uri="{BB962C8B-B14F-4D97-AF65-F5344CB8AC3E}">
        <p14:creationId xmlns:p14="http://schemas.microsoft.com/office/powerpoint/2010/main" val="2056006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DEA714-545E-232E-0F47-F7B1A4329F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6705780A-D96A-6913-EC1A-4E38F4BE0E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F5F9E823-ADAF-0D12-EE4B-7EF2BEBD1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128C2B-EAAC-4621-BFA3-27EF7B29C20B}" type="datetimeFigureOut">
              <a:rPr lang="en-ID" smtClean="0"/>
              <a:t>12/07/2024</a:t>
            </a:fld>
            <a:endParaRPr lang="en-ID"/>
          </a:p>
        </p:txBody>
      </p:sp>
      <p:sp>
        <p:nvSpPr>
          <p:cNvPr id="5" name="Footer Placeholder 4">
            <a:extLst>
              <a:ext uri="{FF2B5EF4-FFF2-40B4-BE49-F238E27FC236}">
                <a16:creationId xmlns:a16="http://schemas.microsoft.com/office/drawing/2014/main" id="{058FBE51-012C-5D66-0D2F-36905A8EEF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901512AE-8DAD-2BAD-5148-FE596D2454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746B96-43F8-462A-9E2A-5726254A57F4}" type="slidenum">
              <a:rPr lang="en-ID" smtClean="0"/>
              <a:t>‹#›</a:t>
            </a:fld>
            <a:endParaRPr lang="en-ID"/>
          </a:p>
        </p:txBody>
      </p:sp>
    </p:spTree>
    <p:extLst>
      <p:ext uri="{BB962C8B-B14F-4D97-AF65-F5344CB8AC3E}">
        <p14:creationId xmlns:p14="http://schemas.microsoft.com/office/powerpoint/2010/main" val="41580438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CC98FB5-6420-F6D3-6090-62AAB1121860}"/>
              </a:ext>
            </a:extLst>
          </p:cNvPr>
          <p:cNvSpPr/>
          <p:nvPr/>
        </p:nvSpPr>
        <p:spPr>
          <a:xfrm>
            <a:off x="0" y="0"/>
            <a:ext cx="12192000" cy="6858000"/>
          </a:xfrm>
          <a:prstGeom prst="rect">
            <a:avLst/>
          </a:prstGeom>
          <a:solidFill>
            <a:srgbClr val="576C5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itle 1">
            <a:extLst>
              <a:ext uri="{FF2B5EF4-FFF2-40B4-BE49-F238E27FC236}">
                <a16:creationId xmlns:a16="http://schemas.microsoft.com/office/drawing/2014/main" id="{D4E8C3E1-1BEB-AD3F-043C-B10DEB11FDAC}"/>
              </a:ext>
            </a:extLst>
          </p:cNvPr>
          <p:cNvSpPr>
            <a:spLocks noGrp="1"/>
          </p:cNvSpPr>
          <p:nvPr>
            <p:ph type="ctrTitle"/>
          </p:nvPr>
        </p:nvSpPr>
        <p:spPr>
          <a:xfrm>
            <a:off x="1524000" y="2615381"/>
            <a:ext cx="9144000" cy="1042066"/>
          </a:xfrm>
        </p:spPr>
        <p:txBody>
          <a:bodyPr/>
          <a:lstStyle/>
          <a:p>
            <a:r>
              <a:rPr lang="en-US" dirty="0">
                <a:solidFill>
                  <a:schemeClr val="bg1"/>
                </a:solidFill>
                <a:latin typeface="Bahnschrift Condensed" panose="020B0502040204020203" pitchFamily="34" charset="0"/>
              </a:rPr>
              <a:t>FAZZA INDO OMAIRA</a:t>
            </a:r>
            <a:endParaRPr lang="en-ID" dirty="0">
              <a:solidFill>
                <a:schemeClr val="bg1"/>
              </a:solidFill>
              <a:latin typeface="Bahnschrift Condensed" panose="020B0502040204020203" pitchFamily="34" charset="0"/>
            </a:endParaRPr>
          </a:p>
        </p:txBody>
      </p:sp>
    </p:spTree>
    <p:extLst>
      <p:ext uri="{BB962C8B-B14F-4D97-AF65-F5344CB8AC3E}">
        <p14:creationId xmlns:p14="http://schemas.microsoft.com/office/powerpoint/2010/main" val="256394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DA93-57CD-7E1D-6779-D13D14A47314}"/>
              </a:ext>
            </a:extLst>
          </p:cNvPr>
          <p:cNvSpPr>
            <a:spLocks noGrp="1"/>
          </p:cNvSpPr>
          <p:nvPr>
            <p:ph type="title"/>
          </p:nvPr>
        </p:nvSpPr>
        <p:spPr>
          <a:xfrm>
            <a:off x="238433" y="148815"/>
            <a:ext cx="8069825" cy="1325563"/>
          </a:xfrm>
        </p:spPr>
        <p:txBody>
          <a:bodyPr/>
          <a:lstStyle/>
          <a:p>
            <a:r>
              <a:rPr lang="en-US" b="1" dirty="0">
                <a:solidFill>
                  <a:srgbClr val="576C59"/>
                </a:solidFill>
              </a:rPr>
              <a:t>Price and Conditions of Purchase</a:t>
            </a:r>
            <a:endParaRPr lang="en-ID" b="1" dirty="0">
              <a:solidFill>
                <a:srgbClr val="576C59"/>
              </a:solidFill>
            </a:endParaRPr>
          </a:p>
        </p:txBody>
      </p:sp>
      <p:sp>
        <p:nvSpPr>
          <p:cNvPr id="5" name="TextBox 4">
            <a:extLst>
              <a:ext uri="{FF2B5EF4-FFF2-40B4-BE49-F238E27FC236}">
                <a16:creationId xmlns:a16="http://schemas.microsoft.com/office/drawing/2014/main" id="{9D366C79-92AD-877D-A32E-817FB8B1B610}"/>
              </a:ext>
            </a:extLst>
          </p:cNvPr>
          <p:cNvSpPr txBox="1"/>
          <p:nvPr/>
        </p:nvSpPr>
        <p:spPr>
          <a:xfrm>
            <a:off x="454743" y="1767608"/>
            <a:ext cx="10626212" cy="2123658"/>
          </a:xfrm>
          <a:prstGeom prst="rect">
            <a:avLst/>
          </a:prstGeom>
          <a:noFill/>
        </p:spPr>
        <p:txBody>
          <a:bodyPr wrap="square">
            <a:spAutoFit/>
          </a:bodyPr>
          <a:lstStyle/>
          <a:p>
            <a:r>
              <a:rPr lang="en-ID" dirty="0"/>
              <a:t>Minimum Purchase Conditions:</a:t>
            </a:r>
          </a:p>
          <a:p>
            <a:endParaRPr lang="en-ID" dirty="0"/>
          </a:p>
          <a:p>
            <a:r>
              <a:rPr lang="en-ID" sz="1600" dirty="0"/>
              <a:t>We set minimum purchase quantities to ensure efficiency in production and delivery. For wholesale purchases, the minimum purchase conditions are as follows:</a:t>
            </a:r>
          </a:p>
          <a:p>
            <a:endParaRPr lang="en-ID" sz="1600" dirty="0"/>
          </a:p>
          <a:p>
            <a:r>
              <a:rPr lang="en-ID" sz="1600" dirty="0"/>
              <a:t>- Small Packaged Tea (100 grams - 500 grams): Minimum purchase of 1000 units per variant.</a:t>
            </a:r>
          </a:p>
          <a:p>
            <a:r>
              <a:rPr lang="en-ID" sz="1600" dirty="0"/>
              <a:t>- Large Packaged Tea (1 kilogram): Minimum purchase of 1000 units per variant unit.</a:t>
            </a:r>
          </a:p>
          <a:p>
            <a:r>
              <a:rPr lang="en-ID" sz="1600" dirty="0"/>
              <a:t>- Tea in Bulk: Minimum purchase of 1000 kilograms per variant.</a:t>
            </a:r>
          </a:p>
        </p:txBody>
      </p:sp>
      <p:pic>
        <p:nvPicPr>
          <p:cNvPr id="11" name="Picture 2" descr="Purchase Good Ware Lineal Color icon">
            <a:extLst>
              <a:ext uri="{FF2B5EF4-FFF2-40B4-BE49-F238E27FC236}">
                <a16:creationId xmlns:a16="http://schemas.microsoft.com/office/drawing/2014/main" id="{B33AE54A-A6D7-FB4E-EA0C-B017FB8B54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5257" y="3737589"/>
            <a:ext cx="2609831" cy="2609831"/>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Straight Connector 12">
            <a:extLst>
              <a:ext uri="{FF2B5EF4-FFF2-40B4-BE49-F238E27FC236}">
                <a16:creationId xmlns:a16="http://schemas.microsoft.com/office/drawing/2014/main" id="{A2DBDE48-6A47-5BD3-947B-EDE59ECD53DE}"/>
              </a:ext>
            </a:extLst>
          </p:cNvPr>
          <p:cNvCxnSpPr/>
          <p:nvPr/>
        </p:nvCxnSpPr>
        <p:spPr>
          <a:xfrm>
            <a:off x="454743" y="1307690"/>
            <a:ext cx="10793360" cy="0"/>
          </a:xfrm>
          <a:prstGeom prst="line">
            <a:avLst/>
          </a:prstGeom>
          <a:ln w="19050">
            <a:solidFill>
              <a:srgbClr val="576C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7932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BDA93-57CD-7E1D-6779-D13D14A47314}"/>
              </a:ext>
            </a:extLst>
          </p:cNvPr>
          <p:cNvSpPr>
            <a:spLocks noGrp="1"/>
          </p:cNvSpPr>
          <p:nvPr>
            <p:ph type="title"/>
          </p:nvPr>
        </p:nvSpPr>
        <p:spPr>
          <a:xfrm>
            <a:off x="238433" y="148815"/>
            <a:ext cx="8069825" cy="1325563"/>
          </a:xfrm>
        </p:spPr>
        <p:txBody>
          <a:bodyPr/>
          <a:lstStyle/>
          <a:p>
            <a:r>
              <a:rPr lang="en-US" b="1" dirty="0">
                <a:solidFill>
                  <a:srgbClr val="576C59"/>
                </a:solidFill>
              </a:rPr>
              <a:t>Price and Conditions of Purchase</a:t>
            </a:r>
            <a:endParaRPr lang="en-ID" b="1" dirty="0">
              <a:solidFill>
                <a:srgbClr val="576C59"/>
              </a:solidFill>
            </a:endParaRPr>
          </a:p>
        </p:txBody>
      </p:sp>
      <p:sp>
        <p:nvSpPr>
          <p:cNvPr id="7" name="TextBox 6">
            <a:extLst>
              <a:ext uri="{FF2B5EF4-FFF2-40B4-BE49-F238E27FC236}">
                <a16:creationId xmlns:a16="http://schemas.microsoft.com/office/drawing/2014/main" id="{F00FCF96-CEE1-6097-6A82-6579BB508E7F}"/>
              </a:ext>
            </a:extLst>
          </p:cNvPr>
          <p:cNvSpPr txBox="1"/>
          <p:nvPr/>
        </p:nvSpPr>
        <p:spPr>
          <a:xfrm>
            <a:off x="513735" y="1476046"/>
            <a:ext cx="6100916" cy="2000548"/>
          </a:xfrm>
          <a:prstGeom prst="rect">
            <a:avLst/>
          </a:prstGeom>
          <a:noFill/>
        </p:spPr>
        <p:txBody>
          <a:bodyPr wrap="square">
            <a:spAutoFit/>
          </a:bodyPr>
          <a:lstStyle/>
          <a:p>
            <a:r>
              <a:rPr lang="en-ID" dirty="0"/>
              <a:t>Pricing and Payment Policy:</a:t>
            </a:r>
          </a:p>
          <a:p>
            <a:endParaRPr lang="en-ID" dirty="0"/>
          </a:p>
          <a:p>
            <a:pPr marL="342900" indent="-342900">
              <a:buAutoNum type="arabicPeriod"/>
            </a:pPr>
            <a:r>
              <a:rPr lang="en-ID" sz="1600" dirty="0"/>
              <a:t>Price:</a:t>
            </a:r>
          </a:p>
          <a:p>
            <a:pPr marL="342900" indent="-342900">
              <a:buAutoNum type="arabicPeriod"/>
            </a:pPr>
            <a:endParaRPr lang="en-ID" sz="1600" dirty="0"/>
          </a:p>
          <a:p>
            <a:r>
              <a:rPr lang="en-ID" sz="1400" dirty="0"/>
              <a:t> - Volume Discounts: We offer special discounts for large purchases. Discounts vary depending on order quantity and purchase frequency.</a:t>
            </a:r>
          </a:p>
          <a:p>
            <a:r>
              <a:rPr lang="en-ID" sz="1400" dirty="0"/>
              <a:t> - Competitive Prices: Our prices are very competitive and adjusted to the premium quality of our products as well as our ISO 14001 and Halal standards.</a:t>
            </a:r>
          </a:p>
        </p:txBody>
      </p:sp>
      <p:sp>
        <p:nvSpPr>
          <p:cNvPr id="10" name="TextBox 9">
            <a:extLst>
              <a:ext uri="{FF2B5EF4-FFF2-40B4-BE49-F238E27FC236}">
                <a16:creationId xmlns:a16="http://schemas.microsoft.com/office/drawing/2014/main" id="{59DC4AAA-7C2F-A9BA-CD7F-B05F5411BE94}"/>
              </a:ext>
            </a:extLst>
          </p:cNvPr>
          <p:cNvSpPr txBox="1"/>
          <p:nvPr/>
        </p:nvSpPr>
        <p:spPr>
          <a:xfrm>
            <a:off x="513735" y="3627629"/>
            <a:ext cx="6100916" cy="2369880"/>
          </a:xfrm>
          <a:prstGeom prst="rect">
            <a:avLst/>
          </a:prstGeom>
          <a:noFill/>
        </p:spPr>
        <p:txBody>
          <a:bodyPr wrap="square">
            <a:spAutoFit/>
          </a:bodyPr>
          <a:lstStyle/>
          <a:p>
            <a:r>
              <a:rPr lang="en-ID" dirty="0"/>
              <a:t>2. Payment:</a:t>
            </a:r>
          </a:p>
          <a:p>
            <a:endParaRPr lang="en-ID" dirty="0"/>
          </a:p>
          <a:p>
            <a:r>
              <a:rPr lang="en-ID" sz="1400" dirty="0"/>
              <a:t> - Payment Methods: We accept various payment methods, including bank transfer, latter of credit.</a:t>
            </a:r>
          </a:p>
          <a:p>
            <a:r>
              <a:rPr lang="en-ID" sz="1400" dirty="0"/>
              <a:t> - Payment Conditions: Payment is made in two stages:</a:t>
            </a:r>
          </a:p>
          <a:p>
            <a:r>
              <a:rPr lang="en-ID" sz="1400" dirty="0"/>
              <a:t> - Down Payment (DP): Initial payment of 50% of the total order value is made upon order confirmation.</a:t>
            </a:r>
          </a:p>
          <a:p>
            <a:r>
              <a:rPr lang="en-ID" sz="1400" dirty="0"/>
              <a:t> - Repayment: The remaining 50% payment is made before delivery of the goods.</a:t>
            </a:r>
          </a:p>
          <a:p>
            <a:r>
              <a:rPr lang="en-ID" sz="1400" dirty="0"/>
              <a:t> - Limited Credit: For repeat customers with a good purchasing history, we offer credit options with certain terms and conditions.</a:t>
            </a:r>
          </a:p>
        </p:txBody>
      </p:sp>
      <p:sp>
        <p:nvSpPr>
          <p:cNvPr id="4" name="TextBox 3">
            <a:extLst>
              <a:ext uri="{FF2B5EF4-FFF2-40B4-BE49-F238E27FC236}">
                <a16:creationId xmlns:a16="http://schemas.microsoft.com/office/drawing/2014/main" id="{EB750532-6D45-45E0-4F37-7A9C653F851D}"/>
              </a:ext>
            </a:extLst>
          </p:cNvPr>
          <p:cNvSpPr txBox="1"/>
          <p:nvPr/>
        </p:nvSpPr>
        <p:spPr>
          <a:xfrm>
            <a:off x="6806382" y="2658133"/>
            <a:ext cx="5238134" cy="1938992"/>
          </a:xfrm>
          <a:prstGeom prst="rect">
            <a:avLst/>
          </a:prstGeom>
          <a:noFill/>
        </p:spPr>
        <p:txBody>
          <a:bodyPr wrap="square">
            <a:spAutoFit/>
          </a:bodyPr>
          <a:lstStyle/>
          <a:p>
            <a:r>
              <a:rPr lang="en-ID" dirty="0"/>
              <a:t>3. Return and Replacement Policy:</a:t>
            </a:r>
          </a:p>
          <a:p>
            <a:endParaRPr lang="en-ID" dirty="0"/>
          </a:p>
          <a:p>
            <a:r>
              <a:rPr lang="en-ID" sz="1400" dirty="0"/>
              <a:t> - Quality Guarantee: We provide a quality guarantee for all products. If there are problems with product quality, we are ready to replace the goods or refund the money according to the agreement.</a:t>
            </a:r>
          </a:p>
          <a:p>
            <a:r>
              <a:rPr lang="en-ID" sz="1400" dirty="0"/>
              <a:t> - Return Procedure: Product returns can be made within 30 days after receipt, provided the product is still in good condition and has not been opened.</a:t>
            </a:r>
          </a:p>
        </p:txBody>
      </p:sp>
      <p:pic>
        <p:nvPicPr>
          <p:cNvPr id="8194" name="Picture 2" descr="Purchase Good Ware Lineal Color icon">
            <a:extLst>
              <a:ext uri="{FF2B5EF4-FFF2-40B4-BE49-F238E27FC236}">
                <a16:creationId xmlns:a16="http://schemas.microsoft.com/office/drawing/2014/main" id="{047C999E-52E6-ECE8-9B5F-F5EC4DE8BC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48251" y="148815"/>
            <a:ext cx="2609831" cy="2609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86075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6571E-81F1-E406-AFB7-DEC641114C9A}"/>
              </a:ext>
            </a:extLst>
          </p:cNvPr>
          <p:cNvSpPr>
            <a:spLocks noGrp="1"/>
          </p:cNvSpPr>
          <p:nvPr>
            <p:ph type="title"/>
          </p:nvPr>
        </p:nvSpPr>
        <p:spPr>
          <a:xfrm>
            <a:off x="149942" y="0"/>
            <a:ext cx="5346290" cy="1325563"/>
          </a:xfrm>
        </p:spPr>
        <p:txBody>
          <a:bodyPr/>
          <a:lstStyle/>
          <a:p>
            <a:r>
              <a:rPr lang="en-US" b="1" dirty="0"/>
              <a:t>Packing and Shipping</a:t>
            </a:r>
            <a:endParaRPr lang="en-ID" b="1" dirty="0"/>
          </a:p>
        </p:txBody>
      </p:sp>
      <p:sp>
        <p:nvSpPr>
          <p:cNvPr id="4" name="Rectangle 3">
            <a:extLst>
              <a:ext uri="{FF2B5EF4-FFF2-40B4-BE49-F238E27FC236}">
                <a16:creationId xmlns:a16="http://schemas.microsoft.com/office/drawing/2014/main" id="{924C2541-4C54-C7C4-17AE-E55710D65BF4}"/>
              </a:ext>
            </a:extLst>
          </p:cNvPr>
          <p:cNvSpPr/>
          <p:nvPr/>
        </p:nvSpPr>
        <p:spPr>
          <a:xfrm>
            <a:off x="275303" y="1383890"/>
            <a:ext cx="6096000" cy="4456471"/>
          </a:xfrm>
          <a:prstGeom prst="rect">
            <a:avLst/>
          </a:prstGeom>
          <a:solidFill>
            <a:srgbClr val="576C5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extBox 6">
            <a:extLst>
              <a:ext uri="{FF2B5EF4-FFF2-40B4-BE49-F238E27FC236}">
                <a16:creationId xmlns:a16="http://schemas.microsoft.com/office/drawing/2014/main" id="{9B2F647A-16CF-3DCB-CC0A-16C687161395}"/>
              </a:ext>
            </a:extLst>
          </p:cNvPr>
          <p:cNvSpPr txBox="1"/>
          <p:nvPr/>
        </p:nvSpPr>
        <p:spPr>
          <a:xfrm>
            <a:off x="275303" y="1684814"/>
            <a:ext cx="6096000" cy="3785652"/>
          </a:xfrm>
          <a:prstGeom prst="rect">
            <a:avLst/>
          </a:prstGeom>
          <a:noFill/>
        </p:spPr>
        <p:txBody>
          <a:bodyPr wrap="square">
            <a:spAutoFit/>
          </a:bodyPr>
          <a:lstStyle/>
          <a:p>
            <a:r>
              <a:rPr lang="en-ID" sz="1600" b="1" dirty="0">
                <a:solidFill>
                  <a:schemeClr val="bg1"/>
                </a:solidFill>
              </a:rPr>
              <a:t>Inner Packaging: </a:t>
            </a:r>
            <a:r>
              <a:rPr lang="en-ID" sz="1600" dirty="0">
                <a:solidFill>
                  <a:schemeClr val="bg1"/>
                </a:solidFill>
              </a:rPr>
              <a:t>Vacuum Plastic Bag Removes air from the packaging to prevent oxidation and maintain tea quality.</a:t>
            </a:r>
          </a:p>
          <a:p>
            <a:endParaRPr lang="en-ID" sz="1600" dirty="0">
              <a:solidFill>
                <a:schemeClr val="bg1"/>
              </a:solidFill>
            </a:endParaRPr>
          </a:p>
          <a:p>
            <a:r>
              <a:rPr lang="en-ID" sz="1600" b="1" dirty="0">
                <a:solidFill>
                  <a:schemeClr val="bg1"/>
                </a:solidFill>
              </a:rPr>
              <a:t>Outer Packaging: </a:t>
            </a:r>
            <a:r>
              <a:rPr lang="en-ID" sz="1600" dirty="0">
                <a:solidFill>
                  <a:schemeClr val="bg1"/>
                </a:solidFill>
              </a:rPr>
              <a:t>Tea packaging for export using outer materials such as high quality paper sack must be designed to withstand shock and pressure during shipping.</a:t>
            </a:r>
          </a:p>
          <a:p>
            <a:endParaRPr lang="en-ID" sz="1600" dirty="0">
              <a:solidFill>
                <a:schemeClr val="bg1"/>
              </a:solidFill>
            </a:endParaRPr>
          </a:p>
          <a:p>
            <a:r>
              <a:rPr lang="en-ID" sz="1600" b="1" dirty="0">
                <a:solidFill>
                  <a:schemeClr val="bg1"/>
                </a:solidFill>
              </a:rPr>
              <a:t>Packaging orders</a:t>
            </a:r>
          </a:p>
          <a:p>
            <a:endParaRPr lang="en-ID" sz="1600" b="1" dirty="0">
              <a:solidFill>
                <a:schemeClr val="bg1"/>
              </a:solidFill>
            </a:endParaRPr>
          </a:p>
          <a:p>
            <a:r>
              <a:rPr lang="en-ID" sz="1600" b="1" dirty="0">
                <a:solidFill>
                  <a:schemeClr val="bg1"/>
                </a:solidFill>
              </a:rPr>
              <a:t>Bulk Packaging: </a:t>
            </a:r>
            <a:r>
              <a:rPr lang="en-ID" sz="1600" dirty="0">
                <a:solidFill>
                  <a:schemeClr val="bg1"/>
                </a:solidFill>
              </a:rPr>
              <a:t>For wholesale customers, we provide packaging in large quantities that is efficient for distribution.</a:t>
            </a:r>
          </a:p>
          <a:p>
            <a:endParaRPr lang="en-ID" sz="1600" dirty="0">
              <a:solidFill>
                <a:schemeClr val="bg1"/>
              </a:solidFill>
            </a:endParaRPr>
          </a:p>
          <a:p>
            <a:r>
              <a:rPr lang="en-ID" sz="1600" b="1" dirty="0">
                <a:solidFill>
                  <a:schemeClr val="bg1"/>
                </a:solidFill>
              </a:rPr>
              <a:t>Special Packaging Requests: </a:t>
            </a:r>
            <a:r>
              <a:rPr lang="en-ID" sz="1600" dirty="0">
                <a:solidFill>
                  <a:schemeClr val="bg1"/>
                </a:solidFill>
              </a:rPr>
              <a:t>If you have special needs regarding packaging materials or design, we are ready to work together to </a:t>
            </a:r>
            <a:r>
              <a:rPr lang="en-ID" sz="1600" dirty="0" err="1">
                <a:solidFill>
                  <a:schemeClr val="bg1"/>
                </a:solidFill>
              </a:rPr>
              <a:t>fulfill</a:t>
            </a:r>
            <a:r>
              <a:rPr lang="en-ID" sz="1600" dirty="0">
                <a:solidFill>
                  <a:schemeClr val="bg1"/>
                </a:solidFill>
              </a:rPr>
              <a:t> these needs.</a:t>
            </a:r>
          </a:p>
        </p:txBody>
      </p:sp>
      <p:sp>
        <p:nvSpPr>
          <p:cNvPr id="9" name="TextBox 8">
            <a:extLst>
              <a:ext uri="{FF2B5EF4-FFF2-40B4-BE49-F238E27FC236}">
                <a16:creationId xmlns:a16="http://schemas.microsoft.com/office/drawing/2014/main" id="{05185433-351F-F6AC-EAE0-0B064AA538D0}"/>
              </a:ext>
            </a:extLst>
          </p:cNvPr>
          <p:cNvSpPr txBox="1"/>
          <p:nvPr/>
        </p:nvSpPr>
        <p:spPr>
          <a:xfrm>
            <a:off x="6752303" y="4199674"/>
            <a:ext cx="5164394" cy="923330"/>
          </a:xfrm>
          <a:prstGeom prst="rect">
            <a:avLst/>
          </a:prstGeom>
          <a:noFill/>
        </p:spPr>
        <p:txBody>
          <a:bodyPr wrap="square">
            <a:spAutoFit/>
          </a:bodyPr>
          <a:lstStyle/>
          <a:p>
            <a:r>
              <a:rPr lang="en-US" dirty="0"/>
              <a:t>- </a:t>
            </a:r>
            <a:r>
              <a:rPr lang="en-US" b="1" dirty="0"/>
              <a:t>Shipping</a:t>
            </a:r>
            <a:r>
              <a:rPr lang="en-US" dirty="0"/>
              <a:t>: We work with trusted shipping services to ensure products arrive on time and in good condition.</a:t>
            </a:r>
            <a:endParaRPr lang="en-ID" dirty="0"/>
          </a:p>
        </p:txBody>
      </p:sp>
      <p:pic>
        <p:nvPicPr>
          <p:cNvPr id="5124" name="Picture 4" descr="Shipping Generic Outline Color icon">
            <a:extLst>
              <a:ext uri="{FF2B5EF4-FFF2-40B4-BE49-F238E27FC236}">
                <a16:creationId xmlns:a16="http://schemas.microsoft.com/office/drawing/2014/main" id="{F49FF582-94E5-CAC8-6425-143E972C18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0626" y="208365"/>
            <a:ext cx="3921184" cy="3921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7829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Customization - Free ui icons">
            <a:extLst>
              <a:ext uri="{FF2B5EF4-FFF2-40B4-BE49-F238E27FC236}">
                <a16:creationId xmlns:a16="http://schemas.microsoft.com/office/drawing/2014/main" id="{86455D75-A3F7-26AA-74C7-2CDCF0703B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5977" y="1001636"/>
            <a:ext cx="3099005" cy="309900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69AB22-D0DA-1140-4E60-198B5C997AB1}"/>
              </a:ext>
            </a:extLst>
          </p:cNvPr>
          <p:cNvSpPr txBox="1"/>
          <p:nvPr/>
        </p:nvSpPr>
        <p:spPr>
          <a:xfrm>
            <a:off x="380999" y="1833384"/>
            <a:ext cx="6717893" cy="1661993"/>
          </a:xfrm>
          <a:prstGeom prst="rect">
            <a:avLst/>
          </a:prstGeom>
          <a:noFill/>
        </p:spPr>
        <p:txBody>
          <a:bodyPr wrap="square">
            <a:spAutoFit/>
          </a:bodyPr>
          <a:lstStyle/>
          <a:p>
            <a:r>
              <a:rPr lang="en-ID" sz="2400" b="1" dirty="0"/>
              <a:t>Co-branding</a:t>
            </a:r>
          </a:p>
          <a:p>
            <a:endParaRPr lang="en-ID" sz="2400" b="1" dirty="0"/>
          </a:p>
          <a:p>
            <a:r>
              <a:rPr lang="en-ID" dirty="0"/>
              <a:t>-We are open to collaboration or co-branding with your local brands. We may explore opportunities to develop joint products or offer our tea products with customized branding.</a:t>
            </a:r>
          </a:p>
        </p:txBody>
      </p:sp>
      <p:sp>
        <p:nvSpPr>
          <p:cNvPr id="7" name="TextBox 6">
            <a:extLst>
              <a:ext uri="{FF2B5EF4-FFF2-40B4-BE49-F238E27FC236}">
                <a16:creationId xmlns:a16="http://schemas.microsoft.com/office/drawing/2014/main" id="{9D75B43B-8012-24A4-14D9-CF1C4EFC5154}"/>
              </a:ext>
            </a:extLst>
          </p:cNvPr>
          <p:cNvSpPr txBox="1"/>
          <p:nvPr/>
        </p:nvSpPr>
        <p:spPr>
          <a:xfrm>
            <a:off x="292510" y="3844550"/>
            <a:ext cx="6130412" cy="1323439"/>
          </a:xfrm>
          <a:prstGeom prst="rect">
            <a:avLst/>
          </a:prstGeom>
          <a:noFill/>
        </p:spPr>
        <p:txBody>
          <a:bodyPr wrap="square">
            <a:spAutoFit/>
          </a:bodyPr>
          <a:lstStyle/>
          <a:p>
            <a:r>
              <a:rPr lang="en-ID" sz="2000" b="1" dirty="0"/>
              <a:t>White Label packaging</a:t>
            </a:r>
          </a:p>
          <a:p>
            <a:endParaRPr lang="en-ID" sz="2400" b="1" dirty="0"/>
          </a:p>
          <a:p>
            <a:r>
              <a:rPr lang="en-ID" dirty="0"/>
              <a:t>- If you have special needs regarding packaging materials or design, we are ready to work together to meet these needs.</a:t>
            </a:r>
          </a:p>
        </p:txBody>
      </p:sp>
      <p:sp>
        <p:nvSpPr>
          <p:cNvPr id="8" name="Rectangle 7">
            <a:extLst>
              <a:ext uri="{FF2B5EF4-FFF2-40B4-BE49-F238E27FC236}">
                <a16:creationId xmlns:a16="http://schemas.microsoft.com/office/drawing/2014/main" id="{454EE732-973F-D1CE-08B3-B37D8934F774}"/>
              </a:ext>
            </a:extLst>
          </p:cNvPr>
          <p:cNvSpPr/>
          <p:nvPr/>
        </p:nvSpPr>
        <p:spPr>
          <a:xfrm>
            <a:off x="179438" y="115872"/>
            <a:ext cx="7184923" cy="1323439"/>
          </a:xfrm>
          <a:prstGeom prst="rect">
            <a:avLst/>
          </a:prstGeom>
          <a:solidFill>
            <a:srgbClr val="576C5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itle 1">
            <a:extLst>
              <a:ext uri="{FF2B5EF4-FFF2-40B4-BE49-F238E27FC236}">
                <a16:creationId xmlns:a16="http://schemas.microsoft.com/office/drawing/2014/main" id="{E43EA3A9-5C0E-8405-081E-CE68AF0E874E}"/>
              </a:ext>
            </a:extLst>
          </p:cNvPr>
          <p:cNvSpPr txBox="1">
            <a:spLocks/>
          </p:cNvSpPr>
          <p:nvPr/>
        </p:nvSpPr>
        <p:spPr>
          <a:xfrm>
            <a:off x="1039760" y="117204"/>
            <a:ext cx="5808406"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rPr>
              <a:t>Product customization</a:t>
            </a:r>
            <a:endParaRPr lang="en-ID" b="1" dirty="0">
              <a:solidFill>
                <a:schemeClr val="bg1"/>
              </a:solidFill>
            </a:endParaRPr>
          </a:p>
        </p:txBody>
      </p:sp>
    </p:spTree>
    <p:extLst>
      <p:ext uri="{BB962C8B-B14F-4D97-AF65-F5344CB8AC3E}">
        <p14:creationId xmlns:p14="http://schemas.microsoft.com/office/powerpoint/2010/main" val="3226509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154A2-82A2-174B-E91E-0B2B346C2102}"/>
              </a:ext>
            </a:extLst>
          </p:cNvPr>
          <p:cNvSpPr>
            <a:spLocks noGrp="1"/>
          </p:cNvSpPr>
          <p:nvPr>
            <p:ph type="title"/>
          </p:nvPr>
        </p:nvSpPr>
        <p:spPr>
          <a:xfrm>
            <a:off x="258097" y="122443"/>
            <a:ext cx="4294239" cy="877163"/>
          </a:xfrm>
        </p:spPr>
        <p:txBody>
          <a:bodyPr/>
          <a:lstStyle/>
          <a:p>
            <a:r>
              <a:rPr lang="en-US" b="1" dirty="0">
                <a:solidFill>
                  <a:srgbClr val="576C59"/>
                </a:solidFill>
              </a:rPr>
              <a:t>Product Sample</a:t>
            </a:r>
            <a:endParaRPr lang="en-ID" b="1" dirty="0">
              <a:solidFill>
                <a:srgbClr val="576C59"/>
              </a:solidFill>
            </a:endParaRPr>
          </a:p>
        </p:txBody>
      </p:sp>
      <p:pic>
        <p:nvPicPr>
          <p:cNvPr id="5" name="Picture 4">
            <a:extLst>
              <a:ext uri="{FF2B5EF4-FFF2-40B4-BE49-F238E27FC236}">
                <a16:creationId xmlns:a16="http://schemas.microsoft.com/office/drawing/2014/main" id="{609B5AD1-5DCA-E1B3-B07B-06D702945FBF}"/>
              </a:ext>
            </a:extLst>
          </p:cNvPr>
          <p:cNvPicPr>
            <a:picLocks noChangeAspect="1"/>
          </p:cNvPicPr>
          <p:nvPr/>
        </p:nvPicPr>
        <p:blipFill rotWithShape="1">
          <a:blip r:embed="rId2">
            <a:extLst>
              <a:ext uri="{28A0092B-C50C-407E-A947-70E740481C1C}">
                <a14:useLocalDpi xmlns:a14="http://schemas.microsoft.com/office/drawing/2010/main" val="0"/>
              </a:ext>
            </a:extLst>
          </a:blip>
          <a:srcRect t="19641" b="26452"/>
          <a:stretch/>
        </p:blipFill>
        <p:spPr>
          <a:xfrm>
            <a:off x="8268931" y="122443"/>
            <a:ext cx="3281632" cy="3136490"/>
          </a:xfrm>
          <a:prstGeom prst="rect">
            <a:avLst/>
          </a:prstGeom>
        </p:spPr>
      </p:pic>
      <p:pic>
        <p:nvPicPr>
          <p:cNvPr id="7" name="Picture 6">
            <a:extLst>
              <a:ext uri="{FF2B5EF4-FFF2-40B4-BE49-F238E27FC236}">
                <a16:creationId xmlns:a16="http://schemas.microsoft.com/office/drawing/2014/main" id="{C309E730-9687-4003-4387-6DBBBA7ECD9C}"/>
              </a:ext>
            </a:extLst>
          </p:cNvPr>
          <p:cNvPicPr>
            <a:picLocks noChangeAspect="1"/>
          </p:cNvPicPr>
          <p:nvPr/>
        </p:nvPicPr>
        <p:blipFill rotWithShape="1">
          <a:blip r:embed="rId3">
            <a:extLst>
              <a:ext uri="{28A0092B-C50C-407E-A947-70E740481C1C}">
                <a14:useLocalDpi xmlns:a14="http://schemas.microsoft.com/office/drawing/2010/main" val="0"/>
              </a:ext>
            </a:extLst>
          </a:blip>
          <a:srcRect t="22223" b="26021"/>
          <a:stretch/>
        </p:blipFill>
        <p:spPr>
          <a:xfrm>
            <a:off x="7750770" y="3429000"/>
            <a:ext cx="3338857" cy="3063875"/>
          </a:xfrm>
          <a:prstGeom prst="rect">
            <a:avLst/>
          </a:prstGeom>
        </p:spPr>
      </p:pic>
      <p:sp>
        <p:nvSpPr>
          <p:cNvPr id="9" name="TextBox 8">
            <a:extLst>
              <a:ext uri="{FF2B5EF4-FFF2-40B4-BE49-F238E27FC236}">
                <a16:creationId xmlns:a16="http://schemas.microsoft.com/office/drawing/2014/main" id="{6B379BBA-9571-FD5B-4266-716FD9BF7FF1}"/>
              </a:ext>
            </a:extLst>
          </p:cNvPr>
          <p:cNvSpPr txBox="1"/>
          <p:nvPr/>
        </p:nvSpPr>
        <p:spPr>
          <a:xfrm>
            <a:off x="353962" y="999606"/>
            <a:ext cx="6096000" cy="1200329"/>
          </a:xfrm>
          <a:prstGeom prst="rect">
            <a:avLst/>
          </a:prstGeom>
          <a:noFill/>
        </p:spPr>
        <p:txBody>
          <a:bodyPr wrap="square">
            <a:spAutoFit/>
          </a:bodyPr>
          <a:lstStyle/>
          <a:p>
            <a:r>
              <a:rPr lang="en-ID" sz="1600" dirty="0"/>
              <a:t>Sample Provision:</a:t>
            </a:r>
          </a:p>
          <a:p>
            <a:r>
              <a:rPr lang="en-ID" sz="1400" dirty="0"/>
              <a:t> - We provide tea samples before customers make large purchases. This allows customers to try our products first before making a large purchasing decision.</a:t>
            </a:r>
          </a:p>
          <a:p>
            <a:r>
              <a:rPr lang="en-ID" sz="1400" dirty="0"/>
              <a:t> - The tea samples we provide are generally small, enough for several brews. This gives a good idea of ​​the taste, aroma and quality of our tea.</a:t>
            </a:r>
          </a:p>
        </p:txBody>
      </p:sp>
      <p:sp>
        <p:nvSpPr>
          <p:cNvPr id="13" name="TextBox 12">
            <a:extLst>
              <a:ext uri="{FF2B5EF4-FFF2-40B4-BE49-F238E27FC236}">
                <a16:creationId xmlns:a16="http://schemas.microsoft.com/office/drawing/2014/main" id="{9B43EE78-D4BF-13A6-D568-035C1C80FCC5}"/>
              </a:ext>
            </a:extLst>
          </p:cNvPr>
          <p:cNvSpPr txBox="1"/>
          <p:nvPr/>
        </p:nvSpPr>
        <p:spPr>
          <a:xfrm>
            <a:off x="351012" y="2320408"/>
            <a:ext cx="6096000" cy="1200329"/>
          </a:xfrm>
          <a:prstGeom prst="rect">
            <a:avLst/>
          </a:prstGeom>
          <a:noFill/>
        </p:spPr>
        <p:txBody>
          <a:bodyPr wrap="square">
            <a:spAutoFit/>
          </a:bodyPr>
          <a:lstStyle/>
          <a:p>
            <a:r>
              <a:rPr lang="en-ID" sz="1600" dirty="0"/>
              <a:t>Sample Delivery Way:</a:t>
            </a:r>
          </a:p>
          <a:p>
            <a:r>
              <a:rPr lang="en-ID" sz="1400" dirty="0"/>
              <a:t> - Tea samples can be sent using courier or express delivery services, depending on your location and available delivery options.</a:t>
            </a:r>
          </a:p>
          <a:p>
            <a:r>
              <a:rPr lang="en-ID" sz="1400" dirty="0"/>
              <a:t> - We work with trusted shipping service providers to ensure samples arrive safely and on time.</a:t>
            </a:r>
          </a:p>
        </p:txBody>
      </p:sp>
      <p:sp>
        <p:nvSpPr>
          <p:cNvPr id="15" name="TextBox 14">
            <a:extLst>
              <a:ext uri="{FF2B5EF4-FFF2-40B4-BE49-F238E27FC236}">
                <a16:creationId xmlns:a16="http://schemas.microsoft.com/office/drawing/2014/main" id="{BAB28966-FF46-F03B-4099-B609D83F96BE}"/>
              </a:ext>
            </a:extLst>
          </p:cNvPr>
          <p:cNvSpPr txBox="1"/>
          <p:nvPr/>
        </p:nvSpPr>
        <p:spPr>
          <a:xfrm>
            <a:off x="351012" y="3641210"/>
            <a:ext cx="6096000" cy="1446550"/>
          </a:xfrm>
          <a:prstGeom prst="rect">
            <a:avLst/>
          </a:prstGeom>
          <a:noFill/>
        </p:spPr>
        <p:txBody>
          <a:bodyPr wrap="square">
            <a:spAutoFit/>
          </a:bodyPr>
          <a:lstStyle/>
          <a:p>
            <a:r>
              <a:rPr lang="en-ID" dirty="0"/>
              <a:t>Sample Delivery Fee:</a:t>
            </a:r>
          </a:p>
          <a:p>
            <a:r>
              <a:rPr lang="en-ID" sz="1400" dirty="0"/>
              <a:t> - Sample delivery costs are usually borne by the customer. This fee varies depending on the delivery location and service selected (regular or express).</a:t>
            </a:r>
          </a:p>
          <a:p>
            <a:r>
              <a:rPr lang="en-ID" sz="1400" dirty="0"/>
              <a:t> - Sample fees themselves are usually nominal and depend on the type and number of samples requested. We will provide clear information regarding these costs before delivery.</a:t>
            </a:r>
          </a:p>
        </p:txBody>
      </p:sp>
      <p:sp>
        <p:nvSpPr>
          <p:cNvPr id="17" name="TextBox 16">
            <a:extLst>
              <a:ext uri="{FF2B5EF4-FFF2-40B4-BE49-F238E27FC236}">
                <a16:creationId xmlns:a16="http://schemas.microsoft.com/office/drawing/2014/main" id="{A26CA5C1-E299-4513-A74C-65233C4FBACB}"/>
              </a:ext>
            </a:extLst>
          </p:cNvPr>
          <p:cNvSpPr txBox="1"/>
          <p:nvPr/>
        </p:nvSpPr>
        <p:spPr>
          <a:xfrm>
            <a:off x="351012" y="5224322"/>
            <a:ext cx="6096000" cy="1015663"/>
          </a:xfrm>
          <a:prstGeom prst="rect">
            <a:avLst/>
          </a:prstGeom>
          <a:noFill/>
        </p:spPr>
        <p:txBody>
          <a:bodyPr wrap="square">
            <a:spAutoFit/>
          </a:bodyPr>
          <a:lstStyle/>
          <a:p>
            <a:r>
              <a:rPr lang="en-ID" dirty="0"/>
              <a:t>Sample Request Process:</a:t>
            </a:r>
          </a:p>
          <a:p>
            <a:r>
              <a:rPr lang="en-ID" sz="1400" dirty="0"/>
              <a:t> - To get tea samples, you can contact us via email or telephone to make a request. We will guide you through the process and ensure samples are delivered that meet your requirements.</a:t>
            </a:r>
          </a:p>
        </p:txBody>
      </p:sp>
    </p:spTree>
    <p:extLst>
      <p:ext uri="{BB962C8B-B14F-4D97-AF65-F5344CB8AC3E}">
        <p14:creationId xmlns:p14="http://schemas.microsoft.com/office/powerpoint/2010/main" val="289469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982D884-A23A-4A2E-BF59-DB6CC17A11BF}"/>
              </a:ext>
            </a:extLst>
          </p:cNvPr>
          <p:cNvSpPr>
            <a:spLocks noGrp="1"/>
          </p:cNvSpPr>
          <p:nvPr>
            <p:ph type="title"/>
          </p:nvPr>
        </p:nvSpPr>
        <p:spPr>
          <a:xfrm>
            <a:off x="491613" y="153965"/>
            <a:ext cx="5692877" cy="877163"/>
          </a:xfrm>
        </p:spPr>
        <p:txBody>
          <a:bodyPr>
            <a:normAutofit/>
          </a:bodyPr>
          <a:lstStyle/>
          <a:p>
            <a:r>
              <a:rPr lang="en-US" b="1" dirty="0">
                <a:solidFill>
                  <a:srgbClr val="576C59"/>
                </a:solidFill>
              </a:rPr>
              <a:t>Legality and Compliance</a:t>
            </a:r>
            <a:endParaRPr lang="en-ID" b="1" dirty="0">
              <a:solidFill>
                <a:srgbClr val="576C59"/>
              </a:solidFill>
            </a:endParaRPr>
          </a:p>
        </p:txBody>
      </p:sp>
      <p:sp>
        <p:nvSpPr>
          <p:cNvPr id="8" name="TextBox 7">
            <a:extLst>
              <a:ext uri="{FF2B5EF4-FFF2-40B4-BE49-F238E27FC236}">
                <a16:creationId xmlns:a16="http://schemas.microsoft.com/office/drawing/2014/main" id="{E92CD807-9EBB-D7E7-C486-6BC95DE3DDDB}"/>
              </a:ext>
            </a:extLst>
          </p:cNvPr>
          <p:cNvSpPr txBox="1"/>
          <p:nvPr/>
        </p:nvSpPr>
        <p:spPr>
          <a:xfrm>
            <a:off x="491613" y="1119618"/>
            <a:ext cx="10756489" cy="2400657"/>
          </a:xfrm>
          <a:prstGeom prst="rect">
            <a:avLst/>
          </a:prstGeom>
          <a:noFill/>
        </p:spPr>
        <p:txBody>
          <a:bodyPr wrap="square">
            <a:spAutoFit/>
          </a:bodyPr>
          <a:lstStyle/>
          <a:p>
            <a:r>
              <a:rPr lang="en-ID" dirty="0"/>
              <a:t>1. </a:t>
            </a:r>
            <a:r>
              <a:rPr lang="en-ID" b="1" dirty="0"/>
              <a:t>International Regulatory Compliance:</a:t>
            </a:r>
          </a:p>
          <a:p>
            <a:r>
              <a:rPr lang="en-ID" sz="1600" dirty="0"/>
              <a:t> - Our products are manufactured and packaged in compliance with strict international standards, including food safety and health requirements applicable in many export destination countries.</a:t>
            </a:r>
          </a:p>
          <a:p>
            <a:r>
              <a:rPr lang="en-ID" sz="1600" dirty="0"/>
              <a:t> - Our products also comply with applicable regulations regarding quality, safety and sanitation standards required for export to various global markets.</a:t>
            </a:r>
          </a:p>
          <a:p>
            <a:endParaRPr lang="en-ID" dirty="0"/>
          </a:p>
          <a:p>
            <a:r>
              <a:rPr lang="en-ID" dirty="0"/>
              <a:t>2. </a:t>
            </a:r>
            <a:r>
              <a:rPr lang="en-ID" b="1" dirty="0"/>
              <a:t>Product Certification:</a:t>
            </a:r>
          </a:p>
          <a:p>
            <a:r>
              <a:rPr lang="en-ID" sz="1600" dirty="0"/>
              <a:t> - Our products have received various important certifications, including ISO 14001 for environmental management and Halal certification. This certification proves our commitment to quality and compliance with international standards.</a:t>
            </a:r>
          </a:p>
        </p:txBody>
      </p:sp>
      <p:sp>
        <p:nvSpPr>
          <p:cNvPr id="10" name="TextBox 9">
            <a:extLst>
              <a:ext uri="{FF2B5EF4-FFF2-40B4-BE49-F238E27FC236}">
                <a16:creationId xmlns:a16="http://schemas.microsoft.com/office/drawing/2014/main" id="{7FEC2EEE-03FD-79DC-DA1D-B7A5C6870886}"/>
              </a:ext>
            </a:extLst>
          </p:cNvPr>
          <p:cNvSpPr txBox="1"/>
          <p:nvPr/>
        </p:nvSpPr>
        <p:spPr>
          <a:xfrm>
            <a:off x="491613" y="3809378"/>
            <a:ext cx="6096000" cy="369332"/>
          </a:xfrm>
          <a:prstGeom prst="rect">
            <a:avLst/>
          </a:prstGeom>
          <a:noFill/>
        </p:spPr>
        <p:txBody>
          <a:bodyPr wrap="square">
            <a:spAutoFit/>
          </a:bodyPr>
          <a:lstStyle/>
          <a:p>
            <a:r>
              <a:rPr lang="en-ID" dirty="0"/>
              <a:t>Special Permits or Documents for Importing Our Products:</a:t>
            </a:r>
          </a:p>
        </p:txBody>
      </p:sp>
      <p:sp>
        <p:nvSpPr>
          <p:cNvPr id="12" name="TextBox 11">
            <a:extLst>
              <a:ext uri="{FF2B5EF4-FFF2-40B4-BE49-F238E27FC236}">
                <a16:creationId xmlns:a16="http://schemas.microsoft.com/office/drawing/2014/main" id="{BBC30754-015F-8AFC-A776-A4095EA83AED}"/>
              </a:ext>
            </a:extLst>
          </p:cNvPr>
          <p:cNvSpPr txBox="1"/>
          <p:nvPr/>
        </p:nvSpPr>
        <p:spPr>
          <a:xfrm>
            <a:off x="491613" y="4404525"/>
            <a:ext cx="2959510" cy="369332"/>
          </a:xfrm>
          <a:prstGeom prst="rect">
            <a:avLst/>
          </a:prstGeom>
          <a:noFill/>
        </p:spPr>
        <p:txBody>
          <a:bodyPr wrap="square">
            <a:spAutoFit/>
          </a:bodyPr>
          <a:lstStyle/>
          <a:p>
            <a:r>
              <a:rPr lang="en-ID" b="1" dirty="0"/>
              <a:t>Standard Export Documents</a:t>
            </a:r>
          </a:p>
        </p:txBody>
      </p:sp>
      <p:sp>
        <p:nvSpPr>
          <p:cNvPr id="14" name="TextBox 13">
            <a:extLst>
              <a:ext uri="{FF2B5EF4-FFF2-40B4-BE49-F238E27FC236}">
                <a16:creationId xmlns:a16="http://schemas.microsoft.com/office/drawing/2014/main" id="{DA944DA2-AAC4-1D44-7DD2-B2D6348D88C8}"/>
              </a:ext>
            </a:extLst>
          </p:cNvPr>
          <p:cNvSpPr txBox="1"/>
          <p:nvPr/>
        </p:nvSpPr>
        <p:spPr>
          <a:xfrm>
            <a:off x="491613" y="4773857"/>
            <a:ext cx="6096000" cy="369332"/>
          </a:xfrm>
          <a:prstGeom prst="rect">
            <a:avLst/>
          </a:prstGeom>
          <a:noFill/>
        </p:spPr>
        <p:txBody>
          <a:bodyPr wrap="square">
            <a:spAutoFit/>
          </a:bodyPr>
          <a:lstStyle/>
          <a:p>
            <a:r>
              <a:rPr lang="en-ID" b="1" dirty="0"/>
              <a:t>Special Documents on Request</a:t>
            </a:r>
          </a:p>
        </p:txBody>
      </p:sp>
      <p:sp>
        <p:nvSpPr>
          <p:cNvPr id="16" name="TextBox 15">
            <a:extLst>
              <a:ext uri="{FF2B5EF4-FFF2-40B4-BE49-F238E27FC236}">
                <a16:creationId xmlns:a16="http://schemas.microsoft.com/office/drawing/2014/main" id="{B03C02B0-0F2A-0EA0-7926-E3DC9A045366}"/>
              </a:ext>
            </a:extLst>
          </p:cNvPr>
          <p:cNvSpPr txBox="1"/>
          <p:nvPr/>
        </p:nvSpPr>
        <p:spPr>
          <a:xfrm>
            <a:off x="491613" y="5143189"/>
            <a:ext cx="6096000" cy="369332"/>
          </a:xfrm>
          <a:prstGeom prst="rect">
            <a:avLst/>
          </a:prstGeom>
          <a:noFill/>
        </p:spPr>
        <p:txBody>
          <a:bodyPr wrap="square">
            <a:spAutoFit/>
          </a:bodyPr>
          <a:lstStyle/>
          <a:p>
            <a:r>
              <a:rPr lang="en-ID" b="1" dirty="0"/>
              <a:t>Consult with Legal Experts or Authorities</a:t>
            </a:r>
          </a:p>
        </p:txBody>
      </p:sp>
      <p:pic>
        <p:nvPicPr>
          <p:cNvPr id="12290" name="Picture 2" descr="Legal - Free business and finance icons">
            <a:extLst>
              <a:ext uri="{FF2B5EF4-FFF2-40B4-BE49-F238E27FC236}">
                <a16:creationId xmlns:a16="http://schemas.microsoft.com/office/drawing/2014/main" id="{46DD2325-38F6-317A-2D45-C6A374A6B5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28306" y="3739634"/>
            <a:ext cx="2807110" cy="28071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846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0008E46-36B5-6DC9-A34A-517199E0B462}"/>
              </a:ext>
            </a:extLst>
          </p:cNvPr>
          <p:cNvSpPr/>
          <p:nvPr/>
        </p:nvSpPr>
        <p:spPr>
          <a:xfrm>
            <a:off x="0" y="0"/>
            <a:ext cx="12192000" cy="1170039"/>
          </a:xfrm>
          <a:prstGeom prst="rect">
            <a:avLst/>
          </a:prstGeom>
          <a:solidFill>
            <a:srgbClr val="576C5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itle 1">
            <a:extLst>
              <a:ext uri="{FF2B5EF4-FFF2-40B4-BE49-F238E27FC236}">
                <a16:creationId xmlns:a16="http://schemas.microsoft.com/office/drawing/2014/main" id="{073856B4-D849-FAC9-3984-02B966A027B0}"/>
              </a:ext>
            </a:extLst>
          </p:cNvPr>
          <p:cNvSpPr txBox="1">
            <a:spLocks/>
          </p:cNvSpPr>
          <p:nvPr/>
        </p:nvSpPr>
        <p:spPr>
          <a:xfrm>
            <a:off x="385915" y="-18485"/>
            <a:ext cx="815831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rPr>
              <a:t>Transportation and Logistics</a:t>
            </a:r>
            <a:endParaRPr lang="en-ID" b="1" dirty="0">
              <a:solidFill>
                <a:schemeClr val="bg1"/>
              </a:solidFill>
            </a:endParaRPr>
          </a:p>
        </p:txBody>
      </p:sp>
      <p:sp>
        <p:nvSpPr>
          <p:cNvPr id="10" name="TextBox 9">
            <a:extLst>
              <a:ext uri="{FF2B5EF4-FFF2-40B4-BE49-F238E27FC236}">
                <a16:creationId xmlns:a16="http://schemas.microsoft.com/office/drawing/2014/main" id="{406D7756-EB0E-D289-B847-79BA92ADB7C2}"/>
              </a:ext>
            </a:extLst>
          </p:cNvPr>
          <p:cNvSpPr txBox="1"/>
          <p:nvPr/>
        </p:nvSpPr>
        <p:spPr>
          <a:xfrm>
            <a:off x="385915" y="1433076"/>
            <a:ext cx="7047271" cy="2400657"/>
          </a:xfrm>
          <a:prstGeom prst="rect">
            <a:avLst/>
          </a:prstGeom>
          <a:noFill/>
        </p:spPr>
        <p:txBody>
          <a:bodyPr wrap="square">
            <a:spAutoFit/>
          </a:bodyPr>
          <a:lstStyle/>
          <a:p>
            <a:r>
              <a:rPr lang="en-ID" b="1" dirty="0"/>
              <a:t>Product Delivery Options:</a:t>
            </a:r>
          </a:p>
          <a:p>
            <a:endParaRPr lang="en-ID" dirty="0"/>
          </a:p>
          <a:p>
            <a:r>
              <a:rPr lang="en-ID" sz="1600" dirty="0"/>
              <a:t>1. Domestic and International Shipping </a:t>
            </a:r>
          </a:p>
          <a:p>
            <a:r>
              <a:rPr lang="en-ID" sz="1600" dirty="0"/>
              <a:t>2. Delivery Service Options</a:t>
            </a:r>
          </a:p>
          <a:p>
            <a:r>
              <a:rPr lang="en-ID" sz="1600" dirty="0"/>
              <a:t>- </a:t>
            </a:r>
            <a:r>
              <a:rPr lang="en-ID" sz="1600" b="1" dirty="0"/>
              <a:t>Express Delivery: </a:t>
            </a:r>
            <a:r>
              <a:rPr lang="en-ID" sz="1600" dirty="0"/>
              <a:t>Fast service for urgent needs. </a:t>
            </a:r>
          </a:p>
          <a:p>
            <a:r>
              <a:rPr lang="en-ID" sz="1600" dirty="0"/>
              <a:t>-</a:t>
            </a:r>
            <a:r>
              <a:rPr lang="en-ID" sz="1600" b="1" dirty="0"/>
              <a:t> Regular Delivery: </a:t>
            </a:r>
            <a:r>
              <a:rPr lang="en-ID" sz="1600" dirty="0"/>
              <a:t>Economical and reliable service for non-urgent deliveries. </a:t>
            </a:r>
          </a:p>
          <a:p>
            <a:r>
              <a:rPr lang="en-ID" sz="1600" dirty="0"/>
              <a:t>- </a:t>
            </a:r>
            <a:r>
              <a:rPr lang="en-ID" sz="1600" b="1" dirty="0"/>
              <a:t>Shipping by Container</a:t>
            </a:r>
            <a:r>
              <a:rPr lang="en-ID" sz="1600" dirty="0"/>
              <a:t>: For large orders, we offer shipping using a secure container.</a:t>
            </a:r>
          </a:p>
          <a:p>
            <a:endParaRPr lang="en-ID" dirty="0"/>
          </a:p>
        </p:txBody>
      </p:sp>
      <p:sp>
        <p:nvSpPr>
          <p:cNvPr id="12" name="TextBox 11">
            <a:extLst>
              <a:ext uri="{FF2B5EF4-FFF2-40B4-BE49-F238E27FC236}">
                <a16:creationId xmlns:a16="http://schemas.microsoft.com/office/drawing/2014/main" id="{06D5C6F8-9642-E4FB-1D6C-7F9D0F46BA7F}"/>
              </a:ext>
            </a:extLst>
          </p:cNvPr>
          <p:cNvSpPr txBox="1"/>
          <p:nvPr/>
        </p:nvSpPr>
        <p:spPr>
          <a:xfrm>
            <a:off x="307258" y="3709414"/>
            <a:ext cx="8030498" cy="2369880"/>
          </a:xfrm>
          <a:prstGeom prst="rect">
            <a:avLst/>
          </a:prstGeom>
          <a:noFill/>
        </p:spPr>
        <p:txBody>
          <a:bodyPr wrap="square">
            <a:spAutoFit/>
          </a:bodyPr>
          <a:lstStyle/>
          <a:p>
            <a:r>
              <a:rPr lang="en-ID" b="1" dirty="0"/>
              <a:t>Maintaining Product Freshness During Long Distance Delivery:</a:t>
            </a:r>
          </a:p>
          <a:p>
            <a:endParaRPr lang="en-ID" dirty="0"/>
          </a:p>
          <a:p>
            <a:pPr marL="342900" indent="-342900">
              <a:buAutoNum type="arabicPeriod"/>
            </a:pPr>
            <a:r>
              <a:rPr lang="en-ID" sz="1600" b="1" dirty="0"/>
              <a:t>Safe and Protected Packaging: </a:t>
            </a:r>
            <a:r>
              <a:rPr lang="en-ID" sz="1600" dirty="0"/>
              <a:t>- Special packaging protects tea from moisture, light and air.</a:t>
            </a:r>
          </a:p>
          <a:p>
            <a:pPr marL="342900" indent="-342900">
              <a:buAutoNum type="arabicPeriod"/>
            </a:pPr>
            <a:r>
              <a:rPr lang="en-ID" sz="1600" b="1" dirty="0"/>
              <a:t>Temperature and Humidity Control: </a:t>
            </a:r>
            <a:r>
              <a:rPr lang="en-ID" sz="1600" dirty="0"/>
              <a:t>- Products are stored and shipped under controlled temperature and humidity conditions.</a:t>
            </a:r>
          </a:p>
          <a:p>
            <a:pPr marL="342900" indent="-342900">
              <a:buAutoNum type="arabicPeriod"/>
            </a:pPr>
            <a:r>
              <a:rPr lang="en-ID" sz="1600" b="1" dirty="0"/>
              <a:t>Strict Handling Procedures: </a:t>
            </a:r>
            <a:r>
              <a:rPr lang="en-ID" sz="1600" dirty="0"/>
              <a:t>- Strict handling procedures ensure products are handled carefully, including clear </a:t>
            </a:r>
            <a:r>
              <a:rPr lang="en-ID" sz="1600" dirty="0" err="1"/>
              <a:t>labeling</a:t>
            </a:r>
            <a:r>
              <a:rPr lang="en-ID" sz="1600" dirty="0"/>
              <a:t> and handling instructions.</a:t>
            </a:r>
          </a:p>
          <a:p>
            <a:pPr marL="342900" indent="-342900">
              <a:buAutoNum type="arabicPeriod"/>
            </a:pPr>
            <a:r>
              <a:rPr lang="en-ID" sz="1600" b="1" dirty="0"/>
              <a:t>Shipping Tracking and Monitoring: </a:t>
            </a:r>
            <a:r>
              <a:rPr lang="en-ID" sz="1600" dirty="0"/>
              <a:t>- Real-time tracking service provides certainty about delivery status. We also monitor shipping conditions to address issues promptly.</a:t>
            </a:r>
          </a:p>
        </p:txBody>
      </p:sp>
      <p:pic>
        <p:nvPicPr>
          <p:cNvPr id="13314" name="Picture 2" descr="Logistic Generic Outline Color icon">
            <a:extLst>
              <a:ext uri="{FF2B5EF4-FFF2-40B4-BE49-F238E27FC236}">
                <a16:creationId xmlns:a16="http://schemas.microsoft.com/office/drawing/2014/main" id="{49F05316-7724-DDF9-666A-C11440016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6413" y="1307078"/>
            <a:ext cx="3086715" cy="3086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037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F2AFE5F-562C-72A3-310F-C5650FA75277}"/>
              </a:ext>
            </a:extLst>
          </p:cNvPr>
          <p:cNvSpPr/>
          <p:nvPr/>
        </p:nvSpPr>
        <p:spPr>
          <a:xfrm>
            <a:off x="0" y="0"/>
            <a:ext cx="12192000" cy="1170039"/>
          </a:xfrm>
          <a:prstGeom prst="rect">
            <a:avLst/>
          </a:prstGeom>
          <a:solidFill>
            <a:srgbClr val="576C5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itle 1">
            <a:extLst>
              <a:ext uri="{FF2B5EF4-FFF2-40B4-BE49-F238E27FC236}">
                <a16:creationId xmlns:a16="http://schemas.microsoft.com/office/drawing/2014/main" id="{1A6F5EE0-5385-0026-294C-2E3AFF19E2C6}"/>
              </a:ext>
            </a:extLst>
          </p:cNvPr>
          <p:cNvSpPr txBox="1">
            <a:spLocks/>
          </p:cNvSpPr>
          <p:nvPr/>
        </p:nvSpPr>
        <p:spPr>
          <a:xfrm>
            <a:off x="385915" y="-18485"/>
            <a:ext cx="815831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rPr>
              <a:t>PRICING AND NEGOTIATION</a:t>
            </a:r>
            <a:endParaRPr lang="en-ID" b="1" dirty="0">
              <a:solidFill>
                <a:schemeClr val="bg1"/>
              </a:solidFill>
            </a:endParaRPr>
          </a:p>
        </p:txBody>
      </p:sp>
      <p:sp>
        <p:nvSpPr>
          <p:cNvPr id="9" name="TextBox 8">
            <a:extLst>
              <a:ext uri="{FF2B5EF4-FFF2-40B4-BE49-F238E27FC236}">
                <a16:creationId xmlns:a16="http://schemas.microsoft.com/office/drawing/2014/main" id="{91987E2C-391F-4DD8-6756-8882DE3DDA8B}"/>
              </a:ext>
            </a:extLst>
          </p:cNvPr>
          <p:cNvSpPr txBox="1"/>
          <p:nvPr/>
        </p:nvSpPr>
        <p:spPr>
          <a:xfrm>
            <a:off x="317089" y="1739912"/>
            <a:ext cx="7588045" cy="1754326"/>
          </a:xfrm>
          <a:prstGeom prst="rect">
            <a:avLst/>
          </a:prstGeom>
          <a:noFill/>
        </p:spPr>
        <p:txBody>
          <a:bodyPr wrap="square">
            <a:spAutoFit/>
          </a:bodyPr>
          <a:lstStyle/>
          <a:p>
            <a:r>
              <a:rPr lang="en-ID" b="1" dirty="0"/>
              <a:t>Product Price: </a:t>
            </a:r>
            <a:r>
              <a:rPr lang="en-ID" dirty="0"/>
              <a:t>Our product prices can be negotiated based on purchase volume.</a:t>
            </a:r>
          </a:p>
          <a:p>
            <a:endParaRPr lang="en-ID" dirty="0"/>
          </a:p>
          <a:p>
            <a:r>
              <a:rPr lang="en-ID" b="1" dirty="0"/>
              <a:t>Discounts on Large Purchases: </a:t>
            </a:r>
            <a:r>
              <a:rPr lang="en-ID" dirty="0"/>
              <a:t>We offer discounts for large purchases. The amount of the discount will be adjusted to the volume and negotiation conditions.</a:t>
            </a:r>
          </a:p>
        </p:txBody>
      </p:sp>
      <p:pic>
        <p:nvPicPr>
          <p:cNvPr id="10242" name="Picture 2" descr="Negotiation - Free gestures icons">
            <a:extLst>
              <a:ext uri="{FF2B5EF4-FFF2-40B4-BE49-F238E27FC236}">
                <a16:creationId xmlns:a16="http://schemas.microsoft.com/office/drawing/2014/main" id="{9017F712-FDEC-ABF4-502A-D74FC8026F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05134" y="2404601"/>
            <a:ext cx="3799553" cy="3799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70480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F2D1CDA-96E5-493E-CE72-90D8983BE550}"/>
              </a:ext>
            </a:extLst>
          </p:cNvPr>
          <p:cNvSpPr/>
          <p:nvPr/>
        </p:nvSpPr>
        <p:spPr>
          <a:xfrm>
            <a:off x="0" y="0"/>
            <a:ext cx="12192000" cy="1170039"/>
          </a:xfrm>
          <a:prstGeom prst="rect">
            <a:avLst/>
          </a:prstGeom>
          <a:solidFill>
            <a:srgbClr val="576C5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itle 1">
            <a:extLst>
              <a:ext uri="{FF2B5EF4-FFF2-40B4-BE49-F238E27FC236}">
                <a16:creationId xmlns:a16="http://schemas.microsoft.com/office/drawing/2014/main" id="{A0281109-6D2E-485F-EAA8-A896243B3A36}"/>
              </a:ext>
            </a:extLst>
          </p:cNvPr>
          <p:cNvSpPr txBox="1">
            <a:spLocks/>
          </p:cNvSpPr>
          <p:nvPr/>
        </p:nvSpPr>
        <p:spPr>
          <a:xfrm>
            <a:off x="385915" y="-18485"/>
            <a:ext cx="815831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rPr>
              <a:t>Customer Service</a:t>
            </a:r>
            <a:endParaRPr lang="en-ID" b="1" dirty="0">
              <a:solidFill>
                <a:schemeClr val="bg1"/>
              </a:solidFill>
            </a:endParaRPr>
          </a:p>
        </p:txBody>
      </p:sp>
      <p:sp>
        <p:nvSpPr>
          <p:cNvPr id="9" name="TextBox 8">
            <a:extLst>
              <a:ext uri="{FF2B5EF4-FFF2-40B4-BE49-F238E27FC236}">
                <a16:creationId xmlns:a16="http://schemas.microsoft.com/office/drawing/2014/main" id="{092D4149-0D4C-E283-5B9E-673396A29563}"/>
              </a:ext>
            </a:extLst>
          </p:cNvPr>
          <p:cNvSpPr txBox="1"/>
          <p:nvPr/>
        </p:nvSpPr>
        <p:spPr>
          <a:xfrm>
            <a:off x="287592" y="1751202"/>
            <a:ext cx="5483944" cy="4093428"/>
          </a:xfrm>
          <a:prstGeom prst="rect">
            <a:avLst/>
          </a:prstGeom>
          <a:noFill/>
        </p:spPr>
        <p:txBody>
          <a:bodyPr wrap="square">
            <a:spAutoFit/>
          </a:bodyPr>
          <a:lstStyle/>
          <a:p>
            <a:r>
              <a:rPr lang="en-ID" dirty="0"/>
              <a:t>Customer service for the products we provide.</a:t>
            </a:r>
          </a:p>
          <a:p>
            <a:endParaRPr lang="en-ID" dirty="0"/>
          </a:p>
          <a:p>
            <a:r>
              <a:rPr lang="en-ID" sz="1600" dirty="0"/>
              <a:t>1. Customer Support</a:t>
            </a:r>
          </a:p>
          <a:p>
            <a:r>
              <a:rPr lang="en-ID" sz="1600" dirty="0"/>
              <a:t> : Support via telephone, email or online chat.</a:t>
            </a:r>
          </a:p>
          <a:p>
            <a:r>
              <a:rPr lang="en-ID" sz="1600" dirty="0"/>
              <a:t> Product Information: Complete guide to storing and brewing tea.</a:t>
            </a:r>
          </a:p>
          <a:p>
            <a:endParaRPr lang="en-ID" sz="1600" dirty="0"/>
          </a:p>
          <a:p>
            <a:r>
              <a:rPr lang="en-ID" sz="1600" dirty="0"/>
              <a:t>2. Product Guarantee</a:t>
            </a:r>
          </a:p>
          <a:p>
            <a:r>
              <a:rPr lang="en-ID" sz="1600" dirty="0"/>
              <a:t> - Quality: High quality products guaranteed.</a:t>
            </a:r>
          </a:p>
          <a:p>
            <a:r>
              <a:rPr lang="en-ID" sz="1600" dirty="0"/>
              <a:t> - Returns: Refund and replacement within 30 days if the product is unopened.</a:t>
            </a:r>
          </a:p>
          <a:p>
            <a:endParaRPr lang="en-ID" sz="1600" dirty="0"/>
          </a:p>
          <a:p>
            <a:r>
              <a:rPr lang="en-ID" sz="1600" dirty="0"/>
              <a:t>3. Loyalty Program</a:t>
            </a:r>
          </a:p>
          <a:p>
            <a:r>
              <a:rPr lang="en-ID" sz="1600" dirty="0"/>
              <a:t> - Discounts: Exclusive discounts for repeat customers.</a:t>
            </a:r>
          </a:p>
          <a:p>
            <a:r>
              <a:rPr lang="en-ID" sz="1600" dirty="0"/>
              <a:t> - Reward Points: Points that can be exchanged for free or discounted products.</a:t>
            </a:r>
          </a:p>
        </p:txBody>
      </p:sp>
      <p:pic>
        <p:nvPicPr>
          <p:cNvPr id="11268" name="Picture 4" descr="Online Ticket Selling | Free Event Ticketing Platform">
            <a:extLst>
              <a:ext uri="{FF2B5EF4-FFF2-40B4-BE49-F238E27FC236}">
                <a16:creationId xmlns:a16="http://schemas.microsoft.com/office/drawing/2014/main" id="{3DE1FB84-4331-6E6D-B102-6EE94C3D94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7604" y="1977548"/>
            <a:ext cx="5383622" cy="2700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89538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72404B-0D43-67A3-00F9-F2D90D963504}"/>
              </a:ext>
            </a:extLst>
          </p:cNvPr>
          <p:cNvSpPr>
            <a:spLocks noGrp="1"/>
          </p:cNvSpPr>
          <p:nvPr>
            <p:ph idx="1"/>
          </p:nvPr>
        </p:nvSpPr>
        <p:spPr>
          <a:xfrm>
            <a:off x="189272" y="2006651"/>
            <a:ext cx="4776019" cy="2844698"/>
          </a:xfrm>
        </p:spPr>
        <p:txBody>
          <a:bodyPr/>
          <a:lstStyle/>
          <a:p>
            <a:pPr marL="0" indent="0">
              <a:buNone/>
            </a:pPr>
            <a:r>
              <a:rPr lang="en-US" dirty="0">
                <a:solidFill>
                  <a:srgbClr val="576C59"/>
                </a:solidFill>
              </a:rPr>
              <a:t>1. High Quality Products</a:t>
            </a:r>
          </a:p>
          <a:p>
            <a:pPr marL="0" indent="0">
              <a:buNone/>
            </a:pPr>
            <a:r>
              <a:rPr lang="en-US" dirty="0">
                <a:solidFill>
                  <a:srgbClr val="576C59"/>
                </a:solidFill>
              </a:rPr>
              <a:t>2. Customer Satisfaction</a:t>
            </a:r>
          </a:p>
          <a:p>
            <a:pPr marL="0" indent="0">
              <a:buNone/>
            </a:pPr>
            <a:r>
              <a:rPr lang="en-US" dirty="0">
                <a:solidFill>
                  <a:srgbClr val="576C59"/>
                </a:solidFill>
              </a:rPr>
              <a:t>3. Flexibility and Scalability.</a:t>
            </a:r>
          </a:p>
          <a:p>
            <a:pPr marL="0" indent="0">
              <a:buNone/>
            </a:pPr>
            <a:r>
              <a:rPr lang="en-US" dirty="0">
                <a:solidFill>
                  <a:srgbClr val="576C59"/>
                </a:solidFill>
              </a:rPr>
              <a:t>4. Professional Support.</a:t>
            </a:r>
          </a:p>
          <a:p>
            <a:pPr marL="0" indent="0">
              <a:buNone/>
            </a:pPr>
            <a:r>
              <a:rPr lang="en-US" dirty="0">
                <a:solidFill>
                  <a:srgbClr val="576C59"/>
                </a:solidFill>
              </a:rPr>
              <a:t>5. Sustainability.</a:t>
            </a:r>
            <a:endParaRPr lang="en-ID" dirty="0">
              <a:solidFill>
                <a:srgbClr val="576C59"/>
              </a:solidFill>
            </a:endParaRPr>
          </a:p>
        </p:txBody>
      </p:sp>
      <p:sp>
        <p:nvSpPr>
          <p:cNvPr id="5" name="Rectangle 4">
            <a:extLst>
              <a:ext uri="{FF2B5EF4-FFF2-40B4-BE49-F238E27FC236}">
                <a16:creationId xmlns:a16="http://schemas.microsoft.com/office/drawing/2014/main" id="{46EFD356-41E0-5F9C-5729-935AD9A9DB98}"/>
              </a:ext>
            </a:extLst>
          </p:cNvPr>
          <p:cNvSpPr/>
          <p:nvPr/>
        </p:nvSpPr>
        <p:spPr>
          <a:xfrm>
            <a:off x="0" y="0"/>
            <a:ext cx="12192000" cy="1622323"/>
          </a:xfrm>
          <a:prstGeom prst="rect">
            <a:avLst/>
          </a:prstGeom>
          <a:solidFill>
            <a:srgbClr val="576C5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8" name="Title 1">
            <a:extLst>
              <a:ext uri="{FF2B5EF4-FFF2-40B4-BE49-F238E27FC236}">
                <a16:creationId xmlns:a16="http://schemas.microsoft.com/office/drawing/2014/main" id="{B373D726-2288-F1CA-01F8-9FD4524C3335}"/>
              </a:ext>
            </a:extLst>
          </p:cNvPr>
          <p:cNvSpPr txBox="1">
            <a:spLocks/>
          </p:cNvSpPr>
          <p:nvPr/>
        </p:nvSpPr>
        <p:spPr>
          <a:xfrm>
            <a:off x="385915" y="-18485"/>
            <a:ext cx="604438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rPr>
              <a:t>B2B BUSINESS PARTNERS</a:t>
            </a:r>
            <a:endParaRPr lang="en-ID" b="1" dirty="0">
              <a:solidFill>
                <a:schemeClr val="bg1"/>
              </a:solidFill>
            </a:endParaRPr>
          </a:p>
        </p:txBody>
      </p:sp>
      <p:sp>
        <p:nvSpPr>
          <p:cNvPr id="9" name="TextBox 8">
            <a:extLst>
              <a:ext uri="{FF2B5EF4-FFF2-40B4-BE49-F238E27FC236}">
                <a16:creationId xmlns:a16="http://schemas.microsoft.com/office/drawing/2014/main" id="{E7108913-BD67-23E5-9EE7-253283FB613C}"/>
              </a:ext>
            </a:extLst>
          </p:cNvPr>
          <p:cNvSpPr txBox="1"/>
          <p:nvPr/>
        </p:nvSpPr>
        <p:spPr>
          <a:xfrm>
            <a:off x="314632" y="984702"/>
            <a:ext cx="8465574" cy="369332"/>
          </a:xfrm>
          <a:prstGeom prst="rect">
            <a:avLst/>
          </a:prstGeom>
          <a:noFill/>
        </p:spPr>
        <p:txBody>
          <a:bodyPr wrap="square" rtlCol="0">
            <a:spAutoFit/>
          </a:bodyPr>
          <a:lstStyle/>
          <a:p>
            <a:r>
              <a:rPr lang="en-US" dirty="0">
                <a:solidFill>
                  <a:schemeClr val="bg1"/>
                </a:solidFill>
              </a:rPr>
              <a:t>Partnering with our company in B2B business has several advantages, including:</a:t>
            </a:r>
            <a:endParaRPr lang="en-ID" dirty="0">
              <a:solidFill>
                <a:schemeClr val="bg1"/>
              </a:solidFill>
            </a:endParaRPr>
          </a:p>
        </p:txBody>
      </p:sp>
      <p:pic>
        <p:nvPicPr>
          <p:cNvPr id="11" name="Picture 10">
            <a:extLst>
              <a:ext uri="{FF2B5EF4-FFF2-40B4-BE49-F238E27FC236}">
                <a16:creationId xmlns:a16="http://schemas.microsoft.com/office/drawing/2014/main" id="{E566D9E1-A58D-7A77-7CDD-8D312707DB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400" y="2006651"/>
            <a:ext cx="7086600" cy="3686175"/>
          </a:xfrm>
          <a:prstGeom prst="rect">
            <a:avLst/>
          </a:prstGeom>
        </p:spPr>
      </p:pic>
    </p:spTree>
    <p:extLst>
      <p:ext uri="{BB962C8B-B14F-4D97-AF65-F5344CB8AC3E}">
        <p14:creationId xmlns:p14="http://schemas.microsoft.com/office/powerpoint/2010/main" val="609029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97E203A-A6DC-F13C-110D-6F233742636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 y="0"/>
            <a:ext cx="3883742" cy="3647768"/>
          </a:xfrm>
        </p:spPr>
      </p:pic>
      <p:sp>
        <p:nvSpPr>
          <p:cNvPr id="8" name="Rectangle 7">
            <a:extLst>
              <a:ext uri="{FF2B5EF4-FFF2-40B4-BE49-F238E27FC236}">
                <a16:creationId xmlns:a16="http://schemas.microsoft.com/office/drawing/2014/main" id="{B0DD812F-9689-C867-486E-BA2903C2B304}"/>
              </a:ext>
            </a:extLst>
          </p:cNvPr>
          <p:cNvSpPr/>
          <p:nvPr/>
        </p:nvSpPr>
        <p:spPr>
          <a:xfrm>
            <a:off x="3883743" y="0"/>
            <a:ext cx="8308256" cy="3647768"/>
          </a:xfrm>
          <a:prstGeom prst="rect">
            <a:avLst/>
          </a:prstGeom>
          <a:solidFill>
            <a:srgbClr val="576C5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10" name="TextBox 9">
            <a:extLst>
              <a:ext uri="{FF2B5EF4-FFF2-40B4-BE49-F238E27FC236}">
                <a16:creationId xmlns:a16="http://schemas.microsoft.com/office/drawing/2014/main" id="{6BA590F4-ECB0-6DC8-BB61-7EBB42DE261C}"/>
              </a:ext>
            </a:extLst>
          </p:cNvPr>
          <p:cNvSpPr txBox="1"/>
          <p:nvPr/>
        </p:nvSpPr>
        <p:spPr>
          <a:xfrm>
            <a:off x="3067665" y="2971489"/>
            <a:ext cx="6135328" cy="369332"/>
          </a:xfrm>
          <a:prstGeom prst="rect">
            <a:avLst/>
          </a:prstGeom>
          <a:noFill/>
        </p:spPr>
        <p:txBody>
          <a:bodyPr wrap="square">
            <a:spAutoFit/>
          </a:bodyPr>
          <a:lstStyle/>
          <a:p>
            <a:endParaRPr lang="en-ID" dirty="0"/>
          </a:p>
        </p:txBody>
      </p:sp>
      <p:sp>
        <p:nvSpPr>
          <p:cNvPr id="13" name="TextBox 12">
            <a:extLst>
              <a:ext uri="{FF2B5EF4-FFF2-40B4-BE49-F238E27FC236}">
                <a16:creationId xmlns:a16="http://schemas.microsoft.com/office/drawing/2014/main" id="{86F1DF29-060A-BEC2-C825-E76185078647}"/>
              </a:ext>
            </a:extLst>
          </p:cNvPr>
          <p:cNvSpPr txBox="1"/>
          <p:nvPr/>
        </p:nvSpPr>
        <p:spPr>
          <a:xfrm>
            <a:off x="5252884" y="904226"/>
            <a:ext cx="6100916" cy="1415772"/>
          </a:xfrm>
          <a:prstGeom prst="rect">
            <a:avLst/>
          </a:prstGeom>
          <a:noFill/>
        </p:spPr>
        <p:txBody>
          <a:bodyPr wrap="square" rtlCol="0">
            <a:spAutoFit/>
          </a:bodyPr>
          <a:lstStyle/>
          <a:p>
            <a:r>
              <a:rPr lang="en-US" sz="3200" b="1" dirty="0">
                <a:solidFill>
                  <a:schemeClr val="bg1"/>
                </a:solidFill>
              </a:rPr>
              <a:t>Our vision</a:t>
            </a:r>
          </a:p>
          <a:p>
            <a:endParaRPr lang="en-US" b="1" dirty="0">
              <a:solidFill>
                <a:schemeClr val="bg1"/>
              </a:solidFill>
            </a:endParaRPr>
          </a:p>
          <a:p>
            <a:r>
              <a:rPr lang="en-US" dirty="0">
                <a:solidFill>
                  <a:schemeClr val="bg1"/>
                </a:solidFill>
              </a:rPr>
              <a:t>Becoming a national company with a global trading reputation, providing the best and most trusted quality.</a:t>
            </a:r>
            <a:endParaRPr lang="en-ID" dirty="0">
              <a:solidFill>
                <a:schemeClr val="bg1"/>
              </a:solidFill>
            </a:endParaRPr>
          </a:p>
        </p:txBody>
      </p:sp>
      <p:sp>
        <p:nvSpPr>
          <p:cNvPr id="14" name="TextBox 13">
            <a:extLst>
              <a:ext uri="{FF2B5EF4-FFF2-40B4-BE49-F238E27FC236}">
                <a16:creationId xmlns:a16="http://schemas.microsoft.com/office/drawing/2014/main" id="{74C9A000-E2F5-5042-B684-332DB884E942}"/>
              </a:ext>
            </a:extLst>
          </p:cNvPr>
          <p:cNvSpPr txBox="1"/>
          <p:nvPr/>
        </p:nvSpPr>
        <p:spPr>
          <a:xfrm>
            <a:off x="838200" y="4165532"/>
            <a:ext cx="9544665" cy="2031325"/>
          </a:xfrm>
          <a:prstGeom prst="rect">
            <a:avLst/>
          </a:prstGeom>
          <a:noFill/>
        </p:spPr>
        <p:txBody>
          <a:bodyPr wrap="square" rtlCol="0">
            <a:spAutoFit/>
          </a:bodyPr>
          <a:lstStyle/>
          <a:p>
            <a:r>
              <a:rPr lang="en-US" b="1" dirty="0"/>
              <a:t>Our mission</a:t>
            </a:r>
          </a:p>
          <a:p>
            <a:endParaRPr lang="en-US" b="1" dirty="0"/>
          </a:p>
          <a:p>
            <a:r>
              <a:rPr lang="en-US" dirty="0"/>
              <a:t>1. Engage in general trade for agricultural and craft products from upstream to downstream, targeting domestic and international markets.</a:t>
            </a:r>
          </a:p>
          <a:p>
            <a:r>
              <a:rPr lang="en-US" dirty="0"/>
              <a:t>2. Providing high quality products with a focus on customer satisfaction, competitive prices, and ensuring product quality, maximum benefit from the product.</a:t>
            </a:r>
          </a:p>
          <a:p>
            <a:r>
              <a:rPr lang="en-US" dirty="0"/>
              <a:t>3. Building long-term partnerships by consistently providing the best service.</a:t>
            </a:r>
            <a:endParaRPr lang="en-ID" dirty="0"/>
          </a:p>
        </p:txBody>
      </p:sp>
      <p:cxnSp>
        <p:nvCxnSpPr>
          <p:cNvPr id="16" name="Straight Connector 15">
            <a:extLst>
              <a:ext uri="{FF2B5EF4-FFF2-40B4-BE49-F238E27FC236}">
                <a16:creationId xmlns:a16="http://schemas.microsoft.com/office/drawing/2014/main" id="{E82BA8D5-5E50-3DDA-4466-208AC7AD6BEE}"/>
              </a:ext>
            </a:extLst>
          </p:cNvPr>
          <p:cNvCxnSpPr/>
          <p:nvPr/>
        </p:nvCxnSpPr>
        <p:spPr>
          <a:xfrm>
            <a:off x="4552335" y="904226"/>
            <a:ext cx="0" cy="18684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291F759-2892-5648-08F8-E405B4C4C6FD}"/>
              </a:ext>
            </a:extLst>
          </p:cNvPr>
          <p:cNvCxnSpPr/>
          <p:nvPr/>
        </p:nvCxnSpPr>
        <p:spPr>
          <a:xfrm>
            <a:off x="1071716" y="4591665"/>
            <a:ext cx="4181168" cy="0"/>
          </a:xfrm>
          <a:prstGeom prst="line">
            <a:avLst/>
          </a:prstGeom>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070462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B1C95AA-C2A5-D257-4980-C66A360C9495}"/>
              </a:ext>
            </a:extLst>
          </p:cNvPr>
          <p:cNvSpPr/>
          <p:nvPr/>
        </p:nvSpPr>
        <p:spPr>
          <a:xfrm>
            <a:off x="0" y="0"/>
            <a:ext cx="12192000" cy="1170039"/>
          </a:xfrm>
          <a:prstGeom prst="rect">
            <a:avLst/>
          </a:prstGeom>
          <a:solidFill>
            <a:srgbClr val="576C5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6" name="Title 1">
            <a:extLst>
              <a:ext uri="{FF2B5EF4-FFF2-40B4-BE49-F238E27FC236}">
                <a16:creationId xmlns:a16="http://schemas.microsoft.com/office/drawing/2014/main" id="{0C0D327B-900A-BF59-52C0-8C635B24E1BB}"/>
              </a:ext>
            </a:extLst>
          </p:cNvPr>
          <p:cNvSpPr txBox="1">
            <a:spLocks/>
          </p:cNvSpPr>
          <p:nvPr/>
        </p:nvSpPr>
        <p:spPr>
          <a:xfrm>
            <a:off x="385915" y="-18485"/>
            <a:ext cx="8158317"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rPr>
              <a:t>DON’T MISS THIS OPPORTUNITY</a:t>
            </a:r>
            <a:endParaRPr lang="en-ID" b="1" dirty="0">
              <a:solidFill>
                <a:schemeClr val="bg1"/>
              </a:solidFill>
            </a:endParaRPr>
          </a:p>
        </p:txBody>
      </p:sp>
      <p:pic>
        <p:nvPicPr>
          <p:cNvPr id="9218" name="Picture 2" descr="Partner - Free business icons">
            <a:extLst>
              <a:ext uri="{FF2B5EF4-FFF2-40B4-BE49-F238E27FC236}">
                <a16:creationId xmlns:a16="http://schemas.microsoft.com/office/drawing/2014/main" id="{B88F0D7D-ABA4-FFE9-B7FF-14570B9FC7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04970" y="2569292"/>
            <a:ext cx="3974076" cy="397407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7EF137E-047E-A167-C6CE-CF7749EA5366}"/>
              </a:ext>
            </a:extLst>
          </p:cNvPr>
          <p:cNvSpPr txBox="1"/>
          <p:nvPr/>
        </p:nvSpPr>
        <p:spPr>
          <a:xfrm>
            <a:off x="258096" y="1533832"/>
            <a:ext cx="7096433" cy="4154984"/>
          </a:xfrm>
          <a:prstGeom prst="rect">
            <a:avLst/>
          </a:prstGeom>
          <a:noFill/>
        </p:spPr>
        <p:txBody>
          <a:bodyPr wrap="square">
            <a:spAutoFit/>
          </a:bodyPr>
          <a:lstStyle/>
          <a:p>
            <a:r>
              <a:rPr lang="en-ID" dirty="0"/>
              <a:t>We are proud to present the Best Offers for Mount </a:t>
            </a:r>
            <a:r>
              <a:rPr lang="en-ID" dirty="0" err="1"/>
              <a:t>Dempo</a:t>
            </a:r>
            <a:r>
              <a:rPr lang="en-ID" dirty="0"/>
              <a:t> Tea which is famous for its premium quality and distinctive taste. Here are the reasons why you should choose our products:</a:t>
            </a:r>
          </a:p>
          <a:p>
            <a:endParaRPr lang="en-ID" dirty="0"/>
          </a:p>
          <a:p>
            <a:r>
              <a:rPr lang="en-ID" sz="1600" dirty="0"/>
              <a:t>1. </a:t>
            </a:r>
            <a:r>
              <a:rPr lang="en-ID" sz="1600" b="1" dirty="0"/>
              <a:t>Guaranteed Quality: </a:t>
            </a:r>
            <a:r>
              <a:rPr lang="en-ID" sz="1600" dirty="0" err="1"/>
              <a:t>Dempo</a:t>
            </a:r>
            <a:r>
              <a:rPr lang="en-ID" sz="1600" dirty="0"/>
              <a:t> Mountain Tea is produced to high standards, complies with regulations, is ISO 14001 certified and Halal, ensuring a safe and quality product for the global market.</a:t>
            </a:r>
          </a:p>
          <a:p>
            <a:r>
              <a:rPr lang="en-ID" sz="1600" dirty="0"/>
              <a:t>2. </a:t>
            </a:r>
            <a:r>
              <a:rPr lang="en-ID" sz="1600" b="1" dirty="0"/>
              <a:t>Distinctive Taste and Aroma</a:t>
            </a:r>
            <a:r>
              <a:rPr lang="en-ID" sz="1600" dirty="0"/>
              <a:t>: Grown in the highlands of Mount </a:t>
            </a:r>
            <a:r>
              <a:rPr lang="en-ID" sz="1600" dirty="0" err="1"/>
              <a:t>Dempo</a:t>
            </a:r>
            <a:r>
              <a:rPr lang="en-ID" sz="1600" dirty="0"/>
              <a:t>, our tea has a unique and consistent taste and aroma.</a:t>
            </a:r>
          </a:p>
          <a:p>
            <a:r>
              <a:rPr lang="en-ID" sz="1600" dirty="0"/>
              <a:t>3. </a:t>
            </a:r>
            <a:r>
              <a:rPr lang="en-ID" sz="1600" b="1" dirty="0"/>
              <a:t>Commitment to Food Safety: </a:t>
            </a:r>
            <a:r>
              <a:rPr lang="en-ID" sz="1600" dirty="0"/>
              <a:t>We comply with food safety standards and import regulations from export destination countries such as the FDA in the United States and EFSA in the European Union.</a:t>
            </a:r>
          </a:p>
          <a:p>
            <a:r>
              <a:rPr lang="en-ID" sz="1600" dirty="0"/>
              <a:t>4. </a:t>
            </a:r>
            <a:r>
              <a:rPr lang="en-ID" sz="1600" b="1" dirty="0"/>
              <a:t>Sustainability: </a:t>
            </a:r>
            <a:r>
              <a:rPr lang="en-ID" sz="1600" dirty="0"/>
              <a:t>Our production process is environmentally friendly, supporting sustainable agricultural practices.</a:t>
            </a:r>
          </a:p>
          <a:p>
            <a:r>
              <a:rPr lang="en-ID" sz="1600" dirty="0"/>
              <a:t>5. </a:t>
            </a:r>
            <a:r>
              <a:rPr lang="en-ID" sz="1600" b="1" dirty="0"/>
              <a:t>Exclusive Offers: </a:t>
            </a:r>
            <a:r>
              <a:rPr lang="en-ID" sz="1600" dirty="0"/>
              <a:t>Enjoy special prices for large purchases as well as full support from our team in the import and distribution process.</a:t>
            </a:r>
          </a:p>
        </p:txBody>
      </p:sp>
    </p:spTree>
    <p:extLst>
      <p:ext uri="{BB962C8B-B14F-4D97-AF65-F5344CB8AC3E}">
        <p14:creationId xmlns:p14="http://schemas.microsoft.com/office/powerpoint/2010/main" val="3449374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Content Placeholder 12">
            <a:extLst>
              <a:ext uri="{FF2B5EF4-FFF2-40B4-BE49-F238E27FC236}">
                <a16:creationId xmlns:a16="http://schemas.microsoft.com/office/drawing/2014/main" id="{1084550A-A5DD-4AA3-7838-989515EE63A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49528"/>
          <a:stretch/>
        </p:blipFill>
        <p:spPr>
          <a:xfrm>
            <a:off x="7514113" y="0"/>
            <a:ext cx="4677887" cy="6973376"/>
          </a:xfrm>
        </p:spPr>
      </p:pic>
      <p:sp>
        <p:nvSpPr>
          <p:cNvPr id="14" name="Rectangle 13">
            <a:extLst>
              <a:ext uri="{FF2B5EF4-FFF2-40B4-BE49-F238E27FC236}">
                <a16:creationId xmlns:a16="http://schemas.microsoft.com/office/drawing/2014/main" id="{3338E739-ACAA-FC74-ADAA-F0CF373931A6}"/>
              </a:ext>
            </a:extLst>
          </p:cNvPr>
          <p:cNvSpPr/>
          <p:nvPr/>
        </p:nvSpPr>
        <p:spPr>
          <a:xfrm>
            <a:off x="0" y="0"/>
            <a:ext cx="7514113" cy="1248697"/>
          </a:xfrm>
          <a:prstGeom prst="rect">
            <a:avLst/>
          </a:prstGeom>
          <a:solidFill>
            <a:srgbClr val="576C5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Title 1">
            <a:extLst>
              <a:ext uri="{FF2B5EF4-FFF2-40B4-BE49-F238E27FC236}">
                <a16:creationId xmlns:a16="http://schemas.microsoft.com/office/drawing/2014/main" id="{B5516A63-8A36-414C-7894-ECD0834FDC1F}"/>
              </a:ext>
            </a:extLst>
          </p:cNvPr>
          <p:cNvSpPr txBox="1">
            <a:spLocks/>
          </p:cNvSpPr>
          <p:nvPr/>
        </p:nvSpPr>
        <p:spPr>
          <a:xfrm>
            <a:off x="1156497" y="35796"/>
            <a:ext cx="5201120" cy="9733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chemeClr val="bg1"/>
                </a:solidFill>
              </a:rPr>
              <a:t>Origin and production process</a:t>
            </a:r>
            <a:endParaRPr lang="en-ID" sz="3200" b="1" dirty="0">
              <a:solidFill>
                <a:schemeClr val="bg1"/>
              </a:solidFill>
            </a:endParaRPr>
          </a:p>
        </p:txBody>
      </p:sp>
      <p:sp>
        <p:nvSpPr>
          <p:cNvPr id="2" name="TextBox 1">
            <a:extLst>
              <a:ext uri="{FF2B5EF4-FFF2-40B4-BE49-F238E27FC236}">
                <a16:creationId xmlns:a16="http://schemas.microsoft.com/office/drawing/2014/main" id="{958FB7B1-7D2A-C1C2-87AA-5291E08F2604}"/>
              </a:ext>
            </a:extLst>
          </p:cNvPr>
          <p:cNvSpPr txBox="1"/>
          <p:nvPr/>
        </p:nvSpPr>
        <p:spPr>
          <a:xfrm>
            <a:off x="235974" y="1474839"/>
            <a:ext cx="6990736" cy="1569660"/>
          </a:xfrm>
          <a:prstGeom prst="rect">
            <a:avLst/>
          </a:prstGeom>
          <a:noFill/>
        </p:spPr>
        <p:txBody>
          <a:bodyPr wrap="square" rtlCol="0">
            <a:spAutoFit/>
          </a:bodyPr>
          <a:lstStyle/>
          <a:p>
            <a:r>
              <a:rPr lang="en-ID" sz="1600" dirty="0"/>
              <a:t>Our tea products come from plantations on Mount </a:t>
            </a:r>
            <a:r>
              <a:rPr lang="en-ID" sz="1600" dirty="0" err="1"/>
              <a:t>Dempo</a:t>
            </a:r>
            <a:r>
              <a:rPr lang="en-ID" sz="1600" dirty="0"/>
              <a:t>, which is famous for its fertile soil and ideal climate for growing high quality tea. The land area at PT Perkebunan Nusantara VII Pagar Alam Unit has a land area of ​​1,722.69 ha and is divided into 5 divisions, namely subdivision I (</a:t>
            </a:r>
            <a:r>
              <a:rPr lang="en-ID" sz="1600" dirty="0" err="1"/>
              <a:t>Talang</a:t>
            </a:r>
            <a:r>
              <a:rPr lang="en-ID" sz="1600" dirty="0"/>
              <a:t> </a:t>
            </a:r>
            <a:r>
              <a:rPr lang="en-ID" sz="1600" dirty="0" err="1"/>
              <a:t>Darat</a:t>
            </a:r>
            <a:r>
              <a:rPr lang="en-ID" sz="1600" dirty="0"/>
              <a:t>), </a:t>
            </a:r>
            <a:r>
              <a:rPr lang="en-ID" sz="1600" dirty="0" err="1"/>
              <a:t>afdeling</a:t>
            </a:r>
            <a:r>
              <a:rPr lang="en-ID" sz="1600" dirty="0"/>
              <a:t> II (</a:t>
            </a:r>
            <a:r>
              <a:rPr lang="en-ID" sz="1600" dirty="0" err="1"/>
              <a:t>Talang</a:t>
            </a:r>
            <a:r>
              <a:rPr lang="en-ID" sz="1600" dirty="0"/>
              <a:t> </a:t>
            </a:r>
            <a:r>
              <a:rPr lang="en-ID" sz="1600" dirty="0" err="1"/>
              <a:t>Bedug</a:t>
            </a:r>
            <a:r>
              <a:rPr lang="en-ID" sz="1600" dirty="0"/>
              <a:t>), </a:t>
            </a:r>
            <a:r>
              <a:rPr lang="en-ID" sz="1600" dirty="0" err="1"/>
              <a:t>afdeling</a:t>
            </a:r>
            <a:r>
              <a:rPr lang="en-ID" sz="1600" dirty="0"/>
              <a:t> III (Estuary Fisheries), </a:t>
            </a:r>
            <a:r>
              <a:rPr lang="en-ID" sz="1600" dirty="0" err="1"/>
              <a:t>afdeling</a:t>
            </a:r>
            <a:r>
              <a:rPr lang="en-ID" sz="1600" dirty="0"/>
              <a:t> IV (Muara Abad), </a:t>
            </a:r>
            <a:r>
              <a:rPr lang="en-ID" sz="1600" dirty="0" err="1"/>
              <a:t>afdeling</a:t>
            </a:r>
            <a:r>
              <a:rPr lang="en-ID" sz="1600" dirty="0"/>
              <a:t> V (Mount Agung).</a:t>
            </a:r>
          </a:p>
        </p:txBody>
      </p:sp>
      <p:sp>
        <p:nvSpPr>
          <p:cNvPr id="3" name="TextBox 2">
            <a:extLst>
              <a:ext uri="{FF2B5EF4-FFF2-40B4-BE49-F238E27FC236}">
                <a16:creationId xmlns:a16="http://schemas.microsoft.com/office/drawing/2014/main" id="{7CF7621F-8AA6-AC58-53ED-9A4896FFD13D}"/>
              </a:ext>
            </a:extLst>
          </p:cNvPr>
          <p:cNvSpPr txBox="1"/>
          <p:nvPr/>
        </p:nvSpPr>
        <p:spPr>
          <a:xfrm>
            <a:off x="235974" y="3270641"/>
            <a:ext cx="6862916" cy="1569660"/>
          </a:xfrm>
          <a:prstGeom prst="rect">
            <a:avLst/>
          </a:prstGeom>
          <a:noFill/>
        </p:spPr>
        <p:txBody>
          <a:bodyPr wrap="square" rtlCol="0">
            <a:spAutoFit/>
          </a:bodyPr>
          <a:lstStyle/>
          <a:p>
            <a:r>
              <a:rPr lang="en-ID" sz="1600" dirty="0"/>
              <a:t>PT. Perkebunan Nusantara VII Pagar Alam Unit is located on the slopes of Mount </a:t>
            </a:r>
            <a:r>
              <a:rPr lang="en-ID" sz="1600" dirty="0" err="1"/>
              <a:t>Dempo</a:t>
            </a:r>
            <a:r>
              <a:rPr lang="en-ID" sz="1600" dirty="0"/>
              <a:t> at an altitude of 900-1850 meters above sea level, located at 103˚,40',25”-103˚,50',30” E and 4˚,0',15”- 4˚ .3'.45” S. right on Jalan </a:t>
            </a:r>
            <a:r>
              <a:rPr lang="en-ID" sz="1600" dirty="0" err="1"/>
              <a:t>Bejo</a:t>
            </a:r>
            <a:r>
              <a:rPr lang="en-ID" sz="1600" dirty="0"/>
              <a:t> </a:t>
            </a:r>
            <a:r>
              <a:rPr lang="en-ID" sz="1600" dirty="0" err="1"/>
              <a:t>Kasan</a:t>
            </a:r>
            <a:r>
              <a:rPr lang="en-ID" sz="1600" dirty="0"/>
              <a:t> no. 10, </a:t>
            </a:r>
            <a:r>
              <a:rPr lang="en-ID" sz="1600" dirty="0" err="1"/>
              <a:t>Gunung</a:t>
            </a:r>
            <a:r>
              <a:rPr lang="en-ID" sz="1600" dirty="0"/>
              <a:t> </a:t>
            </a:r>
            <a:r>
              <a:rPr lang="en-ID" sz="1600" dirty="0" err="1"/>
              <a:t>Dempo</a:t>
            </a:r>
            <a:r>
              <a:rPr lang="en-ID" sz="1600" dirty="0"/>
              <a:t> sub-district, Pagar Alam Selatan District, </a:t>
            </a:r>
            <a:r>
              <a:rPr lang="en-ID" sz="1600" dirty="0" err="1"/>
              <a:t>Pagaralam</a:t>
            </a:r>
            <a:r>
              <a:rPr lang="en-ID" sz="1600" dirty="0"/>
              <a:t> city, Annual rainfall is around 2,500-3,000 mm with humidity reaching around 60%-85% and temperature reaching 16-25 C.</a:t>
            </a:r>
          </a:p>
        </p:txBody>
      </p:sp>
    </p:spTree>
    <p:extLst>
      <p:ext uri="{BB962C8B-B14F-4D97-AF65-F5344CB8AC3E}">
        <p14:creationId xmlns:p14="http://schemas.microsoft.com/office/powerpoint/2010/main" val="3424976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146620E-B6DF-4155-4CED-9CCC900AFCAB}"/>
              </a:ext>
            </a:extLst>
          </p:cNvPr>
          <p:cNvSpPr/>
          <p:nvPr/>
        </p:nvSpPr>
        <p:spPr>
          <a:xfrm>
            <a:off x="442452" y="2654711"/>
            <a:ext cx="4906296" cy="3053718"/>
          </a:xfrm>
          <a:prstGeom prst="rect">
            <a:avLst/>
          </a:prstGeom>
          <a:solidFill>
            <a:srgbClr val="576C5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9" name="TextBox 8">
            <a:extLst>
              <a:ext uri="{FF2B5EF4-FFF2-40B4-BE49-F238E27FC236}">
                <a16:creationId xmlns:a16="http://schemas.microsoft.com/office/drawing/2014/main" id="{045F6B22-44AD-81CB-C06B-283C6E055B5F}"/>
              </a:ext>
            </a:extLst>
          </p:cNvPr>
          <p:cNvSpPr txBox="1"/>
          <p:nvPr/>
        </p:nvSpPr>
        <p:spPr>
          <a:xfrm>
            <a:off x="612097" y="3732588"/>
            <a:ext cx="4567005" cy="1754326"/>
          </a:xfrm>
          <a:prstGeom prst="rect">
            <a:avLst/>
          </a:prstGeom>
          <a:noFill/>
        </p:spPr>
        <p:txBody>
          <a:bodyPr wrap="square">
            <a:spAutoFit/>
          </a:bodyPr>
          <a:lstStyle/>
          <a:p>
            <a:r>
              <a:rPr lang="en-ID" dirty="0">
                <a:solidFill>
                  <a:schemeClr val="bg1"/>
                </a:solidFill>
              </a:rPr>
              <a:t>The process of making tea involves rapid withering, so tea leaves with a high water content are not processed properly. Our CTC tea has a rich taste, predominantly giving a strong taste, a combination of astringent and fresh </a:t>
            </a:r>
            <a:r>
              <a:rPr lang="en-ID" dirty="0" err="1">
                <a:solidFill>
                  <a:schemeClr val="bg1"/>
                </a:solidFill>
              </a:rPr>
              <a:t>flavors</a:t>
            </a:r>
            <a:r>
              <a:rPr lang="en-ID" dirty="0">
                <a:solidFill>
                  <a:schemeClr val="bg1"/>
                </a:solidFill>
              </a:rPr>
              <a:t>.</a:t>
            </a:r>
          </a:p>
        </p:txBody>
      </p:sp>
      <p:sp>
        <p:nvSpPr>
          <p:cNvPr id="10" name="Rectangle 9">
            <a:extLst>
              <a:ext uri="{FF2B5EF4-FFF2-40B4-BE49-F238E27FC236}">
                <a16:creationId xmlns:a16="http://schemas.microsoft.com/office/drawing/2014/main" id="{56FC6CFA-496E-1391-F6BD-20320034810D}"/>
              </a:ext>
            </a:extLst>
          </p:cNvPr>
          <p:cNvSpPr/>
          <p:nvPr/>
        </p:nvSpPr>
        <p:spPr>
          <a:xfrm>
            <a:off x="6263148" y="3223398"/>
            <a:ext cx="5063612" cy="3053718"/>
          </a:xfrm>
          <a:prstGeom prst="rect">
            <a:avLst/>
          </a:prstGeom>
          <a:solidFill>
            <a:srgbClr val="576C5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extBox 11">
            <a:extLst>
              <a:ext uri="{FF2B5EF4-FFF2-40B4-BE49-F238E27FC236}">
                <a16:creationId xmlns:a16="http://schemas.microsoft.com/office/drawing/2014/main" id="{3FA6450B-A26D-8870-F765-E12AC8E0EE68}"/>
              </a:ext>
            </a:extLst>
          </p:cNvPr>
          <p:cNvSpPr txBox="1"/>
          <p:nvPr/>
        </p:nvSpPr>
        <p:spPr>
          <a:xfrm>
            <a:off x="6321985" y="4098869"/>
            <a:ext cx="4758812" cy="2031325"/>
          </a:xfrm>
          <a:prstGeom prst="rect">
            <a:avLst/>
          </a:prstGeom>
          <a:noFill/>
        </p:spPr>
        <p:txBody>
          <a:bodyPr wrap="square">
            <a:spAutoFit/>
          </a:bodyPr>
          <a:lstStyle/>
          <a:p>
            <a:r>
              <a:rPr lang="en-ID" dirty="0">
                <a:solidFill>
                  <a:schemeClr val="bg1"/>
                </a:solidFill>
              </a:rPr>
              <a:t>The characteristics of green tea, such as </a:t>
            </a:r>
            <a:r>
              <a:rPr lang="en-ID" dirty="0" err="1">
                <a:solidFill>
                  <a:schemeClr val="bg1"/>
                </a:solidFill>
              </a:rPr>
              <a:t>color</a:t>
            </a:r>
            <a:r>
              <a:rPr lang="en-ID" dirty="0">
                <a:solidFill>
                  <a:schemeClr val="bg1"/>
                </a:solidFill>
              </a:rPr>
              <a:t>, taste and aroma, are influenced by catechins, flavonoids and amino acids. Catechins provide astringency and freshness, flavonoids contribute to the light green </a:t>
            </a:r>
            <a:r>
              <a:rPr lang="en-ID" dirty="0" err="1">
                <a:solidFill>
                  <a:schemeClr val="bg1"/>
                </a:solidFill>
              </a:rPr>
              <a:t>color</a:t>
            </a:r>
            <a:r>
              <a:rPr lang="en-ID" dirty="0">
                <a:solidFill>
                  <a:schemeClr val="bg1"/>
                </a:solidFill>
              </a:rPr>
              <a:t> and brightness, and amino acids such as theanine provide sweetness and umami.</a:t>
            </a:r>
          </a:p>
        </p:txBody>
      </p:sp>
      <p:pic>
        <p:nvPicPr>
          <p:cNvPr id="16" name="Picture 15">
            <a:extLst>
              <a:ext uri="{FF2B5EF4-FFF2-40B4-BE49-F238E27FC236}">
                <a16:creationId xmlns:a16="http://schemas.microsoft.com/office/drawing/2014/main" id="{D389A7CD-EC7E-ADD4-14BE-A696FB4D857D}"/>
              </a:ext>
            </a:extLst>
          </p:cNvPr>
          <p:cNvPicPr>
            <a:picLocks noChangeAspect="1"/>
          </p:cNvPicPr>
          <p:nvPr/>
        </p:nvPicPr>
        <p:blipFill rotWithShape="1">
          <a:blip r:embed="rId2">
            <a:extLst>
              <a:ext uri="{28A0092B-C50C-407E-A947-70E740481C1C}">
                <a14:useLocalDpi xmlns:a14="http://schemas.microsoft.com/office/drawing/2010/main" val="0"/>
              </a:ext>
            </a:extLst>
          </a:blip>
          <a:srcRect t="22509" b="25878"/>
          <a:stretch/>
        </p:blipFill>
        <p:spPr>
          <a:xfrm>
            <a:off x="865240" y="637397"/>
            <a:ext cx="3140286" cy="2873676"/>
          </a:xfrm>
          <a:prstGeom prst="rect">
            <a:avLst/>
          </a:prstGeom>
        </p:spPr>
      </p:pic>
      <p:pic>
        <p:nvPicPr>
          <p:cNvPr id="18" name="Picture 17">
            <a:extLst>
              <a:ext uri="{FF2B5EF4-FFF2-40B4-BE49-F238E27FC236}">
                <a16:creationId xmlns:a16="http://schemas.microsoft.com/office/drawing/2014/main" id="{12213232-3DDC-7507-0479-17594F8857CD}"/>
              </a:ext>
            </a:extLst>
          </p:cNvPr>
          <p:cNvPicPr>
            <a:picLocks noChangeAspect="1"/>
          </p:cNvPicPr>
          <p:nvPr/>
        </p:nvPicPr>
        <p:blipFill rotWithShape="1">
          <a:blip r:embed="rId3">
            <a:extLst>
              <a:ext uri="{28A0092B-C50C-407E-A947-70E740481C1C}">
                <a14:useLocalDpi xmlns:a14="http://schemas.microsoft.com/office/drawing/2010/main" val="0"/>
              </a:ext>
            </a:extLst>
          </a:blip>
          <a:srcRect t="20645" b="28315"/>
          <a:stretch/>
        </p:blipFill>
        <p:spPr>
          <a:xfrm>
            <a:off x="7706271" y="637397"/>
            <a:ext cx="3374526" cy="3053718"/>
          </a:xfrm>
          <a:prstGeom prst="rect">
            <a:avLst/>
          </a:prstGeom>
        </p:spPr>
      </p:pic>
      <p:cxnSp>
        <p:nvCxnSpPr>
          <p:cNvPr id="22" name="Straight Connector 21">
            <a:extLst>
              <a:ext uri="{FF2B5EF4-FFF2-40B4-BE49-F238E27FC236}">
                <a16:creationId xmlns:a16="http://schemas.microsoft.com/office/drawing/2014/main" id="{3F1376A8-B47C-EBA7-E66A-D56A81AABFBE}"/>
              </a:ext>
            </a:extLst>
          </p:cNvPr>
          <p:cNvCxnSpPr/>
          <p:nvPr/>
        </p:nvCxnSpPr>
        <p:spPr>
          <a:xfrm>
            <a:off x="5968181" y="1376516"/>
            <a:ext cx="0" cy="3106994"/>
          </a:xfrm>
          <a:prstGeom prst="line">
            <a:avLst/>
          </a:prstGeom>
          <a:ln w="28575">
            <a:solidFill>
              <a:srgbClr val="576C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1223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DD4C52-C80C-E7B3-8CF3-72B1FD9B47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981" y="1439"/>
            <a:ext cx="4646336" cy="6567022"/>
          </a:xfrm>
        </p:spPr>
      </p:pic>
      <p:sp>
        <p:nvSpPr>
          <p:cNvPr id="8" name="Rectangle 7">
            <a:extLst>
              <a:ext uri="{FF2B5EF4-FFF2-40B4-BE49-F238E27FC236}">
                <a16:creationId xmlns:a16="http://schemas.microsoft.com/office/drawing/2014/main" id="{02ECDB6E-97E5-6194-29FC-FB68BBBD8642}"/>
              </a:ext>
            </a:extLst>
          </p:cNvPr>
          <p:cNvSpPr/>
          <p:nvPr/>
        </p:nvSpPr>
        <p:spPr>
          <a:xfrm>
            <a:off x="4729317" y="0"/>
            <a:ext cx="7462683" cy="2035277"/>
          </a:xfrm>
          <a:prstGeom prst="rect">
            <a:avLst/>
          </a:prstGeom>
          <a:solidFill>
            <a:srgbClr val="576C5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TextBox 9">
            <a:extLst>
              <a:ext uri="{FF2B5EF4-FFF2-40B4-BE49-F238E27FC236}">
                <a16:creationId xmlns:a16="http://schemas.microsoft.com/office/drawing/2014/main" id="{F276D12A-72B6-CD62-E3A2-F0E9F8D843B8}"/>
              </a:ext>
            </a:extLst>
          </p:cNvPr>
          <p:cNvSpPr txBox="1"/>
          <p:nvPr/>
        </p:nvSpPr>
        <p:spPr>
          <a:xfrm>
            <a:off x="6536607" y="540151"/>
            <a:ext cx="4092063" cy="646331"/>
          </a:xfrm>
          <a:prstGeom prst="rect">
            <a:avLst/>
          </a:prstGeom>
          <a:noFill/>
        </p:spPr>
        <p:txBody>
          <a:bodyPr wrap="square">
            <a:spAutoFit/>
          </a:bodyPr>
          <a:lstStyle/>
          <a:p>
            <a:r>
              <a:rPr lang="en-ID" sz="3600" b="1" dirty="0">
                <a:solidFill>
                  <a:schemeClr val="bg1"/>
                </a:solidFill>
                <a:latin typeface="Bahnschrift Condensed" panose="020B0502040204020203" pitchFamily="34" charset="0"/>
              </a:rPr>
              <a:t>Certification and Security</a:t>
            </a:r>
          </a:p>
        </p:txBody>
      </p:sp>
      <p:cxnSp>
        <p:nvCxnSpPr>
          <p:cNvPr id="12" name="Straight Connector 11">
            <a:extLst>
              <a:ext uri="{FF2B5EF4-FFF2-40B4-BE49-F238E27FC236}">
                <a16:creationId xmlns:a16="http://schemas.microsoft.com/office/drawing/2014/main" id="{8B5C10DA-0B62-9B03-5D07-8EC86DC57153}"/>
              </a:ext>
            </a:extLst>
          </p:cNvPr>
          <p:cNvCxnSpPr/>
          <p:nvPr/>
        </p:nvCxnSpPr>
        <p:spPr>
          <a:xfrm>
            <a:off x="5456903" y="1445342"/>
            <a:ext cx="328397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54908D9-E885-AA75-C821-3CC2627CA615}"/>
              </a:ext>
            </a:extLst>
          </p:cNvPr>
          <p:cNvCxnSpPr/>
          <p:nvPr/>
        </p:nvCxnSpPr>
        <p:spPr>
          <a:xfrm>
            <a:off x="5329084" y="2674374"/>
            <a:ext cx="0" cy="2192594"/>
          </a:xfrm>
          <a:prstGeom prst="line">
            <a:avLst/>
          </a:prstGeom>
          <a:ln>
            <a:solidFill>
              <a:srgbClr val="576C59"/>
            </a:solidFill>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BC50C9D-3985-BCBF-83BF-FBFC647123D1}"/>
              </a:ext>
            </a:extLst>
          </p:cNvPr>
          <p:cNvSpPr txBox="1"/>
          <p:nvPr/>
        </p:nvSpPr>
        <p:spPr>
          <a:xfrm>
            <a:off x="5532180" y="2408905"/>
            <a:ext cx="6100916" cy="1200329"/>
          </a:xfrm>
          <a:prstGeom prst="rect">
            <a:avLst/>
          </a:prstGeom>
          <a:noFill/>
        </p:spPr>
        <p:txBody>
          <a:bodyPr wrap="square">
            <a:spAutoFit/>
          </a:bodyPr>
          <a:lstStyle/>
          <a:p>
            <a:r>
              <a:rPr lang="en-US" dirty="0"/>
              <a:t>With ISO 14001 certification, we not only guarantee the quality of our tea, but also ensure that every step in the production process respects and protects the environment in which we operate.</a:t>
            </a:r>
            <a:endParaRPr lang="en-ID" dirty="0"/>
          </a:p>
        </p:txBody>
      </p:sp>
      <p:sp>
        <p:nvSpPr>
          <p:cNvPr id="3" name="TextBox 2">
            <a:extLst>
              <a:ext uri="{FF2B5EF4-FFF2-40B4-BE49-F238E27FC236}">
                <a16:creationId xmlns:a16="http://schemas.microsoft.com/office/drawing/2014/main" id="{C5818B2B-1FB8-8EF2-7DFD-F73488460888}"/>
              </a:ext>
            </a:extLst>
          </p:cNvPr>
          <p:cNvSpPr txBox="1"/>
          <p:nvPr/>
        </p:nvSpPr>
        <p:spPr>
          <a:xfrm>
            <a:off x="5456903" y="3770671"/>
            <a:ext cx="6100916" cy="1754326"/>
          </a:xfrm>
          <a:prstGeom prst="rect">
            <a:avLst/>
          </a:prstGeom>
          <a:noFill/>
        </p:spPr>
        <p:txBody>
          <a:bodyPr wrap="square">
            <a:spAutoFit/>
          </a:bodyPr>
          <a:lstStyle/>
          <a:p>
            <a:r>
              <a:rPr lang="en-ID" dirty="0"/>
              <a:t>We are proud to announce that our products have domestic halal certification. This certification guarantees that products are produced in accordance with the standards set by the competent authorities in terms of halal, meeting the needs of consumers who are sensitive to religious and halal aspects of food.</a:t>
            </a:r>
          </a:p>
        </p:txBody>
      </p:sp>
    </p:spTree>
    <p:extLst>
      <p:ext uri="{BB962C8B-B14F-4D97-AF65-F5344CB8AC3E}">
        <p14:creationId xmlns:p14="http://schemas.microsoft.com/office/powerpoint/2010/main" val="1090532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ED47C-606D-B55E-C4A8-AC04873370E8}"/>
              </a:ext>
            </a:extLst>
          </p:cNvPr>
          <p:cNvSpPr>
            <a:spLocks noGrp="1"/>
          </p:cNvSpPr>
          <p:nvPr>
            <p:ph type="title"/>
          </p:nvPr>
        </p:nvSpPr>
        <p:spPr/>
        <p:txBody>
          <a:bodyPr/>
          <a:lstStyle/>
          <a:p>
            <a:r>
              <a:rPr lang="en-US" b="1" dirty="0">
                <a:solidFill>
                  <a:srgbClr val="576C59"/>
                </a:solidFill>
              </a:rPr>
              <a:t>Sustainability and Ethics</a:t>
            </a:r>
            <a:endParaRPr lang="en-ID" b="1" dirty="0">
              <a:solidFill>
                <a:srgbClr val="576C59"/>
              </a:solidFill>
            </a:endParaRPr>
          </a:p>
        </p:txBody>
      </p:sp>
      <p:pic>
        <p:nvPicPr>
          <p:cNvPr id="2050" name="Picture 2" descr="Sustainable icon PNG and SVG Vector Free Download">
            <a:extLst>
              <a:ext uri="{FF2B5EF4-FFF2-40B4-BE49-F238E27FC236}">
                <a16:creationId xmlns:a16="http://schemas.microsoft.com/office/drawing/2014/main" id="{6391E484-B2D7-35AD-186F-1564953136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80365" y="685815"/>
            <a:ext cx="3262888" cy="255635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C279E9E-3D1F-C196-057F-650650699C9A}"/>
              </a:ext>
            </a:extLst>
          </p:cNvPr>
          <p:cNvSpPr txBox="1"/>
          <p:nvPr/>
        </p:nvSpPr>
        <p:spPr>
          <a:xfrm>
            <a:off x="344129" y="1934496"/>
            <a:ext cx="6096000" cy="923330"/>
          </a:xfrm>
          <a:prstGeom prst="rect">
            <a:avLst/>
          </a:prstGeom>
          <a:noFill/>
        </p:spPr>
        <p:txBody>
          <a:bodyPr wrap="square">
            <a:spAutoFit/>
          </a:bodyPr>
          <a:lstStyle/>
          <a:p>
            <a:r>
              <a:rPr lang="en-ID" dirty="0"/>
              <a:t>Our suppliers continue to be committed to implementing responsible and sustainable business practices. Some of the policies and initiatives we implement include:</a:t>
            </a:r>
          </a:p>
        </p:txBody>
      </p:sp>
      <p:sp>
        <p:nvSpPr>
          <p:cNvPr id="8" name="Rectangle 7">
            <a:extLst>
              <a:ext uri="{FF2B5EF4-FFF2-40B4-BE49-F238E27FC236}">
                <a16:creationId xmlns:a16="http://schemas.microsoft.com/office/drawing/2014/main" id="{D232E52C-9340-DD95-8DE7-23FE2750A810}"/>
              </a:ext>
            </a:extLst>
          </p:cNvPr>
          <p:cNvSpPr/>
          <p:nvPr/>
        </p:nvSpPr>
        <p:spPr>
          <a:xfrm>
            <a:off x="344129" y="1562869"/>
            <a:ext cx="6459794" cy="127819"/>
          </a:xfrm>
          <a:prstGeom prst="rect">
            <a:avLst/>
          </a:prstGeom>
          <a:solidFill>
            <a:srgbClr val="576C5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Oval 11">
            <a:extLst>
              <a:ext uri="{FF2B5EF4-FFF2-40B4-BE49-F238E27FC236}">
                <a16:creationId xmlns:a16="http://schemas.microsoft.com/office/drawing/2014/main" id="{5E887095-613F-6F2D-C147-715DFBBA4628}"/>
              </a:ext>
            </a:extLst>
          </p:cNvPr>
          <p:cNvSpPr/>
          <p:nvPr/>
        </p:nvSpPr>
        <p:spPr>
          <a:xfrm>
            <a:off x="1170041" y="3586316"/>
            <a:ext cx="2074604" cy="1949246"/>
          </a:xfrm>
          <a:prstGeom prst="ellipse">
            <a:avLst/>
          </a:prstGeom>
          <a:solidFill>
            <a:srgbClr val="576C5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3" name="TextBox 12">
            <a:extLst>
              <a:ext uri="{FF2B5EF4-FFF2-40B4-BE49-F238E27FC236}">
                <a16:creationId xmlns:a16="http://schemas.microsoft.com/office/drawing/2014/main" id="{6E1F7E8E-BC7F-3FD9-965A-1610439574B8}"/>
              </a:ext>
            </a:extLst>
          </p:cNvPr>
          <p:cNvSpPr txBox="1"/>
          <p:nvPr/>
        </p:nvSpPr>
        <p:spPr>
          <a:xfrm>
            <a:off x="1322439" y="4159115"/>
            <a:ext cx="1769807" cy="646331"/>
          </a:xfrm>
          <a:prstGeom prst="rect">
            <a:avLst/>
          </a:prstGeom>
          <a:noFill/>
        </p:spPr>
        <p:txBody>
          <a:bodyPr wrap="square" rtlCol="0">
            <a:spAutoFit/>
          </a:bodyPr>
          <a:lstStyle/>
          <a:p>
            <a:pPr algn="ctr"/>
            <a:r>
              <a:rPr lang="en-US" b="1" dirty="0">
                <a:solidFill>
                  <a:schemeClr val="bg1"/>
                </a:solidFill>
              </a:rPr>
              <a:t>WASTE</a:t>
            </a:r>
            <a:br>
              <a:rPr lang="en-US" b="1" dirty="0">
                <a:solidFill>
                  <a:schemeClr val="bg1"/>
                </a:solidFill>
              </a:rPr>
            </a:br>
            <a:r>
              <a:rPr lang="en-US" b="1" dirty="0">
                <a:solidFill>
                  <a:schemeClr val="bg1"/>
                </a:solidFill>
              </a:rPr>
              <a:t>MANAGEMENT</a:t>
            </a:r>
            <a:endParaRPr lang="en-ID" b="1" dirty="0">
              <a:solidFill>
                <a:schemeClr val="bg1"/>
              </a:solidFill>
            </a:endParaRPr>
          </a:p>
        </p:txBody>
      </p:sp>
      <p:sp>
        <p:nvSpPr>
          <p:cNvPr id="14" name="Oval 13">
            <a:extLst>
              <a:ext uri="{FF2B5EF4-FFF2-40B4-BE49-F238E27FC236}">
                <a16:creationId xmlns:a16="http://schemas.microsoft.com/office/drawing/2014/main" id="{A044FA6E-C3D1-A05C-3B20-8C3ABE58ADD1}"/>
              </a:ext>
            </a:extLst>
          </p:cNvPr>
          <p:cNvSpPr/>
          <p:nvPr/>
        </p:nvSpPr>
        <p:spPr>
          <a:xfrm>
            <a:off x="2954596" y="4147729"/>
            <a:ext cx="2074604" cy="1949246"/>
          </a:xfrm>
          <a:prstGeom prst="ellipse">
            <a:avLst/>
          </a:prstGeom>
          <a:solidFill>
            <a:srgbClr val="576C5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5" name="TextBox 14">
            <a:extLst>
              <a:ext uri="{FF2B5EF4-FFF2-40B4-BE49-F238E27FC236}">
                <a16:creationId xmlns:a16="http://schemas.microsoft.com/office/drawing/2014/main" id="{C48452F2-0281-881E-4368-D97ED198EF24}"/>
              </a:ext>
            </a:extLst>
          </p:cNvPr>
          <p:cNvSpPr txBox="1"/>
          <p:nvPr/>
        </p:nvSpPr>
        <p:spPr>
          <a:xfrm>
            <a:off x="3106994" y="4720528"/>
            <a:ext cx="1769807" cy="646331"/>
          </a:xfrm>
          <a:prstGeom prst="rect">
            <a:avLst/>
          </a:prstGeom>
          <a:noFill/>
        </p:spPr>
        <p:txBody>
          <a:bodyPr wrap="square" rtlCol="0">
            <a:spAutoFit/>
          </a:bodyPr>
          <a:lstStyle/>
          <a:p>
            <a:pPr algn="ctr"/>
            <a:r>
              <a:rPr lang="en-US" b="1" dirty="0">
                <a:solidFill>
                  <a:schemeClr val="bg1"/>
                </a:solidFill>
              </a:rPr>
              <a:t>ISO</a:t>
            </a:r>
          </a:p>
          <a:p>
            <a:pPr algn="ctr"/>
            <a:r>
              <a:rPr lang="en-US" b="1" dirty="0">
                <a:solidFill>
                  <a:schemeClr val="bg1"/>
                </a:solidFill>
              </a:rPr>
              <a:t>14001</a:t>
            </a:r>
            <a:endParaRPr lang="en-ID" b="1" dirty="0">
              <a:solidFill>
                <a:schemeClr val="bg1"/>
              </a:solidFill>
            </a:endParaRPr>
          </a:p>
        </p:txBody>
      </p:sp>
      <p:sp>
        <p:nvSpPr>
          <p:cNvPr id="16" name="Oval 15">
            <a:extLst>
              <a:ext uri="{FF2B5EF4-FFF2-40B4-BE49-F238E27FC236}">
                <a16:creationId xmlns:a16="http://schemas.microsoft.com/office/drawing/2014/main" id="{EDDC7B27-F91E-48FB-B721-A2CF44288BF9}"/>
              </a:ext>
            </a:extLst>
          </p:cNvPr>
          <p:cNvSpPr/>
          <p:nvPr/>
        </p:nvSpPr>
        <p:spPr>
          <a:xfrm>
            <a:off x="4365525" y="3429000"/>
            <a:ext cx="2074604" cy="1949246"/>
          </a:xfrm>
          <a:prstGeom prst="ellipse">
            <a:avLst/>
          </a:prstGeom>
          <a:solidFill>
            <a:srgbClr val="576C5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7" name="TextBox 16">
            <a:extLst>
              <a:ext uri="{FF2B5EF4-FFF2-40B4-BE49-F238E27FC236}">
                <a16:creationId xmlns:a16="http://schemas.microsoft.com/office/drawing/2014/main" id="{EA23363D-A3BE-BE54-BD47-C5CE1B8428A0}"/>
              </a:ext>
            </a:extLst>
          </p:cNvPr>
          <p:cNvSpPr txBox="1"/>
          <p:nvPr/>
        </p:nvSpPr>
        <p:spPr>
          <a:xfrm>
            <a:off x="4517923" y="4001799"/>
            <a:ext cx="1769807" cy="646331"/>
          </a:xfrm>
          <a:prstGeom prst="rect">
            <a:avLst/>
          </a:prstGeom>
          <a:noFill/>
        </p:spPr>
        <p:txBody>
          <a:bodyPr wrap="square" rtlCol="0">
            <a:spAutoFit/>
          </a:bodyPr>
          <a:lstStyle/>
          <a:p>
            <a:pPr algn="ctr"/>
            <a:r>
              <a:rPr lang="en-US" b="1" dirty="0">
                <a:solidFill>
                  <a:schemeClr val="bg1"/>
                </a:solidFill>
              </a:rPr>
              <a:t>ISO</a:t>
            </a:r>
          </a:p>
          <a:p>
            <a:pPr algn="ctr"/>
            <a:r>
              <a:rPr lang="en-US" b="1" dirty="0">
                <a:solidFill>
                  <a:schemeClr val="bg1"/>
                </a:solidFill>
              </a:rPr>
              <a:t>14001</a:t>
            </a:r>
            <a:endParaRPr lang="en-ID" b="1" dirty="0">
              <a:solidFill>
                <a:schemeClr val="bg1"/>
              </a:solidFill>
            </a:endParaRPr>
          </a:p>
        </p:txBody>
      </p:sp>
    </p:spTree>
    <p:extLst>
      <p:ext uri="{BB962C8B-B14F-4D97-AF65-F5344CB8AC3E}">
        <p14:creationId xmlns:p14="http://schemas.microsoft.com/office/powerpoint/2010/main" val="3810952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2394A24-F3EE-2094-1F75-CD5AD2AAA03B}"/>
              </a:ext>
            </a:extLst>
          </p:cNvPr>
          <p:cNvSpPr/>
          <p:nvPr/>
        </p:nvSpPr>
        <p:spPr>
          <a:xfrm>
            <a:off x="88490" y="98323"/>
            <a:ext cx="11956025" cy="1464546"/>
          </a:xfrm>
          <a:prstGeom prst="rect">
            <a:avLst/>
          </a:prstGeom>
          <a:solidFill>
            <a:srgbClr val="576C5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7" name="Title 1">
            <a:extLst>
              <a:ext uri="{FF2B5EF4-FFF2-40B4-BE49-F238E27FC236}">
                <a16:creationId xmlns:a16="http://schemas.microsoft.com/office/drawing/2014/main" id="{4354A60E-71E1-10A0-5A0A-BD72499B2619}"/>
              </a:ext>
            </a:extLst>
          </p:cNvPr>
          <p:cNvSpPr txBox="1">
            <a:spLocks/>
          </p:cNvSpPr>
          <p:nvPr/>
        </p:nvSpPr>
        <p:spPr>
          <a:xfrm>
            <a:off x="395748" y="98323"/>
            <a:ext cx="384195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rPr>
              <a:t>Supply Stability</a:t>
            </a:r>
            <a:endParaRPr lang="en-ID" b="1" dirty="0">
              <a:solidFill>
                <a:schemeClr val="bg1"/>
              </a:solidFill>
            </a:endParaRPr>
          </a:p>
        </p:txBody>
      </p:sp>
      <p:sp>
        <p:nvSpPr>
          <p:cNvPr id="9" name="TextBox 8">
            <a:extLst>
              <a:ext uri="{FF2B5EF4-FFF2-40B4-BE49-F238E27FC236}">
                <a16:creationId xmlns:a16="http://schemas.microsoft.com/office/drawing/2014/main" id="{FA2AB3B6-543F-5B39-644D-7D16D02DB681}"/>
              </a:ext>
            </a:extLst>
          </p:cNvPr>
          <p:cNvSpPr txBox="1"/>
          <p:nvPr/>
        </p:nvSpPr>
        <p:spPr>
          <a:xfrm>
            <a:off x="275304" y="1888245"/>
            <a:ext cx="6096000" cy="923330"/>
          </a:xfrm>
          <a:prstGeom prst="rect">
            <a:avLst/>
          </a:prstGeom>
          <a:noFill/>
        </p:spPr>
        <p:txBody>
          <a:bodyPr wrap="square">
            <a:spAutoFit/>
          </a:bodyPr>
          <a:lstStyle/>
          <a:p>
            <a:r>
              <a:rPr lang="en-ID" dirty="0"/>
              <a:t>Our producers are committed to providing a consistent supply of tea throughout the year. Some of the steps we take to ensure this include:</a:t>
            </a:r>
          </a:p>
        </p:txBody>
      </p:sp>
      <p:sp>
        <p:nvSpPr>
          <p:cNvPr id="17" name="TextBox 16">
            <a:extLst>
              <a:ext uri="{FF2B5EF4-FFF2-40B4-BE49-F238E27FC236}">
                <a16:creationId xmlns:a16="http://schemas.microsoft.com/office/drawing/2014/main" id="{BE87F9F4-7D5D-0943-EDD7-C894F48EA2D1}"/>
              </a:ext>
            </a:extLst>
          </p:cNvPr>
          <p:cNvSpPr txBox="1"/>
          <p:nvPr/>
        </p:nvSpPr>
        <p:spPr>
          <a:xfrm>
            <a:off x="275304" y="3048451"/>
            <a:ext cx="6096000" cy="830997"/>
          </a:xfrm>
          <a:prstGeom prst="rect">
            <a:avLst/>
          </a:prstGeom>
          <a:noFill/>
        </p:spPr>
        <p:txBody>
          <a:bodyPr wrap="square">
            <a:spAutoFit/>
          </a:bodyPr>
          <a:lstStyle/>
          <a:p>
            <a:r>
              <a:rPr lang="en-ID" sz="1600" dirty="0"/>
              <a:t>SAFETY STOCK: Manufacturers always maintain safety stock in warehouses to overcome fluctuations in demand and ensure supply remains smooth.</a:t>
            </a:r>
          </a:p>
        </p:txBody>
      </p:sp>
      <p:sp>
        <p:nvSpPr>
          <p:cNvPr id="19" name="TextBox 18">
            <a:extLst>
              <a:ext uri="{FF2B5EF4-FFF2-40B4-BE49-F238E27FC236}">
                <a16:creationId xmlns:a16="http://schemas.microsoft.com/office/drawing/2014/main" id="{3DE086C5-C51F-707A-9AA8-D84C95D265A8}"/>
              </a:ext>
            </a:extLst>
          </p:cNvPr>
          <p:cNvSpPr txBox="1"/>
          <p:nvPr/>
        </p:nvSpPr>
        <p:spPr>
          <a:xfrm>
            <a:off x="275304" y="4116324"/>
            <a:ext cx="6096000" cy="830997"/>
          </a:xfrm>
          <a:prstGeom prst="rect">
            <a:avLst/>
          </a:prstGeom>
          <a:noFill/>
        </p:spPr>
        <p:txBody>
          <a:bodyPr wrap="square">
            <a:spAutoFit/>
          </a:bodyPr>
          <a:lstStyle/>
          <a:p>
            <a:r>
              <a:rPr lang="en-ID" sz="1600" dirty="0"/>
              <a:t>INVENTORY MANAGEMENT SYSTEM: Our manufacturers use a management system to monitor and manage stock in real-time, so we can respond quickly to market needs.</a:t>
            </a:r>
          </a:p>
        </p:txBody>
      </p:sp>
      <p:pic>
        <p:nvPicPr>
          <p:cNvPr id="20" name="Picture 2" descr="Supply chain Generic Outline Color icon">
            <a:extLst>
              <a:ext uri="{FF2B5EF4-FFF2-40B4-BE49-F238E27FC236}">
                <a16:creationId xmlns:a16="http://schemas.microsoft.com/office/drawing/2014/main" id="{5429A298-4AC6-4974-18FB-3EF807C4B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483" y="165313"/>
            <a:ext cx="3714135" cy="3714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9346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7BCEF-A94B-38B7-52D3-8B2DEDD8F685}"/>
              </a:ext>
            </a:extLst>
          </p:cNvPr>
          <p:cNvSpPr>
            <a:spLocks noGrp="1"/>
          </p:cNvSpPr>
          <p:nvPr>
            <p:ph type="title"/>
          </p:nvPr>
        </p:nvSpPr>
        <p:spPr>
          <a:xfrm>
            <a:off x="533400" y="453186"/>
            <a:ext cx="7902677" cy="706591"/>
          </a:xfrm>
        </p:spPr>
        <p:txBody>
          <a:bodyPr/>
          <a:lstStyle/>
          <a:p>
            <a:r>
              <a:rPr lang="en-US" b="1" dirty="0">
                <a:solidFill>
                  <a:srgbClr val="576C59"/>
                </a:solidFill>
              </a:rPr>
              <a:t>Composition and Content of Tea</a:t>
            </a:r>
            <a:endParaRPr lang="en-ID" b="1" dirty="0">
              <a:solidFill>
                <a:srgbClr val="576C59"/>
              </a:solidFill>
            </a:endParaRPr>
          </a:p>
        </p:txBody>
      </p:sp>
      <p:sp>
        <p:nvSpPr>
          <p:cNvPr id="10" name="Rectangle 9">
            <a:extLst>
              <a:ext uri="{FF2B5EF4-FFF2-40B4-BE49-F238E27FC236}">
                <a16:creationId xmlns:a16="http://schemas.microsoft.com/office/drawing/2014/main" id="{DA177640-BA9C-B604-AB50-D320D8C22654}"/>
              </a:ext>
            </a:extLst>
          </p:cNvPr>
          <p:cNvSpPr/>
          <p:nvPr/>
        </p:nvSpPr>
        <p:spPr>
          <a:xfrm>
            <a:off x="103240" y="1334943"/>
            <a:ext cx="5503606" cy="2724652"/>
          </a:xfrm>
          <a:prstGeom prst="rect">
            <a:avLst/>
          </a:prstGeom>
          <a:solidFill>
            <a:srgbClr val="576C5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8002B407-5CB9-616D-D010-1D13DCB43586}"/>
              </a:ext>
            </a:extLst>
          </p:cNvPr>
          <p:cNvSpPr txBox="1"/>
          <p:nvPr/>
        </p:nvSpPr>
        <p:spPr>
          <a:xfrm>
            <a:off x="218768" y="1448882"/>
            <a:ext cx="3549445" cy="461665"/>
          </a:xfrm>
          <a:prstGeom prst="rect">
            <a:avLst/>
          </a:prstGeom>
          <a:noFill/>
        </p:spPr>
        <p:txBody>
          <a:bodyPr wrap="square">
            <a:spAutoFit/>
          </a:bodyPr>
          <a:lstStyle/>
          <a:p>
            <a:r>
              <a:rPr lang="en-ID" sz="2400" b="1" dirty="0">
                <a:solidFill>
                  <a:schemeClr val="bg1"/>
                </a:solidFill>
              </a:rPr>
              <a:t>Pure Tea Products:</a:t>
            </a:r>
          </a:p>
        </p:txBody>
      </p:sp>
      <p:sp>
        <p:nvSpPr>
          <p:cNvPr id="12" name="TextBox 11">
            <a:extLst>
              <a:ext uri="{FF2B5EF4-FFF2-40B4-BE49-F238E27FC236}">
                <a16:creationId xmlns:a16="http://schemas.microsoft.com/office/drawing/2014/main" id="{2DFFE4BF-AA5E-150B-CE48-8A98BC2A1588}"/>
              </a:ext>
            </a:extLst>
          </p:cNvPr>
          <p:cNvSpPr txBox="1"/>
          <p:nvPr/>
        </p:nvSpPr>
        <p:spPr>
          <a:xfrm>
            <a:off x="218769" y="1974792"/>
            <a:ext cx="5476567" cy="738664"/>
          </a:xfrm>
          <a:prstGeom prst="rect">
            <a:avLst/>
          </a:prstGeom>
          <a:noFill/>
        </p:spPr>
        <p:txBody>
          <a:bodyPr wrap="square">
            <a:spAutoFit/>
          </a:bodyPr>
          <a:lstStyle/>
          <a:p>
            <a:r>
              <a:rPr lang="en-ID" sz="1400" dirty="0">
                <a:solidFill>
                  <a:schemeClr val="bg1"/>
                </a:solidFill>
              </a:rPr>
              <a:t>THE MAJORITY OF OUR TEA PRODUCTS are pure tea without added ingredients. Our producers focus on the quality of the tea leaves themselves to ensure natural and authentic taste and aroma.</a:t>
            </a:r>
          </a:p>
        </p:txBody>
      </p:sp>
      <p:sp>
        <p:nvSpPr>
          <p:cNvPr id="13" name="TextBox 12">
            <a:extLst>
              <a:ext uri="{FF2B5EF4-FFF2-40B4-BE49-F238E27FC236}">
                <a16:creationId xmlns:a16="http://schemas.microsoft.com/office/drawing/2014/main" id="{64239505-D305-93DC-8B87-DFA7049996E2}"/>
              </a:ext>
            </a:extLst>
          </p:cNvPr>
          <p:cNvSpPr txBox="1"/>
          <p:nvPr/>
        </p:nvSpPr>
        <p:spPr>
          <a:xfrm>
            <a:off x="218769" y="3088169"/>
            <a:ext cx="5230760" cy="738664"/>
          </a:xfrm>
          <a:prstGeom prst="rect">
            <a:avLst/>
          </a:prstGeom>
          <a:noFill/>
        </p:spPr>
        <p:txBody>
          <a:bodyPr wrap="square">
            <a:spAutoFit/>
          </a:bodyPr>
          <a:lstStyle/>
          <a:p>
            <a:r>
              <a:rPr lang="en-ID" sz="1400" dirty="0">
                <a:solidFill>
                  <a:schemeClr val="bg1"/>
                </a:solidFill>
              </a:rPr>
              <a:t>CTC BLACK TEA AND GREEN TEA: our tea products do not contain any additives or mixtures, so customers can enjoy the original taste of tea.</a:t>
            </a:r>
          </a:p>
        </p:txBody>
      </p:sp>
      <p:sp>
        <p:nvSpPr>
          <p:cNvPr id="16" name="TextBox 15">
            <a:extLst>
              <a:ext uri="{FF2B5EF4-FFF2-40B4-BE49-F238E27FC236}">
                <a16:creationId xmlns:a16="http://schemas.microsoft.com/office/drawing/2014/main" id="{F42442DC-D397-1F26-5A8A-3EC3A3E0BA22}"/>
              </a:ext>
            </a:extLst>
          </p:cNvPr>
          <p:cNvSpPr txBox="1"/>
          <p:nvPr/>
        </p:nvSpPr>
        <p:spPr>
          <a:xfrm>
            <a:off x="5850193" y="1448882"/>
            <a:ext cx="5948515" cy="2123658"/>
          </a:xfrm>
          <a:prstGeom prst="rect">
            <a:avLst/>
          </a:prstGeom>
          <a:noFill/>
        </p:spPr>
        <p:txBody>
          <a:bodyPr wrap="square">
            <a:spAutoFit/>
          </a:bodyPr>
          <a:lstStyle/>
          <a:p>
            <a:r>
              <a:rPr lang="en-ID" b="1" dirty="0">
                <a:solidFill>
                  <a:srgbClr val="576C59"/>
                </a:solidFill>
              </a:rPr>
              <a:t>Black Tea Caffeine Content</a:t>
            </a:r>
            <a:r>
              <a:rPr lang="en-ID" dirty="0">
                <a:solidFill>
                  <a:srgbClr val="576C59"/>
                </a:solidFill>
              </a:rPr>
              <a:t>: </a:t>
            </a:r>
          </a:p>
          <a:p>
            <a:endParaRPr lang="en-ID" dirty="0"/>
          </a:p>
          <a:p>
            <a:pPr marL="285750" indent="-285750">
              <a:buFontTx/>
              <a:buChar char="-"/>
            </a:pPr>
            <a:r>
              <a:rPr lang="en-ID" sz="1600" dirty="0"/>
              <a:t>OUR CTC BLACK PRODUCTS have generally higher caffeine content compared to green tea, similar to other black tea products on the market. The caffeine content of black tea ranges from 40-70 mg per cup (240 ml). </a:t>
            </a:r>
          </a:p>
          <a:p>
            <a:pPr marL="285750" indent="-285750">
              <a:buFontTx/>
              <a:buChar char="-"/>
            </a:pPr>
            <a:r>
              <a:rPr lang="en-ID" sz="1600" dirty="0"/>
              <a:t> CAFFEINE CONTENT: This higher makes black tea a good choice for those looking for an energy boost or substitute for coffee.</a:t>
            </a:r>
          </a:p>
        </p:txBody>
      </p:sp>
      <p:sp>
        <p:nvSpPr>
          <p:cNvPr id="18" name="TextBox 17">
            <a:extLst>
              <a:ext uri="{FF2B5EF4-FFF2-40B4-BE49-F238E27FC236}">
                <a16:creationId xmlns:a16="http://schemas.microsoft.com/office/drawing/2014/main" id="{33A21066-0894-33B0-0DC4-5C57E06DCA34}"/>
              </a:ext>
            </a:extLst>
          </p:cNvPr>
          <p:cNvSpPr txBox="1"/>
          <p:nvPr/>
        </p:nvSpPr>
        <p:spPr>
          <a:xfrm>
            <a:off x="5877232" y="3861645"/>
            <a:ext cx="6096000" cy="1877437"/>
          </a:xfrm>
          <a:prstGeom prst="rect">
            <a:avLst/>
          </a:prstGeom>
          <a:noFill/>
        </p:spPr>
        <p:txBody>
          <a:bodyPr wrap="square">
            <a:spAutoFit/>
          </a:bodyPr>
          <a:lstStyle/>
          <a:p>
            <a:r>
              <a:rPr lang="en-ID" b="1" dirty="0">
                <a:solidFill>
                  <a:srgbClr val="576C59"/>
                </a:solidFill>
              </a:rPr>
              <a:t>Green Tea Caffeine Content</a:t>
            </a:r>
            <a:r>
              <a:rPr lang="en-ID" dirty="0">
                <a:solidFill>
                  <a:srgbClr val="576C59"/>
                </a:solidFill>
              </a:rPr>
              <a:t>:</a:t>
            </a:r>
          </a:p>
          <a:p>
            <a:endParaRPr lang="en-ID" dirty="0"/>
          </a:p>
          <a:p>
            <a:r>
              <a:rPr lang="en-ID" sz="1600" dirty="0"/>
              <a:t> - our green tea products have a lower caffeine content than black tea, ranging from 20-45 mg per cup (240 ml). This content is comparable to other green tea products on the market.</a:t>
            </a:r>
          </a:p>
          <a:p>
            <a:r>
              <a:rPr lang="en-ID" sz="1600" dirty="0"/>
              <a:t> - OUR PRODUCT is a good choice for those who want the health benefits of tea with a lower caffeine content.</a:t>
            </a:r>
          </a:p>
        </p:txBody>
      </p:sp>
      <p:cxnSp>
        <p:nvCxnSpPr>
          <p:cNvPr id="20" name="Straight Connector 19">
            <a:extLst>
              <a:ext uri="{FF2B5EF4-FFF2-40B4-BE49-F238E27FC236}">
                <a16:creationId xmlns:a16="http://schemas.microsoft.com/office/drawing/2014/main" id="{8FAB4134-4E96-2DE6-A54C-4B9FF695F5EA}"/>
              </a:ext>
            </a:extLst>
          </p:cNvPr>
          <p:cNvCxnSpPr/>
          <p:nvPr/>
        </p:nvCxnSpPr>
        <p:spPr>
          <a:xfrm>
            <a:off x="5695336" y="1334943"/>
            <a:ext cx="0" cy="4987199"/>
          </a:xfrm>
          <a:prstGeom prst="line">
            <a:avLst/>
          </a:prstGeom>
          <a:ln w="57150">
            <a:solidFill>
              <a:srgbClr val="576C5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6556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igh quality Generic Blue icon">
            <a:extLst>
              <a:ext uri="{FF2B5EF4-FFF2-40B4-BE49-F238E27FC236}">
                <a16:creationId xmlns:a16="http://schemas.microsoft.com/office/drawing/2014/main" id="{56878D9D-BD32-1C4F-3FC4-05E4C81E1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6674" y="1998330"/>
            <a:ext cx="3431304" cy="343130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8913E6F-1786-D6BC-EA7B-AF957BB7B4DB}"/>
              </a:ext>
            </a:extLst>
          </p:cNvPr>
          <p:cNvSpPr txBox="1"/>
          <p:nvPr/>
        </p:nvSpPr>
        <p:spPr>
          <a:xfrm>
            <a:off x="604836" y="2388778"/>
            <a:ext cx="2782529" cy="369332"/>
          </a:xfrm>
          <a:prstGeom prst="rect">
            <a:avLst/>
          </a:prstGeom>
          <a:noFill/>
        </p:spPr>
        <p:txBody>
          <a:bodyPr wrap="square">
            <a:spAutoFit/>
          </a:bodyPr>
          <a:lstStyle/>
          <a:p>
            <a:r>
              <a:rPr lang="en-ID" b="1" dirty="0"/>
              <a:t>Selection of Raw Materials</a:t>
            </a:r>
          </a:p>
        </p:txBody>
      </p:sp>
      <p:sp>
        <p:nvSpPr>
          <p:cNvPr id="7" name="TextBox 6">
            <a:extLst>
              <a:ext uri="{FF2B5EF4-FFF2-40B4-BE49-F238E27FC236}">
                <a16:creationId xmlns:a16="http://schemas.microsoft.com/office/drawing/2014/main" id="{9185FED8-3AAA-E2FA-60D3-E10C56EA83A5}"/>
              </a:ext>
            </a:extLst>
          </p:cNvPr>
          <p:cNvSpPr txBox="1"/>
          <p:nvPr/>
        </p:nvSpPr>
        <p:spPr>
          <a:xfrm>
            <a:off x="604836" y="3594681"/>
            <a:ext cx="3116826" cy="369332"/>
          </a:xfrm>
          <a:prstGeom prst="rect">
            <a:avLst/>
          </a:prstGeom>
          <a:noFill/>
        </p:spPr>
        <p:txBody>
          <a:bodyPr wrap="square">
            <a:spAutoFit/>
          </a:bodyPr>
          <a:lstStyle/>
          <a:p>
            <a:r>
              <a:rPr lang="en-ID" b="1" dirty="0"/>
              <a:t>Controlled Production Process</a:t>
            </a:r>
          </a:p>
        </p:txBody>
      </p:sp>
      <p:sp>
        <p:nvSpPr>
          <p:cNvPr id="9" name="TextBox 8">
            <a:extLst>
              <a:ext uri="{FF2B5EF4-FFF2-40B4-BE49-F238E27FC236}">
                <a16:creationId xmlns:a16="http://schemas.microsoft.com/office/drawing/2014/main" id="{B8D28D1A-A26B-FCDE-AE73-87C2527831D5}"/>
              </a:ext>
            </a:extLst>
          </p:cNvPr>
          <p:cNvSpPr txBox="1"/>
          <p:nvPr/>
        </p:nvSpPr>
        <p:spPr>
          <a:xfrm>
            <a:off x="670629" y="5060302"/>
            <a:ext cx="2330245" cy="369332"/>
          </a:xfrm>
          <a:prstGeom prst="rect">
            <a:avLst/>
          </a:prstGeom>
          <a:noFill/>
        </p:spPr>
        <p:txBody>
          <a:bodyPr wrap="square">
            <a:spAutoFit/>
          </a:bodyPr>
          <a:lstStyle/>
          <a:p>
            <a:r>
              <a:rPr lang="en-ID" b="1" dirty="0"/>
              <a:t>Testing and Analysis</a:t>
            </a:r>
          </a:p>
        </p:txBody>
      </p:sp>
      <p:sp>
        <p:nvSpPr>
          <p:cNvPr id="13" name="Rectangle 12">
            <a:extLst>
              <a:ext uri="{FF2B5EF4-FFF2-40B4-BE49-F238E27FC236}">
                <a16:creationId xmlns:a16="http://schemas.microsoft.com/office/drawing/2014/main" id="{23F56A8A-FF98-078E-B44B-4800E5F6E742}"/>
              </a:ext>
            </a:extLst>
          </p:cNvPr>
          <p:cNvSpPr/>
          <p:nvPr/>
        </p:nvSpPr>
        <p:spPr>
          <a:xfrm>
            <a:off x="89797" y="99780"/>
            <a:ext cx="7216877" cy="1661652"/>
          </a:xfrm>
          <a:prstGeom prst="rect">
            <a:avLst/>
          </a:prstGeom>
          <a:solidFill>
            <a:srgbClr val="576C5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6" name="Title 1">
            <a:extLst>
              <a:ext uri="{FF2B5EF4-FFF2-40B4-BE49-F238E27FC236}">
                <a16:creationId xmlns:a16="http://schemas.microsoft.com/office/drawing/2014/main" id="{38275237-7BBB-D8D4-402F-8C642F4A9155}"/>
              </a:ext>
            </a:extLst>
          </p:cNvPr>
          <p:cNvSpPr txBox="1">
            <a:spLocks/>
          </p:cNvSpPr>
          <p:nvPr/>
        </p:nvSpPr>
        <p:spPr>
          <a:xfrm>
            <a:off x="386071" y="186043"/>
            <a:ext cx="584773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bg1"/>
                </a:solidFill>
              </a:rPr>
              <a:t>Commitment to Quality</a:t>
            </a:r>
            <a:endParaRPr lang="en-ID" b="1" dirty="0">
              <a:solidFill>
                <a:schemeClr val="bg1"/>
              </a:solidFill>
            </a:endParaRPr>
          </a:p>
        </p:txBody>
      </p:sp>
      <p:sp>
        <p:nvSpPr>
          <p:cNvPr id="18" name="TextBox 17">
            <a:extLst>
              <a:ext uri="{FF2B5EF4-FFF2-40B4-BE49-F238E27FC236}">
                <a16:creationId xmlns:a16="http://schemas.microsoft.com/office/drawing/2014/main" id="{2C1A3498-AB28-EC36-3088-44AE09B32EF3}"/>
              </a:ext>
            </a:extLst>
          </p:cNvPr>
          <p:cNvSpPr txBox="1"/>
          <p:nvPr/>
        </p:nvSpPr>
        <p:spPr>
          <a:xfrm>
            <a:off x="604836" y="2782669"/>
            <a:ext cx="6096000" cy="646331"/>
          </a:xfrm>
          <a:prstGeom prst="rect">
            <a:avLst/>
          </a:prstGeom>
          <a:noFill/>
        </p:spPr>
        <p:txBody>
          <a:bodyPr wrap="square">
            <a:spAutoFit/>
          </a:bodyPr>
          <a:lstStyle/>
          <a:p>
            <a:r>
              <a:rPr lang="en-ID" dirty="0"/>
              <a:t>Our producers select high-quality tea leaves from gardens with strict criteria for size, </a:t>
            </a:r>
            <a:r>
              <a:rPr lang="en-ID" dirty="0" err="1"/>
              <a:t>color</a:t>
            </a:r>
            <a:r>
              <a:rPr lang="en-ID" dirty="0"/>
              <a:t> and maturity.</a:t>
            </a:r>
          </a:p>
        </p:txBody>
      </p:sp>
      <p:sp>
        <p:nvSpPr>
          <p:cNvPr id="20" name="TextBox 19">
            <a:extLst>
              <a:ext uri="{FF2B5EF4-FFF2-40B4-BE49-F238E27FC236}">
                <a16:creationId xmlns:a16="http://schemas.microsoft.com/office/drawing/2014/main" id="{328EAAB3-EB0D-6C0C-76DE-BD48A123DB78}"/>
              </a:ext>
            </a:extLst>
          </p:cNvPr>
          <p:cNvSpPr txBox="1"/>
          <p:nvPr/>
        </p:nvSpPr>
        <p:spPr>
          <a:xfrm>
            <a:off x="604836" y="3916176"/>
            <a:ext cx="6096000" cy="923330"/>
          </a:xfrm>
          <a:prstGeom prst="rect">
            <a:avLst/>
          </a:prstGeom>
          <a:noFill/>
        </p:spPr>
        <p:txBody>
          <a:bodyPr wrap="square">
            <a:spAutoFit/>
          </a:bodyPr>
          <a:lstStyle/>
          <a:p>
            <a:r>
              <a:rPr lang="en-ID" dirty="0"/>
              <a:t>The standardized and controlled production process includes drying, fermentation, milling and packaging, with strict supervision at every stage.</a:t>
            </a:r>
          </a:p>
        </p:txBody>
      </p:sp>
      <p:sp>
        <p:nvSpPr>
          <p:cNvPr id="22" name="TextBox 21">
            <a:extLst>
              <a:ext uri="{FF2B5EF4-FFF2-40B4-BE49-F238E27FC236}">
                <a16:creationId xmlns:a16="http://schemas.microsoft.com/office/drawing/2014/main" id="{4C4F1E7E-8546-8E5B-B8FB-5BFAB39E3CD7}"/>
              </a:ext>
            </a:extLst>
          </p:cNvPr>
          <p:cNvSpPr txBox="1"/>
          <p:nvPr/>
        </p:nvSpPr>
        <p:spPr>
          <a:xfrm>
            <a:off x="673662" y="5455300"/>
            <a:ext cx="6096000" cy="923330"/>
          </a:xfrm>
          <a:prstGeom prst="rect">
            <a:avLst/>
          </a:prstGeom>
          <a:noFill/>
        </p:spPr>
        <p:txBody>
          <a:bodyPr wrap="square">
            <a:spAutoFit/>
          </a:bodyPr>
          <a:lstStyle/>
          <a:p>
            <a:r>
              <a:rPr lang="en-ID" dirty="0"/>
              <a:t>Each batch of tea is tested to ensure consistency of taste, aroma and overall quality using an in-house laboratory by professionals.</a:t>
            </a:r>
          </a:p>
        </p:txBody>
      </p:sp>
    </p:spTree>
    <p:extLst>
      <p:ext uri="{BB962C8B-B14F-4D97-AF65-F5344CB8AC3E}">
        <p14:creationId xmlns:p14="http://schemas.microsoft.com/office/powerpoint/2010/main" val="23480695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2183</Words>
  <Application>Microsoft Office PowerPoint</Application>
  <PresentationFormat>Widescreen</PresentationFormat>
  <Paragraphs>161</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Bahnschrift Condensed</vt:lpstr>
      <vt:lpstr>Calibri</vt:lpstr>
      <vt:lpstr>Calibri Light</vt:lpstr>
      <vt:lpstr>Office Theme</vt:lpstr>
      <vt:lpstr>FAZZA INDO OMAIRA</vt:lpstr>
      <vt:lpstr>PowerPoint Presentation</vt:lpstr>
      <vt:lpstr>PowerPoint Presentation</vt:lpstr>
      <vt:lpstr>PowerPoint Presentation</vt:lpstr>
      <vt:lpstr>PowerPoint Presentation</vt:lpstr>
      <vt:lpstr>Sustainability and Ethics</vt:lpstr>
      <vt:lpstr>PowerPoint Presentation</vt:lpstr>
      <vt:lpstr>Composition and Content of Tea</vt:lpstr>
      <vt:lpstr>PowerPoint Presentation</vt:lpstr>
      <vt:lpstr>Price and Conditions of Purchase</vt:lpstr>
      <vt:lpstr>Price and Conditions of Purchase</vt:lpstr>
      <vt:lpstr>Packing and Shipping</vt:lpstr>
      <vt:lpstr>PowerPoint Presentation</vt:lpstr>
      <vt:lpstr>Product Sample</vt:lpstr>
      <vt:lpstr>Legality and Compliance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FAZZA INDO OMAIRA</dc:title>
  <dc:creator>Yogi Surya Pranata</dc:creator>
  <cp:lastModifiedBy>Yogi Surya Pranata</cp:lastModifiedBy>
  <cp:revision>20</cp:revision>
  <dcterms:created xsi:type="dcterms:W3CDTF">2024-07-10T16:50:32Z</dcterms:created>
  <dcterms:modified xsi:type="dcterms:W3CDTF">2024-07-12T08:40:20Z</dcterms:modified>
</cp:coreProperties>
</file>