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4" r:id="rId2"/>
    <p:sldId id="257" r:id="rId3"/>
    <p:sldId id="262" r:id="rId4"/>
    <p:sldId id="261" r:id="rId5"/>
    <p:sldId id="265" r:id="rId6"/>
    <p:sldId id="259"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0" autoAdjust="0"/>
    <p:restoredTop sz="68692" autoAdjust="0"/>
  </p:normalViewPr>
  <p:slideViewPr>
    <p:cSldViewPr snapToGrid="0">
      <p:cViewPr varScale="1">
        <p:scale>
          <a:sx n="59" d="100"/>
          <a:sy n="59" d="100"/>
        </p:scale>
        <p:origin x="15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MKTOFFICER-AS\Documents\Fanshawe\Semester%202\Business%20Analysis%20in%20the%20Agile%20Org\Mod%207%20Agile%20Product%20vs%20Sprint%20Backlog%20-%20Change%20Maste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Arial" panose="020B0604020202020204" pitchFamily="34" charset="0"/>
                <a:ea typeface="+mn-ea"/>
                <a:cs typeface="Arial" panose="020B0604020202020204" pitchFamily="34" charset="0"/>
              </a:defRPr>
            </a:pPr>
            <a:r>
              <a:rPr lang="en-GB"/>
              <a:t>Change Masters Bridge Burndown Chart</a:t>
            </a:r>
          </a:p>
        </c:rich>
      </c:tx>
      <c:overlay val="0"/>
      <c:spPr>
        <a:noFill/>
        <a:ln>
          <a:noFill/>
        </a:ln>
        <a:effectLst/>
      </c:spPr>
      <c:txPr>
        <a:bodyPr rot="0" spcFirstLastPara="1" vertOverflow="ellipsis" vert="horz" wrap="square" anchor="ctr" anchorCtr="1"/>
        <a:lstStyle/>
        <a:p>
          <a:pPr>
            <a:defRPr sz="1680" b="0" i="0" u="none" strike="noStrike" kern="1200" cap="none" spc="20" baseline="0">
              <a:solidFill>
                <a:schemeClr val="dk1">
                  <a:lumMod val="50000"/>
                  <a:lumOff val="50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'Burn Down Chart'!$B$4</c:f>
              <c:strCache>
                <c:ptCount val="1"/>
                <c:pt idx="0">
                  <c:v>Estimate</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'Burn Down Chart'!$A$5:$A$15</c:f>
              <c:strCache>
                <c:ptCount val="11"/>
                <c:pt idx="0">
                  <c:v>Day 0</c:v>
                </c:pt>
                <c:pt idx="1">
                  <c:v>Day 1</c:v>
                </c:pt>
                <c:pt idx="2">
                  <c:v>Day 2</c:v>
                </c:pt>
                <c:pt idx="3">
                  <c:v>Day 3</c:v>
                </c:pt>
                <c:pt idx="4">
                  <c:v>Day 4</c:v>
                </c:pt>
                <c:pt idx="5">
                  <c:v>Day 5</c:v>
                </c:pt>
                <c:pt idx="6">
                  <c:v>Day 6</c:v>
                </c:pt>
                <c:pt idx="7">
                  <c:v>Day 7</c:v>
                </c:pt>
                <c:pt idx="8">
                  <c:v>Day 8</c:v>
                </c:pt>
                <c:pt idx="9">
                  <c:v>Day 9</c:v>
                </c:pt>
                <c:pt idx="10">
                  <c:v>Day 10</c:v>
                </c:pt>
              </c:strCache>
            </c:strRef>
          </c:cat>
          <c:val>
            <c:numRef>
              <c:f>'Burn Down Chart'!$B$5:$B$15</c:f>
              <c:numCache>
                <c:formatCode>General</c:formatCode>
                <c:ptCount val="11"/>
                <c:pt idx="0">
                  <c:v>400</c:v>
                </c:pt>
                <c:pt idx="1">
                  <c:v>360</c:v>
                </c:pt>
                <c:pt idx="2">
                  <c:v>320</c:v>
                </c:pt>
                <c:pt idx="3">
                  <c:v>280</c:v>
                </c:pt>
                <c:pt idx="4">
                  <c:v>240</c:v>
                </c:pt>
                <c:pt idx="5">
                  <c:v>200</c:v>
                </c:pt>
                <c:pt idx="6">
                  <c:v>160</c:v>
                </c:pt>
                <c:pt idx="7">
                  <c:v>120</c:v>
                </c:pt>
                <c:pt idx="8">
                  <c:v>80</c:v>
                </c:pt>
                <c:pt idx="9">
                  <c:v>40</c:v>
                </c:pt>
                <c:pt idx="10">
                  <c:v>0</c:v>
                </c:pt>
              </c:numCache>
            </c:numRef>
          </c:val>
          <c:smooth val="0"/>
          <c:extLst>
            <c:ext xmlns:c16="http://schemas.microsoft.com/office/drawing/2014/chart" uri="{C3380CC4-5D6E-409C-BE32-E72D297353CC}">
              <c16:uniqueId val="{00000000-2200-4621-A2A0-0AE32043F3FA}"/>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08459592"/>
        <c:axId val="408459920"/>
        <c:extLst>
          <c:ext xmlns:c15="http://schemas.microsoft.com/office/drawing/2012/chart" uri="{02D57815-91ED-43cb-92C2-25804820EDAC}">
            <c15:filteredLineSeries>
              <c15:ser>
                <c:idx val="1"/>
                <c:order val="1"/>
                <c:tx>
                  <c:strRef>
                    <c:extLst>
                      <c:ext uri="{02D57815-91ED-43cb-92C2-25804820EDAC}">
                        <c15:formulaRef>
                          <c15:sqref>'Burn Down Chart'!$C$4</c15:sqref>
                        </c15:formulaRef>
                      </c:ext>
                    </c:extLst>
                    <c:strCache>
                      <c:ptCount val="1"/>
                      <c:pt idx="0">
                        <c:v>Actual</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a:solidFill>
                              <a:schemeClr val="dk1">
                                <a:lumMod val="35000"/>
                                <a:lumOff val="65000"/>
                              </a:schemeClr>
                            </a:solidFill>
                          </a:ln>
                          <a:effectLst/>
                        </c:spPr>
                      </c15:leaderLines>
                    </c:ext>
                  </c:extLst>
                </c:dLbls>
                <c:cat>
                  <c:strRef>
                    <c:extLst>
                      <c:ext uri="{02D57815-91ED-43cb-92C2-25804820EDAC}">
                        <c15:formulaRef>
                          <c15:sqref>'Burn Down Chart'!$A$5:$A$15</c15:sqref>
                        </c15:formulaRef>
                      </c:ext>
                    </c:extLst>
                    <c:strCache>
                      <c:ptCount val="11"/>
                      <c:pt idx="0">
                        <c:v>Day 0</c:v>
                      </c:pt>
                      <c:pt idx="1">
                        <c:v>Day 1</c:v>
                      </c:pt>
                      <c:pt idx="2">
                        <c:v>Day 2</c:v>
                      </c:pt>
                      <c:pt idx="3">
                        <c:v>Day 3</c:v>
                      </c:pt>
                      <c:pt idx="4">
                        <c:v>Day 4</c:v>
                      </c:pt>
                      <c:pt idx="5">
                        <c:v>Day 5</c:v>
                      </c:pt>
                      <c:pt idx="6">
                        <c:v>Day 6</c:v>
                      </c:pt>
                      <c:pt idx="7">
                        <c:v>Day 7</c:v>
                      </c:pt>
                      <c:pt idx="8">
                        <c:v>Day 8</c:v>
                      </c:pt>
                      <c:pt idx="9">
                        <c:v>Day 9</c:v>
                      </c:pt>
                      <c:pt idx="10">
                        <c:v>Day 10</c:v>
                      </c:pt>
                    </c:strCache>
                  </c:strRef>
                </c:cat>
                <c:val>
                  <c:numRef>
                    <c:extLst>
                      <c:ext uri="{02D57815-91ED-43cb-92C2-25804820EDAC}">
                        <c15:formulaRef>
                          <c15:sqref>'Burn Down Chart'!$C$5:$C$8</c15:sqref>
                        </c15:formulaRef>
                      </c:ext>
                    </c:extLst>
                    <c:numCache>
                      <c:formatCode>General</c:formatCode>
                      <c:ptCount val="4"/>
                    </c:numCache>
                  </c:numRef>
                </c:val>
                <c:smooth val="0"/>
                <c:extLst>
                  <c:ext xmlns:c16="http://schemas.microsoft.com/office/drawing/2014/chart" uri="{C3380CC4-5D6E-409C-BE32-E72D297353CC}">
                    <c16:uniqueId val="{00000001-2200-4621-A2A0-0AE32043F3FA}"/>
                  </c:ext>
                </c:extLst>
              </c15:ser>
            </c15:filteredLineSeries>
          </c:ext>
        </c:extLst>
      </c:lineChart>
      <c:catAx>
        <c:axId val="40845959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408459920"/>
        <c:crosses val="autoZero"/>
        <c:auto val="1"/>
        <c:lblAlgn val="ctr"/>
        <c:lblOffset val="100"/>
        <c:noMultiLvlLbl val="0"/>
      </c:catAx>
      <c:valAx>
        <c:axId val="408459920"/>
        <c:scaling>
          <c:orientation val="minMax"/>
        </c:scaling>
        <c:delete val="0"/>
        <c:axPos val="l"/>
        <c:title>
          <c:tx>
            <c:rich>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Arial" panose="020B0604020202020204" pitchFamily="34" charset="0"/>
                    <a:ea typeface="+mn-ea"/>
                    <a:cs typeface="Arial" panose="020B0604020202020204" pitchFamily="34" charset="0"/>
                  </a:defRPr>
                </a:pPr>
                <a:r>
                  <a:rPr lang="en-GB"/>
                  <a:t>Minutes</a:t>
                </a:r>
              </a:p>
            </c:rich>
          </c:tx>
          <c:overlay val="0"/>
          <c:spPr>
            <a:noFill/>
            <a:ln>
              <a:noFill/>
            </a:ln>
            <a:effectLst/>
          </c:spPr>
          <c:txPr>
            <a:bodyPr rot="-5400000" spcFirstLastPara="1" vertOverflow="ellipsis" vert="horz" wrap="square" anchor="ctr" anchorCtr="1"/>
            <a:lstStyle/>
            <a:p>
              <a:pPr>
                <a:defRPr sz="1400" b="0" i="0" u="none" strike="noStrike" kern="1200" cap="all"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spc="2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crossAx val="408459592"/>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1" vertOverflow="ellipsis" vert="horz" wrap="square" anchor="ctr" anchorCtr="1"/>
          <a:lstStyle/>
          <a:p>
            <a:pPr rtl="0">
              <a:defRPr sz="1400" b="0" i="0" u="none" strike="noStrike" kern="1200" baseline="0">
                <a:solidFill>
                  <a:schemeClr val="dk1">
                    <a:lumMod val="65000"/>
                    <a:lumOff val="35000"/>
                  </a:schemeClr>
                </a:solidFill>
                <a:latin typeface="Arial" panose="020B0604020202020204" pitchFamily="34" charset="0"/>
                <a:ea typeface="+mn-ea"/>
                <a:cs typeface="Arial" panose="020B0604020202020204" pitchFamily="34" charset="0"/>
              </a:defRPr>
            </a:pPr>
            <a:endParaRPr lang="en-US"/>
          </a:p>
        </c:txPr>
      </c:dTable>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C9782-9506-46B4-A1AC-4C24D6E64162}" type="datetimeFigureOut">
              <a:rPr lang="en-CA" smtClean="0"/>
              <a:t>2020-03-25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78ED4-03C6-4315-9AFC-CA6CBC14185B}" type="slidenum">
              <a:rPr lang="en-CA" smtClean="0"/>
              <a:t>‹#›</a:t>
            </a:fld>
            <a:endParaRPr lang="en-CA"/>
          </a:p>
        </p:txBody>
      </p:sp>
    </p:spTree>
    <p:extLst>
      <p:ext uri="{BB962C8B-B14F-4D97-AF65-F5344CB8AC3E}">
        <p14:creationId xmlns:p14="http://schemas.microsoft.com/office/powerpoint/2010/main" val="267608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A78ED4-03C6-4315-9AFC-CA6CBC14185B}" type="slidenum">
              <a:rPr lang="en-CA" smtClean="0"/>
              <a:t>1</a:t>
            </a:fld>
            <a:endParaRPr lang="en-CA"/>
          </a:p>
        </p:txBody>
      </p:sp>
    </p:spTree>
    <p:extLst>
      <p:ext uri="{BB962C8B-B14F-4D97-AF65-F5344CB8AC3E}">
        <p14:creationId xmlns:p14="http://schemas.microsoft.com/office/powerpoint/2010/main" val="2143570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dirty="0"/>
              <a:t>For this bridge building exercise, the objective is to build a functional bridge out of:</a:t>
            </a:r>
          </a:p>
          <a:p>
            <a:pPr marL="628650" lvl="1" indent="-171450">
              <a:lnSpc>
                <a:spcPct val="150000"/>
              </a:lnSpc>
              <a:buFont typeface="Arial" panose="020B0604020202020204" pitchFamily="34" charset="0"/>
              <a:buChar char="•"/>
            </a:pPr>
            <a:r>
              <a:rPr lang="en-US" dirty="0"/>
              <a:t>Straws</a:t>
            </a:r>
          </a:p>
          <a:p>
            <a:pPr marL="628650" lvl="1" indent="-171450">
              <a:lnSpc>
                <a:spcPct val="150000"/>
              </a:lnSpc>
              <a:buFont typeface="Arial" panose="020B0604020202020204" pitchFamily="34" charset="0"/>
              <a:buChar char="•"/>
            </a:pPr>
            <a:r>
              <a:rPr lang="en-US" dirty="0"/>
              <a:t>Paper</a:t>
            </a:r>
          </a:p>
          <a:p>
            <a:pPr marL="628650" lvl="1" indent="-171450">
              <a:lnSpc>
                <a:spcPct val="150000"/>
              </a:lnSpc>
              <a:buFont typeface="Arial" panose="020B0604020202020204" pitchFamily="34" charset="0"/>
              <a:buChar char="•"/>
            </a:pPr>
            <a:r>
              <a:rPr lang="en-US" dirty="0"/>
              <a:t>Paperclips and</a:t>
            </a:r>
          </a:p>
          <a:p>
            <a:pPr marL="628650" lvl="1" indent="-171450">
              <a:lnSpc>
                <a:spcPct val="150000"/>
              </a:lnSpc>
              <a:buFont typeface="Arial" panose="020B0604020202020204" pitchFamily="34" charset="0"/>
              <a:buChar char="•"/>
            </a:pPr>
            <a:r>
              <a:rPr lang="en-US" dirty="0"/>
              <a:t>Scotch tape</a:t>
            </a:r>
          </a:p>
          <a:p>
            <a:pPr marL="0" lvl="0" indent="0">
              <a:lnSpc>
                <a:spcPct val="150000"/>
              </a:lnSpc>
              <a:buFont typeface="Arial" panose="020B0604020202020204" pitchFamily="34" charset="0"/>
              <a:buNone/>
            </a:pPr>
            <a:endParaRPr lang="en-US" dirty="0"/>
          </a:p>
          <a:p>
            <a:pPr marL="0" lvl="0" indent="0">
              <a:lnSpc>
                <a:spcPct val="150000"/>
              </a:lnSpc>
              <a:buFont typeface="Arial" panose="020B0604020202020204" pitchFamily="34" charset="0"/>
              <a:buNone/>
            </a:pPr>
            <a:r>
              <a:rPr lang="en-US" dirty="0"/>
              <a:t>The second requirement is the bridge’s ability to withstand the weight of the Rubin textbook.  For this presentation, </a:t>
            </a:r>
          </a:p>
          <a:p>
            <a:pPr marL="171450" lvl="0" indent="-171450">
              <a:lnSpc>
                <a:spcPct val="150000"/>
              </a:lnSpc>
              <a:buFont typeface="Arial" panose="020B0604020202020204" pitchFamily="34" charset="0"/>
              <a:buChar char="•"/>
            </a:pPr>
            <a:r>
              <a:rPr lang="en-US" b="1" dirty="0"/>
              <a:t>Jenab</a:t>
            </a:r>
            <a:r>
              <a:rPr lang="en-US" dirty="0"/>
              <a:t> will present the Planning phase – What are the major features and the timeline</a:t>
            </a:r>
          </a:p>
          <a:p>
            <a:pPr marL="171450" lvl="0" indent="-171450">
              <a:lnSpc>
                <a:spcPct val="150000"/>
              </a:lnSpc>
              <a:buFont typeface="Arial" panose="020B0604020202020204" pitchFamily="34" charset="0"/>
              <a:buChar char="•"/>
            </a:pPr>
            <a:r>
              <a:rPr lang="en-US" b="1" dirty="0"/>
              <a:t>Shobana </a:t>
            </a:r>
            <a:r>
              <a:rPr lang="en-US" dirty="0"/>
              <a:t>will present the Timeline – working with Jenab’s numbers, the chart projects the ideal completion rate of the features</a:t>
            </a:r>
          </a:p>
          <a:p>
            <a:pPr marL="171450" lvl="0" indent="-171450">
              <a:lnSpc>
                <a:spcPct val="150000"/>
              </a:lnSpc>
              <a:buFont typeface="Arial" panose="020B0604020202020204" pitchFamily="34" charset="0"/>
              <a:buChar char="•"/>
            </a:pPr>
            <a:r>
              <a:rPr lang="en-US" b="1" dirty="0"/>
              <a:t>Nihal</a:t>
            </a:r>
            <a:r>
              <a:rPr lang="en-US" dirty="0"/>
              <a:t> covers the Project Cost – based on the hours of work, rate of pay and materials required</a:t>
            </a:r>
          </a:p>
          <a:p>
            <a:pPr marL="171450" lvl="0" indent="-171450">
              <a:lnSpc>
                <a:spcPct val="150000"/>
              </a:lnSpc>
              <a:buFont typeface="Arial" panose="020B0604020202020204" pitchFamily="34" charset="0"/>
              <a:buChar char="•"/>
            </a:pPr>
            <a:r>
              <a:rPr lang="en-US" dirty="0"/>
              <a:t>I,</a:t>
            </a:r>
            <a:r>
              <a:rPr lang="en-US" b="1" dirty="0"/>
              <a:t> Amrit</a:t>
            </a:r>
            <a:r>
              <a:rPr lang="en-US" dirty="0"/>
              <a:t>, will discuss what the design of the bridge will look like</a:t>
            </a:r>
          </a:p>
          <a:p>
            <a:pPr marL="457200" lvl="1" indent="0">
              <a:buFont typeface="Arial" panose="020B0604020202020204" pitchFamily="34" charset="0"/>
              <a:buNone/>
            </a:pPr>
            <a:br>
              <a:rPr lang="en-US" dirty="0"/>
            </a:br>
            <a:endParaRPr lang="en-GB" dirty="0"/>
          </a:p>
        </p:txBody>
      </p:sp>
      <p:sp>
        <p:nvSpPr>
          <p:cNvPr id="4" name="Slide Number Placeholder 3"/>
          <p:cNvSpPr>
            <a:spLocks noGrp="1"/>
          </p:cNvSpPr>
          <p:nvPr>
            <p:ph type="sldNum" sz="quarter" idx="5"/>
          </p:nvPr>
        </p:nvSpPr>
        <p:spPr/>
        <p:txBody>
          <a:bodyPr/>
          <a:lstStyle/>
          <a:p>
            <a:fld id="{66A78ED4-03C6-4315-9AFC-CA6CBC14185B}" type="slidenum">
              <a:rPr lang="en-CA" smtClean="0"/>
              <a:t>2</a:t>
            </a:fld>
            <a:endParaRPr lang="en-CA"/>
          </a:p>
        </p:txBody>
      </p:sp>
    </p:spTree>
    <p:extLst>
      <p:ext uri="{BB962C8B-B14F-4D97-AF65-F5344CB8AC3E}">
        <p14:creationId xmlns:p14="http://schemas.microsoft.com/office/powerpoint/2010/main" val="283049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dirty="0">
                <a:latin typeface="Times New Roman" panose="02020603050405020304" pitchFamily="18" charset="0"/>
                <a:cs typeface="Times New Roman" panose="02020603050405020304" pitchFamily="18" charset="0"/>
              </a:rPr>
              <a:t>The last time the bridge was made with Legos. This gave us knowledge and experience of how bridge building is done. </a:t>
            </a:r>
          </a:p>
          <a:p>
            <a:pPr algn="just"/>
            <a:r>
              <a:rPr lang="en-CA" dirty="0">
                <a:latin typeface="Times New Roman" panose="02020603050405020304" pitchFamily="18" charset="0"/>
                <a:cs typeface="Times New Roman" panose="02020603050405020304" pitchFamily="18" charset="0"/>
              </a:rPr>
              <a:t>This time with new equipment straws and paper as the major components the bridge will be made as following :</a:t>
            </a:r>
          </a:p>
          <a:p>
            <a:pPr algn="just"/>
            <a:r>
              <a:rPr lang="en-CA" dirty="0">
                <a:latin typeface="Times New Roman" panose="02020603050405020304" pitchFamily="18" charset="0"/>
                <a:cs typeface="Times New Roman" panose="02020603050405020304" pitchFamily="18" charset="0"/>
              </a:rPr>
              <a:t>The division is made of bridge into 8 major features with assigned T-shirt sizes and  an estimated time to complete it.</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pillars will be made as strong as possible with the straws framing it and compressed paper.</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bridge will made up of layered straws and paperclips, tapped together  and with the triangular reinforcement below to hold maximum weight of the Rubin text.</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Safety railings will me made of  straws </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ramps will be made out of paper, like the last bridge with straws reinforcing the frame.</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signage will be made accordingly with the size described and  holding name for our team.</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Making of road line , so that vehicles  will stay in line.</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Ensure the measurements with the length ,breadth &amp; width and maintain quality check on every parts we make.</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The focus will be more on the weight holding property of the bridge with the minimum applicable cost and using resources mentioned.</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Assembling of the parts that are build in order to make the whole bridge stand.</a:t>
            </a:r>
          </a:p>
          <a:p>
            <a:pPr marL="171450" indent="-171450"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Also the time allocation is total time of 4 people working on one task. We have divided in 400 minutes duration which is divided according to the tasks and its priorities.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latin typeface="Times New Roman" panose="02020603050405020304" pitchFamily="18" charset="0"/>
                <a:cs typeface="Times New Roman" panose="02020603050405020304" pitchFamily="18" charset="0"/>
              </a:rPr>
              <a:t>Lastly I have assigned the T-shirt sizes to the tasks which makes more clear which tasks should be completed with more precautions.</a:t>
            </a:r>
          </a:p>
          <a:p>
            <a:pPr marL="0" indent="0" algn="just">
              <a:buFont typeface="Arial" panose="020B0604020202020204" pitchFamily="34" charset="0"/>
              <a:buNone/>
            </a:pP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66A78ED4-03C6-4315-9AFC-CA6CBC14185B}" type="slidenum">
              <a:rPr lang="en-CA" smtClean="0"/>
              <a:t>3</a:t>
            </a:fld>
            <a:endParaRPr lang="en-CA"/>
          </a:p>
        </p:txBody>
      </p:sp>
    </p:spTree>
    <p:extLst>
      <p:ext uri="{BB962C8B-B14F-4D97-AF65-F5344CB8AC3E}">
        <p14:creationId xmlns:p14="http://schemas.microsoft.com/office/powerpoint/2010/main" val="474680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indent="0">
              <a:buFont typeface="Arial" panose="020B0604020202020204" pitchFamily="34" charset="0"/>
              <a:buNone/>
            </a:pPr>
            <a:r>
              <a:rPr lang="en-US" dirty="0"/>
              <a:t>The above Burndown chart depicts the estimated duration to complete the project based on total minutes.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X-axis of the chart represents the total minutes required for completion of the bridge construction project.</a:t>
            </a:r>
          </a:p>
          <a:p>
            <a:pPr marL="171450" indent="-171450">
              <a:buFont typeface="Arial" panose="020B0604020202020204" pitchFamily="34" charset="0"/>
              <a:buChar char="•"/>
            </a:pPr>
            <a:r>
              <a:rPr lang="en-US" dirty="0"/>
              <a:t>Whereas, Y-axis represents the duration. i.e., number of sprints required for completion of the project.</a:t>
            </a:r>
          </a:p>
          <a:p>
            <a:pPr marL="171450" indent="-171450">
              <a:buFont typeface="Arial" panose="020B0604020202020204" pitchFamily="34" charset="0"/>
              <a:buChar char="•"/>
            </a:pPr>
            <a:r>
              <a:rPr lang="en-US" dirty="0"/>
              <a:t>After completing bridge construction with Lego, having that experience we have estimated the time required for construction of bridge with straws and papers.</a:t>
            </a:r>
          </a:p>
          <a:p>
            <a:pPr marL="171450" indent="-171450">
              <a:buFont typeface="Arial" panose="020B0604020202020204" pitchFamily="34" charset="0"/>
              <a:buChar char="•"/>
            </a:pPr>
            <a:r>
              <a:rPr lang="en-US" dirty="0"/>
              <a:t>As per our estimation we will finish 200 minutes of work in the first sprint, i.e. Sprint 1 – 5 days, 4 team members, 10 minutes each</a:t>
            </a:r>
          </a:p>
          <a:p>
            <a:pPr marL="171450" indent="-171450">
              <a:buFont typeface="Arial" panose="020B0604020202020204" pitchFamily="34" charset="0"/>
              <a:buChar char="•"/>
            </a:pPr>
            <a:r>
              <a:rPr lang="en-US" dirty="0"/>
              <a:t>And we will finish the remaining 200 minutes of work during our second sprint, i.e. Sprint 2 – 5 days, 4 team members, 10 minutes each</a:t>
            </a:r>
          </a:p>
          <a:p>
            <a:endParaRPr lang="en-US" dirty="0"/>
          </a:p>
          <a:p>
            <a:r>
              <a:rPr lang="en-US" dirty="0"/>
              <a:t>Thus, the burndown chart will help us to understand the overall overview of the project, making it easier while execution of the project.</a:t>
            </a:r>
          </a:p>
        </p:txBody>
      </p:sp>
      <p:sp>
        <p:nvSpPr>
          <p:cNvPr id="4" name="Slide Number Placeholder 3"/>
          <p:cNvSpPr>
            <a:spLocks noGrp="1"/>
          </p:cNvSpPr>
          <p:nvPr>
            <p:ph type="sldNum" sz="quarter" idx="5"/>
          </p:nvPr>
        </p:nvSpPr>
        <p:spPr/>
        <p:txBody>
          <a:bodyPr/>
          <a:lstStyle/>
          <a:p>
            <a:fld id="{66A78ED4-03C6-4315-9AFC-CA6CBC14185B}" type="slidenum">
              <a:rPr lang="en-CA" smtClean="0"/>
              <a:t>4</a:t>
            </a:fld>
            <a:endParaRPr lang="en-CA"/>
          </a:p>
        </p:txBody>
      </p:sp>
    </p:spTree>
    <p:extLst>
      <p:ext uri="{BB962C8B-B14F-4D97-AF65-F5344CB8AC3E}">
        <p14:creationId xmlns:p14="http://schemas.microsoft.com/office/powerpoint/2010/main" val="540295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having a team of four workers for the construction of the bridge. Salary of each worker is 120/hr. As per our estimates, the bridge will be get completed within 2 sprints and each sprint of 5 days. The worker will be spending 10mins per day for construction.</a:t>
            </a:r>
          </a:p>
          <a:p>
            <a:pPr marL="171450" indent="-171450">
              <a:buFont typeface="Wingdings" panose="05000000000000000000" pitchFamily="2" charset="2"/>
              <a:buChar char="§"/>
            </a:pPr>
            <a:r>
              <a:rPr lang="en-US" dirty="0"/>
              <a:t>Total salary of worker will be = Number of workers * Number of sprints * total time spent= 4*2*100= $800</a:t>
            </a:r>
          </a:p>
          <a:p>
            <a:pPr marL="171450" indent="-171450">
              <a:buFont typeface="Wingdings" panose="05000000000000000000" pitchFamily="2" charset="2"/>
              <a:buChar char="§"/>
            </a:pPr>
            <a:r>
              <a:rPr lang="en-US" dirty="0"/>
              <a:t>We have decided to use Straws, paper, scissor, paper clips and scotch tape for construction of a bridge. We have added an extra quantity of material to our inventory for avoiding any materials shortages due to some wastages. If materials are unused, It will be returned to the supplier as per our agreement.</a:t>
            </a:r>
          </a:p>
          <a:p>
            <a:pPr marL="171450" indent="-171450">
              <a:buFont typeface="Wingdings" panose="05000000000000000000" pitchFamily="2" charset="2"/>
              <a:buChar char="§"/>
            </a:pPr>
            <a:r>
              <a:rPr lang="en-US" dirty="0"/>
              <a:t>Miscellaneous expense of $50 included in the budget to cover extra expenses like </a:t>
            </a:r>
            <a:r>
              <a:rPr lang="en-US"/>
              <a:t>travel cost of </a:t>
            </a:r>
            <a:r>
              <a:rPr lang="en-US" dirty="0"/>
              <a:t>worker, loss due to injury of a worker or other unexpected cost.</a:t>
            </a:r>
          </a:p>
          <a:p>
            <a:pPr marL="171450" indent="-171450">
              <a:buFont typeface="Wingdings" panose="05000000000000000000" pitchFamily="2" charset="2"/>
              <a:buChar char="§"/>
            </a:pPr>
            <a:r>
              <a:rPr lang="en-US" dirty="0"/>
              <a:t>Our total budget stands at $952 </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A78ED4-03C6-4315-9AFC-CA6CBC14185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6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bridge design, the focus is on its structure. </a:t>
            </a:r>
          </a:p>
          <a:p>
            <a:pPr marL="228600" indent="-228600">
              <a:buFont typeface="+mj-lt"/>
              <a:buAutoNum type="arabicPeriod"/>
            </a:pPr>
            <a:r>
              <a:rPr lang="en-US" dirty="0"/>
              <a:t>Firstly, straws cut to 12cm will be laid out side by side to cover the length of the bridge</a:t>
            </a:r>
          </a:p>
          <a:p>
            <a:pPr marL="228600" indent="-228600">
              <a:buFont typeface="+mj-lt"/>
              <a:buAutoNum type="arabicPeriod"/>
            </a:pPr>
            <a:r>
              <a:rPr lang="en-US" dirty="0"/>
              <a:t>A second layer of straws will run in across the length of the bridge in an offset design</a:t>
            </a:r>
          </a:p>
          <a:p>
            <a:pPr marL="228600" indent="-228600">
              <a:buFont typeface="+mj-lt"/>
              <a:buAutoNum type="arabicPeriod"/>
            </a:pPr>
            <a:r>
              <a:rPr lang="en-US" dirty="0"/>
              <a:t>The straws will be taped together with a layer of paperclips for added reinforcement</a:t>
            </a:r>
          </a:p>
          <a:p>
            <a:pPr marL="228600" indent="-228600">
              <a:buFont typeface="+mj-lt"/>
              <a:buAutoNum type="arabicPeriod"/>
            </a:pPr>
            <a:r>
              <a:rPr lang="en-US" dirty="0"/>
              <a:t>For the columns, the straws will be used to create the frame and paper will be compacted and stuffed into the frames</a:t>
            </a:r>
          </a:p>
          <a:p>
            <a:pPr marL="228600" indent="-228600">
              <a:buFont typeface="+mj-lt"/>
              <a:buAutoNum type="arabicPeriod"/>
            </a:pPr>
            <a:r>
              <a:rPr lang="en-US" dirty="0"/>
              <a:t>Under the bridge, straws and paper will be turned into triangle grids and run across the width of the bride for further reinforcement</a:t>
            </a:r>
          </a:p>
          <a:p>
            <a:pPr marL="228600" indent="-228600">
              <a:buFont typeface="+mj-lt"/>
              <a:buAutoNum type="arabicPeriod"/>
            </a:pPr>
            <a:r>
              <a:rPr lang="en-US" dirty="0"/>
              <a:t>The ramps ( not captured in this above visualization), will be 19 cm high and 40 cm long, running along the ends of the bridge</a:t>
            </a:r>
          </a:p>
          <a:p>
            <a:pPr marL="228600" indent="-228600">
              <a:buFont typeface="+mj-lt"/>
              <a:buAutoNum type="arabicPeriod"/>
            </a:pPr>
            <a:r>
              <a:rPr lang="en-US" dirty="0"/>
              <a:t>2 cm high railings will run the length of the bridge with 15cm high signage at the entrance and exit</a:t>
            </a:r>
          </a:p>
          <a:p>
            <a:pPr marL="228600" indent="-228600">
              <a:buFont typeface="+mj-lt"/>
              <a:buAutoNum type="arabicPeriod"/>
            </a:pPr>
            <a:r>
              <a:rPr lang="en-US" dirty="0"/>
              <a:t>Finally, the length of the bridge will have a sheet of paper simulating the roadway, with a strip down the middle to separate the lanes.</a:t>
            </a:r>
            <a:endParaRPr lang="en-GB" dirty="0"/>
          </a:p>
        </p:txBody>
      </p:sp>
      <p:sp>
        <p:nvSpPr>
          <p:cNvPr id="4" name="Slide Number Placeholder 3"/>
          <p:cNvSpPr>
            <a:spLocks noGrp="1"/>
          </p:cNvSpPr>
          <p:nvPr>
            <p:ph type="sldNum" sz="quarter" idx="5"/>
          </p:nvPr>
        </p:nvSpPr>
        <p:spPr/>
        <p:txBody>
          <a:bodyPr/>
          <a:lstStyle/>
          <a:p>
            <a:fld id="{66A78ED4-03C6-4315-9AFC-CA6CBC14185B}" type="slidenum">
              <a:rPr lang="en-CA" smtClean="0"/>
              <a:t>6</a:t>
            </a:fld>
            <a:endParaRPr lang="en-CA"/>
          </a:p>
        </p:txBody>
      </p:sp>
    </p:spTree>
    <p:extLst>
      <p:ext uri="{BB962C8B-B14F-4D97-AF65-F5344CB8AC3E}">
        <p14:creationId xmlns:p14="http://schemas.microsoft.com/office/powerpoint/2010/main" val="315702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concludes our presentation, thank you for your time and if you have any questions, please let us know.</a:t>
            </a:r>
            <a:endParaRPr lang="en-GB" dirty="0"/>
          </a:p>
        </p:txBody>
      </p:sp>
      <p:sp>
        <p:nvSpPr>
          <p:cNvPr id="4" name="Slide Number Placeholder 3"/>
          <p:cNvSpPr>
            <a:spLocks noGrp="1"/>
          </p:cNvSpPr>
          <p:nvPr>
            <p:ph type="sldNum" sz="quarter" idx="5"/>
          </p:nvPr>
        </p:nvSpPr>
        <p:spPr/>
        <p:txBody>
          <a:bodyPr/>
          <a:lstStyle/>
          <a:p>
            <a:fld id="{66A78ED4-03C6-4315-9AFC-CA6CBC14185B}" type="slidenum">
              <a:rPr lang="en-CA" smtClean="0"/>
              <a:t>7</a:t>
            </a:fld>
            <a:endParaRPr lang="en-CA"/>
          </a:p>
        </p:txBody>
      </p:sp>
    </p:spTree>
    <p:extLst>
      <p:ext uri="{BB962C8B-B14F-4D97-AF65-F5344CB8AC3E}">
        <p14:creationId xmlns:p14="http://schemas.microsoft.com/office/powerpoint/2010/main" val="315187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303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212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0424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899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104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125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663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77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416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36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3/25/2020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78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3/25/2020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4147521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16AA-54D3-4F04-99B4-71FE3477D854}"/>
              </a:ext>
            </a:extLst>
          </p:cNvPr>
          <p:cNvSpPr>
            <a:spLocks noGrp="1"/>
          </p:cNvSpPr>
          <p:nvPr>
            <p:ph type="title" idx="4294967295"/>
          </p:nvPr>
        </p:nvSpPr>
        <p:spPr>
          <a:xfrm>
            <a:off x="838200" y="2156618"/>
            <a:ext cx="10515600" cy="1325563"/>
          </a:xfrm>
        </p:spPr>
        <p:txBody>
          <a:bodyPr>
            <a:noAutofit/>
          </a:bodyPr>
          <a:lstStyle/>
          <a:p>
            <a:pPr algn="ctr"/>
            <a:r>
              <a:rPr lang="en-CA" sz="4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Exploration and Planning on </a:t>
            </a:r>
            <a:br>
              <a:rPr lang="en-CA" sz="4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CA" sz="4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Bridge Building Presentation</a:t>
            </a:r>
          </a:p>
        </p:txBody>
      </p:sp>
      <p:sp>
        <p:nvSpPr>
          <p:cNvPr id="3" name="Content Placeholder 2">
            <a:extLst>
              <a:ext uri="{FF2B5EF4-FFF2-40B4-BE49-F238E27FC236}">
                <a16:creationId xmlns:a16="http://schemas.microsoft.com/office/drawing/2014/main" id="{C9A6EEF3-2268-4C28-B408-064BB3289A06}"/>
              </a:ext>
            </a:extLst>
          </p:cNvPr>
          <p:cNvSpPr>
            <a:spLocks noGrp="1"/>
          </p:cNvSpPr>
          <p:nvPr>
            <p:ph idx="4294967295"/>
          </p:nvPr>
        </p:nvSpPr>
        <p:spPr>
          <a:xfrm>
            <a:off x="0" y="4038600"/>
            <a:ext cx="12192000" cy="2514600"/>
          </a:xfrm>
        </p:spPr>
        <p:txBody>
          <a:bodyPr>
            <a:normAutofit lnSpcReduction="10000"/>
          </a:bodyPr>
          <a:lstStyle/>
          <a:p>
            <a:pPr marL="0" indent="0" algn="ctr">
              <a:buNone/>
            </a:pPr>
            <a:r>
              <a:rPr lang="en-CA" dirty="0">
                <a:solidFill>
                  <a:schemeClr val="bg1"/>
                </a:solidFill>
                <a:latin typeface="Times New Roman" panose="02020603050405020304" pitchFamily="18" charset="0"/>
                <a:cs typeface="Times New Roman" panose="02020603050405020304" pitchFamily="18" charset="0"/>
              </a:rPr>
              <a:t>Jenab Vohra</a:t>
            </a:r>
          </a:p>
          <a:p>
            <a:pPr marL="0" indent="0" algn="ctr">
              <a:buNone/>
            </a:pPr>
            <a:r>
              <a:rPr lang="en-CA" dirty="0">
                <a:solidFill>
                  <a:schemeClr val="bg1"/>
                </a:solidFill>
                <a:latin typeface="Times New Roman" panose="02020603050405020304" pitchFamily="18" charset="0"/>
                <a:cs typeface="Times New Roman" panose="02020603050405020304" pitchFamily="18" charset="0"/>
              </a:rPr>
              <a:t>Nihal Gupta</a:t>
            </a:r>
          </a:p>
          <a:p>
            <a:pPr marL="0" indent="0" algn="ctr">
              <a:buNone/>
            </a:pPr>
            <a:r>
              <a:rPr lang="en-CA" dirty="0" err="1">
                <a:solidFill>
                  <a:schemeClr val="bg1"/>
                </a:solidFill>
                <a:latin typeface="Times New Roman" panose="02020603050405020304" pitchFamily="18" charset="0"/>
                <a:cs typeface="Times New Roman" panose="02020603050405020304" pitchFamily="18" charset="0"/>
              </a:rPr>
              <a:t>Shobana</a:t>
            </a:r>
            <a:r>
              <a:rPr lang="en-CA" dirty="0">
                <a:solidFill>
                  <a:schemeClr val="bg1"/>
                </a:solidFill>
                <a:latin typeface="Times New Roman" panose="02020603050405020304" pitchFamily="18" charset="0"/>
                <a:cs typeface="Times New Roman" panose="02020603050405020304" pitchFamily="18" charset="0"/>
              </a:rPr>
              <a:t> Amirthalingam</a:t>
            </a:r>
          </a:p>
          <a:p>
            <a:pPr marL="0" indent="0" algn="ctr">
              <a:buNone/>
            </a:pPr>
            <a:r>
              <a:rPr lang="en-CA" dirty="0">
                <a:solidFill>
                  <a:schemeClr val="bg1"/>
                </a:solidFill>
                <a:latin typeface="Times New Roman" panose="02020603050405020304" pitchFamily="18" charset="0"/>
                <a:cs typeface="Times New Roman" panose="02020603050405020304" pitchFamily="18" charset="0"/>
              </a:rPr>
              <a:t>Amrit Siew</a:t>
            </a:r>
          </a:p>
        </p:txBody>
      </p:sp>
    </p:spTree>
    <p:extLst>
      <p:ext uri="{BB962C8B-B14F-4D97-AF65-F5344CB8AC3E}">
        <p14:creationId xmlns:p14="http://schemas.microsoft.com/office/powerpoint/2010/main" val="412113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3C78C-DDFB-41CC-97F1-F13AC9A5A8D2}"/>
              </a:ext>
            </a:extLst>
          </p:cNvPr>
          <p:cNvSpPr>
            <a:spLocks noGrp="1"/>
          </p:cNvSpPr>
          <p:nvPr>
            <p:ph type="title" idx="4294967295"/>
          </p:nvPr>
        </p:nvSpPr>
        <p:spPr>
          <a:xfrm>
            <a:off x="-1" y="23991"/>
            <a:ext cx="12192000" cy="1023759"/>
          </a:xfrm>
        </p:spPr>
        <p:txBody>
          <a:bodyPr>
            <a:normAutofit/>
          </a:bodyPr>
          <a:lstStyle/>
          <a:p>
            <a:r>
              <a:rPr lang="en-CA" sz="4400" b="1" dirty="0">
                <a:solidFill>
                  <a:schemeClr val="bg1"/>
                </a:solidFill>
                <a:latin typeface="Arial" panose="020B0604020202020204" pitchFamily="34" charset="0"/>
                <a:cs typeface="Arial" panose="020B0604020202020204" pitchFamily="34" charset="0"/>
              </a:rPr>
              <a:t>					</a:t>
            </a:r>
            <a:r>
              <a:rPr lang="en-CA" sz="4400" b="1" u="sng" dirty="0">
                <a:solidFill>
                  <a:schemeClr val="bg1"/>
                </a:solidFill>
                <a:latin typeface="Arial" panose="020B0604020202020204" pitchFamily="34" charset="0"/>
                <a:cs typeface="Arial" panose="020B0604020202020204" pitchFamily="34" charset="0"/>
              </a:rPr>
              <a:t>Materials</a:t>
            </a:r>
          </a:p>
        </p:txBody>
      </p:sp>
      <p:pic>
        <p:nvPicPr>
          <p:cNvPr id="1026" name="Picture 2" descr="Image result for straws images">
            <a:extLst>
              <a:ext uri="{FF2B5EF4-FFF2-40B4-BE49-F238E27FC236}">
                <a16:creationId xmlns:a16="http://schemas.microsoft.com/office/drawing/2014/main" id="{BCA2687A-21B4-44A1-9C84-2147AF7B3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70" y="1396701"/>
            <a:ext cx="1793053" cy="1418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7AE4458-F269-4A9C-B0B6-8491B66AC9F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9473" y="1489320"/>
            <a:ext cx="1793053" cy="1232793"/>
          </a:xfrm>
          <a:prstGeom prst="rect">
            <a:avLst/>
          </a:prstGeom>
        </p:spPr>
      </p:pic>
      <p:pic>
        <p:nvPicPr>
          <p:cNvPr id="1028" name="Picture 4" descr="Image result for scoth tape images">
            <a:extLst>
              <a:ext uri="{FF2B5EF4-FFF2-40B4-BE49-F238E27FC236}">
                <a16:creationId xmlns:a16="http://schemas.microsoft.com/office/drawing/2014/main" id="{BE7D1B7C-0F7F-42DC-969D-088207FEF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4217" y="3431666"/>
            <a:ext cx="1875473" cy="18754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clip&#10;&#10;Description automatically generated">
            <a:extLst>
              <a:ext uri="{FF2B5EF4-FFF2-40B4-BE49-F238E27FC236}">
                <a16:creationId xmlns:a16="http://schemas.microsoft.com/office/drawing/2014/main" id="{3F005127-CF23-4F20-AC5F-FAC5F4529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2614" y="3639121"/>
            <a:ext cx="1777572" cy="1314450"/>
          </a:xfrm>
          <a:prstGeom prst="rect">
            <a:avLst/>
          </a:prstGeom>
        </p:spPr>
      </p:pic>
      <p:pic>
        <p:nvPicPr>
          <p:cNvPr id="12" name="Picture 11" descr="A picture containing measure, water, sitting, surfing&#10;&#10;Description automatically generated">
            <a:extLst>
              <a:ext uri="{FF2B5EF4-FFF2-40B4-BE49-F238E27FC236}">
                <a16:creationId xmlns:a16="http://schemas.microsoft.com/office/drawing/2014/main" id="{69171708-1621-4245-969A-0C2BED8C55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992689"/>
            <a:ext cx="2239585" cy="1314450"/>
          </a:xfrm>
          <a:prstGeom prst="rect">
            <a:avLst/>
          </a:prstGeom>
        </p:spPr>
      </p:pic>
      <p:pic>
        <p:nvPicPr>
          <p:cNvPr id="1030" name="Picture 6" descr="Image result for scissors images">
            <a:extLst>
              <a:ext uri="{FF2B5EF4-FFF2-40B4-BE49-F238E27FC236}">
                <a16:creationId xmlns:a16="http://schemas.microsoft.com/office/drawing/2014/main" id="{601BCE95-3E63-4031-AE4F-606C79FA00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7135" y="1325010"/>
            <a:ext cx="1561415" cy="156141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4493460-5D92-4EAF-8BF6-56E7FAF25F07}"/>
              </a:ext>
            </a:extLst>
          </p:cNvPr>
          <p:cNvSpPr txBox="1"/>
          <p:nvPr/>
        </p:nvSpPr>
        <p:spPr>
          <a:xfrm>
            <a:off x="999449" y="2886425"/>
            <a:ext cx="1658674" cy="400110"/>
          </a:xfrm>
          <a:prstGeom prst="rect">
            <a:avLst/>
          </a:prstGeom>
          <a:noFill/>
        </p:spPr>
        <p:txBody>
          <a:bodyPr wrap="square" rtlCol="0">
            <a:spAutoFit/>
          </a:bodyPr>
          <a:lstStyle/>
          <a:p>
            <a:r>
              <a:rPr lang="en-CA" sz="2000" dirty="0">
                <a:latin typeface="Times New Roman" panose="02020603050405020304" pitchFamily="18" charset="0"/>
                <a:cs typeface="Times New Roman" panose="02020603050405020304" pitchFamily="18" charset="0"/>
              </a:rPr>
              <a:t>    Straws</a:t>
            </a:r>
            <a:endParaRPr lang="en-CA" dirty="0"/>
          </a:p>
        </p:txBody>
      </p:sp>
      <p:sp>
        <p:nvSpPr>
          <p:cNvPr id="16" name="TextBox 15">
            <a:extLst>
              <a:ext uri="{FF2B5EF4-FFF2-40B4-BE49-F238E27FC236}">
                <a16:creationId xmlns:a16="http://schemas.microsoft.com/office/drawing/2014/main" id="{16B1439A-24F6-4E0B-8039-3F15FE56614E}"/>
              </a:ext>
            </a:extLst>
          </p:cNvPr>
          <p:cNvSpPr txBox="1"/>
          <p:nvPr/>
        </p:nvSpPr>
        <p:spPr>
          <a:xfrm>
            <a:off x="5199473" y="2886425"/>
            <a:ext cx="1793053" cy="400110"/>
          </a:xfrm>
          <a:prstGeom prst="rect">
            <a:avLst/>
          </a:prstGeom>
          <a:noFill/>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Paper</a:t>
            </a:r>
          </a:p>
        </p:txBody>
      </p:sp>
      <p:sp>
        <p:nvSpPr>
          <p:cNvPr id="17" name="TextBox 16">
            <a:extLst>
              <a:ext uri="{FF2B5EF4-FFF2-40B4-BE49-F238E27FC236}">
                <a16:creationId xmlns:a16="http://schemas.microsoft.com/office/drawing/2014/main" id="{960C8142-D299-40DA-B335-1B0614584090}"/>
              </a:ext>
            </a:extLst>
          </p:cNvPr>
          <p:cNvSpPr txBox="1"/>
          <p:nvPr/>
        </p:nvSpPr>
        <p:spPr>
          <a:xfrm>
            <a:off x="9448800" y="2886425"/>
            <a:ext cx="1339750" cy="400110"/>
          </a:xfrm>
          <a:prstGeom prst="rect">
            <a:avLst/>
          </a:prstGeom>
          <a:noFill/>
        </p:spPr>
        <p:txBody>
          <a:bodyPr wrap="square" rtlCol="0">
            <a:spAutoFit/>
          </a:bodyPr>
          <a:lstStyle/>
          <a:p>
            <a:r>
              <a:rPr lang="en-CA" sz="2000" dirty="0">
                <a:latin typeface="Times New Roman" panose="02020603050405020304" pitchFamily="18" charset="0"/>
                <a:cs typeface="Times New Roman" panose="02020603050405020304" pitchFamily="18" charset="0"/>
              </a:rPr>
              <a:t>Scissors</a:t>
            </a:r>
          </a:p>
        </p:txBody>
      </p:sp>
      <p:sp>
        <p:nvSpPr>
          <p:cNvPr id="18" name="TextBox 17">
            <a:extLst>
              <a:ext uri="{FF2B5EF4-FFF2-40B4-BE49-F238E27FC236}">
                <a16:creationId xmlns:a16="http://schemas.microsoft.com/office/drawing/2014/main" id="{3B0074A8-0C3E-4965-8013-0627B6E35F8F}"/>
              </a:ext>
            </a:extLst>
          </p:cNvPr>
          <p:cNvSpPr txBox="1"/>
          <p:nvPr/>
        </p:nvSpPr>
        <p:spPr>
          <a:xfrm>
            <a:off x="999449" y="5307139"/>
            <a:ext cx="1875473" cy="400110"/>
          </a:xfrm>
          <a:prstGeom prst="rect">
            <a:avLst/>
          </a:prstGeom>
          <a:noFill/>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Rulers</a:t>
            </a:r>
          </a:p>
        </p:txBody>
      </p:sp>
      <p:sp>
        <p:nvSpPr>
          <p:cNvPr id="19" name="TextBox 18">
            <a:extLst>
              <a:ext uri="{FF2B5EF4-FFF2-40B4-BE49-F238E27FC236}">
                <a16:creationId xmlns:a16="http://schemas.microsoft.com/office/drawing/2014/main" id="{EB9281E6-E062-42B0-BCEE-F7506296F7B2}"/>
              </a:ext>
            </a:extLst>
          </p:cNvPr>
          <p:cNvSpPr txBox="1"/>
          <p:nvPr/>
        </p:nvSpPr>
        <p:spPr>
          <a:xfrm>
            <a:off x="5535168" y="5307139"/>
            <a:ext cx="1777572" cy="400110"/>
          </a:xfrm>
          <a:prstGeom prst="rect">
            <a:avLst/>
          </a:prstGeom>
          <a:noFill/>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Paper Clips</a:t>
            </a:r>
          </a:p>
        </p:txBody>
      </p:sp>
      <p:sp>
        <p:nvSpPr>
          <p:cNvPr id="21" name="TextBox 20">
            <a:extLst>
              <a:ext uri="{FF2B5EF4-FFF2-40B4-BE49-F238E27FC236}">
                <a16:creationId xmlns:a16="http://schemas.microsoft.com/office/drawing/2014/main" id="{6AC54D77-B7EB-4E67-B2E3-126316276671}"/>
              </a:ext>
            </a:extLst>
          </p:cNvPr>
          <p:cNvSpPr txBox="1"/>
          <p:nvPr/>
        </p:nvSpPr>
        <p:spPr>
          <a:xfrm>
            <a:off x="9448800" y="5441442"/>
            <a:ext cx="1540890" cy="400110"/>
          </a:xfrm>
          <a:prstGeom prst="rect">
            <a:avLst/>
          </a:prstGeom>
          <a:noFill/>
        </p:spPr>
        <p:txBody>
          <a:bodyPr wrap="square" rtlCol="0">
            <a:spAutoFit/>
          </a:bodyPr>
          <a:lstStyle/>
          <a:p>
            <a:pPr algn="ctr"/>
            <a:r>
              <a:rPr lang="en-CA" sz="2000" dirty="0">
                <a:latin typeface="Times New Roman" panose="02020603050405020304" pitchFamily="18" charset="0"/>
                <a:cs typeface="Times New Roman" panose="02020603050405020304" pitchFamily="18" charset="0"/>
              </a:rPr>
              <a:t>Scotch Tape</a:t>
            </a:r>
          </a:p>
        </p:txBody>
      </p:sp>
    </p:spTree>
    <p:extLst>
      <p:ext uri="{BB962C8B-B14F-4D97-AF65-F5344CB8AC3E}">
        <p14:creationId xmlns:p14="http://schemas.microsoft.com/office/powerpoint/2010/main" val="41530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5479-E7FC-4EED-9F29-8C549DEA7636}"/>
              </a:ext>
            </a:extLst>
          </p:cNvPr>
          <p:cNvSpPr>
            <a:spLocks noGrp="1"/>
          </p:cNvSpPr>
          <p:nvPr>
            <p:ph type="title" idx="4294967295"/>
          </p:nvPr>
        </p:nvSpPr>
        <p:spPr>
          <a:xfrm>
            <a:off x="0" y="1"/>
            <a:ext cx="12106656" cy="1028700"/>
          </a:xfrm>
        </p:spPr>
        <p:txBody>
          <a:bodyPr>
            <a:normAutofit/>
          </a:bodyPr>
          <a:lstStyle/>
          <a:p>
            <a:pPr algn="ctr"/>
            <a:r>
              <a:rPr lang="en-CA" sz="4400" b="1" u="sng" dirty="0">
                <a:solidFill>
                  <a:schemeClr val="bg1"/>
                </a:solidFill>
                <a:latin typeface="Arial" panose="020B0604020202020204" pitchFamily="34" charset="0"/>
                <a:cs typeface="Arial" panose="020B0604020202020204" pitchFamily="34" charset="0"/>
              </a:rPr>
              <a:t>Planning</a:t>
            </a:r>
          </a:p>
        </p:txBody>
      </p:sp>
      <p:sp>
        <p:nvSpPr>
          <p:cNvPr id="3" name="Content Placeholder 2">
            <a:extLst>
              <a:ext uri="{FF2B5EF4-FFF2-40B4-BE49-F238E27FC236}">
                <a16:creationId xmlns:a16="http://schemas.microsoft.com/office/drawing/2014/main" id="{444FAFCE-3F23-49FB-A2A7-C8BFC83D02EC}"/>
              </a:ext>
            </a:extLst>
          </p:cNvPr>
          <p:cNvSpPr>
            <a:spLocks noGrp="1"/>
          </p:cNvSpPr>
          <p:nvPr>
            <p:ph idx="4294967295"/>
          </p:nvPr>
        </p:nvSpPr>
        <p:spPr>
          <a:xfrm>
            <a:off x="0" y="1028701"/>
            <a:ext cx="12192000" cy="5167313"/>
          </a:xfrm>
        </p:spPr>
        <p:txBody>
          <a:bodyPr>
            <a:normAutofit/>
          </a:bodyPr>
          <a:lstStyle/>
          <a:p>
            <a:pPr marL="0" indent="0">
              <a:buNone/>
            </a:pPr>
            <a:r>
              <a:rPr lang="en-CA" sz="2200" dirty="0">
                <a:latin typeface="Times New Roman" panose="02020603050405020304" pitchFamily="18" charset="0"/>
                <a:cs typeface="Times New Roman" panose="02020603050405020304" pitchFamily="18" charset="0"/>
              </a:rPr>
              <a:t>The bridge with the main components as straws and paper will be divided in following major tasks with the estimation of the time each needs to complete and allocating the T-shirt sizes as the priority check.</a:t>
            </a:r>
          </a:p>
        </p:txBody>
      </p:sp>
      <p:graphicFrame>
        <p:nvGraphicFramePr>
          <p:cNvPr id="4" name="Table 4">
            <a:extLst>
              <a:ext uri="{FF2B5EF4-FFF2-40B4-BE49-F238E27FC236}">
                <a16:creationId xmlns:a16="http://schemas.microsoft.com/office/drawing/2014/main" id="{C850ACAC-5837-4EE0-B86B-52D97E12A43C}"/>
              </a:ext>
            </a:extLst>
          </p:cNvPr>
          <p:cNvGraphicFramePr>
            <a:graphicFrameLocks noGrp="1"/>
          </p:cNvGraphicFramePr>
          <p:nvPr>
            <p:extLst>
              <p:ext uri="{D42A27DB-BD31-4B8C-83A1-F6EECF244321}">
                <p14:modId xmlns:p14="http://schemas.microsoft.com/office/powerpoint/2010/main" val="108650507"/>
              </p:ext>
            </p:extLst>
          </p:nvPr>
        </p:nvGraphicFramePr>
        <p:xfrm>
          <a:off x="222250" y="1943577"/>
          <a:ext cx="11283951" cy="3993461"/>
        </p:xfrm>
        <a:graphic>
          <a:graphicData uri="http://schemas.openxmlformats.org/drawingml/2006/table">
            <a:tbl>
              <a:tblPr firstRow="1" bandRow="1">
                <a:tableStyleId>{00A15C55-8517-42AA-B614-E9B94910E393}</a:tableStyleId>
              </a:tblPr>
              <a:tblGrid>
                <a:gridCol w="3761317">
                  <a:extLst>
                    <a:ext uri="{9D8B030D-6E8A-4147-A177-3AD203B41FA5}">
                      <a16:colId xmlns:a16="http://schemas.microsoft.com/office/drawing/2014/main" val="1015688564"/>
                    </a:ext>
                  </a:extLst>
                </a:gridCol>
                <a:gridCol w="3761317">
                  <a:extLst>
                    <a:ext uri="{9D8B030D-6E8A-4147-A177-3AD203B41FA5}">
                      <a16:colId xmlns:a16="http://schemas.microsoft.com/office/drawing/2014/main" val="4245600880"/>
                    </a:ext>
                  </a:extLst>
                </a:gridCol>
                <a:gridCol w="3761317">
                  <a:extLst>
                    <a:ext uri="{9D8B030D-6E8A-4147-A177-3AD203B41FA5}">
                      <a16:colId xmlns:a16="http://schemas.microsoft.com/office/drawing/2014/main" val="575793053"/>
                    </a:ext>
                  </a:extLst>
                </a:gridCol>
              </a:tblGrid>
              <a:tr h="431747">
                <a:tc>
                  <a:txBody>
                    <a:bodyPr/>
                    <a:lstStyle/>
                    <a:p>
                      <a:r>
                        <a:rPr lang="en-US" dirty="0">
                          <a:latin typeface="Arial" panose="020B0604020202020204" pitchFamily="34" charset="0"/>
                          <a:cs typeface="Arial" panose="020B0604020202020204" pitchFamily="34" charset="0"/>
                        </a:rPr>
                        <a:t>Main Features</a:t>
                      </a:r>
                      <a:endParaRPr lang="en-GB"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Estimated </a:t>
                      </a:r>
                      <a:endParaRPr lang="en-GB"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T-Shirt Sizes</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50190098"/>
                  </a:ext>
                </a:extLst>
              </a:tr>
              <a:tr h="431747">
                <a:tc>
                  <a:txBody>
                    <a:bodyPr/>
                    <a:lstStyle/>
                    <a:p>
                      <a:pPr algn="l" rtl="0" fontAlgn="ctr">
                        <a:buClr>
                          <a:srgbClr val="000000"/>
                        </a:buClr>
                        <a:buSzPts val="2000"/>
                        <a:buFont typeface="Times New Roman" panose="02020603050405020304" pitchFamily="18" charset="0"/>
                        <a:buNone/>
                      </a:pPr>
                      <a:r>
                        <a:rPr lang="en-GB" sz="2000" b="0" i="0" u="none" strike="noStrike" dirty="0">
                          <a:solidFill>
                            <a:schemeClr val="tx1"/>
                          </a:solidFill>
                          <a:effectLst/>
                          <a:latin typeface="Arial" panose="020B0604020202020204" pitchFamily="34" charset="0"/>
                          <a:cs typeface="Arial" panose="020B0604020202020204" pitchFamily="34" charset="0"/>
                        </a:rPr>
                        <a:t>Set the pillars</a:t>
                      </a: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80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XL</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11617076"/>
                  </a:ext>
                </a:extLst>
              </a:tr>
              <a:tr h="431747">
                <a:tc>
                  <a:txBody>
                    <a:bodyPr/>
                    <a:lstStyle/>
                    <a:p>
                      <a:pPr algn="l" rtl="0" fontAlgn="ctr">
                        <a:buClr>
                          <a:srgbClr val="000000"/>
                        </a:buClr>
                        <a:buSzPts val="2000"/>
                        <a:buFont typeface="Times New Roman" panose="02020603050405020304" pitchFamily="18" charset="0"/>
                        <a:buNone/>
                      </a:pPr>
                      <a:r>
                        <a:rPr lang="en-GB" sz="2000" b="0" i="0" u="none" strike="noStrike" dirty="0">
                          <a:solidFill>
                            <a:schemeClr val="tx1"/>
                          </a:solidFill>
                          <a:effectLst/>
                          <a:latin typeface="Arial" panose="020B0604020202020204" pitchFamily="34" charset="0"/>
                          <a:cs typeface="Arial" panose="020B0604020202020204" pitchFamily="34" charset="0"/>
                        </a:rPr>
                        <a:t>Build the bridge</a:t>
                      </a: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160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XL</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24328619"/>
                  </a:ext>
                </a:extLst>
              </a:tr>
              <a:tr h="431747">
                <a:tc>
                  <a:txBody>
                    <a:bodyPr/>
                    <a:lstStyle/>
                    <a:p>
                      <a:pPr algn="l" rtl="0" fontAlgn="ctr">
                        <a:buClr>
                          <a:srgbClr val="000000"/>
                        </a:buClr>
                        <a:buSzPts val="2000"/>
                        <a:buFont typeface="Times New Roman" panose="02020603050405020304" pitchFamily="18" charset="0"/>
                        <a:buNone/>
                      </a:pPr>
                      <a:r>
                        <a:rPr lang="en-GB" sz="2000" b="0" i="0" u="none" strike="noStrike" dirty="0">
                          <a:solidFill>
                            <a:schemeClr val="tx1"/>
                          </a:solidFill>
                          <a:effectLst/>
                          <a:latin typeface="Arial" panose="020B0604020202020204" pitchFamily="34" charset="0"/>
                          <a:cs typeface="Arial" panose="020B0604020202020204" pitchFamily="34" charset="0"/>
                        </a:rPr>
                        <a:t>Make safety railings</a:t>
                      </a: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20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M</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880184"/>
                  </a:ext>
                </a:extLst>
              </a:tr>
              <a:tr h="539485">
                <a:tc>
                  <a:txBody>
                    <a:bodyPr/>
                    <a:lstStyle/>
                    <a:p>
                      <a:pPr algn="l" rtl="0" fontAlgn="ctr">
                        <a:buClr>
                          <a:srgbClr val="000000"/>
                        </a:buClr>
                        <a:buSzPts val="2000"/>
                        <a:buFont typeface="Times New Roman" panose="02020603050405020304" pitchFamily="18" charset="0"/>
                        <a:buNone/>
                      </a:pPr>
                      <a:r>
                        <a:rPr lang="en-US" sz="2000" b="0" i="0" u="none" strike="noStrike" dirty="0">
                          <a:solidFill>
                            <a:schemeClr val="tx1"/>
                          </a:solidFill>
                          <a:effectLst/>
                          <a:latin typeface="Arial" panose="020B0604020202020204" pitchFamily="34" charset="0"/>
                          <a:cs typeface="Arial" panose="020B0604020202020204" pitchFamily="34" charset="0"/>
                        </a:rPr>
                        <a:t>Create Ramps</a:t>
                      </a: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80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M</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0462830"/>
                  </a:ext>
                </a:extLst>
              </a:tr>
              <a:tr h="431747">
                <a:tc>
                  <a:txBody>
                    <a:bodyPr/>
                    <a:lstStyle/>
                    <a:p>
                      <a:pPr algn="l" rtl="0" fontAlgn="ctr">
                        <a:buClr>
                          <a:srgbClr val="000000"/>
                        </a:buClr>
                        <a:buSzPts val="2000"/>
                        <a:buFont typeface="Times New Roman" panose="02020603050405020304" pitchFamily="18" charset="0"/>
                        <a:buNone/>
                      </a:pPr>
                      <a:r>
                        <a:rPr lang="en-US" sz="2000" b="0" i="0" u="none" strike="noStrike" dirty="0">
                          <a:solidFill>
                            <a:schemeClr val="tx1"/>
                          </a:solidFill>
                          <a:effectLst/>
                          <a:latin typeface="Arial" panose="020B0604020202020204" pitchFamily="34" charset="0"/>
                          <a:cs typeface="Arial" panose="020B0604020202020204" pitchFamily="34" charset="0"/>
                        </a:rPr>
                        <a:t>Make Bridge Signage</a:t>
                      </a:r>
                      <a:endParaRPr lang="en-GB" sz="2000" b="0" i="0" u="none" strike="noStrike" dirty="0">
                        <a:solidFill>
                          <a:schemeClr val="tx1"/>
                        </a:solidFill>
                        <a:effectLst/>
                        <a:latin typeface="Arial" panose="020B0604020202020204" pitchFamily="34" charset="0"/>
                        <a:cs typeface="Arial" panose="020B0604020202020204" pitchFamily="34" charset="0"/>
                      </a:endParaRP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10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S</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3855831"/>
                  </a:ext>
                </a:extLst>
              </a:tr>
              <a:tr h="431747">
                <a:tc>
                  <a:txBody>
                    <a:bodyPr/>
                    <a:lstStyle/>
                    <a:p>
                      <a:pPr algn="l" rtl="0" fontAlgn="ctr">
                        <a:buClr>
                          <a:srgbClr val="000000"/>
                        </a:buClr>
                        <a:buSzPts val="2000"/>
                        <a:buFont typeface="Times New Roman" panose="02020603050405020304" pitchFamily="18" charset="0"/>
                        <a:buNone/>
                      </a:pPr>
                      <a:r>
                        <a:rPr lang="en-US" sz="2000" b="0" i="0" u="none" strike="noStrike" dirty="0">
                          <a:solidFill>
                            <a:schemeClr val="tx1"/>
                          </a:solidFill>
                          <a:effectLst/>
                          <a:latin typeface="Arial" panose="020B0604020202020204" pitchFamily="34" charset="0"/>
                          <a:cs typeface="Arial" panose="020B0604020202020204" pitchFamily="34" charset="0"/>
                        </a:rPr>
                        <a:t>Make the Road Lines</a:t>
                      </a:r>
                      <a:endParaRPr lang="en-GB" sz="2000" b="0" i="0" u="none" strike="noStrike" dirty="0">
                        <a:solidFill>
                          <a:schemeClr val="tx1"/>
                        </a:solidFill>
                        <a:effectLst/>
                        <a:latin typeface="Arial" panose="020B0604020202020204" pitchFamily="34" charset="0"/>
                        <a:cs typeface="Arial" panose="020B0604020202020204" pitchFamily="34" charset="0"/>
                      </a:endParaRP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10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XS</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91498508"/>
                  </a:ext>
                </a:extLst>
              </a:tr>
              <a:tr h="431747">
                <a:tc>
                  <a:txBody>
                    <a:bodyPr/>
                    <a:lstStyle/>
                    <a:p>
                      <a:pPr algn="l" rtl="0" fontAlgn="ctr">
                        <a:buClr>
                          <a:srgbClr val="000000"/>
                        </a:buClr>
                        <a:buSzPts val="2000"/>
                        <a:buFont typeface="Times New Roman" panose="02020603050405020304" pitchFamily="18" charset="0"/>
                        <a:buNone/>
                      </a:pPr>
                      <a:r>
                        <a:rPr lang="en-US" sz="2000" b="0" i="0" u="none" strike="noStrike" dirty="0">
                          <a:solidFill>
                            <a:schemeClr val="tx1"/>
                          </a:solidFill>
                          <a:effectLst/>
                          <a:latin typeface="Arial" panose="020B0604020202020204" pitchFamily="34" charset="0"/>
                          <a:cs typeface="Arial" panose="020B0604020202020204" pitchFamily="34" charset="0"/>
                        </a:rPr>
                        <a:t>Make the Roadway</a:t>
                      </a:r>
                      <a:endParaRPr lang="en-GB" sz="2000" b="0" i="0" u="none" strike="noStrike" dirty="0">
                        <a:solidFill>
                          <a:schemeClr val="tx1"/>
                        </a:solidFill>
                        <a:effectLst/>
                        <a:latin typeface="Arial" panose="020B0604020202020204" pitchFamily="34" charset="0"/>
                        <a:cs typeface="Arial" panose="020B0604020202020204" pitchFamily="34" charset="0"/>
                      </a:endParaRP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10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XS</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05205236"/>
                  </a:ext>
                </a:extLst>
              </a:tr>
              <a:tr h="431747">
                <a:tc>
                  <a:txBody>
                    <a:bodyPr/>
                    <a:lstStyle/>
                    <a:p>
                      <a:pPr algn="l" rtl="0" fontAlgn="ctr">
                        <a:buClr>
                          <a:srgbClr val="000000"/>
                        </a:buClr>
                        <a:buSzPts val="2000"/>
                        <a:buFont typeface="Times New Roman" panose="02020603050405020304" pitchFamily="18" charset="0"/>
                        <a:buNone/>
                      </a:pPr>
                      <a:r>
                        <a:rPr lang="en-US" sz="2000" b="0" i="0" u="none" strike="noStrike" dirty="0">
                          <a:solidFill>
                            <a:schemeClr val="tx1"/>
                          </a:solidFill>
                          <a:effectLst/>
                          <a:latin typeface="Arial" panose="020B0604020202020204" pitchFamily="34" charset="0"/>
                          <a:cs typeface="Arial" panose="020B0604020202020204" pitchFamily="34" charset="0"/>
                        </a:rPr>
                        <a:t>Assemble</a:t>
                      </a:r>
                      <a:endParaRPr lang="en-GB" sz="2000" b="0" i="0" u="none" strike="noStrike" dirty="0">
                        <a:solidFill>
                          <a:schemeClr val="tx1"/>
                        </a:solidFill>
                        <a:effectLst/>
                        <a:latin typeface="Arial" panose="020B0604020202020204" pitchFamily="34" charset="0"/>
                        <a:cs typeface="Arial" panose="020B0604020202020204" pitchFamily="34" charset="0"/>
                      </a:endParaRPr>
                    </a:p>
                  </a:txBody>
                  <a:tcPr marL="171450" marR="9525" marT="9525" marB="0" anchor="ctr"/>
                </a:tc>
                <a:tc>
                  <a:txBody>
                    <a:bodyPr/>
                    <a:lstStyle/>
                    <a:p>
                      <a:r>
                        <a:rPr lang="en-US" dirty="0">
                          <a:solidFill>
                            <a:schemeClr val="tx1"/>
                          </a:solidFill>
                          <a:latin typeface="Arial" panose="020B0604020202020204" pitchFamily="34" charset="0"/>
                          <a:cs typeface="Arial" panose="020B0604020202020204" pitchFamily="34" charset="0"/>
                        </a:rPr>
                        <a:t>30</a:t>
                      </a:r>
                      <a:endParaRPr lang="en-GB" dirty="0">
                        <a:solidFill>
                          <a:schemeClr val="tx1"/>
                        </a:solidFill>
                        <a:latin typeface="Arial" panose="020B0604020202020204" pitchFamily="34" charset="0"/>
                        <a:cs typeface="Arial" panose="020B0604020202020204" pitchFamily="34" charset="0"/>
                      </a:endParaRPr>
                    </a:p>
                  </a:txBody>
                  <a:tcPr/>
                </a:tc>
                <a:tc>
                  <a:txBody>
                    <a:bodyPr/>
                    <a:lstStyle/>
                    <a:p>
                      <a:r>
                        <a:rPr lang="en-US" dirty="0">
                          <a:solidFill>
                            <a:schemeClr val="tx1"/>
                          </a:solidFill>
                          <a:latin typeface="Arial" panose="020B0604020202020204" pitchFamily="34" charset="0"/>
                          <a:cs typeface="Arial" panose="020B0604020202020204" pitchFamily="34" charset="0"/>
                        </a:rPr>
                        <a:t>L</a:t>
                      </a:r>
                      <a:endParaRPr lang="en-GB"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97433977"/>
                  </a:ext>
                </a:extLst>
              </a:tr>
            </a:tbl>
          </a:graphicData>
        </a:graphic>
      </p:graphicFrame>
      <p:sp>
        <p:nvSpPr>
          <p:cNvPr id="6" name="TextBox 5">
            <a:extLst>
              <a:ext uri="{FF2B5EF4-FFF2-40B4-BE49-F238E27FC236}">
                <a16:creationId xmlns:a16="http://schemas.microsoft.com/office/drawing/2014/main" id="{1ED198D4-84DB-4989-B41A-77BEFC1DC070}"/>
              </a:ext>
            </a:extLst>
          </p:cNvPr>
          <p:cNvSpPr txBox="1"/>
          <p:nvPr/>
        </p:nvSpPr>
        <p:spPr>
          <a:xfrm>
            <a:off x="222250" y="6272214"/>
            <a:ext cx="9780241" cy="400110"/>
          </a:xfrm>
          <a:prstGeom prst="rect">
            <a:avLst/>
          </a:prstGeom>
          <a:noFill/>
        </p:spPr>
        <p:txBody>
          <a:bodyPr wrap="none" rtlCol="0">
            <a:spAutoFit/>
          </a:bodyPr>
          <a:lstStyle/>
          <a:p>
            <a:r>
              <a:rPr lang="en-CA" sz="2000" dirty="0">
                <a:solidFill>
                  <a:schemeClr val="bg1"/>
                </a:solidFill>
                <a:latin typeface="Arial" panose="020B0604020202020204" pitchFamily="34" charset="0"/>
                <a:cs typeface="Arial" panose="020B0604020202020204" pitchFamily="34" charset="0"/>
              </a:rPr>
              <a:t>Note: Quality check is taken on each and every task to make sure everything is good</a:t>
            </a:r>
            <a:endParaRPr lang="en-GB"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61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5A38-4896-4884-9F6E-9FE37AD8F033}"/>
              </a:ext>
            </a:extLst>
          </p:cNvPr>
          <p:cNvSpPr>
            <a:spLocks noGrp="1"/>
          </p:cNvSpPr>
          <p:nvPr>
            <p:ph type="title" idx="4294967295"/>
          </p:nvPr>
        </p:nvSpPr>
        <p:spPr>
          <a:xfrm>
            <a:off x="0" y="1"/>
            <a:ext cx="12192000" cy="1028700"/>
          </a:xfrm>
        </p:spPr>
        <p:txBody>
          <a:bodyPr>
            <a:normAutofit/>
          </a:bodyPr>
          <a:lstStyle/>
          <a:p>
            <a:pPr algn="ctr"/>
            <a:r>
              <a:rPr lang="en-CA" sz="4400" b="1" u="sng" dirty="0">
                <a:solidFill>
                  <a:schemeClr val="bg1"/>
                </a:solidFill>
                <a:latin typeface="Arial" panose="020B0604020202020204" pitchFamily="34" charset="0"/>
                <a:cs typeface="Arial" panose="020B0604020202020204" pitchFamily="34" charset="0"/>
              </a:rPr>
              <a:t>Timeline</a:t>
            </a:r>
          </a:p>
        </p:txBody>
      </p:sp>
      <p:graphicFrame>
        <p:nvGraphicFramePr>
          <p:cNvPr id="4" name="Chart 3">
            <a:extLst>
              <a:ext uri="{FF2B5EF4-FFF2-40B4-BE49-F238E27FC236}">
                <a16:creationId xmlns:a16="http://schemas.microsoft.com/office/drawing/2014/main" id="{DEB6D990-745C-414F-A4B8-B90805DC85EF}"/>
              </a:ext>
            </a:extLst>
          </p:cNvPr>
          <p:cNvGraphicFramePr>
            <a:graphicFrameLocks/>
          </p:cNvGraphicFramePr>
          <p:nvPr>
            <p:extLst>
              <p:ext uri="{D42A27DB-BD31-4B8C-83A1-F6EECF244321}">
                <p14:modId xmlns:p14="http://schemas.microsoft.com/office/powerpoint/2010/main" val="717091657"/>
              </p:ext>
            </p:extLst>
          </p:nvPr>
        </p:nvGraphicFramePr>
        <p:xfrm>
          <a:off x="323850" y="1200150"/>
          <a:ext cx="11620500" cy="4914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332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D404-DB7A-43D7-B90A-900AB2B28291}"/>
              </a:ext>
            </a:extLst>
          </p:cNvPr>
          <p:cNvSpPr>
            <a:spLocks noGrp="1"/>
          </p:cNvSpPr>
          <p:nvPr>
            <p:ph type="title" idx="4294967295"/>
          </p:nvPr>
        </p:nvSpPr>
        <p:spPr>
          <a:xfrm>
            <a:off x="0" y="0"/>
            <a:ext cx="12192000" cy="990600"/>
          </a:xfrm>
        </p:spPr>
        <p:txBody>
          <a:bodyPr>
            <a:normAutofit/>
          </a:bodyPr>
          <a:lstStyle/>
          <a:p>
            <a:pPr algn="ctr"/>
            <a:r>
              <a:rPr lang="en-CA" sz="4400" b="1" u="sng" dirty="0">
                <a:solidFill>
                  <a:schemeClr val="bg1"/>
                </a:solidFill>
                <a:latin typeface="Arial" panose="020B0604020202020204" pitchFamily="34" charset="0"/>
                <a:cs typeface="Arial" panose="020B0604020202020204" pitchFamily="34" charset="0"/>
              </a:rPr>
              <a:t>Cost</a:t>
            </a:r>
          </a:p>
        </p:txBody>
      </p:sp>
      <p:graphicFrame>
        <p:nvGraphicFramePr>
          <p:cNvPr id="12" name="Table 12">
            <a:extLst>
              <a:ext uri="{FF2B5EF4-FFF2-40B4-BE49-F238E27FC236}">
                <a16:creationId xmlns:a16="http://schemas.microsoft.com/office/drawing/2014/main" id="{98B385BC-9F7D-46C7-9E6E-7D5E8E7274E8}"/>
              </a:ext>
            </a:extLst>
          </p:cNvPr>
          <p:cNvGraphicFramePr>
            <a:graphicFrameLocks noGrp="1"/>
          </p:cNvGraphicFramePr>
          <p:nvPr>
            <p:extLst>
              <p:ext uri="{D42A27DB-BD31-4B8C-83A1-F6EECF244321}">
                <p14:modId xmlns:p14="http://schemas.microsoft.com/office/powerpoint/2010/main" val="1544571204"/>
              </p:ext>
            </p:extLst>
          </p:nvPr>
        </p:nvGraphicFramePr>
        <p:xfrm>
          <a:off x="333375" y="1085850"/>
          <a:ext cx="11525250" cy="5080536"/>
        </p:xfrm>
        <a:graphic>
          <a:graphicData uri="http://schemas.openxmlformats.org/drawingml/2006/table">
            <a:tbl>
              <a:tblPr firstRow="1" bandRow="1">
                <a:tableStyleId>{91EBBBCC-DAD2-459C-BE2E-F6DE35CF9A28}</a:tableStyleId>
              </a:tblPr>
              <a:tblGrid>
                <a:gridCol w="1920875">
                  <a:extLst>
                    <a:ext uri="{9D8B030D-6E8A-4147-A177-3AD203B41FA5}">
                      <a16:colId xmlns:a16="http://schemas.microsoft.com/office/drawing/2014/main" val="3628097139"/>
                    </a:ext>
                  </a:extLst>
                </a:gridCol>
                <a:gridCol w="1920875">
                  <a:extLst>
                    <a:ext uri="{9D8B030D-6E8A-4147-A177-3AD203B41FA5}">
                      <a16:colId xmlns:a16="http://schemas.microsoft.com/office/drawing/2014/main" val="1535836613"/>
                    </a:ext>
                  </a:extLst>
                </a:gridCol>
                <a:gridCol w="1920875">
                  <a:extLst>
                    <a:ext uri="{9D8B030D-6E8A-4147-A177-3AD203B41FA5}">
                      <a16:colId xmlns:a16="http://schemas.microsoft.com/office/drawing/2014/main" val="3693838453"/>
                    </a:ext>
                  </a:extLst>
                </a:gridCol>
                <a:gridCol w="1920875">
                  <a:extLst>
                    <a:ext uri="{9D8B030D-6E8A-4147-A177-3AD203B41FA5}">
                      <a16:colId xmlns:a16="http://schemas.microsoft.com/office/drawing/2014/main" val="1261469677"/>
                    </a:ext>
                  </a:extLst>
                </a:gridCol>
                <a:gridCol w="1920875">
                  <a:extLst>
                    <a:ext uri="{9D8B030D-6E8A-4147-A177-3AD203B41FA5}">
                      <a16:colId xmlns:a16="http://schemas.microsoft.com/office/drawing/2014/main" val="1087019342"/>
                    </a:ext>
                  </a:extLst>
                </a:gridCol>
                <a:gridCol w="1920875">
                  <a:extLst>
                    <a:ext uri="{9D8B030D-6E8A-4147-A177-3AD203B41FA5}">
                      <a16:colId xmlns:a16="http://schemas.microsoft.com/office/drawing/2014/main" val="2364704187"/>
                    </a:ext>
                  </a:extLst>
                </a:gridCol>
              </a:tblGrid>
              <a:tr h="380268">
                <a:tc>
                  <a:txBody>
                    <a:bodyPr/>
                    <a:lstStyle/>
                    <a:p>
                      <a:pPr algn="ctr" fontAlgn="b"/>
                      <a:r>
                        <a:rPr lang="en-CA" sz="1800" u="none" strike="noStrike" baseline="0" dirty="0">
                          <a:effectLst/>
                          <a:latin typeface="Arial" panose="020B0604020202020204" pitchFamily="34" charset="0"/>
                          <a:cs typeface="Arial" panose="020B0604020202020204" pitchFamily="34" charset="0"/>
                        </a:rPr>
                        <a:t>Resource</a:t>
                      </a:r>
                      <a:r>
                        <a:rPr lang="en-CA" sz="1800" u="none" strike="noStrike" dirty="0">
                          <a:effectLst/>
                          <a:latin typeface="Arial" panose="020B0604020202020204" pitchFamily="34" charset="0"/>
                          <a:cs typeface="Arial" panose="020B0604020202020204" pitchFamily="34" charset="0"/>
                        </a:rPr>
                        <a:t> </a:t>
                      </a:r>
                      <a:r>
                        <a:rPr lang="en-CA" sz="1800" u="none" strike="noStrike" kern="1200" baseline="0" dirty="0">
                          <a:effectLst/>
                          <a:latin typeface="Arial" panose="020B0604020202020204" pitchFamily="34" charset="0"/>
                          <a:cs typeface="Arial" panose="020B0604020202020204" pitchFamily="34" charset="0"/>
                        </a:rPr>
                        <a:t>Name</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914400" rtl="0" eaLnBrk="1" fontAlgn="b" latinLnBrk="0" hangingPunct="1"/>
                      <a:r>
                        <a:rPr lang="en-CA" sz="1800" u="none" strike="noStrike" kern="1200" baseline="0" dirty="0">
                          <a:effectLst/>
                          <a:latin typeface="Arial" panose="020B0604020202020204" pitchFamily="34" charset="0"/>
                          <a:cs typeface="Arial" panose="020B0604020202020204" pitchFamily="34" charset="0"/>
                        </a:rPr>
                        <a:t>Type</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914400" rtl="0" eaLnBrk="1" fontAlgn="b" latinLnBrk="0" hangingPunct="1"/>
                      <a:r>
                        <a:rPr lang="en-CA" sz="1800" u="none" strike="noStrike" kern="1200" baseline="0" dirty="0">
                          <a:effectLst/>
                          <a:latin typeface="Arial" panose="020B0604020202020204" pitchFamily="34" charset="0"/>
                          <a:cs typeface="Arial" panose="020B0604020202020204" pitchFamily="34" charset="0"/>
                        </a:rPr>
                        <a:t>Rate/min</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914400" rtl="0" eaLnBrk="1" fontAlgn="b" latinLnBrk="0" hangingPunct="1"/>
                      <a:r>
                        <a:rPr lang="en-CA" sz="1800" u="none" strike="noStrike" kern="1200" baseline="0" dirty="0">
                          <a:effectLst/>
                          <a:latin typeface="Arial" panose="020B0604020202020204" pitchFamily="34" charset="0"/>
                          <a:cs typeface="Arial" panose="020B0604020202020204" pitchFamily="34" charset="0"/>
                        </a:rPr>
                        <a:t>Sprints</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914400" rtl="0" eaLnBrk="1" fontAlgn="b" latinLnBrk="0" hangingPunct="1"/>
                      <a:r>
                        <a:rPr lang="en-CA" sz="1800" u="none" strike="noStrike" kern="1200" baseline="0" dirty="0">
                          <a:effectLst/>
                          <a:latin typeface="Arial" panose="020B0604020202020204" pitchFamily="34" charset="0"/>
                          <a:cs typeface="Arial" panose="020B0604020202020204" pitchFamily="34" charset="0"/>
                        </a:rPr>
                        <a:t>Total mins</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marL="0" algn="ctr" defTabSz="914400" rtl="0" eaLnBrk="1" fontAlgn="b" latinLnBrk="0" hangingPunct="1"/>
                      <a:r>
                        <a:rPr lang="en-CA" sz="1800" u="none" strike="noStrike" kern="1200" baseline="0" dirty="0">
                          <a:effectLst/>
                          <a:latin typeface="Arial" panose="020B0604020202020204" pitchFamily="34" charset="0"/>
                          <a:cs typeface="Arial" panose="020B0604020202020204" pitchFamily="34" charset="0"/>
                        </a:rPr>
                        <a:t>Total</a:t>
                      </a:r>
                      <a:endParaRPr lang="en-CA" sz="18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tc>
                <a:extLst>
                  <a:ext uri="{0D108BD9-81ED-4DB2-BD59-A6C34878D82A}">
                    <a16:rowId xmlns:a16="http://schemas.microsoft.com/office/drawing/2014/main" val="1606210168"/>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Amrit</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Worker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2</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100</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09360794"/>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Nihal</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Worker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100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325309231"/>
                  </a:ext>
                </a:extLst>
              </a:tr>
              <a:tr h="360000">
                <a:tc>
                  <a:txBody>
                    <a:bodyPr/>
                    <a:lstStyle/>
                    <a:p>
                      <a:pPr algn="l" fontAlgn="b"/>
                      <a:r>
                        <a:rPr lang="en-CA" sz="1800" u="none" strike="noStrike" dirty="0" err="1">
                          <a:effectLst/>
                          <a:latin typeface="Arial" panose="020B0604020202020204" pitchFamily="34" charset="0"/>
                          <a:cs typeface="Arial" panose="020B0604020202020204" pitchFamily="34" charset="0"/>
                        </a:rPr>
                        <a:t>Jenab</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Worker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100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61716306"/>
                  </a:ext>
                </a:extLst>
              </a:tr>
              <a:tr h="360000">
                <a:tc>
                  <a:txBody>
                    <a:bodyPr/>
                    <a:lstStyle/>
                    <a:p>
                      <a:pPr algn="l" fontAlgn="b"/>
                      <a:r>
                        <a:rPr lang="en-CA" sz="1800" u="none" strike="noStrike">
                          <a:effectLst/>
                          <a:latin typeface="Arial" panose="020B0604020202020204" pitchFamily="34" charset="0"/>
                          <a:cs typeface="Arial" panose="020B0604020202020204" pitchFamily="34" charset="0"/>
                        </a:rPr>
                        <a:t>Shobana</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Worker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$2.00</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100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01155619"/>
                  </a:ext>
                </a:extLst>
              </a:tr>
              <a:tr h="380268">
                <a:tc>
                  <a:txBody>
                    <a:bodyPr/>
                    <a:lstStyle/>
                    <a:p>
                      <a:pPr algn="l" fontAlgn="b"/>
                      <a:r>
                        <a:rPr lang="en-CA" sz="2000" u="none" strike="noStrike" dirty="0">
                          <a:solidFill>
                            <a:schemeClr val="bg1"/>
                          </a:solidFill>
                          <a:effectLst/>
                          <a:latin typeface="Arial" panose="020B0604020202020204" pitchFamily="34" charset="0"/>
                          <a:cs typeface="Arial" panose="020B0604020202020204" pitchFamily="34" charset="0"/>
                        </a:rPr>
                        <a:t> Material</a:t>
                      </a:r>
                      <a:endParaRPr lang="en-CA" sz="20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3"/>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A" sz="2000" u="none" strike="noStrike" dirty="0">
                          <a:solidFill>
                            <a:schemeClr val="bg1"/>
                          </a:solidFill>
                          <a:effectLst/>
                          <a:latin typeface="Arial" panose="020B0604020202020204" pitchFamily="34" charset="0"/>
                          <a:cs typeface="Arial" panose="020B0604020202020204" pitchFamily="34" charset="0"/>
                        </a:rPr>
                        <a:t> </a:t>
                      </a:r>
                      <a:r>
                        <a:rPr lang="en-CA" sz="2000" u="none" strike="noStrike" kern="1200" baseline="0" dirty="0">
                          <a:solidFill>
                            <a:schemeClr val="bg1"/>
                          </a:solidFill>
                          <a:effectLst/>
                          <a:latin typeface="Arial" panose="020B0604020202020204" pitchFamily="34" charset="0"/>
                          <a:cs typeface="Arial" panose="020B0604020202020204" pitchFamily="34" charset="0"/>
                        </a:rPr>
                        <a:t>Type</a:t>
                      </a:r>
                      <a:endParaRPr lang="en-CA" sz="20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solidFill>
                      <a:schemeClr val="accent3"/>
                    </a:solidFill>
                  </a:tcPr>
                </a:tc>
                <a:tc>
                  <a:txBody>
                    <a:bodyPr/>
                    <a:lstStyle/>
                    <a:p>
                      <a:pPr algn="l" fontAlgn="b"/>
                      <a:r>
                        <a:rPr lang="en-CA" sz="2000" u="none" strike="noStrike" dirty="0">
                          <a:solidFill>
                            <a:schemeClr val="bg1"/>
                          </a:solidFill>
                          <a:effectLst/>
                          <a:latin typeface="Arial" panose="020B0604020202020204" pitchFamily="34" charset="0"/>
                          <a:cs typeface="Arial" panose="020B0604020202020204" pitchFamily="34" charset="0"/>
                        </a:rPr>
                        <a:t>Rate/piece</a:t>
                      </a:r>
                      <a:endParaRPr lang="en-CA" sz="20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3"/>
                    </a:solidFill>
                  </a:tcPr>
                </a:tc>
                <a:tc>
                  <a:txBody>
                    <a:bodyPr/>
                    <a:lstStyle/>
                    <a:p>
                      <a:pPr algn="l" fontAlgn="b"/>
                      <a:r>
                        <a:rPr lang="en-CA" sz="2000" u="none" strike="noStrike" dirty="0">
                          <a:solidFill>
                            <a:schemeClr val="bg1"/>
                          </a:solidFill>
                          <a:effectLst/>
                          <a:latin typeface="Arial" panose="020B0604020202020204" pitchFamily="34" charset="0"/>
                          <a:cs typeface="Arial" panose="020B0604020202020204" pitchFamily="34" charset="0"/>
                        </a:rPr>
                        <a:t>Quantity(No.)</a:t>
                      </a:r>
                      <a:endParaRPr lang="en-CA" sz="20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3"/>
                    </a:solidFill>
                  </a:tcPr>
                </a:tc>
                <a:tc>
                  <a:txBody>
                    <a:bodyPr/>
                    <a:lstStyle/>
                    <a:p>
                      <a:pPr algn="l" fontAlgn="b"/>
                      <a:r>
                        <a:rPr lang="en-CA" sz="2000" u="none" strike="noStrike" dirty="0">
                          <a:solidFill>
                            <a:schemeClr val="bg1"/>
                          </a:solidFill>
                          <a:effectLst/>
                          <a:latin typeface="Arial" panose="020B0604020202020204" pitchFamily="34" charset="0"/>
                          <a:cs typeface="Arial" panose="020B0604020202020204" pitchFamily="34" charset="0"/>
                        </a:rPr>
                        <a:t> </a:t>
                      </a:r>
                      <a:endParaRPr lang="en-CA" sz="2000" b="0"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solidFill>
                      <a:schemeClr val="accent3"/>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A" sz="2000" u="none" strike="noStrike" dirty="0">
                          <a:solidFill>
                            <a:schemeClr val="bg1"/>
                          </a:solidFill>
                          <a:effectLst/>
                          <a:latin typeface="Arial" panose="020B0604020202020204" pitchFamily="34" charset="0"/>
                          <a:cs typeface="Arial" panose="020B0604020202020204" pitchFamily="34" charset="0"/>
                        </a:rPr>
                        <a:t> </a:t>
                      </a:r>
                      <a:r>
                        <a:rPr lang="en-CA" sz="2000" u="none" strike="noStrike" kern="1200" baseline="0" dirty="0">
                          <a:solidFill>
                            <a:schemeClr val="bg1"/>
                          </a:solidFill>
                          <a:effectLst/>
                          <a:latin typeface="Arial" panose="020B0604020202020204" pitchFamily="34" charset="0"/>
                          <a:cs typeface="Arial" panose="020B0604020202020204" pitchFamily="34" charset="0"/>
                        </a:rPr>
                        <a:t>Total</a:t>
                      </a:r>
                      <a:endParaRPr lang="en-CA" sz="2000" b="1" i="0" u="none" strike="noStrike" kern="1200" baseline="0" dirty="0">
                        <a:solidFill>
                          <a:schemeClr val="bg1"/>
                        </a:solidFill>
                        <a:effectLst/>
                        <a:latin typeface="Arial" panose="020B0604020202020204" pitchFamily="34" charset="0"/>
                        <a:ea typeface="+mn-ea"/>
                        <a:cs typeface="Arial" panose="020B0604020202020204" pitchFamily="34" charset="0"/>
                      </a:endParaRPr>
                    </a:p>
                  </a:txBody>
                  <a:tcPr marL="9525" marR="9525" marT="9525" marB="0" anchor="b">
                    <a:solidFill>
                      <a:schemeClr val="accent3"/>
                    </a:solidFill>
                  </a:tcPr>
                </a:tc>
                <a:extLst>
                  <a:ext uri="{0D108BD9-81ED-4DB2-BD59-A6C34878D82A}">
                    <a16:rowId xmlns:a16="http://schemas.microsoft.com/office/drawing/2014/main" val="3826985922"/>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Straws</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Material</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$0.10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400</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$40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182783907"/>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Paper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Material</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$0.16</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60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$10</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539289437"/>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Scissor</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Material</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$8.00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$16</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379164143"/>
                  </a:ext>
                </a:extLst>
              </a:tr>
              <a:tr h="360000">
                <a:tc>
                  <a:txBody>
                    <a:bodyPr/>
                    <a:lstStyle/>
                    <a:p>
                      <a:pPr algn="l" fontAlgn="b"/>
                      <a:r>
                        <a:rPr lang="en-CA" sz="1800" u="none" strike="noStrike">
                          <a:effectLst/>
                          <a:latin typeface="Arial" panose="020B0604020202020204" pitchFamily="34" charset="0"/>
                          <a:cs typeface="Arial" panose="020B0604020202020204" pitchFamily="34" charset="0"/>
                        </a:rPr>
                        <a:t>Ruler</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Material</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$4</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240220130"/>
                  </a:ext>
                </a:extLst>
              </a:tr>
              <a:tr h="360000">
                <a:tc>
                  <a:txBody>
                    <a:bodyPr/>
                    <a:lstStyle/>
                    <a:p>
                      <a:pPr algn="l" fontAlgn="b"/>
                      <a:r>
                        <a:rPr lang="en-CA" sz="1800" u="none" strike="noStrike">
                          <a:effectLst/>
                          <a:latin typeface="Arial" panose="020B0604020202020204" pitchFamily="34" charset="0"/>
                          <a:cs typeface="Arial" panose="020B0604020202020204" pitchFamily="34" charset="0"/>
                        </a:rPr>
                        <a:t>Paper Clips</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Material</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$0.02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100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$2</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863574926"/>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Scotch tape</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Material</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a:effectLst/>
                          <a:latin typeface="Arial" panose="020B0604020202020204" pitchFamily="34" charset="0"/>
                          <a:cs typeface="Arial" panose="020B0604020202020204" pitchFamily="34" charset="0"/>
                        </a:rPr>
                        <a:t>$10.00</a:t>
                      </a:r>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3</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$30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1252049"/>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Miscellaneous</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dirty="0">
                          <a:effectLst/>
                          <a:latin typeface="Arial" panose="020B0604020202020204" pitchFamily="34" charset="0"/>
                          <a:cs typeface="Arial" panose="020B0604020202020204" pitchFamily="34" charset="0"/>
                        </a:rPr>
                        <a:t>Other expense </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endParaRPr lang="en-CA"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$50</a:t>
                      </a:r>
                      <a:endParaRPr lang="en-CA"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689330698"/>
                  </a:ext>
                </a:extLst>
              </a:tr>
              <a:tr h="360000">
                <a:tc>
                  <a:txBody>
                    <a:bodyPr/>
                    <a:lstStyle/>
                    <a:p>
                      <a:pPr algn="l" fontAlgn="b"/>
                      <a:r>
                        <a:rPr lang="en-CA" sz="1800" u="none" strike="noStrike" dirty="0">
                          <a:effectLst/>
                          <a:latin typeface="Arial" panose="020B0604020202020204" pitchFamily="34" charset="0"/>
                          <a:cs typeface="Arial" panose="020B0604020202020204" pitchFamily="34" charset="0"/>
                        </a:rPr>
                        <a:t>Totals</a:t>
                      </a:r>
                      <a:endParaRPr lang="en-CA"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 </a:t>
                      </a:r>
                      <a:endParaRPr lang="en-CA"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 </a:t>
                      </a:r>
                      <a:endParaRPr lang="en-CA"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 </a:t>
                      </a:r>
                      <a:endParaRPr lang="en-CA"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CA" sz="1800" u="none" strike="noStrike">
                          <a:effectLst/>
                          <a:latin typeface="Arial" panose="020B0604020202020204" pitchFamily="34" charset="0"/>
                          <a:cs typeface="Arial" panose="020B0604020202020204" pitchFamily="34" charset="0"/>
                        </a:rPr>
                        <a:t> </a:t>
                      </a:r>
                      <a:endParaRPr lang="en-CA"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r" fontAlgn="b"/>
                      <a:r>
                        <a:rPr lang="en-CA" sz="1800" u="none" strike="noStrike" dirty="0">
                          <a:effectLst/>
                          <a:latin typeface="Arial" panose="020B0604020202020204" pitchFamily="34" charset="0"/>
                          <a:cs typeface="Arial" panose="020B0604020202020204" pitchFamily="34" charset="0"/>
                        </a:rPr>
                        <a:t>$952</a:t>
                      </a:r>
                      <a:endParaRPr lang="en-CA"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366320132"/>
                  </a:ext>
                </a:extLst>
              </a:tr>
            </a:tbl>
          </a:graphicData>
        </a:graphic>
      </p:graphicFrame>
    </p:spTree>
    <p:extLst>
      <p:ext uri="{BB962C8B-B14F-4D97-AF65-F5344CB8AC3E}">
        <p14:creationId xmlns:p14="http://schemas.microsoft.com/office/powerpoint/2010/main" val="125726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963E-AE2B-4DD0-89BE-524E0E1CC751}"/>
              </a:ext>
            </a:extLst>
          </p:cNvPr>
          <p:cNvSpPr>
            <a:spLocks noGrp="1"/>
          </p:cNvSpPr>
          <p:nvPr>
            <p:ph type="title" idx="4294967295"/>
          </p:nvPr>
        </p:nvSpPr>
        <p:spPr>
          <a:xfrm>
            <a:off x="0" y="1"/>
            <a:ext cx="2095500" cy="1047750"/>
          </a:xfrm>
        </p:spPr>
        <p:txBody>
          <a:bodyPr>
            <a:normAutofit/>
          </a:bodyPr>
          <a:lstStyle/>
          <a:p>
            <a:pPr algn="ctr"/>
            <a:r>
              <a:rPr lang="en-CA" sz="4400" b="1" u="sng" dirty="0">
                <a:solidFill>
                  <a:schemeClr val="bg1"/>
                </a:solidFill>
                <a:latin typeface="Arial" panose="020B0604020202020204" pitchFamily="34" charset="0"/>
                <a:cs typeface="Arial" panose="020B0604020202020204" pitchFamily="34" charset="0"/>
              </a:rPr>
              <a:t>Design</a:t>
            </a:r>
          </a:p>
        </p:txBody>
      </p:sp>
      <p:pic>
        <p:nvPicPr>
          <p:cNvPr id="4" name="Picture 3">
            <a:extLst>
              <a:ext uri="{FF2B5EF4-FFF2-40B4-BE49-F238E27FC236}">
                <a16:creationId xmlns:a16="http://schemas.microsoft.com/office/drawing/2014/main" id="{6BAABEA9-39A2-4764-8182-F9691F8B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113918"/>
            <a:ext cx="8839200" cy="6630163"/>
          </a:xfrm>
          <a:prstGeom prst="rect">
            <a:avLst/>
          </a:prstGeom>
        </p:spPr>
      </p:pic>
    </p:spTree>
    <p:extLst>
      <p:ext uri="{BB962C8B-B14F-4D97-AF65-F5344CB8AC3E}">
        <p14:creationId xmlns:p14="http://schemas.microsoft.com/office/powerpoint/2010/main" val="34246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3BEBA-7DBA-421F-B6E3-57E3E3EE9CC3}"/>
              </a:ext>
            </a:extLst>
          </p:cNvPr>
          <p:cNvSpPr txBox="1"/>
          <p:nvPr/>
        </p:nvSpPr>
        <p:spPr>
          <a:xfrm>
            <a:off x="0" y="2842051"/>
            <a:ext cx="12192000" cy="830997"/>
          </a:xfrm>
          <a:prstGeom prst="rect">
            <a:avLst/>
          </a:prstGeom>
          <a:noFill/>
        </p:spPr>
        <p:txBody>
          <a:bodyPr wrap="square" rtlCol="0">
            <a:spAutoFit/>
          </a:bodyPr>
          <a:lstStyle/>
          <a:p>
            <a:pPr algn="ctr"/>
            <a:r>
              <a:rPr lang="en-US" sz="4800" dirty="0">
                <a:solidFill>
                  <a:schemeClr val="bg1"/>
                </a:solidFill>
                <a:latin typeface="Arial" panose="020B0604020202020204" pitchFamily="34" charset="0"/>
                <a:cs typeface="Arial" panose="020B0604020202020204" pitchFamily="34" charset="0"/>
              </a:rPr>
              <a:t>THANK YOU</a:t>
            </a:r>
            <a:endParaRPr lang="en-GB"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81428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41243C"/>
      </a:dk2>
      <a:lt2>
        <a:srgbClr val="E2E8E5"/>
      </a:lt2>
      <a:accent1>
        <a:srgbClr val="D23E7C"/>
      </a:accent1>
      <a:accent2>
        <a:srgbClr val="C02CA8"/>
      </a:accent2>
      <a:accent3>
        <a:srgbClr val="AC3ED2"/>
      </a:accent3>
      <a:accent4>
        <a:srgbClr val="6A3EC6"/>
      </a:accent4>
      <a:accent5>
        <a:srgbClr val="3E4BD2"/>
      </a:accent5>
      <a:accent6>
        <a:srgbClr val="2C77C0"/>
      </a:accent6>
      <a:hlink>
        <a:srgbClr val="746CCE"/>
      </a:hlink>
      <a:folHlink>
        <a:srgbClr val="7F7F7F"/>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1218</Words>
  <Application>Microsoft Office PowerPoint</Application>
  <PresentationFormat>Widescreen</PresentationFormat>
  <Paragraphs>187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The Hand</vt:lpstr>
      <vt:lpstr>The Serif Hand Black</vt:lpstr>
      <vt:lpstr>Times New Roman</vt:lpstr>
      <vt:lpstr>Wingdings</vt:lpstr>
      <vt:lpstr>SketchyVTI</vt:lpstr>
      <vt:lpstr>Exploration and Planning on  Bridge Building Presentation</vt:lpstr>
      <vt:lpstr>     Materials</vt:lpstr>
      <vt:lpstr>Planning</vt:lpstr>
      <vt:lpstr>Timeline</vt:lpstr>
      <vt:lpstr>Cost</vt:lpstr>
      <vt:lpstr>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and Planning on Bridge Building</dc:title>
  <dc:creator>jenab vohra</dc:creator>
  <cp:lastModifiedBy>jenab vohra</cp:lastModifiedBy>
  <cp:revision>37</cp:revision>
  <dcterms:created xsi:type="dcterms:W3CDTF">2020-03-23T04:54:15Z</dcterms:created>
  <dcterms:modified xsi:type="dcterms:W3CDTF">2020-03-26T15:09:05Z</dcterms:modified>
</cp:coreProperties>
</file>