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62" r:id="rId5"/>
    <p:sldId id="263" r:id="rId6"/>
    <p:sldId id="264" r:id="rId7"/>
    <p:sldId id="267" r:id="rId8"/>
    <p:sldId id="268" r:id="rId9"/>
    <p:sldId id="259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6FB"/>
    <a:srgbClr val="F09AD1"/>
    <a:srgbClr val="EB7DC4"/>
    <a:srgbClr val="F9D7ED"/>
    <a:srgbClr val="FF66CC"/>
    <a:srgbClr val="FF9900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5" autoAdjust="0"/>
  </p:normalViewPr>
  <p:slideViewPr>
    <p:cSldViewPr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9B058-70BF-4C79-80D8-ED8C5C2E807A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2AFF-F4AC-40BA-A210-A5386E09C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A study conducted in 2020 states that (61.9 - 68.2%) of the errors associated with laboratory tests occur within the pre-analytical phase of the test.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C2AFF-F4AC-40BA-A210-A5386E09C6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571750"/>
            <a:ext cx="6121436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66C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040" y="1350110"/>
            <a:ext cx="6108829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11748E8-0D2F-490E-B4FB-7C641BF0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66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6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108200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66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88B1-84D0-4669-AE30-D126DEDA2D5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90550"/>
            <a:ext cx="3810000" cy="914400"/>
          </a:xfrm>
        </p:spPr>
        <p:txBody>
          <a:bodyPr anchor="b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 Sample Preparation System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1733550"/>
            <a:ext cx="2743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Supervisor: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Dr. Aladdin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Masri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0" y="2647950"/>
            <a:ext cx="3200400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solidFill>
                  <a:srgbClr val="FAD6FB"/>
                </a:solidFill>
              </a:rPr>
              <a:t>Students:</a:t>
            </a:r>
          </a:p>
          <a:p>
            <a:pPr lvl="0" algn="ctr">
              <a:spcBef>
                <a:spcPct val="20000"/>
              </a:spcBef>
            </a:pPr>
            <a:br>
              <a:rPr lang="en-US" sz="500" dirty="0">
                <a:solidFill>
                  <a:srgbClr val="FAD6FB"/>
                </a:solidFill>
              </a:rPr>
            </a:br>
            <a:r>
              <a:rPr lang="en-US" sz="2800" dirty="0">
                <a:solidFill>
                  <a:srgbClr val="FAD6FB"/>
                </a:solidFill>
              </a:rPr>
              <a:t>Jenan </a:t>
            </a:r>
            <a:r>
              <a:rPr lang="en-US" sz="2800" dirty="0" err="1">
                <a:solidFill>
                  <a:srgbClr val="FAD6FB"/>
                </a:solidFill>
              </a:rPr>
              <a:t>Abualrub</a:t>
            </a:r>
            <a:r>
              <a:rPr lang="en-US" sz="2800" dirty="0">
                <a:solidFill>
                  <a:srgbClr val="FAD6FB"/>
                </a:solidFill>
              </a:rPr>
              <a:t> </a:t>
            </a:r>
          </a:p>
          <a:p>
            <a:pPr lvl="0" algn="ctr">
              <a:spcBef>
                <a:spcPct val="20000"/>
              </a:spcBef>
            </a:pPr>
            <a:r>
              <a:rPr lang="en-US" sz="2800" dirty="0" err="1">
                <a:solidFill>
                  <a:srgbClr val="FAD6FB"/>
                </a:solidFill>
              </a:rPr>
              <a:t>Yaqout</a:t>
            </a:r>
            <a:r>
              <a:rPr lang="en-US" sz="2800" dirty="0">
                <a:solidFill>
                  <a:srgbClr val="FAD6FB"/>
                </a:solidFill>
              </a:rPr>
              <a:t> Salameh</a:t>
            </a:r>
            <a:br>
              <a:rPr lang="en-US" sz="2800" dirty="0">
                <a:solidFill>
                  <a:srgbClr val="FAD6FB"/>
                </a:solidFill>
              </a:rPr>
            </a:br>
            <a:endParaRPr lang="en-US" sz="2800" dirty="0">
              <a:solidFill>
                <a:srgbClr val="FAD6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95400" y="2343150"/>
            <a:ext cx="4572000" cy="129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200" dirty="0">
                <a:solidFill>
                  <a:srgbClr val="FAD6FB"/>
                </a:solidFill>
              </a:rPr>
              <a:t>Thank you!</a:t>
            </a:r>
            <a:endParaRPr lang="ar-SA" sz="7200" dirty="0">
              <a:solidFill>
                <a:srgbClr val="FAD6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10965" y="433880"/>
            <a:ext cx="320863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AD6FB"/>
                </a:solidFill>
              </a:rPr>
              <a:t>Outline</a:t>
            </a:r>
            <a:endParaRPr lang="ar-SA" dirty="0">
              <a:solidFill>
                <a:srgbClr val="FAD6FB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10966" y="1502815"/>
            <a:ext cx="5266034" cy="32068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process</a:t>
            </a:r>
          </a:p>
          <a:p>
            <a:r>
              <a:rPr lang="en-US" dirty="0"/>
              <a:t>Mechanism of action</a:t>
            </a:r>
          </a:p>
          <a:p>
            <a:r>
              <a:rPr lang="en-US" dirty="0"/>
              <a:t>Problems and constraints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Notes &amp; questions</a:t>
            </a:r>
            <a:endParaRPr lang="ar-S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AD6FB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4"/>
            <a:ext cx="8246070" cy="3583535"/>
          </a:xfrm>
        </p:spPr>
        <p:txBody>
          <a:bodyPr>
            <a:normAutofit/>
          </a:bodyPr>
          <a:lstStyle/>
          <a:p>
            <a:r>
              <a:rPr lang="en-US" sz="2400" dirty="0"/>
              <a:t>What does the study conducted in 2020 state?</a:t>
            </a:r>
          </a:p>
          <a:p>
            <a:pPr>
              <a:buNone/>
            </a:pPr>
            <a:endParaRPr lang="en-US" sz="1600" dirty="0"/>
          </a:p>
          <a:p>
            <a:r>
              <a:rPr lang="en-US" sz="2400" dirty="0"/>
              <a:t>Automated Sample Preparation System (ASPS) will solve those problems!</a:t>
            </a:r>
          </a:p>
          <a:p>
            <a:endParaRPr lang="en-US" sz="1600" dirty="0"/>
          </a:p>
          <a:p>
            <a:r>
              <a:rPr lang="en-US" sz="2400" dirty="0"/>
              <a:t>Improving reliability, safety, performance, and accuracy.</a:t>
            </a:r>
          </a:p>
          <a:p>
            <a:endParaRPr lang="en-US" sz="1600" dirty="0"/>
          </a:p>
          <a:p>
            <a:r>
              <a:rPr lang="en-US" sz="2400" dirty="0"/>
              <a:t>Facilitating the process through a mobile application.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34765" y="433880"/>
            <a:ext cx="313243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AD6FB"/>
                </a:solidFill>
              </a:rPr>
              <a:t>Building process</a:t>
            </a:r>
            <a:endParaRPr lang="ar-SA" dirty="0">
              <a:solidFill>
                <a:srgbClr val="FAD6FB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34766" y="1502815"/>
            <a:ext cx="5951834" cy="3206800"/>
          </a:xfrm>
        </p:spPr>
        <p:txBody>
          <a:bodyPr>
            <a:normAutofit/>
          </a:bodyPr>
          <a:lstStyle/>
          <a:p>
            <a:r>
              <a:rPr lang="en-US" dirty="0"/>
              <a:t>Components &amp; hardware structure.</a:t>
            </a:r>
          </a:p>
          <a:p>
            <a:endParaRPr lang="en-US" sz="800" dirty="0"/>
          </a:p>
          <a:p>
            <a:r>
              <a:rPr lang="en-US" dirty="0"/>
              <a:t>Needle &amp; syringe movement.</a:t>
            </a:r>
          </a:p>
          <a:p>
            <a:endParaRPr lang="en-US" sz="800" dirty="0"/>
          </a:p>
          <a:p>
            <a:r>
              <a:rPr lang="en-US" dirty="0"/>
              <a:t>Mobile application.</a:t>
            </a:r>
          </a:p>
          <a:p>
            <a:endParaRPr lang="en-US" sz="800" dirty="0"/>
          </a:p>
          <a:p>
            <a:r>
              <a:rPr lang="en-US" dirty="0"/>
              <a:t>MQTT protocol.</a:t>
            </a:r>
          </a:p>
          <a:p>
            <a:endParaRPr lang="en-US" sz="900" dirty="0"/>
          </a:p>
          <a:p>
            <a:r>
              <a:rPr lang="en-US" dirty="0"/>
              <a:t>Sensing circuit.</a:t>
            </a:r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77565" y="433880"/>
            <a:ext cx="351343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AD6FB"/>
                </a:solidFill>
              </a:rPr>
              <a:t>Sensing circuit</a:t>
            </a:r>
            <a:endParaRPr lang="ar-SA" dirty="0">
              <a:solidFill>
                <a:srgbClr val="FAD6FB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566" y="1502815"/>
            <a:ext cx="2446634" cy="53553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Circuit diagram: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49239"/>
            <a:ext cx="6948488" cy="275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10965" y="433880"/>
            <a:ext cx="397063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AD6FB"/>
                </a:solidFill>
              </a:rPr>
              <a:t>Mechanism of action</a:t>
            </a:r>
            <a:endParaRPr lang="ar-SA" dirty="0">
              <a:solidFill>
                <a:srgbClr val="FAD6FB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87166" y="1502815"/>
            <a:ext cx="5799434" cy="320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System states:</a:t>
            </a:r>
          </a:p>
          <a:p>
            <a:pPr>
              <a:buNone/>
            </a:pPr>
            <a:endParaRPr lang="en-US" sz="1800" dirty="0"/>
          </a:p>
          <a:p>
            <a:r>
              <a:rPr lang="en-US" dirty="0"/>
              <a:t>Initialization</a:t>
            </a:r>
          </a:p>
          <a:p>
            <a:pPr>
              <a:buNone/>
            </a:pPr>
            <a:endParaRPr lang="en-US" sz="2000" dirty="0"/>
          </a:p>
          <a:p>
            <a:r>
              <a:rPr lang="en-US" dirty="0"/>
              <a:t>Cleaning</a:t>
            </a:r>
          </a:p>
          <a:p>
            <a:endParaRPr lang="en-US" sz="2000" dirty="0"/>
          </a:p>
          <a:p>
            <a:r>
              <a:rPr lang="en-US" dirty="0"/>
              <a:t>Substance selection</a:t>
            </a:r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AD6FB"/>
                </a:solidFill>
              </a:rPr>
              <a:t>Problems and constraints</a:t>
            </a:r>
            <a:endParaRPr lang="ar-SA" dirty="0">
              <a:solidFill>
                <a:srgbClr val="FAD6FB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48966" y="1733550"/>
            <a:ext cx="8246070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frequencies in the sensing part and using a frequency divider circuit.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Building the wooden parts and designing them.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Special care is needed for the reagents.</a:t>
            </a: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3000" y="2343150"/>
            <a:ext cx="5029200" cy="129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200" dirty="0">
                <a:solidFill>
                  <a:srgbClr val="FAD6FB"/>
                </a:solidFill>
              </a:rPr>
              <a:t>Live demo ...</a:t>
            </a:r>
            <a:endParaRPr lang="ar-SA" sz="7200" dirty="0">
              <a:solidFill>
                <a:srgbClr val="FAD6F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عنصر نائب للمحتوى 2"/>
          <p:cNvSpPr txBox="1">
            <a:spLocks/>
          </p:cNvSpPr>
          <p:nvPr/>
        </p:nvSpPr>
        <p:spPr>
          <a:xfrm>
            <a:off x="1295400" y="2343150"/>
            <a:ext cx="4572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7200" dirty="0">
                <a:solidFill>
                  <a:srgbClr val="FAD6FB"/>
                </a:solidFill>
              </a:rPr>
              <a:t>Discussion</a:t>
            </a:r>
            <a:endParaRPr lang="ar-SA" sz="7200" dirty="0">
              <a:solidFill>
                <a:srgbClr val="FAD6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Outline</vt:lpstr>
      <vt:lpstr>Introduction</vt:lpstr>
      <vt:lpstr>Building process</vt:lpstr>
      <vt:lpstr>Sensing circuit</vt:lpstr>
      <vt:lpstr>Mechanism of action</vt:lpstr>
      <vt:lpstr>Problems and constraints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2017-08-30T02:18:03Z</dcterms:created>
  <dcterms:modified xsi:type="dcterms:W3CDTF">2023-08-14T09:39:21Z</dcterms:modified>
</cp:coreProperties>
</file>