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62" r:id="rId6"/>
    <p:sldId id="265" r:id="rId7"/>
    <p:sldId id="266" r:id="rId8"/>
    <p:sldId id="269" r:id="rId9"/>
    <p:sldId id="264" r:id="rId10"/>
    <p:sldId id="267" r:id="rId11"/>
    <p:sldId id="271" r:id="rId12"/>
    <p:sldId id="272" r:id="rId13"/>
    <p:sldId id="273" r:id="rId14"/>
    <p:sldId id="279" r:id="rId15"/>
    <p:sldId id="280" r:id="rId16"/>
    <p:sldId id="277" r:id="rId17"/>
    <p:sldId id="275" r:id="rId18"/>
    <p:sldId id="276"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2"/>
            <p14:sldId id="265"/>
            <p14:sldId id="266"/>
            <p14:sldId id="269"/>
            <p14:sldId id="264"/>
            <p14:sldId id="267"/>
            <p14:sldId id="271"/>
            <p14:sldId id="272"/>
            <p14:sldId id="273"/>
            <p14:sldId id="279"/>
            <p14:sldId id="280"/>
            <p14:sldId id="277"/>
            <p14:sldId id="275"/>
            <p14:sldId id="276"/>
            <p14:sldId id="278"/>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280" autoAdjust="0"/>
  </p:normalViewPr>
  <p:slideViewPr>
    <p:cSldViewPr snapToGrid="0">
      <p:cViewPr varScale="1">
        <p:scale>
          <a:sx n="70" d="100"/>
          <a:sy n="70" d="100"/>
        </p:scale>
        <p:origin x="408" y="44"/>
      </p:cViewPr>
      <p:guideLst>
        <p:guide orient="horz" pos="2160"/>
        <p:guide pos="3840"/>
      </p:guideLst>
    </p:cSldViewPr>
  </p:slideViewPr>
  <p:notesTextViewPr>
    <p:cViewPr>
      <p:scale>
        <a:sx n="1" d="1"/>
        <a:sy n="1" d="1"/>
      </p:scale>
      <p:origin x="0" y="0"/>
    </p:cViewPr>
  </p:notesTextViewPr>
  <p:sorterViewPr>
    <p:cViewPr>
      <p:scale>
        <a:sx n="100" d="100"/>
        <a:sy n="100" d="100"/>
      </p:scale>
      <p:origin x="0" y="-27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C53F9-C3E2-4491-BEE3-70496BCC94F2}"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AF975A0F-F694-4DAB-882F-A207832A6AAA}">
      <dgm:prSet phldrT="[Text]" custT="1"/>
      <dgm:spPr/>
      <dgm:t>
        <a:bodyPr/>
        <a:lstStyle/>
        <a:p>
          <a:r>
            <a:rPr lang="en-US" sz="2000" dirty="0" smtClean="0"/>
            <a:t>Train accuracy</a:t>
          </a:r>
          <a:endParaRPr lang="en-US" sz="2000" dirty="0"/>
        </a:p>
      </dgm:t>
    </dgm:pt>
    <dgm:pt modelId="{5F9A6862-B219-4F7D-8E26-686E9CDFE869}" type="parTrans" cxnId="{FAE2B3EF-1C05-4016-B6DC-1F7017AF0CF3}">
      <dgm:prSet/>
      <dgm:spPr/>
      <dgm:t>
        <a:bodyPr/>
        <a:lstStyle/>
        <a:p>
          <a:endParaRPr lang="en-US"/>
        </a:p>
      </dgm:t>
    </dgm:pt>
    <dgm:pt modelId="{B9D5DF1D-3319-4494-9330-EA843244FA44}" type="sibTrans" cxnId="{FAE2B3EF-1C05-4016-B6DC-1F7017AF0CF3}">
      <dgm:prSet/>
      <dgm:spPr/>
      <dgm:t>
        <a:bodyPr/>
        <a:lstStyle/>
        <a:p>
          <a:endParaRPr lang="en-US"/>
        </a:p>
      </dgm:t>
    </dgm:pt>
    <dgm:pt modelId="{FDB5BBF9-C71C-4AA4-8926-39906AD6861D}">
      <dgm:prSet phldrT="[Text]" custT="1"/>
      <dgm:spPr/>
      <dgm:t>
        <a:bodyPr/>
        <a:lstStyle/>
        <a:p>
          <a:r>
            <a:rPr lang="en-US" sz="2000" dirty="0" smtClean="0"/>
            <a:t>Validation accuracy</a:t>
          </a:r>
          <a:endParaRPr lang="en-US" sz="2000" dirty="0"/>
        </a:p>
      </dgm:t>
    </dgm:pt>
    <dgm:pt modelId="{18939E96-D3CD-4E28-BD97-D36C0128E84A}" type="parTrans" cxnId="{18E57432-999E-4DD9-A445-1FD6CC7AE2B5}">
      <dgm:prSet/>
      <dgm:spPr/>
      <dgm:t>
        <a:bodyPr/>
        <a:lstStyle/>
        <a:p>
          <a:endParaRPr lang="en-US"/>
        </a:p>
      </dgm:t>
    </dgm:pt>
    <dgm:pt modelId="{C8EA5F39-1ECE-4A23-91D6-B841BE7C090A}" type="sibTrans" cxnId="{18E57432-999E-4DD9-A445-1FD6CC7AE2B5}">
      <dgm:prSet/>
      <dgm:spPr/>
      <dgm:t>
        <a:bodyPr/>
        <a:lstStyle/>
        <a:p>
          <a:endParaRPr lang="en-US"/>
        </a:p>
      </dgm:t>
    </dgm:pt>
    <dgm:pt modelId="{4F96D253-6486-4980-8695-D7FB90A28DCD}">
      <dgm:prSet phldrT="[Text]" custT="1"/>
      <dgm:spPr/>
      <dgm:t>
        <a:bodyPr/>
        <a:lstStyle/>
        <a:p>
          <a:r>
            <a:rPr lang="en-US" sz="2000" dirty="0" smtClean="0"/>
            <a:t>Test accuracy</a:t>
          </a:r>
          <a:endParaRPr lang="en-US" sz="2000" dirty="0"/>
        </a:p>
      </dgm:t>
    </dgm:pt>
    <dgm:pt modelId="{FABDCCB1-4BF6-483B-BBB5-C19D7D8CECA6}" type="parTrans" cxnId="{AEF7901B-62E7-40E0-BDE6-051E119A1BF9}">
      <dgm:prSet/>
      <dgm:spPr/>
      <dgm:t>
        <a:bodyPr/>
        <a:lstStyle/>
        <a:p>
          <a:endParaRPr lang="en-US"/>
        </a:p>
      </dgm:t>
    </dgm:pt>
    <dgm:pt modelId="{52CBAFCD-E40A-4088-BC2F-754A3A3FCAE7}" type="sibTrans" cxnId="{AEF7901B-62E7-40E0-BDE6-051E119A1BF9}">
      <dgm:prSet/>
      <dgm:spPr/>
      <dgm:t>
        <a:bodyPr/>
        <a:lstStyle/>
        <a:p>
          <a:endParaRPr lang="en-US"/>
        </a:p>
      </dgm:t>
    </dgm:pt>
    <dgm:pt modelId="{3D1105C7-30C8-40B0-B48C-246EB6F35763}" type="pres">
      <dgm:prSet presAssocID="{299C53F9-C3E2-4491-BEE3-70496BCC94F2}" presName="Name0" presStyleCnt="0">
        <dgm:presLayoutVars>
          <dgm:chMax val="7"/>
          <dgm:chPref val="7"/>
          <dgm:dir/>
        </dgm:presLayoutVars>
      </dgm:prSet>
      <dgm:spPr/>
      <dgm:t>
        <a:bodyPr/>
        <a:lstStyle/>
        <a:p>
          <a:endParaRPr lang="en-US"/>
        </a:p>
      </dgm:t>
    </dgm:pt>
    <dgm:pt modelId="{726A5A80-C2CB-4E15-8F0D-435DA291BD5B}" type="pres">
      <dgm:prSet presAssocID="{299C53F9-C3E2-4491-BEE3-70496BCC94F2}" presName="Name1" presStyleCnt="0"/>
      <dgm:spPr/>
    </dgm:pt>
    <dgm:pt modelId="{BF681E1B-A1C1-43F4-97B1-BDC8DDA2B8FB}" type="pres">
      <dgm:prSet presAssocID="{299C53F9-C3E2-4491-BEE3-70496BCC94F2}" presName="cycle" presStyleCnt="0"/>
      <dgm:spPr/>
    </dgm:pt>
    <dgm:pt modelId="{D656F3E2-8C4D-43CD-BF7E-E89E9379CD1F}" type="pres">
      <dgm:prSet presAssocID="{299C53F9-C3E2-4491-BEE3-70496BCC94F2}" presName="srcNode" presStyleLbl="node1" presStyleIdx="0" presStyleCnt="3"/>
      <dgm:spPr/>
    </dgm:pt>
    <dgm:pt modelId="{ECE34FA6-7E58-4421-9E4C-38053624C1B5}" type="pres">
      <dgm:prSet presAssocID="{299C53F9-C3E2-4491-BEE3-70496BCC94F2}" presName="conn" presStyleLbl="parChTrans1D2" presStyleIdx="0" presStyleCnt="1"/>
      <dgm:spPr/>
      <dgm:t>
        <a:bodyPr/>
        <a:lstStyle/>
        <a:p>
          <a:endParaRPr lang="en-US"/>
        </a:p>
      </dgm:t>
    </dgm:pt>
    <dgm:pt modelId="{725CEF52-B62E-40A6-B0A8-832EC5C5710C}" type="pres">
      <dgm:prSet presAssocID="{299C53F9-C3E2-4491-BEE3-70496BCC94F2}" presName="extraNode" presStyleLbl="node1" presStyleIdx="0" presStyleCnt="3"/>
      <dgm:spPr/>
    </dgm:pt>
    <dgm:pt modelId="{1E03D6AB-EA86-4154-B077-7CD48B9E0FD2}" type="pres">
      <dgm:prSet presAssocID="{299C53F9-C3E2-4491-BEE3-70496BCC94F2}" presName="dstNode" presStyleLbl="node1" presStyleIdx="0" presStyleCnt="3"/>
      <dgm:spPr/>
    </dgm:pt>
    <dgm:pt modelId="{9E8F4C07-44FD-4D4D-989A-82864A17BDF5}" type="pres">
      <dgm:prSet presAssocID="{AF975A0F-F694-4DAB-882F-A207832A6AAA}" presName="text_1" presStyleLbl="node1" presStyleIdx="0" presStyleCnt="3">
        <dgm:presLayoutVars>
          <dgm:bulletEnabled val="1"/>
        </dgm:presLayoutVars>
      </dgm:prSet>
      <dgm:spPr/>
      <dgm:t>
        <a:bodyPr/>
        <a:lstStyle/>
        <a:p>
          <a:endParaRPr lang="en-US"/>
        </a:p>
      </dgm:t>
    </dgm:pt>
    <dgm:pt modelId="{B19BE391-8E73-4714-97CF-631ADA6421CD}" type="pres">
      <dgm:prSet presAssocID="{AF975A0F-F694-4DAB-882F-A207832A6AAA}" presName="accent_1" presStyleCnt="0"/>
      <dgm:spPr/>
    </dgm:pt>
    <dgm:pt modelId="{CF9F69BD-0F07-4C86-8F54-F1A34E8C0621}" type="pres">
      <dgm:prSet presAssocID="{AF975A0F-F694-4DAB-882F-A207832A6AAA}" presName="accentRepeatNode" presStyleLbl="solidFgAcc1" presStyleIdx="0" presStyleCnt="3" custLinFactNeighborX="-3169" custLinFactNeighborY="-2463"/>
      <dgm:spPr/>
    </dgm:pt>
    <dgm:pt modelId="{6F1F604A-28E2-4A45-9FEB-D042A222CDAC}" type="pres">
      <dgm:prSet presAssocID="{FDB5BBF9-C71C-4AA4-8926-39906AD6861D}" presName="text_2" presStyleLbl="node1" presStyleIdx="1" presStyleCnt="3">
        <dgm:presLayoutVars>
          <dgm:bulletEnabled val="1"/>
        </dgm:presLayoutVars>
      </dgm:prSet>
      <dgm:spPr/>
      <dgm:t>
        <a:bodyPr/>
        <a:lstStyle/>
        <a:p>
          <a:endParaRPr lang="en-US"/>
        </a:p>
      </dgm:t>
    </dgm:pt>
    <dgm:pt modelId="{ABE3E6C9-79B6-433B-9E70-61EE143A57CF}" type="pres">
      <dgm:prSet presAssocID="{FDB5BBF9-C71C-4AA4-8926-39906AD6861D}" presName="accent_2" presStyleCnt="0"/>
      <dgm:spPr/>
    </dgm:pt>
    <dgm:pt modelId="{3000E9E3-A595-4D2D-88BB-3EFC7CBD4BC6}" type="pres">
      <dgm:prSet presAssocID="{FDB5BBF9-C71C-4AA4-8926-39906AD6861D}" presName="accentRepeatNode" presStyleLbl="solidFgAcc1" presStyleIdx="1" presStyleCnt="3"/>
      <dgm:spPr/>
    </dgm:pt>
    <dgm:pt modelId="{17F4BFD6-3BE9-4E87-B8B7-038A9789153C}" type="pres">
      <dgm:prSet presAssocID="{4F96D253-6486-4980-8695-D7FB90A28DCD}" presName="text_3" presStyleLbl="node1" presStyleIdx="2" presStyleCnt="3">
        <dgm:presLayoutVars>
          <dgm:bulletEnabled val="1"/>
        </dgm:presLayoutVars>
      </dgm:prSet>
      <dgm:spPr/>
      <dgm:t>
        <a:bodyPr/>
        <a:lstStyle/>
        <a:p>
          <a:endParaRPr lang="en-US"/>
        </a:p>
      </dgm:t>
    </dgm:pt>
    <dgm:pt modelId="{D1AA78DF-56A8-4FCD-82FC-6F4AEFFC88C6}" type="pres">
      <dgm:prSet presAssocID="{4F96D253-6486-4980-8695-D7FB90A28DCD}" presName="accent_3" presStyleCnt="0"/>
      <dgm:spPr/>
    </dgm:pt>
    <dgm:pt modelId="{C2294BBC-F318-49F3-9342-29784CD85760}" type="pres">
      <dgm:prSet presAssocID="{4F96D253-6486-4980-8695-D7FB90A28DCD}" presName="accentRepeatNode" presStyleLbl="solidFgAcc1" presStyleIdx="2" presStyleCnt="3"/>
      <dgm:spPr/>
    </dgm:pt>
  </dgm:ptLst>
  <dgm:cxnLst>
    <dgm:cxn modelId="{E6CF656D-7E94-4905-AD6F-99AB4C8A48EF}" type="presOf" srcId="{B9D5DF1D-3319-4494-9330-EA843244FA44}" destId="{ECE34FA6-7E58-4421-9E4C-38053624C1B5}" srcOrd="0" destOrd="0" presId="urn:microsoft.com/office/officeart/2008/layout/VerticalCurvedList"/>
    <dgm:cxn modelId="{30DB6FB3-FDA2-4E83-98FC-61DA89F2A712}" type="presOf" srcId="{299C53F9-C3E2-4491-BEE3-70496BCC94F2}" destId="{3D1105C7-30C8-40B0-B48C-246EB6F35763}" srcOrd="0" destOrd="0" presId="urn:microsoft.com/office/officeart/2008/layout/VerticalCurvedList"/>
    <dgm:cxn modelId="{BDBE5FBC-BFAA-4CFF-B3F4-062B12981B6F}" type="presOf" srcId="{AF975A0F-F694-4DAB-882F-A207832A6AAA}" destId="{9E8F4C07-44FD-4D4D-989A-82864A17BDF5}" srcOrd="0" destOrd="0" presId="urn:microsoft.com/office/officeart/2008/layout/VerticalCurvedList"/>
    <dgm:cxn modelId="{AEF7901B-62E7-40E0-BDE6-051E119A1BF9}" srcId="{299C53F9-C3E2-4491-BEE3-70496BCC94F2}" destId="{4F96D253-6486-4980-8695-D7FB90A28DCD}" srcOrd="2" destOrd="0" parTransId="{FABDCCB1-4BF6-483B-BBB5-C19D7D8CECA6}" sibTransId="{52CBAFCD-E40A-4088-BC2F-754A3A3FCAE7}"/>
    <dgm:cxn modelId="{18E57432-999E-4DD9-A445-1FD6CC7AE2B5}" srcId="{299C53F9-C3E2-4491-BEE3-70496BCC94F2}" destId="{FDB5BBF9-C71C-4AA4-8926-39906AD6861D}" srcOrd="1" destOrd="0" parTransId="{18939E96-D3CD-4E28-BD97-D36C0128E84A}" sibTransId="{C8EA5F39-1ECE-4A23-91D6-B841BE7C090A}"/>
    <dgm:cxn modelId="{FAE2B3EF-1C05-4016-B6DC-1F7017AF0CF3}" srcId="{299C53F9-C3E2-4491-BEE3-70496BCC94F2}" destId="{AF975A0F-F694-4DAB-882F-A207832A6AAA}" srcOrd="0" destOrd="0" parTransId="{5F9A6862-B219-4F7D-8E26-686E9CDFE869}" sibTransId="{B9D5DF1D-3319-4494-9330-EA843244FA44}"/>
    <dgm:cxn modelId="{84744CAF-F0B7-4321-8395-B49E993187BB}" type="presOf" srcId="{4F96D253-6486-4980-8695-D7FB90A28DCD}" destId="{17F4BFD6-3BE9-4E87-B8B7-038A9789153C}" srcOrd="0" destOrd="0" presId="urn:microsoft.com/office/officeart/2008/layout/VerticalCurvedList"/>
    <dgm:cxn modelId="{5AFC1965-1921-4905-BDA6-C15290B55CCA}" type="presOf" srcId="{FDB5BBF9-C71C-4AA4-8926-39906AD6861D}" destId="{6F1F604A-28E2-4A45-9FEB-D042A222CDAC}" srcOrd="0" destOrd="0" presId="urn:microsoft.com/office/officeart/2008/layout/VerticalCurvedList"/>
    <dgm:cxn modelId="{FE15A860-215F-4E40-83B6-08787831CE9F}" type="presParOf" srcId="{3D1105C7-30C8-40B0-B48C-246EB6F35763}" destId="{726A5A80-C2CB-4E15-8F0D-435DA291BD5B}" srcOrd="0" destOrd="0" presId="urn:microsoft.com/office/officeart/2008/layout/VerticalCurvedList"/>
    <dgm:cxn modelId="{C2AB45B3-F038-4510-8D6F-21606AF83A77}" type="presParOf" srcId="{726A5A80-C2CB-4E15-8F0D-435DA291BD5B}" destId="{BF681E1B-A1C1-43F4-97B1-BDC8DDA2B8FB}" srcOrd="0" destOrd="0" presId="urn:microsoft.com/office/officeart/2008/layout/VerticalCurvedList"/>
    <dgm:cxn modelId="{078C299B-B6A8-438A-B362-F3676AC4DC5A}" type="presParOf" srcId="{BF681E1B-A1C1-43F4-97B1-BDC8DDA2B8FB}" destId="{D656F3E2-8C4D-43CD-BF7E-E89E9379CD1F}" srcOrd="0" destOrd="0" presId="urn:microsoft.com/office/officeart/2008/layout/VerticalCurvedList"/>
    <dgm:cxn modelId="{54DC4BD6-92B3-4EF7-A11E-8E201328F9FD}" type="presParOf" srcId="{BF681E1B-A1C1-43F4-97B1-BDC8DDA2B8FB}" destId="{ECE34FA6-7E58-4421-9E4C-38053624C1B5}" srcOrd="1" destOrd="0" presId="urn:microsoft.com/office/officeart/2008/layout/VerticalCurvedList"/>
    <dgm:cxn modelId="{5BD7665F-3F14-464E-AC65-85984D8C26A3}" type="presParOf" srcId="{BF681E1B-A1C1-43F4-97B1-BDC8DDA2B8FB}" destId="{725CEF52-B62E-40A6-B0A8-832EC5C5710C}" srcOrd="2" destOrd="0" presId="urn:microsoft.com/office/officeart/2008/layout/VerticalCurvedList"/>
    <dgm:cxn modelId="{45B6FAFE-90DF-4A7C-8318-10DED42C3168}" type="presParOf" srcId="{BF681E1B-A1C1-43F4-97B1-BDC8DDA2B8FB}" destId="{1E03D6AB-EA86-4154-B077-7CD48B9E0FD2}" srcOrd="3" destOrd="0" presId="urn:microsoft.com/office/officeart/2008/layout/VerticalCurvedList"/>
    <dgm:cxn modelId="{1456FFA2-8213-4C1B-B57A-7A3F1BA55F1F}" type="presParOf" srcId="{726A5A80-C2CB-4E15-8F0D-435DA291BD5B}" destId="{9E8F4C07-44FD-4D4D-989A-82864A17BDF5}" srcOrd="1" destOrd="0" presId="urn:microsoft.com/office/officeart/2008/layout/VerticalCurvedList"/>
    <dgm:cxn modelId="{AF3F51FD-6CEB-4A7C-9F89-491EC68EDF76}" type="presParOf" srcId="{726A5A80-C2CB-4E15-8F0D-435DA291BD5B}" destId="{B19BE391-8E73-4714-97CF-631ADA6421CD}" srcOrd="2" destOrd="0" presId="urn:microsoft.com/office/officeart/2008/layout/VerticalCurvedList"/>
    <dgm:cxn modelId="{53CF877A-A9D9-41B9-A114-DA7FCFD515DB}" type="presParOf" srcId="{B19BE391-8E73-4714-97CF-631ADA6421CD}" destId="{CF9F69BD-0F07-4C86-8F54-F1A34E8C0621}" srcOrd="0" destOrd="0" presId="urn:microsoft.com/office/officeart/2008/layout/VerticalCurvedList"/>
    <dgm:cxn modelId="{7609E46E-ED9C-472A-A0AC-54369EAF3A54}" type="presParOf" srcId="{726A5A80-C2CB-4E15-8F0D-435DA291BD5B}" destId="{6F1F604A-28E2-4A45-9FEB-D042A222CDAC}" srcOrd="3" destOrd="0" presId="urn:microsoft.com/office/officeart/2008/layout/VerticalCurvedList"/>
    <dgm:cxn modelId="{E1160C4C-C362-41CC-B120-1B8FDAD7A8F3}" type="presParOf" srcId="{726A5A80-C2CB-4E15-8F0D-435DA291BD5B}" destId="{ABE3E6C9-79B6-433B-9E70-61EE143A57CF}" srcOrd="4" destOrd="0" presId="urn:microsoft.com/office/officeart/2008/layout/VerticalCurvedList"/>
    <dgm:cxn modelId="{4DE1F3E2-30D1-4999-8E86-2F23142E35A5}" type="presParOf" srcId="{ABE3E6C9-79B6-433B-9E70-61EE143A57CF}" destId="{3000E9E3-A595-4D2D-88BB-3EFC7CBD4BC6}" srcOrd="0" destOrd="0" presId="urn:microsoft.com/office/officeart/2008/layout/VerticalCurvedList"/>
    <dgm:cxn modelId="{6E54FCAE-F3EB-4D37-8E74-85FE74E34439}" type="presParOf" srcId="{726A5A80-C2CB-4E15-8F0D-435DA291BD5B}" destId="{17F4BFD6-3BE9-4E87-B8B7-038A9789153C}" srcOrd="5" destOrd="0" presId="urn:microsoft.com/office/officeart/2008/layout/VerticalCurvedList"/>
    <dgm:cxn modelId="{B95966E0-AA99-4E7A-A68E-7308B7FF4ACC}" type="presParOf" srcId="{726A5A80-C2CB-4E15-8F0D-435DA291BD5B}" destId="{D1AA78DF-56A8-4FCD-82FC-6F4AEFFC88C6}" srcOrd="6" destOrd="0" presId="urn:microsoft.com/office/officeart/2008/layout/VerticalCurvedList"/>
    <dgm:cxn modelId="{90C40BCA-6DEF-4191-B511-080A65B9C2EB}" type="presParOf" srcId="{D1AA78DF-56A8-4FCD-82FC-6F4AEFFC88C6}" destId="{C2294BBC-F318-49F3-9342-29784CD8576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C53F9-C3E2-4491-BEE3-70496BCC94F2}"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AF975A0F-F694-4DAB-882F-A207832A6AAA}">
      <dgm:prSet phldrT="[Text]" custT="1"/>
      <dgm:spPr/>
      <dgm:t>
        <a:bodyPr/>
        <a:lstStyle/>
        <a:p>
          <a:r>
            <a:rPr lang="en-US" sz="2000" dirty="0" smtClean="0"/>
            <a:t>Train accuracy</a:t>
          </a:r>
          <a:endParaRPr lang="en-US" sz="2000" dirty="0"/>
        </a:p>
      </dgm:t>
    </dgm:pt>
    <dgm:pt modelId="{5F9A6862-B219-4F7D-8E26-686E9CDFE869}" type="parTrans" cxnId="{FAE2B3EF-1C05-4016-B6DC-1F7017AF0CF3}">
      <dgm:prSet/>
      <dgm:spPr/>
      <dgm:t>
        <a:bodyPr/>
        <a:lstStyle/>
        <a:p>
          <a:endParaRPr lang="en-US"/>
        </a:p>
      </dgm:t>
    </dgm:pt>
    <dgm:pt modelId="{B9D5DF1D-3319-4494-9330-EA843244FA44}" type="sibTrans" cxnId="{FAE2B3EF-1C05-4016-B6DC-1F7017AF0CF3}">
      <dgm:prSet/>
      <dgm:spPr/>
      <dgm:t>
        <a:bodyPr/>
        <a:lstStyle/>
        <a:p>
          <a:endParaRPr lang="en-US"/>
        </a:p>
      </dgm:t>
    </dgm:pt>
    <dgm:pt modelId="{FDB5BBF9-C71C-4AA4-8926-39906AD6861D}">
      <dgm:prSet phldrT="[Text]" custT="1"/>
      <dgm:spPr/>
      <dgm:t>
        <a:bodyPr/>
        <a:lstStyle/>
        <a:p>
          <a:r>
            <a:rPr lang="en-US" sz="2000" dirty="0" smtClean="0"/>
            <a:t>Validation accuracy</a:t>
          </a:r>
          <a:endParaRPr lang="en-US" sz="2000" dirty="0"/>
        </a:p>
      </dgm:t>
    </dgm:pt>
    <dgm:pt modelId="{18939E96-D3CD-4E28-BD97-D36C0128E84A}" type="parTrans" cxnId="{18E57432-999E-4DD9-A445-1FD6CC7AE2B5}">
      <dgm:prSet/>
      <dgm:spPr/>
      <dgm:t>
        <a:bodyPr/>
        <a:lstStyle/>
        <a:p>
          <a:endParaRPr lang="en-US"/>
        </a:p>
      </dgm:t>
    </dgm:pt>
    <dgm:pt modelId="{C8EA5F39-1ECE-4A23-91D6-B841BE7C090A}" type="sibTrans" cxnId="{18E57432-999E-4DD9-A445-1FD6CC7AE2B5}">
      <dgm:prSet/>
      <dgm:spPr/>
      <dgm:t>
        <a:bodyPr/>
        <a:lstStyle/>
        <a:p>
          <a:endParaRPr lang="en-US"/>
        </a:p>
      </dgm:t>
    </dgm:pt>
    <dgm:pt modelId="{4F96D253-6486-4980-8695-D7FB90A28DCD}">
      <dgm:prSet phldrT="[Text]" custT="1"/>
      <dgm:spPr/>
      <dgm:t>
        <a:bodyPr/>
        <a:lstStyle/>
        <a:p>
          <a:r>
            <a:rPr lang="en-US" sz="2000" dirty="0" smtClean="0"/>
            <a:t>Test accuracy</a:t>
          </a:r>
          <a:endParaRPr lang="en-US" sz="2000" dirty="0"/>
        </a:p>
      </dgm:t>
    </dgm:pt>
    <dgm:pt modelId="{FABDCCB1-4BF6-483B-BBB5-C19D7D8CECA6}" type="parTrans" cxnId="{AEF7901B-62E7-40E0-BDE6-051E119A1BF9}">
      <dgm:prSet/>
      <dgm:spPr/>
      <dgm:t>
        <a:bodyPr/>
        <a:lstStyle/>
        <a:p>
          <a:endParaRPr lang="en-US"/>
        </a:p>
      </dgm:t>
    </dgm:pt>
    <dgm:pt modelId="{52CBAFCD-E40A-4088-BC2F-754A3A3FCAE7}" type="sibTrans" cxnId="{AEF7901B-62E7-40E0-BDE6-051E119A1BF9}">
      <dgm:prSet/>
      <dgm:spPr/>
      <dgm:t>
        <a:bodyPr/>
        <a:lstStyle/>
        <a:p>
          <a:endParaRPr lang="en-US"/>
        </a:p>
      </dgm:t>
    </dgm:pt>
    <dgm:pt modelId="{3D1105C7-30C8-40B0-B48C-246EB6F35763}" type="pres">
      <dgm:prSet presAssocID="{299C53F9-C3E2-4491-BEE3-70496BCC94F2}" presName="Name0" presStyleCnt="0">
        <dgm:presLayoutVars>
          <dgm:chMax val="7"/>
          <dgm:chPref val="7"/>
          <dgm:dir/>
        </dgm:presLayoutVars>
      </dgm:prSet>
      <dgm:spPr/>
      <dgm:t>
        <a:bodyPr/>
        <a:lstStyle/>
        <a:p>
          <a:endParaRPr lang="en-US"/>
        </a:p>
      </dgm:t>
    </dgm:pt>
    <dgm:pt modelId="{726A5A80-C2CB-4E15-8F0D-435DA291BD5B}" type="pres">
      <dgm:prSet presAssocID="{299C53F9-C3E2-4491-BEE3-70496BCC94F2}" presName="Name1" presStyleCnt="0"/>
      <dgm:spPr/>
    </dgm:pt>
    <dgm:pt modelId="{BF681E1B-A1C1-43F4-97B1-BDC8DDA2B8FB}" type="pres">
      <dgm:prSet presAssocID="{299C53F9-C3E2-4491-BEE3-70496BCC94F2}" presName="cycle" presStyleCnt="0"/>
      <dgm:spPr/>
    </dgm:pt>
    <dgm:pt modelId="{D656F3E2-8C4D-43CD-BF7E-E89E9379CD1F}" type="pres">
      <dgm:prSet presAssocID="{299C53F9-C3E2-4491-BEE3-70496BCC94F2}" presName="srcNode" presStyleLbl="node1" presStyleIdx="0" presStyleCnt="3"/>
      <dgm:spPr/>
    </dgm:pt>
    <dgm:pt modelId="{ECE34FA6-7E58-4421-9E4C-38053624C1B5}" type="pres">
      <dgm:prSet presAssocID="{299C53F9-C3E2-4491-BEE3-70496BCC94F2}" presName="conn" presStyleLbl="parChTrans1D2" presStyleIdx="0" presStyleCnt="1" custLinFactNeighborX="-1367" custLinFactNeighborY="1839"/>
      <dgm:spPr/>
      <dgm:t>
        <a:bodyPr/>
        <a:lstStyle/>
        <a:p>
          <a:endParaRPr lang="en-US"/>
        </a:p>
      </dgm:t>
    </dgm:pt>
    <dgm:pt modelId="{725CEF52-B62E-40A6-B0A8-832EC5C5710C}" type="pres">
      <dgm:prSet presAssocID="{299C53F9-C3E2-4491-BEE3-70496BCC94F2}" presName="extraNode" presStyleLbl="node1" presStyleIdx="0" presStyleCnt="3"/>
      <dgm:spPr/>
    </dgm:pt>
    <dgm:pt modelId="{1E03D6AB-EA86-4154-B077-7CD48B9E0FD2}" type="pres">
      <dgm:prSet presAssocID="{299C53F9-C3E2-4491-BEE3-70496BCC94F2}" presName="dstNode" presStyleLbl="node1" presStyleIdx="0" presStyleCnt="3"/>
      <dgm:spPr/>
    </dgm:pt>
    <dgm:pt modelId="{9E8F4C07-44FD-4D4D-989A-82864A17BDF5}" type="pres">
      <dgm:prSet presAssocID="{AF975A0F-F694-4DAB-882F-A207832A6AAA}" presName="text_1" presStyleLbl="node1" presStyleIdx="0" presStyleCnt="3">
        <dgm:presLayoutVars>
          <dgm:bulletEnabled val="1"/>
        </dgm:presLayoutVars>
      </dgm:prSet>
      <dgm:spPr/>
      <dgm:t>
        <a:bodyPr/>
        <a:lstStyle/>
        <a:p>
          <a:endParaRPr lang="en-US"/>
        </a:p>
      </dgm:t>
    </dgm:pt>
    <dgm:pt modelId="{B19BE391-8E73-4714-97CF-631ADA6421CD}" type="pres">
      <dgm:prSet presAssocID="{AF975A0F-F694-4DAB-882F-A207832A6AAA}" presName="accent_1" presStyleCnt="0"/>
      <dgm:spPr/>
    </dgm:pt>
    <dgm:pt modelId="{CF9F69BD-0F07-4C86-8F54-F1A34E8C0621}" type="pres">
      <dgm:prSet presAssocID="{AF975A0F-F694-4DAB-882F-A207832A6AAA}" presName="accentRepeatNode" presStyleLbl="solidFgAcc1" presStyleIdx="0" presStyleCnt="3" custLinFactNeighborX="-3169" custLinFactNeighborY="-2463"/>
      <dgm:spPr/>
    </dgm:pt>
    <dgm:pt modelId="{6F1F604A-28E2-4A45-9FEB-D042A222CDAC}" type="pres">
      <dgm:prSet presAssocID="{FDB5BBF9-C71C-4AA4-8926-39906AD6861D}" presName="text_2" presStyleLbl="node1" presStyleIdx="1" presStyleCnt="3">
        <dgm:presLayoutVars>
          <dgm:bulletEnabled val="1"/>
        </dgm:presLayoutVars>
      </dgm:prSet>
      <dgm:spPr/>
      <dgm:t>
        <a:bodyPr/>
        <a:lstStyle/>
        <a:p>
          <a:endParaRPr lang="en-US"/>
        </a:p>
      </dgm:t>
    </dgm:pt>
    <dgm:pt modelId="{ABE3E6C9-79B6-433B-9E70-61EE143A57CF}" type="pres">
      <dgm:prSet presAssocID="{FDB5BBF9-C71C-4AA4-8926-39906AD6861D}" presName="accent_2" presStyleCnt="0"/>
      <dgm:spPr/>
    </dgm:pt>
    <dgm:pt modelId="{3000E9E3-A595-4D2D-88BB-3EFC7CBD4BC6}" type="pres">
      <dgm:prSet presAssocID="{FDB5BBF9-C71C-4AA4-8926-39906AD6861D}" presName="accentRepeatNode" presStyleLbl="solidFgAcc1" presStyleIdx="1" presStyleCnt="3"/>
      <dgm:spPr/>
    </dgm:pt>
    <dgm:pt modelId="{17F4BFD6-3BE9-4E87-B8B7-038A9789153C}" type="pres">
      <dgm:prSet presAssocID="{4F96D253-6486-4980-8695-D7FB90A28DCD}" presName="text_3" presStyleLbl="node1" presStyleIdx="2" presStyleCnt="3">
        <dgm:presLayoutVars>
          <dgm:bulletEnabled val="1"/>
        </dgm:presLayoutVars>
      </dgm:prSet>
      <dgm:spPr/>
      <dgm:t>
        <a:bodyPr/>
        <a:lstStyle/>
        <a:p>
          <a:endParaRPr lang="en-US"/>
        </a:p>
      </dgm:t>
    </dgm:pt>
    <dgm:pt modelId="{D1AA78DF-56A8-4FCD-82FC-6F4AEFFC88C6}" type="pres">
      <dgm:prSet presAssocID="{4F96D253-6486-4980-8695-D7FB90A28DCD}" presName="accent_3" presStyleCnt="0"/>
      <dgm:spPr/>
    </dgm:pt>
    <dgm:pt modelId="{C2294BBC-F318-49F3-9342-29784CD85760}" type="pres">
      <dgm:prSet presAssocID="{4F96D253-6486-4980-8695-D7FB90A28DCD}" presName="accentRepeatNode" presStyleLbl="solidFgAcc1" presStyleIdx="2" presStyleCnt="3"/>
      <dgm:spPr/>
    </dgm:pt>
  </dgm:ptLst>
  <dgm:cxnLst>
    <dgm:cxn modelId="{81539A49-2DFB-4073-ACA8-D2EDABBF7FA5}" type="presOf" srcId="{B9D5DF1D-3319-4494-9330-EA843244FA44}" destId="{ECE34FA6-7E58-4421-9E4C-38053624C1B5}" srcOrd="0" destOrd="0" presId="urn:microsoft.com/office/officeart/2008/layout/VerticalCurvedList"/>
    <dgm:cxn modelId="{B9143289-F222-43A9-8714-A46FB25BDBB9}" type="presOf" srcId="{FDB5BBF9-C71C-4AA4-8926-39906AD6861D}" destId="{6F1F604A-28E2-4A45-9FEB-D042A222CDAC}" srcOrd="0" destOrd="0" presId="urn:microsoft.com/office/officeart/2008/layout/VerticalCurvedList"/>
    <dgm:cxn modelId="{AEF7901B-62E7-40E0-BDE6-051E119A1BF9}" srcId="{299C53F9-C3E2-4491-BEE3-70496BCC94F2}" destId="{4F96D253-6486-4980-8695-D7FB90A28DCD}" srcOrd="2" destOrd="0" parTransId="{FABDCCB1-4BF6-483B-BBB5-C19D7D8CECA6}" sibTransId="{52CBAFCD-E40A-4088-BC2F-754A3A3FCAE7}"/>
    <dgm:cxn modelId="{18E57432-999E-4DD9-A445-1FD6CC7AE2B5}" srcId="{299C53F9-C3E2-4491-BEE3-70496BCC94F2}" destId="{FDB5BBF9-C71C-4AA4-8926-39906AD6861D}" srcOrd="1" destOrd="0" parTransId="{18939E96-D3CD-4E28-BD97-D36C0128E84A}" sibTransId="{C8EA5F39-1ECE-4A23-91D6-B841BE7C090A}"/>
    <dgm:cxn modelId="{6DFA4ADE-24A9-4C62-AA78-89DEC126096D}" type="presOf" srcId="{4F96D253-6486-4980-8695-D7FB90A28DCD}" destId="{17F4BFD6-3BE9-4E87-B8B7-038A9789153C}" srcOrd="0" destOrd="0" presId="urn:microsoft.com/office/officeart/2008/layout/VerticalCurvedList"/>
    <dgm:cxn modelId="{72FD6EC2-7704-4FF1-8C6C-33D7469989F8}" type="presOf" srcId="{AF975A0F-F694-4DAB-882F-A207832A6AAA}" destId="{9E8F4C07-44FD-4D4D-989A-82864A17BDF5}" srcOrd="0" destOrd="0" presId="urn:microsoft.com/office/officeart/2008/layout/VerticalCurvedList"/>
    <dgm:cxn modelId="{FAE2B3EF-1C05-4016-B6DC-1F7017AF0CF3}" srcId="{299C53F9-C3E2-4491-BEE3-70496BCC94F2}" destId="{AF975A0F-F694-4DAB-882F-A207832A6AAA}" srcOrd="0" destOrd="0" parTransId="{5F9A6862-B219-4F7D-8E26-686E9CDFE869}" sibTransId="{B9D5DF1D-3319-4494-9330-EA843244FA44}"/>
    <dgm:cxn modelId="{5B6A5578-F9A6-495F-8B5C-7A36582A1821}" type="presOf" srcId="{299C53F9-C3E2-4491-BEE3-70496BCC94F2}" destId="{3D1105C7-30C8-40B0-B48C-246EB6F35763}" srcOrd="0" destOrd="0" presId="urn:microsoft.com/office/officeart/2008/layout/VerticalCurvedList"/>
    <dgm:cxn modelId="{9AE7E910-344D-4132-9083-3E4DEA7A7F1A}" type="presParOf" srcId="{3D1105C7-30C8-40B0-B48C-246EB6F35763}" destId="{726A5A80-C2CB-4E15-8F0D-435DA291BD5B}" srcOrd="0" destOrd="0" presId="urn:microsoft.com/office/officeart/2008/layout/VerticalCurvedList"/>
    <dgm:cxn modelId="{EDDCBDAB-34CD-4B71-8E4C-22BEFE05037F}" type="presParOf" srcId="{726A5A80-C2CB-4E15-8F0D-435DA291BD5B}" destId="{BF681E1B-A1C1-43F4-97B1-BDC8DDA2B8FB}" srcOrd="0" destOrd="0" presId="urn:microsoft.com/office/officeart/2008/layout/VerticalCurvedList"/>
    <dgm:cxn modelId="{604956CB-3E9B-44AB-9B1F-D6C213257C2F}" type="presParOf" srcId="{BF681E1B-A1C1-43F4-97B1-BDC8DDA2B8FB}" destId="{D656F3E2-8C4D-43CD-BF7E-E89E9379CD1F}" srcOrd="0" destOrd="0" presId="urn:microsoft.com/office/officeart/2008/layout/VerticalCurvedList"/>
    <dgm:cxn modelId="{C7E053EB-25D3-496C-84FC-9B12800222C6}" type="presParOf" srcId="{BF681E1B-A1C1-43F4-97B1-BDC8DDA2B8FB}" destId="{ECE34FA6-7E58-4421-9E4C-38053624C1B5}" srcOrd="1" destOrd="0" presId="urn:microsoft.com/office/officeart/2008/layout/VerticalCurvedList"/>
    <dgm:cxn modelId="{EE09B57F-5A68-40C7-905C-0137F30C45C2}" type="presParOf" srcId="{BF681E1B-A1C1-43F4-97B1-BDC8DDA2B8FB}" destId="{725CEF52-B62E-40A6-B0A8-832EC5C5710C}" srcOrd="2" destOrd="0" presId="urn:microsoft.com/office/officeart/2008/layout/VerticalCurvedList"/>
    <dgm:cxn modelId="{7786140F-4996-41FF-92C2-161106160898}" type="presParOf" srcId="{BF681E1B-A1C1-43F4-97B1-BDC8DDA2B8FB}" destId="{1E03D6AB-EA86-4154-B077-7CD48B9E0FD2}" srcOrd="3" destOrd="0" presId="urn:microsoft.com/office/officeart/2008/layout/VerticalCurvedList"/>
    <dgm:cxn modelId="{0C840666-143D-46AC-9A7A-DA4F45BD4B48}" type="presParOf" srcId="{726A5A80-C2CB-4E15-8F0D-435DA291BD5B}" destId="{9E8F4C07-44FD-4D4D-989A-82864A17BDF5}" srcOrd="1" destOrd="0" presId="urn:microsoft.com/office/officeart/2008/layout/VerticalCurvedList"/>
    <dgm:cxn modelId="{2AC85E7F-4DAF-40DB-BF36-6261D04A7EF5}" type="presParOf" srcId="{726A5A80-C2CB-4E15-8F0D-435DA291BD5B}" destId="{B19BE391-8E73-4714-97CF-631ADA6421CD}" srcOrd="2" destOrd="0" presId="urn:microsoft.com/office/officeart/2008/layout/VerticalCurvedList"/>
    <dgm:cxn modelId="{7C248821-EAF7-46A4-9F67-EE18CB74390B}" type="presParOf" srcId="{B19BE391-8E73-4714-97CF-631ADA6421CD}" destId="{CF9F69BD-0F07-4C86-8F54-F1A34E8C0621}" srcOrd="0" destOrd="0" presId="urn:microsoft.com/office/officeart/2008/layout/VerticalCurvedList"/>
    <dgm:cxn modelId="{AE040BEA-DAE6-445C-A009-D410A56A9BFC}" type="presParOf" srcId="{726A5A80-C2CB-4E15-8F0D-435DA291BD5B}" destId="{6F1F604A-28E2-4A45-9FEB-D042A222CDAC}" srcOrd="3" destOrd="0" presId="urn:microsoft.com/office/officeart/2008/layout/VerticalCurvedList"/>
    <dgm:cxn modelId="{1992BA32-6C3F-49F2-BE90-C575D3B59431}" type="presParOf" srcId="{726A5A80-C2CB-4E15-8F0D-435DA291BD5B}" destId="{ABE3E6C9-79B6-433B-9E70-61EE143A57CF}" srcOrd="4" destOrd="0" presId="urn:microsoft.com/office/officeart/2008/layout/VerticalCurvedList"/>
    <dgm:cxn modelId="{EB5AAF14-F5BE-4AAE-90CA-6BDD8B68251C}" type="presParOf" srcId="{ABE3E6C9-79B6-433B-9E70-61EE143A57CF}" destId="{3000E9E3-A595-4D2D-88BB-3EFC7CBD4BC6}" srcOrd="0" destOrd="0" presId="urn:microsoft.com/office/officeart/2008/layout/VerticalCurvedList"/>
    <dgm:cxn modelId="{CEFF2EBD-E2FC-4406-85C6-414888CDCDCE}" type="presParOf" srcId="{726A5A80-C2CB-4E15-8F0D-435DA291BD5B}" destId="{17F4BFD6-3BE9-4E87-B8B7-038A9789153C}" srcOrd="5" destOrd="0" presId="urn:microsoft.com/office/officeart/2008/layout/VerticalCurvedList"/>
    <dgm:cxn modelId="{BA4974EA-65FA-4514-8E46-8F39C90139C2}" type="presParOf" srcId="{726A5A80-C2CB-4E15-8F0D-435DA291BD5B}" destId="{D1AA78DF-56A8-4FCD-82FC-6F4AEFFC88C6}" srcOrd="6" destOrd="0" presId="urn:microsoft.com/office/officeart/2008/layout/VerticalCurvedList"/>
    <dgm:cxn modelId="{E9193A3B-0B11-4EDD-83C8-04DD7E08DCF7}" type="presParOf" srcId="{D1AA78DF-56A8-4FCD-82FC-6F4AEFFC88C6}" destId="{C2294BBC-F318-49F3-9342-29784CD8576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4FA6-7E58-4421-9E4C-38053624C1B5}">
      <dsp:nvSpPr>
        <dsp:cNvPr id="0" name=""/>
        <dsp:cNvSpPr/>
      </dsp:nvSpPr>
      <dsp:spPr>
        <a:xfrm>
          <a:off x="-2933734" y="-451952"/>
          <a:ext cx="3500141" cy="3500141"/>
        </a:xfrm>
        <a:prstGeom prst="blockArc">
          <a:avLst>
            <a:gd name="adj1" fmla="val 18900000"/>
            <a:gd name="adj2" fmla="val 2700000"/>
            <a:gd name="adj3" fmla="val 61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8F4C07-44FD-4D4D-989A-82864A17BDF5}">
      <dsp:nvSpPr>
        <dsp:cNvPr id="0" name=""/>
        <dsp:cNvSpPr/>
      </dsp:nvSpPr>
      <dsp:spPr>
        <a:xfrm>
          <a:off x="364180" y="259623"/>
          <a:ext cx="3462475"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Train accuracy</a:t>
          </a:r>
          <a:endParaRPr lang="en-US" sz="2000" kern="1200" dirty="0"/>
        </a:p>
      </dsp:txBody>
      <dsp:txXfrm>
        <a:off x="364180" y="259623"/>
        <a:ext cx="3462475" cy="519247"/>
      </dsp:txXfrm>
    </dsp:sp>
    <dsp:sp modelId="{CF9F69BD-0F07-4C86-8F54-F1A34E8C0621}">
      <dsp:nvSpPr>
        <dsp:cNvPr id="0" name=""/>
        <dsp:cNvSpPr/>
      </dsp:nvSpPr>
      <dsp:spPr>
        <a:xfrm>
          <a:off x="19082" y="178731"/>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F604A-28E2-4A45-9FEB-D042A222CDAC}">
      <dsp:nvSpPr>
        <dsp:cNvPr id="0" name=""/>
        <dsp:cNvSpPr/>
      </dsp:nvSpPr>
      <dsp:spPr>
        <a:xfrm>
          <a:off x="552927" y="1038494"/>
          <a:ext cx="3273729"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Validation accuracy</a:t>
          </a:r>
          <a:endParaRPr lang="en-US" sz="2000" kern="1200" dirty="0"/>
        </a:p>
      </dsp:txBody>
      <dsp:txXfrm>
        <a:off x="552927" y="1038494"/>
        <a:ext cx="3273729" cy="519247"/>
      </dsp:txXfrm>
    </dsp:sp>
    <dsp:sp modelId="{3000E9E3-A595-4D2D-88BB-3EFC7CBD4BC6}">
      <dsp:nvSpPr>
        <dsp:cNvPr id="0" name=""/>
        <dsp:cNvSpPr/>
      </dsp:nvSpPr>
      <dsp:spPr>
        <a:xfrm>
          <a:off x="228397" y="973588"/>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F4BFD6-3BE9-4E87-B8B7-038A9789153C}">
      <dsp:nvSpPr>
        <dsp:cNvPr id="0" name=""/>
        <dsp:cNvSpPr/>
      </dsp:nvSpPr>
      <dsp:spPr>
        <a:xfrm>
          <a:off x="364180" y="1817365"/>
          <a:ext cx="3462475"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Test accuracy</a:t>
          </a:r>
          <a:endParaRPr lang="en-US" sz="2000" kern="1200" dirty="0"/>
        </a:p>
      </dsp:txBody>
      <dsp:txXfrm>
        <a:off x="364180" y="1817365"/>
        <a:ext cx="3462475" cy="519247"/>
      </dsp:txXfrm>
    </dsp:sp>
    <dsp:sp modelId="{C2294BBC-F318-49F3-9342-29784CD85760}">
      <dsp:nvSpPr>
        <dsp:cNvPr id="0" name=""/>
        <dsp:cNvSpPr/>
      </dsp:nvSpPr>
      <dsp:spPr>
        <a:xfrm>
          <a:off x="39651" y="1752459"/>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4FA6-7E58-4421-9E4C-38053624C1B5}">
      <dsp:nvSpPr>
        <dsp:cNvPr id="0" name=""/>
        <dsp:cNvSpPr/>
      </dsp:nvSpPr>
      <dsp:spPr>
        <a:xfrm>
          <a:off x="-2933734" y="-387584"/>
          <a:ext cx="3500141" cy="3500141"/>
        </a:xfrm>
        <a:prstGeom prst="blockArc">
          <a:avLst>
            <a:gd name="adj1" fmla="val 18900000"/>
            <a:gd name="adj2" fmla="val 2700000"/>
            <a:gd name="adj3" fmla="val 617"/>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8F4C07-44FD-4D4D-989A-82864A17BDF5}">
      <dsp:nvSpPr>
        <dsp:cNvPr id="0" name=""/>
        <dsp:cNvSpPr/>
      </dsp:nvSpPr>
      <dsp:spPr>
        <a:xfrm>
          <a:off x="364180" y="259623"/>
          <a:ext cx="3462475"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Train accuracy</a:t>
          </a:r>
          <a:endParaRPr lang="en-US" sz="2000" kern="1200" dirty="0"/>
        </a:p>
      </dsp:txBody>
      <dsp:txXfrm>
        <a:off x="364180" y="259623"/>
        <a:ext cx="3462475" cy="519247"/>
      </dsp:txXfrm>
    </dsp:sp>
    <dsp:sp modelId="{CF9F69BD-0F07-4C86-8F54-F1A34E8C0621}">
      <dsp:nvSpPr>
        <dsp:cNvPr id="0" name=""/>
        <dsp:cNvSpPr/>
      </dsp:nvSpPr>
      <dsp:spPr>
        <a:xfrm>
          <a:off x="19082" y="178731"/>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F604A-28E2-4A45-9FEB-D042A222CDAC}">
      <dsp:nvSpPr>
        <dsp:cNvPr id="0" name=""/>
        <dsp:cNvSpPr/>
      </dsp:nvSpPr>
      <dsp:spPr>
        <a:xfrm>
          <a:off x="552927" y="1038494"/>
          <a:ext cx="3273729"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Validation accuracy</a:t>
          </a:r>
          <a:endParaRPr lang="en-US" sz="2000" kern="1200" dirty="0"/>
        </a:p>
      </dsp:txBody>
      <dsp:txXfrm>
        <a:off x="552927" y="1038494"/>
        <a:ext cx="3273729" cy="519247"/>
      </dsp:txXfrm>
    </dsp:sp>
    <dsp:sp modelId="{3000E9E3-A595-4D2D-88BB-3EFC7CBD4BC6}">
      <dsp:nvSpPr>
        <dsp:cNvPr id="0" name=""/>
        <dsp:cNvSpPr/>
      </dsp:nvSpPr>
      <dsp:spPr>
        <a:xfrm>
          <a:off x="228397" y="973588"/>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F4BFD6-3BE9-4E87-B8B7-038A9789153C}">
      <dsp:nvSpPr>
        <dsp:cNvPr id="0" name=""/>
        <dsp:cNvSpPr/>
      </dsp:nvSpPr>
      <dsp:spPr>
        <a:xfrm>
          <a:off x="364180" y="1817365"/>
          <a:ext cx="3462475" cy="51924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152"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Test accuracy</a:t>
          </a:r>
          <a:endParaRPr lang="en-US" sz="2000" kern="1200" dirty="0"/>
        </a:p>
      </dsp:txBody>
      <dsp:txXfrm>
        <a:off x="364180" y="1817365"/>
        <a:ext cx="3462475" cy="519247"/>
      </dsp:txXfrm>
    </dsp:sp>
    <dsp:sp modelId="{C2294BBC-F318-49F3-9342-29784CD85760}">
      <dsp:nvSpPr>
        <dsp:cNvPr id="0" name=""/>
        <dsp:cNvSpPr/>
      </dsp:nvSpPr>
      <dsp:spPr>
        <a:xfrm>
          <a:off x="39651" y="1752459"/>
          <a:ext cx="649059" cy="649059"/>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7/14/2023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7/14/2023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b.gy/vwu4x"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github.com/Jenat14/intelunnati_Codered" TargetMode="External"/><Relationship Id="rId5" Type="http://schemas.openxmlformats.org/officeDocument/2006/relationships/hyperlink" Target="https://rb.gy/k8o8r" TargetMode="External"/><Relationship Id="rId4" Type="http://schemas.openxmlformats.org/officeDocument/2006/relationships/hyperlink" Target="https://rb.gy/ahre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138" y="2061006"/>
            <a:ext cx="10515600" cy="2387600"/>
          </a:xfrm>
        </p:spPr>
        <p:txBody>
          <a:bodyPr>
            <a:normAutofit/>
          </a:bodyPr>
          <a:lstStyle/>
          <a:p>
            <a:r>
              <a:rPr lang="en-US" sz="4400" dirty="0" smtClean="0"/>
              <a:t>CONQUERING FASHION MNIST WITH CNN’S USING COMPUTER VISION</a:t>
            </a:r>
            <a:endParaRPr lang="en-US" sz="4400" dirty="0"/>
          </a:p>
        </p:txBody>
      </p:sp>
      <p:sp>
        <p:nvSpPr>
          <p:cNvPr id="3" name="TextBox 2"/>
          <p:cNvSpPr txBox="1"/>
          <p:nvPr/>
        </p:nvSpPr>
        <p:spPr>
          <a:xfrm>
            <a:off x="362138" y="5413972"/>
            <a:ext cx="4291342" cy="1015663"/>
          </a:xfrm>
          <a:prstGeom prst="rect">
            <a:avLst/>
          </a:prstGeom>
          <a:noFill/>
        </p:spPr>
        <p:txBody>
          <a:bodyPr wrap="square" rtlCol="0">
            <a:spAutoFit/>
          </a:bodyPr>
          <a:lstStyle/>
          <a:p>
            <a:pPr>
              <a:lnSpc>
                <a:spcPct val="150000"/>
              </a:lnSpc>
            </a:pPr>
            <a:r>
              <a:rPr lang="en-US" sz="2000" dirty="0" smtClean="0">
                <a:solidFill>
                  <a:schemeClr val="accent2"/>
                </a:solidFill>
              </a:rPr>
              <a:t>TEAM NAME - CODERED</a:t>
            </a:r>
          </a:p>
          <a:p>
            <a:pPr>
              <a:lnSpc>
                <a:spcPct val="150000"/>
              </a:lnSpc>
            </a:pPr>
            <a:r>
              <a:rPr lang="en-US" sz="2000" dirty="0" smtClean="0">
                <a:solidFill>
                  <a:schemeClr val="accent2"/>
                </a:solidFill>
              </a:rPr>
              <a:t>MEMBERS     - JENAT CICI ANIL</a:t>
            </a:r>
          </a:p>
        </p:txBody>
      </p:sp>
      <p:sp>
        <p:nvSpPr>
          <p:cNvPr id="4" name="TextBox 3"/>
          <p:cNvSpPr txBox="1"/>
          <p:nvPr/>
        </p:nvSpPr>
        <p:spPr>
          <a:xfrm>
            <a:off x="7567188" y="5673466"/>
            <a:ext cx="4291342" cy="553998"/>
          </a:xfrm>
          <a:prstGeom prst="rect">
            <a:avLst/>
          </a:prstGeom>
          <a:noFill/>
        </p:spPr>
        <p:txBody>
          <a:bodyPr wrap="square" rtlCol="0">
            <a:spAutoFit/>
          </a:bodyPr>
          <a:lstStyle/>
          <a:p>
            <a:pPr>
              <a:lnSpc>
                <a:spcPct val="150000"/>
              </a:lnSpc>
            </a:pPr>
            <a:r>
              <a:rPr lang="en-US" sz="2000" dirty="0" smtClean="0">
                <a:solidFill>
                  <a:schemeClr val="accent2"/>
                </a:solidFill>
              </a:rPr>
              <a:t>Date of submission – </a:t>
            </a:r>
            <a:r>
              <a:rPr lang="en-US" sz="2000" dirty="0" smtClean="0">
                <a:solidFill>
                  <a:schemeClr val="accent2"/>
                </a:solidFill>
              </a:rPr>
              <a:t>15</a:t>
            </a:r>
            <a:r>
              <a:rPr lang="en-US" sz="2000" baseline="30000" dirty="0" smtClean="0">
                <a:solidFill>
                  <a:schemeClr val="accent2"/>
                </a:solidFill>
              </a:rPr>
              <a:t>th</a:t>
            </a:r>
            <a:r>
              <a:rPr lang="en-US" sz="2000" dirty="0" smtClean="0">
                <a:solidFill>
                  <a:schemeClr val="accent2"/>
                </a:solidFill>
              </a:rPr>
              <a:t> </a:t>
            </a:r>
            <a:r>
              <a:rPr lang="en-US" sz="2000" dirty="0" smtClean="0">
                <a:solidFill>
                  <a:schemeClr val="accent2"/>
                </a:solidFill>
              </a:rPr>
              <a:t>July 2023</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7594" y="2526413"/>
            <a:ext cx="10495985" cy="1077218"/>
          </a:xfrm>
          <a:prstGeom prst="rect">
            <a:avLst/>
          </a:prstGeom>
        </p:spPr>
        <p:txBody>
          <a:bodyPr wrap="square">
            <a:spAutoFit/>
          </a:bodyPr>
          <a:lstStyle/>
          <a:p>
            <a:r>
              <a:rPr lang="en-US" sz="1600" dirty="0">
                <a:solidFill>
                  <a:schemeClr val="bg2">
                    <a:lumMod val="25000"/>
                  </a:schemeClr>
                </a:solidFill>
              </a:rPr>
              <a:t>The model performed well in terms of training accuracy, with </a:t>
            </a:r>
            <a:r>
              <a:rPr lang="en-US" sz="1600" dirty="0" smtClean="0">
                <a:solidFill>
                  <a:schemeClr val="bg2">
                    <a:lumMod val="25000"/>
                  </a:schemeClr>
                </a:solidFill>
              </a:rPr>
              <a:t>92%, </a:t>
            </a:r>
            <a:r>
              <a:rPr lang="en-US" sz="1600" dirty="0">
                <a:solidFill>
                  <a:schemeClr val="bg2">
                    <a:lumMod val="25000"/>
                  </a:schemeClr>
                </a:solidFill>
              </a:rPr>
              <a:t>and test accuracy, with </a:t>
            </a:r>
            <a:r>
              <a:rPr lang="en-US" sz="1600" dirty="0" smtClean="0">
                <a:solidFill>
                  <a:schemeClr val="bg2">
                    <a:lumMod val="25000"/>
                  </a:schemeClr>
                </a:solidFill>
              </a:rPr>
              <a:t>91%. It is evident that the model is performing well and there is no over fitting. So the model is finalized.</a:t>
            </a:r>
          </a:p>
          <a:p>
            <a:endParaRPr lang="en-US" sz="1600" dirty="0">
              <a:solidFill>
                <a:schemeClr val="bg2">
                  <a:lumMod val="25000"/>
                </a:schemeClr>
              </a:solidFill>
            </a:endParaRPr>
          </a:p>
          <a:p>
            <a:r>
              <a:rPr lang="en-US" sz="1600" dirty="0" smtClean="0">
                <a:solidFill>
                  <a:schemeClr val="bg2">
                    <a:lumMod val="25000"/>
                  </a:schemeClr>
                </a:solidFill>
              </a:rPr>
              <a:t>Predictions were made with the model and the resultant array of prediction is obtained. </a:t>
            </a:r>
            <a:endParaRPr lang="en-US" sz="1600" dirty="0">
              <a:solidFill>
                <a:schemeClr val="bg2">
                  <a:lumMod val="2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475" y="3852237"/>
            <a:ext cx="7397382" cy="692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4179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5893805" y="2994165"/>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Test accuracy</a:t>
            </a:r>
          </a:p>
        </p:txBody>
      </p:sp>
      <p:sp>
        <p:nvSpPr>
          <p:cNvPr id="20" name="Rounded Rectangle 19"/>
          <p:cNvSpPr/>
          <p:nvPr/>
        </p:nvSpPr>
        <p:spPr>
          <a:xfrm>
            <a:off x="5893804" y="3702311"/>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Train Accuracy</a:t>
            </a:r>
          </a:p>
        </p:txBody>
      </p:sp>
      <p:sp>
        <p:nvSpPr>
          <p:cNvPr id="18" name="Rounded Rectangle 17"/>
          <p:cNvSpPr/>
          <p:nvPr/>
        </p:nvSpPr>
        <p:spPr>
          <a:xfrm>
            <a:off x="5893806" y="2274198"/>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Average time</a:t>
            </a:r>
            <a:endParaRPr lang="en-US" dirty="0">
              <a:solidFill>
                <a:schemeClr val="tx2"/>
              </a:solidFill>
            </a:endParaRPr>
          </a:p>
        </p:txBody>
      </p:sp>
      <p:sp>
        <p:nvSpPr>
          <p:cNvPr id="5" name="TextBox 4"/>
          <p:cNvSpPr txBox="1"/>
          <p:nvPr/>
        </p:nvSpPr>
        <p:spPr>
          <a:xfrm>
            <a:off x="217281" y="1375534"/>
            <a:ext cx="11353045" cy="830997"/>
          </a:xfrm>
          <a:prstGeom prst="rect">
            <a:avLst/>
          </a:prstGeom>
          <a:noFill/>
        </p:spPr>
        <p:txBody>
          <a:bodyPr wrap="square" rtlCol="0">
            <a:spAutoFit/>
          </a:bodyPr>
          <a:lstStyle/>
          <a:p>
            <a:pPr algn="just">
              <a:lnSpc>
                <a:spcPct val="150000"/>
              </a:lnSpc>
            </a:pPr>
            <a:r>
              <a:rPr lang="en-US" sz="1600" dirty="0" smtClean="0">
                <a:solidFill>
                  <a:schemeClr val="bg2">
                    <a:lumMod val="25000"/>
                  </a:schemeClr>
                </a:solidFill>
              </a:rPr>
              <a:t>The </a:t>
            </a:r>
            <a:r>
              <a:rPr lang="en-US" sz="1600" dirty="0">
                <a:solidFill>
                  <a:schemeClr val="bg2">
                    <a:lumMod val="25000"/>
                  </a:schemeClr>
                </a:solidFill>
              </a:rPr>
              <a:t>model was compiled and trained on different platforms, such as Google </a:t>
            </a:r>
            <a:r>
              <a:rPr lang="en-US" sz="1600" dirty="0" err="1">
                <a:solidFill>
                  <a:schemeClr val="bg2">
                    <a:lumMod val="25000"/>
                  </a:schemeClr>
                </a:solidFill>
              </a:rPr>
              <a:t>Colab</a:t>
            </a:r>
            <a:r>
              <a:rPr lang="en-US" sz="1600" dirty="0">
                <a:solidFill>
                  <a:schemeClr val="bg2">
                    <a:lumMod val="25000"/>
                  </a:schemeClr>
                </a:solidFill>
              </a:rPr>
              <a:t>, Intel Developer Cloud, etc. The model </a:t>
            </a:r>
            <a:r>
              <a:rPr lang="en-US" sz="1600" dirty="0" smtClean="0">
                <a:solidFill>
                  <a:schemeClr val="bg2">
                    <a:lumMod val="25000"/>
                  </a:schemeClr>
                </a:solidFill>
              </a:rPr>
              <a:t>on the </a:t>
            </a:r>
            <a:r>
              <a:rPr lang="en-US" sz="1600" dirty="0">
                <a:solidFill>
                  <a:schemeClr val="bg2">
                    <a:lumMod val="25000"/>
                  </a:schemeClr>
                </a:solidFill>
              </a:rPr>
              <a:t>Intel </a:t>
            </a:r>
            <a:r>
              <a:rPr lang="en-US" sz="1600" dirty="0" err="1">
                <a:solidFill>
                  <a:schemeClr val="bg2">
                    <a:lumMod val="25000"/>
                  </a:schemeClr>
                </a:solidFill>
              </a:rPr>
              <a:t>DevCloud</a:t>
            </a:r>
            <a:r>
              <a:rPr lang="en-US" sz="1600" dirty="0">
                <a:solidFill>
                  <a:schemeClr val="bg2">
                    <a:lumMod val="25000"/>
                  </a:schemeClr>
                </a:solidFill>
              </a:rPr>
              <a:t> seemed to perform significantly better than those on other platforms.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57066" r="39329"/>
          <a:stretch/>
        </p:blipFill>
        <p:spPr>
          <a:xfrm>
            <a:off x="416458" y="2312715"/>
            <a:ext cx="4916034" cy="1692998"/>
          </a:xfrm>
          <a:prstGeom prst="rect">
            <a:avLst/>
          </a:prstGeom>
          <a:ln>
            <a:solidFill>
              <a:schemeClr val="tx1"/>
            </a:solidFill>
          </a:ln>
        </p:spPr>
      </p:pic>
      <p:sp>
        <p:nvSpPr>
          <p:cNvPr id="7" name="Rectangle 6"/>
          <p:cNvSpPr/>
          <p:nvPr/>
        </p:nvSpPr>
        <p:spPr>
          <a:xfrm>
            <a:off x="416458" y="4116726"/>
            <a:ext cx="4916034" cy="2601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Model in </a:t>
            </a:r>
            <a:r>
              <a:rPr lang="en-US" sz="1400" dirty="0" err="1" smtClean="0">
                <a:solidFill>
                  <a:schemeClr val="tx2"/>
                </a:solidFill>
              </a:rPr>
              <a:t>google</a:t>
            </a:r>
            <a:r>
              <a:rPr lang="en-US" sz="1400" dirty="0" smtClean="0">
                <a:solidFill>
                  <a:schemeClr val="tx2"/>
                </a:solidFill>
              </a:rPr>
              <a:t> </a:t>
            </a:r>
            <a:r>
              <a:rPr lang="en-US" sz="1400" dirty="0" err="1" smtClean="0">
                <a:solidFill>
                  <a:schemeClr val="tx2"/>
                </a:solidFill>
              </a:rPr>
              <a:t>colab</a:t>
            </a:r>
            <a:endParaRPr lang="en-US" sz="1400" dirty="0">
              <a:solidFill>
                <a:schemeClr val="tx2"/>
              </a:solidFill>
            </a:endParaRPr>
          </a:p>
        </p:txBody>
      </p:sp>
      <p:sp>
        <p:nvSpPr>
          <p:cNvPr id="9" name="Rectangle 8"/>
          <p:cNvSpPr/>
          <p:nvPr/>
        </p:nvSpPr>
        <p:spPr>
          <a:xfrm>
            <a:off x="416460" y="6389275"/>
            <a:ext cx="4916034" cy="29218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Model in Intel </a:t>
            </a:r>
            <a:r>
              <a:rPr lang="en-US" sz="1400" dirty="0" err="1" smtClean="0">
                <a:solidFill>
                  <a:schemeClr val="tx2"/>
                </a:solidFill>
              </a:rPr>
              <a:t>DevCloud</a:t>
            </a:r>
            <a:endParaRPr lang="en-US" sz="1400" dirty="0">
              <a:solidFill>
                <a:schemeClr val="tx2"/>
              </a:solidFill>
            </a:endParaRPr>
          </a:p>
        </p:txBody>
      </p:sp>
      <p:sp>
        <p:nvSpPr>
          <p:cNvPr id="16" name="Oval 15"/>
          <p:cNvSpPr/>
          <p:nvPr/>
        </p:nvSpPr>
        <p:spPr>
          <a:xfrm>
            <a:off x="5441133" y="2910096"/>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90.8</a:t>
            </a:r>
            <a:endParaRPr lang="en-US" sz="1400" dirty="0"/>
          </a:p>
        </p:txBody>
      </p:sp>
      <p:sp>
        <p:nvSpPr>
          <p:cNvPr id="21" name="Rounded Rectangle 20"/>
          <p:cNvSpPr/>
          <p:nvPr/>
        </p:nvSpPr>
        <p:spPr>
          <a:xfrm>
            <a:off x="5595042" y="5420553"/>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Test accuracy</a:t>
            </a:r>
          </a:p>
        </p:txBody>
      </p:sp>
      <p:sp>
        <p:nvSpPr>
          <p:cNvPr id="22" name="Rounded Rectangle 21"/>
          <p:cNvSpPr/>
          <p:nvPr/>
        </p:nvSpPr>
        <p:spPr>
          <a:xfrm>
            <a:off x="5595041" y="6128699"/>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Train accuracy</a:t>
            </a:r>
          </a:p>
        </p:txBody>
      </p:sp>
      <p:sp>
        <p:nvSpPr>
          <p:cNvPr id="23" name="Rounded Rectangle 22"/>
          <p:cNvSpPr/>
          <p:nvPr/>
        </p:nvSpPr>
        <p:spPr>
          <a:xfrm>
            <a:off x="5595043" y="4700586"/>
            <a:ext cx="4454305" cy="51144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Average time</a:t>
            </a:r>
          </a:p>
        </p:txBody>
      </p:sp>
      <p:sp>
        <p:nvSpPr>
          <p:cNvPr id="28" name="Oval 27"/>
          <p:cNvSpPr/>
          <p:nvPr/>
        </p:nvSpPr>
        <p:spPr>
          <a:xfrm>
            <a:off x="5441133" y="2209500"/>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63</a:t>
            </a:r>
            <a:endParaRPr lang="en-US" sz="1400" dirty="0"/>
          </a:p>
        </p:txBody>
      </p:sp>
      <p:sp>
        <p:nvSpPr>
          <p:cNvPr id="29" name="Oval 28"/>
          <p:cNvSpPr/>
          <p:nvPr/>
        </p:nvSpPr>
        <p:spPr>
          <a:xfrm>
            <a:off x="5441133" y="3647046"/>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91.6</a:t>
            </a:r>
            <a:endParaRPr lang="en-US" sz="1400" dirty="0"/>
          </a:p>
        </p:txBody>
      </p:sp>
      <p:sp>
        <p:nvSpPr>
          <p:cNvPr id="30" name="Oval 29"/>
          <p:cNvSpPr/>
          <p:nvPr/>
        </p:nvSpPr>
        <p:spPr>
          <a:xfrm>
            <a:off x="9623831" y="5296097"/>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91.7</a:t>
            </a:r>
            <a:endParaRPr lang="en-US" sz="1400" dirty="0"/>
          </a:p>
        </p:txBody>
      </p:sp>
      <p:sp>
        <p:nvSpPr>
          <p:cNvPr id="31" name="Oval 30"/>
          <p:cNvSpPr/>
          <p:nvPr/>
        </p:nvSpPr>
        <p:spPr>
          <a:xfrm>
            <a:off x="9623831" y="4595501"/>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41</a:t>
            </a:r>
            <a:endParaRPr lang="en-US" sz="1400" dirty="0"/>
          </a:p>
        </p:txBody>
      </p:sp>
      <p:sp>
        <p:nvSpPr>
          <p:cNvPr id="32" name="Oval 31"/>
          <p:cNvSpPr/>
          <p:nvPr/>
        </p:nvSpPr>
        <p:spPr>
          <a:xfrm>
            <a:off x="9623831" y="6033047"/>
            <a:ext cx="724278" cy="635898"/>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93.0</a:t>
            </a:r>
            <a:endParaRPr lang="en-US" sz="1400" dirty="0"/>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t="56543" r="33913" b="222"/>
          <a:stretch/>
        </p:blipFill>
        <p:spPr>
          <a:xfrm>
            <a:off x="416458" y="4590093"/>
            <a:ext cx="4916034" cy="1681205"/>
          </a:xfrm>
          <a:prstGeom prst="rect">
            <a:avLst/>
          </a:prstGeom>
          <a:ln>
            <a:solidFill>
              <a:schemeClr val="tx1"/>
            </a:solidFill>
          </a:ln>
        </p:spPr>
      </p:pic>
    </p:spTree>
    <p:extLst>
      <p:ext uri="{BB962C8B-B14F-4D97-AF65-F5344CB8AC3E}">
        <p14:creationId xmlns:p14="http://schemas.microsoft.com/office/powerpoint/2010/main" val="4249563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010" y="1638677"/>
            <a:ext cx="11117655" cy="830997"/>
          </a:xfrm>
          <a:prstGeom prst="rect">
            <a:avLst/>
          </a:prstGeom>
          <a:noFill/>
        </p:spPr>
        <p:txBody>
          <a:bodyPr wrap="square" rtlCol="0">
            <a:spAutoFit/>
          </a:bodyPr>
          <a:lstStyle/>
          <a:p>
            <a:pPr algn="just"/>
            <a:r>
              <a:rPr lang="en-US" sz="1600" dirty="0">
                <a:solidFill>
                  <a:schemeClr val="bg2">
                    <a:lumMod val="25000"/>
                  </a:schemeClr>
                </a:solidFill>
              </a:rPr>
              <a:t>In order for generating better results in the other platform, </a:t>
            </a:r>
            <a:r>
              <a:rPr lang="en-US" sz="1600" b="1" dirty="0">
                <a:solidFill>
                  <a:schemeClr val="bg2">
                    <a:lumMod val="25000"/>
                  </a:schemeClr>
                </a:solidFill>
              </a:rPr>
              <a:t>Intel optimization</a:t>
            </a:r>
            <a:r>
              <a:rPr lang="en-US" sz="1600" dirty="0">
                <a:solidFill>
                  <a:schemeClr val="bg2">
                    <a:lumMod val="25000"/>
                  </a:schemeClr>
                </a:solidFill>
              </a:rPr>
              <a:t> was used in the model. Model was optimized by using </a:t>
            </a:r>
            <a:r>
              <a:rPr lang="en-US" sz="1600" dirty="0" err="1">
                <a:solidFill>
                  <a:schemeClr val="bg2">
                    <a:lumMod val="25000"/>
                  </a:schemeClr>
                </a:solidFill>
              </a:rPr>
              <a:t>openvino</a:t>
            </a:r>
            <a:r>
              <a:rPr lang="en-US" sz="1600" dirty="0">
                <a:solidFill>
                  <a:schemeClr val="bg2">
                    <a:lumMod val="25000"/>
                  </a:schemeClr>
                </a:solidFill>
              </a:rPr>
              <a:t> by using the required code and environment. The saved file was converted </a:t>
            </a:r>
            <a:r>
              <a:rPr lang="en-US" sz="1600">
                <a:solidFill>
                  <a:schemeClr val="bg2">
                    <a:lumMod val="25000"/>
                  </a:schemeClr>
                </a:solidFill>
              </a:rPr>
              <a:t>from </a:t>
            </a:r>
            <a:r>
              <a:rPr lang="en-US" sz="1600" smtClean="0">
                <a:solidFill>
                  <a:schemeClr val="bg2">
                    <a:lumMod val="25000"/>
                  </a:schemeClr>
                </a:solidFill>
              </a:rPr>
              <a:t>.h5 </a:t>
            </a:r>
            <a:r>
              <a:rPr lang="en-US" sz="1600" dirty="0">
                <a:solidFill>
                  <a:schemeClr val="bg2">
                    <a:lumMod val="25000"/>
                  </a:schemeClr>
                </a:solidFill>
              </a:rPr>
              <a:t>format to </a:t>
            </a:r>
            <a:r>
              <a:rPr lang="en-US" sz="1600">
                <a:solidFill>
                  <a:schemeClr val="bg2">
                    <a:lumMod val="25000"/>
                  </a:schemeClr>
                </a:solidFill>
              </a:rPr>
              <a:t>the </a:t>
            </a:r>
            <a:r>
              <a:rPr lang="en-US" sz="1600" smtClean="0">
                <a:solidFill>
                  <a:schemeClr val="bg2">
                    <a:lumMod val="25000"/>
                  </a:schemeClr>
                </a:solidFill>
              </a:rPr>
              <a:t>.xml </a:t>
            </a:r>
            <a:r>
              <a:rPr lang="en-US" sz="1600" dirty="0">
                <a:solidFill>
                  <a:schemeClr val="bg2">
                    <a:lumMod val="25000"/>
                  </a:schemeClr>
                </a:solidFill>
              </a:rPr>
              <a:t>format to perform optimization, and it was successfully done.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50"/>
          <a:stretch/>
        </p:blipFill>
        <p:spPr>
          <a:xfrm>
            <a:off x="679010" y="2751141"/>
            <a:ext cx="9832063" cy="2496687"/>
          </a:xfrm>
          <a:prstGeom prst="rect">
            <a:avLst/>
          </a:prstGeom>
        </p:spPr>
      </p:pic>
      <p:sp>
        <p:nvSpPr>
          <p:cNvPr id="4" name="TextBox 3"/>
          <p:cNvSpPr txBox="1"/>
          <p:nvPr/>
        </p:nvSpPr>
        <p:spPr>
          <a:xfrm>
            <a:off x="1077362" y="5866645"/>
            <a:ext cx="8504123" cy="369332"/>
          </a:xfrm>
          <a:prstGeom prst="rect">
            <a:avLst/>
          </a:prstGeom>
          <a:noFill/>
        </p:spPr>
        <p:txBody>
          <a:bodyPr wrap="none" rtlCol="0">
            <a:spAutoFit/>
          </a:bodyPr>
          <a:lstStyle/>
          <a:p>
            <a:r>
              <a:rPr lang="en-US" dirty="0" smtClean="0"/>
              <a:t>However, this operation was not supported in my current </a:t>
            </a:r>
            <a:r>
              <a:rPr lang="en-US" dirty="0" err="1" smtClean="0"/>
              <a:t>jupyter</a:t>
            </a:r>
            <a:r>
              <a:rPr lang="en-US" dirty="0" smtClean="0"/>
              <a:t> lab environment.</a:t>
            </a:r>
            <a:endParaRPr lang="en-US" dirty="0"/>
          </a:p>
        </p:txBody>
      </p:sp>
    </p:spTree>
    <p:extLst>
      <p:ext uri="{BB962C8B-B14F-4D97-AF65-F5344CB8AC3E}">
        <p14:creationId xmlns:p14="http://schemas.microsoft.com/office/powerpoint/2010/main" val="1677031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8185" y="1662969"/>
            <a:ext cx="7595859" cy="2308324"/>
          </a:xfrm>
          <a:prstGeom prst="rect">
            <a:avLst/>
          </a:prstGeom>
          <a:noFill/>
        </p:spPr>
        <p:txBody>
          <a:bodyPr wrap="square" rtlCol="0">
            <a:spAutoFit/>
          </a:bodyPr>
          <a:lstStyle/>
          <a:p>
            <a:pPr algn="just">
              <a:lnSpc>
                <a:spcPct val="150000"/>
              </a:lnSpc>
            </a:pPr>
            <a:r>
              <a:rPr lang="en-US" sz="1600" dirty="0" smtClean="0">
                <a:solidFill>
                  <a:schemeClr val="bg2">
                    <a:lumMod val="25000"/>
                  </a:schemeClr>
                </a:solidFill>
              </a:rPr>
              <a:t>The model was compiled and trained with 15 epochs and a batch size of 150 on the Intel </a:t>
            </a:r>
            <a:r>
              <a:rPr lang="en-US" sz="1600" dirty="0" err="1" smtClean="0">
                <a:solidFill>
                  <a:schemeClr val="bg2">
                    <a:lumMod val="25000"/>
                  </a:schemeClr>
                </a:solidFill>
              </a:rPr>
              <a:t>DevCloud</a:t>
            </a:r>
            <a:r>
              <a:rPr lang="en-US" sz="1600" dirty="0" smtClean="0">
                <a:solidFill>
                  <a:schemeClr val="bg2">
                    <a:lumMod val="25000"/>
                  </a:schemeClr>
                </a:solidFill>
              </a:rPr>
              <a:t> platform, and results were obtained. For a better understanding about the results few of the prediction values were printed to analyze the errors.</a:t>
            </a:r>
          </a:p>
          <a:p>
            <a:pPr algn="just">
              <a:lnSpc>
                <a:spcPct val="150000"/>
              </a:lnSpc>
            </a:pPr>
            <a:r>
              <a:rPr lang="en-US" sz="1600" dirty="0">
                <a:solidFill>
                  <a:schemeClr val="bg2">
                    <a:lumMod val="25000"/>
                  </a:schemeClr>
                </a:solidFill>
              </a:rPr>
              <a:t>It was possible to identify which category makes more errors in the prediction by comparing predicted values with the target data.</a:t>
            </a:r>
          </a:p>
          <a:p>
            <a:pPr algn="just">
              <a:lnSpc>
                <a:spcPct val="150000"/>
              </a:lnSpc>
            </a:pPr>
            <a:endParaRPr lang="en-US" sz="1600" dirty="0">
              <a:solidFill>
                <a:schemeClr val="bg2">
                  <a:lumMod val="2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997" b="49858"/>
          <a:stretch/>
        </p:blipFill>
        <p:spPr>
          <a:xfrm>
            <a:off x="8921466" y="1636062"/>
            <a:ext cx="928704" cy="4920606"/>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9988" r="70997" b="-444"/>
          <a:stretch/>
        </p:blipFill>
        <p:spPr>
          <a:xfrm>
            <a:off x="10411486" y="1633243"/>
            <a:ext cx="923454" cy="4923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70" y="3767336"/>
            <a:ext cx="1377637" cy="2934188"/>
          </a:xfrm>
          <a:prstGeom prst="rect">
            <a:avLst/>
          </a:prstGeom>
        </p:spPr>
      </p:pic>
      <p:sp>
        <p:nvSpPr>
          <p:cNvPr id="8" name="TextBox 7"/>
          <p:cNvSpPr txBox="1"/>
          <p:nvPr/>
        </p:nvSpPr>
        <p:spPr>
          <a:xfrm>
            <a:off x="2381062" y="4096365"/>
            <a:ext cx="5361159" cy="584775"/>
          </a:xfrm>
          <a:prstGeom prst="rect">
            <a:avLst/>
          </a:prstGeom>
          <a:noFill/>
        </p:spPr>
        <p:txBody>
          <a:bodyPr wrap="square" rtlCol="0">
            <a:spAutoFit/>
          </a:bodyPr>
          <a:lstStyle/>
          <a:p>
            <a:r>
              <a:rPr lang="en-US" sz="1600" dirty="0" smtClean="0">
                <a:solidFill>
                  <a:schemeClr val="bg2">
                    <a:lumMod val="25000"/>
                  </a:schemeClr>
                </a:solidFill>
              </a:rPr>
              <a:t>The pullover(2) and the coat(4) categories are often confused by the model as it have similar structure </a:t>
            </a:r>
            <a:endParaRPr lang="en-US" sz="1600" dirty="0">
              <a:solidFill>
                <a:schemeClr val="bg2">
                  <a:lumMod val="25000"/>
                </a:schemeClr>
              </a:solidFill>
            </a:endParaRPr>
          </a:p>
        </p:txBody>
      </p:sp>
      <p:sp>
        <p:nvSpPr>
          <p:cNvPr id="10" name="Title 1"/>
          <p:cNvSpPr>
            <a:spLocks noGrp="1"/>
          </p:cNvSpPr>
          <p:nvPr>
            <p:ph type="title"/>
          </p:nvPr>
        </p:nvSpPr>
        <p:spPr>
          <a:xfrm>
            <a:off x="604434" y="0"/>
            <a:ext cx="10749367" cy="1208868"/>
          </a:xfrm>
        </p:spPr>
        <p:txBody>
          <a:bodyPr/>
          <a:lstStyle/>
          <a:p>
            <a:r>
              <a:rPr lang="en-US" dirty="0" smtClean="0"/>
              <a:t>RESULTS</a:t>
            </a:r>
            <a:endParaRPr lang="en-US" dirty="0"/>
          </a:p>
        </p:txBody>
      </p:sp>
    </p:spTree>
    <p:extLst>
      <p:ext uri="{BB962C8B-B14F-4D97-AF65-F5344CB8AC3E}">
        <p14:creationId xmlns:p14="http://schemas.microsoft.com/office/powerpoint/2010/main" val="3601308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4434" y="2178350"/>
            <a:ext cx="10884414" cy="785151"/>
          </a:xfrm>
          <a:prstGeom prst="rect">
            <a:avLst/>
          </a:prstGeom>
          <a:noFill/>
        </p:spPr>
        <p:txBody>
          <a:bodyPr wrap="square" rtlCol="0">
            <a:spAutoFit/>
          </a:bodyPr>
          <a:lstStyle/>
          <a:p>
            <a:pPr>
              <a:lnSpc>
                <a:spcPct val="150000"/>
              </a:lnSpc>
            </a:pPr>
            <a:r>
              <a:rPr lang="en-US" sz="1600" dirty="0">
                <a:solidFill>
                  <a:schemeClr val="bg2">
                    <a:lumMod val="25000"/>
                  </a:schemeClr>
                </a:solidFill>
              </a:rPr>
              <a:t>The performance of the model was evaluated on the basis of various evaluation metrics such as accuracy, precision, recall etc.</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768" t="37651"/>
          <a:stretch/>
        </p:blipFill>
        <p:spPr>
          <a:xfrm>
            <a:off x="2408222" y="3041963"/>
            <a:ext cx="4960403" cy="3404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2869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7201" t="-837" r="25578" b="60689"/>
          <a:stretch/>
        </p:blipFill>
        <p:spPr>
          <a:xfrm>
            <a:off x="339767" y="2426329"/>
            <a:ext cx="5119473" cy="3204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3431262" y="4327555"/>
            <a:ext cx="425513" cy="271604"/>
          </a:xfrm>
          <a:prstGeom prst="rect">
            <a:avLst/>
          </a:prstGeom>
          <a:solidFill>
            <a:srgbClr val="FF00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67057" y="3612456"/>
            <a:ext cx="5284139" cy="923330"/>
          </a:xfrm>
          <a:prstGeom prst="rect">
            <a:avLst/>
          </a:prstGeom>
          <a:noFill/>
        </p:spPr>
        <p:txBody>
          <a:bodyPr wrap="none" rtlCol="0">
            <a:spAutoFit/>
          </a:bodyPr>
          <a:lstStyle/>
          <a:p>
            <a:r>
              <a:rPr lang="en-US" dirty="0" smtClean="0">
                <a:solidFill>
                  <a:schemeClr val="bg2">
                    <a:lumMod val="25000"/>
                  </a:schemeClr>
                </a:solidFill>
              </a:rPr>
              <a:t>From the confusion matrix, we can find that the </a:t>
            </a:r>
          </a:p>
          <a:p>
            <a:r>
              <a:rPr lang="en-US" dirty="0" smtClean="0">
                <a:solidFill>
                  <a:schemeClr val="bg2">
                    <a:lumMod val="25000"/>
                  </a:schemeClr>
                </a:solidFill>
              </a:rPr>
              <a:t>class 6(Shirt) is often confused with class 0(T-shirt)</a:t>
            </a:r>
          </a:p>
          <a:p>
            <a:r>
              <a:rPr lang="en-US" dirty="0" smtClean="0">
                <a:solidFill>
                  <a:schemeClr val="bg2">
                    <a:lumMod val="25000"/>
                  </a:schemeClr>
                </a:solidFill>
              </a:rPr>
              <a:t>Because of their similarity in structures.</a:t>
            </a:r>
          </a:p>
        </p:txBody>
      </p:sp>
    </p:spTree>
    <p:extLst>
      <p:ext uri="{BB962C8B-B14F-4D97-AF65-F5344CB8AC3E}">
        <p14:creationId xmlns:p14="http://schemas.microsoft.com/office/powerpoint/2010/main" val="163545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04434" y="0"/>
            <a:ext cx="10749367" cy="1208868"/>
          </a:xfrm>
        </p:spPr>
        <p:txBody>
          <a:bodyPr/>
          <a:lstStyle/>
          <a:p>
            <a:r>
              <a:rPr lang="en-US" dirty="0" smtClean="0"/>
              <a:t>CONCLUSION</a:t>
            </a:r>
            <a:endParaRPr lang="en-US" dirty="0"/>
          </a:p>
        </p:txBody>
      </p:sp>
      <p:sp>
        <p:nvSpPr>
          <p:cNvPr id="2" name="TextBox 1"/>
          <p:cNvSpPr txBox="1"/>
          <p:nvPr/>
        </p:nvSpPr>
        <p:spPr>
          <a:xfrm>
            <a:off x="492717" y="2480649"/>
            <a:ext cx="10972800" cy="2631811"/>
          </a:xfrm>
          <a:prstGeom prst="rect">
            <a:avLst/>
          </a:prstGeom>
          <a:noFill/>
        </p:spPr>
        <p:txBody>
          <a:bodyPr wrap="square" rtlCol="0">
            <a:spAutoFit/>
          </a:bodyPr>
          <a:lstStyle/>
          <a:p>
            <a:pPr algn="just">
              <a:lnSpc>
                <a:spcPct val="150000"/>
              </a:lnSpc>
            </a:pPr>
            <a:r>
              <a:rPr lang="en-US" sz="1600" dirty="0">
                <a:solidFill>
                  <a:schemeClr val="bg2">
                    <a:lumMod val="25000"/>
                  </a:schemeClr>
                </a:solidFill>
              </a:rPr>
              <a:t>In conclusion, this project on Fashion MNIST using Convolutional Neural Networks (CNNs) has highlighted the benefits of learning the problem and employing CNNs. In the process of exploring the Fashion MNIST dataset, </a:t>
            </a:r>
            <a:r>
              <a:rPr lang="en-US" sz="1600" dirty="0" smtClean="0">
                <a:solidFill>
                  <a:schemeClr val="bg2">
                    <a:lumMod val="25000"/>
                  </a:schemeClr>
                </a:solidFill>
              </a:rPr>
              <a:t>I </a:t>
            </a:r>
            <a:r>
              <a:rPr lang="en-US" sz="1600" dirty="0">
                <a:solidFill>
                  <a:schemeClr val="bg2">
                    <a:lumMod val="25000"/>
                  </a:schemeClr>
                </a:solidFill>
              </a:rPr>
              <a:t>gained insight into computer vision and image classification that can be applied to other fields. The effectiveness of CNNs in capturing meaningful patterns and structures within the images resulted in improved accuracy. </a:t>
            </a:r>
            <a:r>
              <a:rPr lang="en-US" sz="1600" dirty="0" smtClean="0">
                <a:solidFill>
                  <a:schemeClr val="bg2">
                    <a:lumMod val="25000"/>
                  </a:schemeClr>
                </a:solidFill>
              </a:rPr>
              <a:t>My </a:t>
            </a:r>
            <a:r>
              <a:rPr lang="en-US" sz="1600" dirty="0">
                <a:solidFill>
                  <a:schemeClr val="bg2">
                    <a:lumMod val="25000"/>
                  </a:schemeClr>
                </a:solidFill>
              </a:rPr>
              <a:t>skills in building deep learning models for image analysis have increased as a result of this project, which is useful for a variety of applications in different areas of real life. </a:t>
            </a:r>
            <a:r>
              <a:rPr lang="en-US" sz="1600" dirty="0" smtClean="0">
                <a:solidFill>
                  <a:schemeClr val="bg2">
                    <a:lumMod val="25000"/>
                  </a:schemeClr>
                </a:solidFill>
              </a:rPr>
              <a:t>As </a:t>
            </a:r>
            <a:r>
              <a:rPr lang="en-US" sz="1600" dirty="0">
                <a:solidFill>
                  <a:schemeClr val="bg2">
                    <a:lumMod val="25000"/>
                  </a:schemeClr>
                </a:solidFill>
              </a:rPr>
              <a:t>a whole, it has expanded </a:t>
            </a:r>
            <a:r>
              <a:rPr lang="en-US" sz="1600" dirty="0" smtClean="0">
                <a:solidFill>
                  <a:schemeClr val="bg2">
                    <a:lumMod val="25000"/>
                  </a:schemeClr>
                </a:solidFill>
              </a:rPr>
              <a:t>the knowledge </a:t>
            </a:r>
            <a:r>
              <a:rPr lang="en-US" sz="1600" dirty="0">
                <a:solidFill>
                  <a:schemeClr val="bg2">
                    <a:lumMod val="25000"/>
                  </a:schemeClr>
                </a:solidFill>
              </a:rPr>
              <a:t>in the field of computer vision and has paved the way for future endeavors into this field.</a:t>
            </a:r>
          </a:p>
        </p:txBody>
      </p:sp>
    </p:spTree>
    <p:extLst>
      <p:ext uri="{BB962C8B-B14F-4D97-AF65-F5344CB8AC3E}">
        <p14:creationId xmlns:p14="http://schemas.microsoft.com/office/powerpoint/2010/main" val="3141568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45624" y="3251030"/>
            <a:ext cx="6170472" cy="478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56308" y="1677961"/>
            <a:ext cx="4508715" cy="920383"/>
          </a:xfrm>
        </p:spPr>
        <p:txBody>
          <a:bodyPr/>
          <a:lstStyle/>
          <a:p>
            <a:r>
              <a:rPr lang="en-US" dirty="0" smtClean="0"/>
              <a:t>REFERENCES</a:t>
            </a:r>
            <a:endParaRPr lang="en-US" dirty="0"/>
          </a:p>
        </p:txBody>
      </p:sp>
      <p:sp>
        <p:nvSpPr>
          <p:cNvPr id="3" name="Text Placeholder 2"/>
          <p:cNvSpPr>
            <a:spLocks noGrp="1"/>
          </p:cNvSpPr>
          <p:nvPr>
            <p:ph type="body" idx="1"/>
          </p:nvPr>
        </p:nvSpPr>
        <p:spPr>
          <a:xfrm>
            <a:off x="6001107" y="1931456"/>
            <a:ext cx="5859506" cy="666888"/>
          </a:xfrm>
        </p:spPr>
        <p:txBody>
          <a:bodyPr>
            <a:noAutofit/>
          </a:bodyPr>
          <a:lstStyle/>
          <a:p>
            <a:r>
              <a:rPr lang="en-US" sz="2400" dirty="0" smtClean="0"/>
              <a:t>LINKS TO SOLUTION</a:t>
            </a:r>
            <a:endParaRPr lang="en-US" sz="2400" dirty="0"/>
          </a:p>
        </p:txBody>
      </p:sp>
      <p:sp>
        <p:nvSpPr>
          <p:cNvPr id="4" name="TextBox 3"/>
          <p:cNvSpPr txBox="1"/>
          <p:nvPr/>
        </p:nvSpPr>
        <p:spPr>
          <a:xfrm>
            <a:off x="932507" y="2788467"/>
            <a:ext cx="4363770" cy="1754326"/>
          </a:xfrm>
          <a:prstGeom prst="rect">
            <a:avLst/>
          </a:prstGeom>
          <a:noFill/>
        </p:spPr>
        <p:txBody>
          <a:bodyPr wrap="square" rtlCol="0">
            <a:spAutoFit/>
          </a:bodyPr>
          <a:lstStyle/>
          <a:p>
            <a:r>
              <a:rPr lang="en-US" dirty="0" smtClean="0">
                <a:hlinkClick r:id="rId3"/>
              </a:rPr>
              <a:t>https</a:t>
            </a:r>
            <a:r>
              <a:rPr lang="en-US" dirty="0">
                <a:hlinkClick r:id="rId3"/>
              </a:rPr>
              <a:t>://</a:t>
            </a:r>
            <a:r>
              <a:rPr lang="en-US" dirty="0" smtClean="0">
                <a:hlinkClick r:id="rId3"/>
              </a:rPr>
              <a:t>rb.gy/vwu4x</a:t>
            </a:r>
            <a:endParaRPr lang="en-US" dirty="0" smtClean="0"/>
          </a:p>
          <a:p>
            <a:endParaRPr lang="en-US" dirty="0"/>
          </a:p>
          <a:p>
            <a:r>
              <a:rPr lang="en-US" dirty="0">
                <a:hlinkClick r:id="rId4"/>
              </a:rPr>
              <a:t>https://</a:t>
            </a:r>
            <a:r>
              <a:rPr lang="en-US" dirty="0" smtClean="0">
                <a:hlinkClick r:id="rId4"/>
              </a:rPr>
              <a:t>rb.gy/ahreu</a:t>
            </a:r>
            <a:endParaRPr lang="en-US" dirty="0" smtClean="0"/>
          </a:p>
          <a:p>
            <a:endParaRPr lang="en-US" dirty="0"/>
          </a:p>
          <a:p>
            <a:r>
              <a:rPr lang="en-US" dirty="0">
                <a:hlinkClick r:id="rId5"/>
              </a:rPr>
              <a:t>https://</a:t>
            </a:r>
            <a:r>
              <a:rPr lang="en-US" dirty="0" smtClean="0">
                <a:hlinkClick r:id="rId5"/>
              </a:rPr>
              <a:t>rb.gy/k8o8r</a:t>
            </a:r>
            <a:endParaRPr lang="en-US" dirty="0" smtClean="0"/>
          </a:p>
          <a:p>
            <a:endParaRPr lang="en-US" dirty="0"/>
          </a:p>
        </p:txBody>
      </p:sp>
      <p:sp>
        <p:nvSpPr>
          <p:cNvPr id="7" name="TextBox 6"/>
          <p:cNvSpPr txBox="1"/>
          <p:nvPr/>
        </p:nvSpPr>
        <p:spPr>
          <a:xfrm>
            <a:off x="6102036" y="3305863"/>
            <a:ext cx="5093061" cy="369332"/>
          </a:xfrm>
          <a:prstGeom prst="rect">
            <a:avLst/>
          </a:prstGeom>
          <a:noFill/>
        </p:spPr>
        <p:txBody>
          <a:bodyPr wrap="none" rtlCol="0">
            <a:spAutoFit/>
          </a:bodyPr>
          <a:lstStyle/>
          <a:p>
            <a:r>
              <a:rPr lang="en-US" dirty="0">
                <a:hlinkClick r:id="rId6"/>
              </a:rPr>
              <a:t>https://github.com/Jenat14/intelunnati_Codered</a:t>
            </a:r>
            <a:endParaRPr lang="en-US"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453325" y="1735012"/>
            <a:ext cx="9051583" cy="4774352"/>
          </a:xfrm>
        </p:spPr>
        <p:txBody>
          <a:bodyPr>
            <a:normAutofit/>
          </a:bodyPr>
          <a:lstStyle/>
          <a:p>
            <a:pPr algn="just"/>
            <a:r>
              <a:rPr lang="en-US" dirty="0" smtClean="0">
                <a:solidFill>
                  <a:schemeClr val="bg2">
                    <a:lumMod val="25000"/>
                  </a:schemeClr>
                </a:solidFill>
              </a:rPr>
              <a:t>Conquering Fashion MNIST with CNN using computer vision has been a significant achievement in the field of image classification. The Fashion MNIST dataset consists of 60,000 training images and 10,000 testing images, each labeled with one of ten different clothing categories. </a:t>
            </a:r>
            <a:r>
              <a:rPr lang="en-US" dirty="0">
                <a:solidFill>
                  <a:schemeClr val="bg2">
                    <a:lumMod val="25000"/>
                  </a:schemeClr>
                </a:solidFill>
              </a:rPr>
              <a:t>This project focuses on solving the Fashion MNIST problem using Convolutional Neural Networks (CNNs). </a:t>
            </a:r>
            <a:r>
              <a:rPr lang="en-US" dirty="0" smtClean="0">
                <a:solidFill>
                  <a:schemeClr val="bg2">
                    <a:lumMod val="25000"/>
                  </a:schemeClr>
                </a:solidFill>
              </a:rPr>
              <a:t>In this project, the CNN architecture is utilized to train a model that accurately identifies fashion items from the input images. The model's architecture includes convolutional layers for feature extraction, pooling layers for </a:t>
            </a:r>
            <a:r>
              <a:rPr lang="en-US" dirty="0" err="1" smtClean="0">
                <a:solidFill>
                  <a:schemeClr val="bg2">
                    <a:lumMod val="25000"/>
                  </a:schemeClr>
                </a:solidFill>
              </a:rPr>
              <a:t>downsampling</a:t>
            </a:r>
            <a:r>
              <a:rPr lang="en-US" dirty="0" smtClean="0">
                <a:solidFill>
                  <a:schemeClr val="bg2">
                    <a:lumMod val="25000"/>
                  </a:schemeClr>
                </a:solidFill>
              </a:rPr>
              <a:t>, and fully connected layers for classification. By employing techniques such as dropout regularizations helps mitigate </a:t>
            </a:r>
            <a:r>
              <a:rPr lang="en-US" dirty="0" err="1" smtClean="0">
                <a:solidFill>
                  <a:schemeClr val="bg2">
                    <a:lumMod val="25000"/>
                  </a:schemeClr>
                </a:solidFill>
              </a:rPr>
              <a:t>overfitting</a:t>
            </a:r>
            <a:r>
              <a:rPr lang="en-US" dirty="0" smtClean="0">
                <a:solidFill>
                  <a:schemeClr val="bg2">
                    <a:lumMod val="25000"/>
                  </a:schemeClr>
                </a:solidFill>
              </a:rPr>
              <a:t> and improved generalization. </a:t>
            </a:r>
            <a:r>
              <a:rPr lang="en-US" dirty="0">
                <a:solidFill>
                  <a:schemeClr val="bg2">
                    <a:lumMod val="25000"/>
                  </a:schemeClr>
                </a:solidFill>
              </a:rPr>
              <a:t>The project aims to leverage deep learning techniques to achieve high accuracy in fashion item classification, with potential </a:t>
            </a:r>
            <a:r>
              <a:rPr lang="en-US" dirty="0" smtClean="0">
                <a:solidFill>
                  <a:schemeClr val="bg2">
                    <a:lumMod val="25000"/>
                  </a:schemeClr>
                </a:solidFill>
              </a:rPr>
              <a:t>applications </a:t>
            </a:r>
            <a:r>
              <a:rPr lang="en-US" dirty="0">
                <a:solidFill>
                  <a:schemeClr val="bg2">
                    <a:lumMod val="25000"/>
                  </a:schemeClr>
                </a:solidFill>
              </a:rPr>
              <a:t>in e-commerce and fashion recommendation </a:t>
            </a:r>
            <a:r>
              <a:rPr lang="en-US" dirty="0" smtClean="0">
                <a:solidFill>
                  <a:schemeClr val="bg2">
                    <a:lumMod val="25000"/>
                  </a:schemeClr>
                </a:solidFill>
              </a:rPr>
              <a:t>systems.</a:t>
            </a: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0953" y="1671716"/>
            <a:ext cx="10596328" cy="4447761"/>
          </a:xfrm>
        </p:spPr>
        <p:txBody>
          <a:bodyPr>
            <a:normAutofit/>
          </a:bodyPr>
          <a:lstStyle/>
          <a:p>
            <a:endParaRPr lang="en-US" dirty="0" smtClean="0"/>
          </a:p>
          <a:p>
            <a:endParaRPr lang="en-US" dirty="0"/>
          </a:p>
        </p:txBody>
      </p:sp>
      <p:sp>
        <p:nvSpPr>
          <p:cNvPr id="4" name="TextBox 3"/>
          <p:cNvSpPr txBox="1"/>
          <p:nvPr/>
        </p:nvSpPr>
        <p:spPr>
          <a:xfrm>
            <a:off x="604434" y="1671716"/>
            <a:ext cx="10534140" cy="4847802"/>
          </a:xfrm>
          <a:prstGeom prst="rect">
            <a:avLst/>
          </a:prstGeom>
          <a:noFill/>
        </p:spPr>
        <p:txBody>
          <a:bodyPr wrap="square" rtlCol="0">
            <a:spAutoFit/>
          </a:bodyPr>
          <a:lstStyle/>
          <a:p>
            <a:pPr algn="just">
              <a:lnSpc>
                <a:spcPct val="150000"/>
              </a:lnSpc>
            </a:pPr>
            <a:r>
              <a:rPr lang="en-US" sz="1600" dirty="0">
                <a:solidFill>
                  <a:schemeClr val="bg2">
                    <a:lumMod val="25000"/>
                  </a:schemeClr>
                </a:solidFill>
              </a:rPr>
              <a:t>The field of computer vision has seen significant advancements in recent years, enabling machines to interpret and understand visual data with increasing accuracy. One notable application of computer vision is in the recognition and classification of fashion items. The Fashion MNIST dataset, consisting of grayscale images of various fashion products, has become a popular benchmark for evaluating the performance of computer vision models.</a:t>
            </a:r>
          </a:p>
          <a:p>
            <a:pPr algn="just">
              <a:lnSpc>
                <a:spcPct val="150000"/>
              </a:lnSpc>
            </a:pPr>
            <a:r>
              <a:rPr lang="en-US" sz="1600" dirty="0" smtClean="0">
                <a:solidFill>
                  <a:schemeClr val="bg2">
                    <a:lumMod val="25000"/>
                  </a:schemeClr>
                </a:solidFill>
              </a:rPr>
              <a:t>	In </a:t>
            </a:r>
            <a:r>
              <a:rPr lang="en-US" sz="1600" dirty="0">
                <a:solidFill>
                  <a:schemeClr val="bg2">
                    <a:lumMod val="25000"/>
                  </a:schemeClr>
                </a:solidFill>
              </a:rPr>
              <a:t>this project, we explore the task of conquering the Fashion MNIST dataset using Convolutional Neural Networks (CNNs). </a:t>
            </a:r>
            <a:r>
              <a:rPr lang="en-US" sz="1600" dirty="0" smtClean="0">
                <a:solidFill>
                  <a:schemeClr val="bg2">
                    <a:lumMod val="25000"/>
                  </a:schemeClr>
                </a:solidFill>
              </a:rPr>
              <a:t>CNNs </a:t>
            </a:r>
            <a:r>
              <a:rPr lang="en-US" sz="1600" dirty="0">
                <a:solidFill>
                  <a:schemeClr val="bg2">
                    <a:lumMod val="25000"/>
                  </a:schemeClr>
                </a:solidFill>
              </a:rPr>
              <a:t>have proven to be highly effective in image classification tasks, leveraging their ability to extract relevant features from images and learn complex patterns. By training a CNN model on the Fashion MNIST dataset, </a:t>
            </a:r>
            <a:r>
              <a:rPr lang="en-US" sz="1600" dirty="0" smtClean="0">
                <a:solidFill>
                  <a:schemeClr val="bg2">
                    <a:lumMod val="25000"/>
                  </a:schemeClr>
                </a:solidFill>
              </a:rPr>
              <a:t>the </a:t>
            </a:r>
            <a:r>
              <a:rPr lang="en-US" sz="1600" dirty="0">
                <a:solidFill>
                  <a:schemeClr val="bg2">
                    <a:lumMod val="25000"/>
                  </a:schemeClr>
                </a:solidFill>
              </a:rPr>
              <a:t>aim </a:t>
            </a:r>
            <a:r>
              <a:rPr lang="en-US" sz="1600" dirty="0" smtClean="0">
                <a:solidFill>
                  <a:schemeClr val="bg2">
                    <a:lumMod val="25000"/>
                  </a:schemeClr>
                </a:solidFill>
              </a:rPr>
              <a:t>is to </a:t>
            </a:r>
            <a:r>
              <a:rPr lang="en-US" sz="1600" dirty="0">
                <a:solidFill>
                  <a:schemeClr val="bg2">
                    <a:lumMod val="25000"/>
                  </a:schemeClr>
                </a:solidFill>
              </a:rPr>
              <a:t>achieve high accuracy in classifying different fashion items.</a:t>
            </a:r>
          </a:p>
          <a:p>
            <a:pPr algn="just">
              <a:lnSpc>
                <a:spcPct val="150000"/>
              </a:lnSpc>
            </a:pPr>
            <a:r>
              <a:rPr lang="en-US" sz="1600" dirty="0" smtClean="0">
                <a:solidFill>
                  <a:schemeClr val="bg2">
                    <a:lumMod val="25000"/>
                  </a:schemeClr>
                </a:solidFill>
              </a:rPr>
              <a:t>	The </a:t>
            </a:r>
            <a:r>
              <a:rPr lang="en-US" sz="1600" dirty="0">
                <a:solidFill>
                  <a:schemeClr val="bg2">
                    <a:lumMod val="25000"/>
                  </a:schemeClr>
                </a:solidFill>
              </a:rPr>
              <a:t>objective of this report is to provide a comprehensive overview of the approach, methodology, and results in tackling the Fashion MNIST problem. We will discuss the motivation behind this project, review prior work in the field, describe the architecture of our CNN model, and present the experimental setup and results. By successfully conquering the Fashion MNIST dataset using CNNs, the aim is to demonstrate the power of deep learning and computer vision in solving complex image classification problems. </a:t>
            </a:r>
          </a:p>
        </p:txBody>
      </p:sp>
    </p:spTree>
    <p:extLst>
      <p:ext uri="{BB962C8B-B14F-4D97-AF65-F5344CB8AC3E}">
        <p14:creationId xmlns:p14="http://schemas.microsoft.com/office/powerpoint/2010/main" val="90520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80953" y="1943320"/>
            <a:ext cx="10596328" cy="4447761"/>
          </a:xfrm>
        </p:spPr>
        <p:txBody>
          <a:bodyPr>
            <a:normAutofit/>
          </a:bodyPr>
          <a:lstStyle/>
          <a:p>
            <a:endParaRPr lang="en-US" dirty="0" smtClean="0"/>
          </a:p>
          <a:p>
            <a:endParaRPr lang="en-US" dirty="0"/>
          </a:p>
        </p:txBody>
      </p:sp>
      <p:sp>
        <p:nvSpPr>
          <p:cNvPr id="4" name="TextBox 3"/>
          <p:cNvSpPr txBox="1"/>
          <p:nvPr/>
        </p:nvSpPr>
        <p:spPr>
          <a:xfrm>
            <a:off x="370496" y="1879945"/>
            <a:ext cx="11217242" cy="3739806"/>
          </a:xfrm>
          <a:prstGeom prst="rect">
            <a:avLst/>
          </a:prstGeom>
          <a:noFill/>
        </p:spPr>
        <p:txBody>
          <a:bodyPr wrap="square" rtlCol="0">
            <a:spAutoFit/>
          </a:bodyPr>
          <a:lstStyle/>
          <a:p>
            <a:pPr algn="just">
              <a:lnSpc>
                <a:spcPct val="150000"/>
              </a:lnSpc>
            </a:pPr>
            <a:r>
              <a:rPr lang="en-US" sz="1600" dirty="0">
                <a:solidFill>
                  <a:schemeClr val="bg2">
                    <a:lumMod val="25000"/>
                  </a:schemeClr>
                </a:solidFill>
              </a:rPr>
              <a:t>The motivation behind tackling the Fashion MNIST problem using CNN and computer vision techniques stems from the increasing importance of accurate and efficient fashion product classification in the digital </a:t>
            </a:r>
            <a:r>
              <a:rPr lang="en-US" sz="1600" dirty="0" err="1" smtClean="0">
                <a:solidFill>
                  <a:schemeClr val="bg2">
                    <a:lumMod val="25000"/>
                  </a:schemeClr>
                </a:solidFill>
              </a:rPr>
              <a:t>age</a:t>
            </a:r>
            <a:r>
              <a:rPr lang="en-US" sz="1600" dirty="0" err="1">
                <a:solidFill>
                  <a:schemeClr val="bg2">
                    <a:lumMod val="25000"/>
                  </a:schemeClr>
                </a:solidFill>
              </a:rPr>
              <a:t>.</a:t>
            </a:r>
            <a:r>
              <a:rPr lang="en-US" sz="1600" dirty="0" err="1" smtClean="0">
                <a:solidFill>
                  <a:schemeClr val="bg2">
                    <a:lumMod val="25000"/>
                  </a:schemeClr>
                </a:solidFill>
              </a:rPr>
              <a:t>The</a:t>
            </a:r>
            <a:r>
              <a:rPr lang="en-US" sz="1600" dirty="0" smtClean="0">
                <a:solidFill>
                  <a:schemeClr val="bg2">
                    <a:lumMod val="25000"/>
                  </a:schemeClr>
                </a:solidFill>
              </a:rPr>
              <a:t> </a:t>
            </a:r>
            <a:r>
              <a:rPr lang="en-US" sz="1600" dirty="0">
                <a:solidFill>
                  <a:schemeClr val="bg2">
                    <a:lumMod val="25000"/>
                  </a:schemeClr>
                </a:solidFill>
              </a:rPr>
              <a:t>Fashion MNIST dataset serves as an ideal benchmark for this task, as it provides a diverse range of fashion items in a standardized format. By conquering this dataset, we aim to develop a model that can accurately identify and categorize different fashion </a:t>
            </a:r>
            <a:r>
              <a:rPr lang="en-US" sz="1600" dirty="0" smtClean="0">
                <a:solidFill>
                  <a:schemeClr val="bg2">
                    <a:lumMod val="25000"/>
                  </a:schemeClr>
                </a:solidFill>
              </a:rPr>
              <a:t>items. Such </a:t>
            </a:r>
            <a:r>
              <a:rPr lang="en-US" sz="1600" dirty="0">
                <a:solidFill>
                  <a:schemeClr val="bg2">
                    <a:lumMod val="25000"/>
                  </a:schemeClr>
                </a:solidFill>
              </a:rPr>
              <a:t>a model can have numerous applications, including product recommendation systems, visual search engines, and inventory management tools.</a:t>
            </a:r>
          </a:p>
          <a:p>
            <a:pPr algn="just">
              <a:lnSpc>
                <a:spcPct val="150000"/>
              </a:lnSpc>
            </a:pPr>
            <a:r>
              <a:rPr lang="en-US" sz="1600" dirty="0">
                <a:solidFill>
                  <a:schemeClr val="bg2">
                    <a:lumMod val="25000"/>
                  </a:schemeClr>
                </a:solidFill>
              </a:rPr>
              <a:t>	</a:t>
            </a:r>
            <a:r>
              <a:rPr lang="en-US" sz="1600" dirty="0" smtClean="0">
                <a:solidFill>
                  <a:schemeClr val="bg2">
                    <a:lumMod val="25000"/>
                  </a:schemeClr>
                </a:solidFill>
              </a:rPr>
              <a:t>By </a:t>
            </a:r>
            <a:r>
              <a:rPr lang="en-US" sz="1600" dirty="0">
                <a:solidFill>
                  <a:schemeClr val="bg2">
                    <a:lumMod val="25000"/>
                  </a:schemeClr>
                </a:solidFill>
              </a:rPr>
              <a:t>solving the Fashion MNIST problem, I</a:t>
            </a:r>
            <a:r>
              <a:rPr lang="en-US" sz="1600" dirty="0" smtClean="0">
                <a:solidFill>
                  <a:schemeClr val="bg2">
                    <a:lumMod val="25000"/>
                  </a:schemeClr>
                </a:solidFill>
              </a:rPr>
              <a:t> </a:t>
            </a:r>
            <a:r>
              <a:rPr lang="en-US" sz="1600" dirty="0">
                <a:solidFill>
                  <a:schemeClr val="bg2">
                    <a:lumMod val="25000"/>
                  </a:schemeClr>
                </a:solidFill>
              </a:rPr>
              <a:t>hope to contribute to the advancement of computer vision in the fashion industry, enabling retailers, designers, and consumers to better navigate the vast world of fashion products. Additionally, </a:t>
            </a:r>
            <a:r>
              <a:rPr lang="en-US" sz="1600" dirty="0" smtClean="0">
                <a:solidFill>
                  <a:schemeClr val="bg2">
                    <a:lumMod val="25000"/>
                  </a:schemeClr>
                </a:solidFill>
              </a:rPr>
              <a:t>this work </a:t>
            </a:r>
            <a:r>
              <a:rPr lang="en-US" sz="1600" dirty="0">
                <a:solidFill>
                  <a:schemeClr val="bg2">
                    <a:lumMod val="25000"/>
                  </a:schemeClr>
                </a:solidFill>
              </a:rPr>
              <a:t>can serve as a stepping stone for more complex and challenging fashion classification problems, opening up avenues for further research and innovation in the field of computer vision and deep learning.</a:t>
            </a:r>
          </a:p>
        </p:txBody>
      </p:sp>
    </p:spTree>
    <p:extLst>
      <p:ext uri="{BB962C8B-B14F-4D97-AF65-F5344CB8AC3E}">
        <p14:creationId xmlns:p14="http://schemas.microsoft.com/office/powerpoint/2010/main" val="91654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176" y="1729798"/>
            <a:ext cx="11353046" cy="4580741"/>
          </a:xfrm>
          <a:prstGeom prst="rect">
            <a:avLst/>
          </a:prstGeom>
          <a:noFill/>
        </p:spPr>
        <p:txBody>
          <a:bodyPr wrap="square" rtlCol="0">
            <a:spAutoFit/>
          </a:bodyPr>
          <a:lstStyle/>
          <a:p>
            <a:pPr marL="1200150" lvl="2" indent="-285750">
              <a:lnSpc>
                <a:spcPts val="2500"/>
              </a:lnSpc>
              <a:buFont typeface="Courier New" panose="02070309020205020404" pitchFamily="49" charset="0"/>
              <a:buChar char="o"/>
            </a:pPr>
            <a:r>
              <a:rPr lang="en-US" sz="1600" dirty="0">
                <a:solidFill>
                  <a:schemeClr val="bg2">
                    <a:lumMod val="25000"/>
                  </a:schemeClr>
                </a:solidFill>
              </a:rPr>
              <a:t>A</a:t>
            </a:r>
            <a:r>
              <a:rPr lang="en-US" sz="1600" dirty="0" smtClean="0">
                <a:solidFill>
                  <a:schemeClr val="bg2">
                    <a:lumMod val="25000"/>
                  </a:schemeClr>
                </a:solidFill>
              </a:rPr>
              <a:t> </a:t>
            </a:r>
            <a:r>
              <a:rPr lang="en-US" sz="1600" b="1" dirty="0">
                <a:solidFill>
                  <a:schemeClr val="bg2">
                    <a:lumMod val="25000"/>
                  </a:schemeClr>
                </a:solidFill>
              </a:rPr>
              <a:t>convolutional layer</a:t>
            </a:r>
            <a:r>
              <a:rPr lang="en-US" sz="1600" dirty="0">
                <a:solidFill>
                  <a:schemeClr val="bg2">
                    <a:lumMod val="25000"/>
                  </a:schemeClr>
                </a:solidFill>
              </a:rPr>
              <a:t> </a:t>
            </a:r>
            <a:r>
              <a:rPr lang="en-US" sz="1600" dirty="0" smtClean="0">
                <a:solidFill>
                  <a:schemeClr val="bg2">
                    <a:lumMod val="25000"/>
                  </a:schemeClr>
                </a:solidFill>
              </a:rPr>
              <a:t>applies </a:t>
            </a:r>
            <a:r>
              <a:rPr lang="en-US" sz="1600" dirty="0">
                <a:solidFill>
                  <a:schemeClr val="bg2">
                    <a:lumMod val="25000"/>
                  </a:schemeClr>
                </a:solidFill>
              </a:rPr>
              <a:t>the </a:t>
            </a:r>
            <a:r>
              <a:rPr lang="en-US" sz="1600" dirty="0" err="1">
                <a:solidFill>
                  <a:schemeClr val="bg2">
                    <a:lumMod val="25000"/>
                  </a:schemeClr>
                </a:solidFill>
              </a:rPr>
              <a:t>ReLU</a:t>
            </a:r>
            <a:r>
              <a:rPr lang="en-US" sz="1600" dirty="0">
                <a:solidFill>
                  <a:schemeClr val="bg2">
                    <a:lumMod val="25000"/>
                  </a:schemeClr>
                </a:solidFill>
              </a:rPr>
              <a:t> </a:t>
            </a:r>
            <a:r>
              <a:rPr lang="en-US" sz="1600" dirty="0" smtClean="0">
                <a:solidFill>
                  <a:schemeClr val="bg2">
                    <a:lumMod val="25000"/>
                  </a:schemeClr>
                </a:solidFill>
              </a:rPr>
              <a:t>activation function. </a:t>
            </a:r>
            <a:r>
              <a:rPr lang="en-US" sz="1600" dirty="0">
                <a:solidFill>
                  <a:schemeClr val="bg2">
                    <a:lumMod val="25000"/>
                  </a:schemeClr>
                </a:solidFill>
              </a:rPr>
              <a:t>The input shape of the images is (28, 28, 1), representing grayscale </a:t>
            </a:r>
            <a:r>
              <a:rPr lang="en-US" sz="1600" dirty="0" smtClean="0">
                <a:solidFill>
                  <a:schemeClr val="bg2">
                    <a:lumMod val="25000"/>
                  </a:schemeClr>
                </a:solidFill>
              </a:rPr>
              <a:t>images. Three convolutional layers are added with filters 32,64 and 128 etc.</a:t>
            </a:r>
          </a:p>
          <a:p>
            <a:pPr marL="1200150" lvl="2" indent="-285750">
              <a:lnSpc>
                <a:spcPts val="2500"/>
              </a:lnSpc>
              <a:buFont typeface="Courier New" panose="02070309020205020404" pitchFamily="49" charset="0"/>
              <a:buChar char="o"/>
            </a:pPr>
            <a:r>
              <a:rPr lang="en-US" sz="1600" dirty="0">
                <a:solidFill>
                  <a:schemeClr val="bg2">
                    <a:lumMod val="25000"/>
                  </a:schemeClr>
                </a:solidFill>
              </a:rPr>
              <a:t>After each convolutional layer, a </a:t>
            </a:r>
            <a:r>
              <a:rPr lang="en-US" sz="1600" b="1" dirty="0">
                <a:solidFill>
                  <a:schemeClr val="bg2">
                    <a:lumMod val="25000"/>
                  </a:schemeClr>
                </a:solidFill>
              </a:rPr>
              <a:t>max-pooling layer </a:t>
            </a:r>
            <a:r>
              <a:rPr lang="en-US" sz="1600" dirty="0">
                <a:solidFill>
                  <a:schemeClr val="bg2">
                    <a:lumMod val="25000"/>
                  </a:schemeClr>
                </a:solidFill>
              </a:rPr>
              <a:t>with a pool size of 2x2 is added. It performs </a:t>
            </a:r>
            <a:r>
              <a:rPr lang="en-US" sz="1600" dirty="0" err="1">
                <a:solidFill>
                  <a:schemeClr val="bg2">
                    <a:lumMod val="25000"/>
                  </a:schemeClr>
                </a:solidFill>
              </a:rPr>
              <a:t>downsampling</a:t>
            </a:r>
            <a:r>
              <a:rPr lang="en-US" sz="1600" dirty="0">
                <a:solidFill>
                  <a:schemeClr val="bg2">
                    <a:lumMod val="25000"/>
                  </a:schemeClr>
                </a:solidFill>
              </a:rPr>
              <a:t> by selecting the maximum value within each 2x2 region.</a:t>
            </a:r>
          </a:p>
          <a:p>
            <a:pPr marL="1200150" lvl="2" indent="-285750">
              <a:lnSpc>
                <a:spcPts val="2500"/>
              </a:lnSpc>
              <a:buFont typeface="Courier New" panose="02070309020205020404" pitchFamily="49" charset="0"/>
              <a:buChar char="o"/>
            </a:pPr>
            <a:r>
              <a:rPr lang="en-US" sz="1600" dirty="0">
                <a:solidFill>
                  <a:schemeClr val="bg2">
                    <a:lumMod val="25000"/>
                  </a:schemeClr>
                </a:solidFill>
              </a:rPr>
              <a:t>To prevent </a:t>
            </a:r>
            <a:r>
              <a:rPr lang="en-US" sz="1600" dirty="0" err="1">
                <a:solidFill>
                  <a:schemeClr val="bg2">
                    <a:lumMod val="25000"/>
                  </a:schemeClr>
                </a:solidFill>
              </a:rPr>
              <a:t>overfitting</a:t>
            </a:r>
            <a:r>
              <a:rPr lang="en-US" sz="1600" dirty="0">
                <a:solidFill>
                  <a:schemeClr val="bg2">
                    <a:lumMod val="25000"/>
                  </a:schemeClr>
                </a:solidFill>
              </a:rPr>
              <a:t>, </a:t>
            </a:r>
            <a:r>
              <a:rPr lang="en-US" sz="1600" b="1" dirty="0">
                <a:solidFill>
                  <a:schemeClr val="bg2">
                    <a:lumMod val="25000"/>
                  </a:schemeClr>
                </a:solidFill>
              </a:rPr>
              <a:t>dropout layers </a:t>
            </a:r>
            <a:r>
              <a:rPr lang="en-US" sz="1600" dirty="0">
                <a:solidFill>
                  <a:schemeClr val="bg2">
                    <a:lumMod val="25000"/>
                  </a:schemeClr>
                </a:solidFill>
              </a:rPr>
              <a:t>are introduced after each max-pooling layer. They randomly deactivate a certain percentage </a:t>
            </a:r>
            <a:r>
              <a:rPr lang="en-US" sz="1600" dirty="0" smtClean="0">
                <a:solidFill>
                  <a:schemeClr val="bg2">
                    <a:lumMod val="25000"/>
                  </a:schemeClr>
                </a:solidFill>
              </a:rPr>
              <a:t>of </a:t>
            </a:r>
            <a:r>
              <a:rPr lang="en-US" sz="1600" dirty="0">
                <a:solidFill>
                  <a:schemeClr val="bg2">
                    <a:lumMod val="25000"/>
                  </a:schemeClr>
                </a:solidFill>
              </a:rPr>
              <a:t>the neurons during training, forcing the model to learn more robust and generalized representations.</a:t>
            </a:r>
          </a:p>
          <a:p>
            <a:pPr marL="1200150" lvl="2" indent="-285750">
              <a:lnSpc>
                <a:spcPts val="2500"/>
              </a:lnSpc>
              <a:buFont typeface="Courier New" panose="02070309020205020404" pitchFamily="49" charset="0"/>
              <a:buChar char="o"/>
            </a:pPr>
            <a:r>
              <a:rPr lang="en-US" sz="1600" dirty="0" smtClean="0">
                <a:solidFill>
                  <a:schemeClr val="bg2">
                    <a:lumMod val="25000"/>
                  </a:schemeClr>
                </a:solidFill>
              </a:rPr>
              <a:t>To </a:t>
            </a:r>
            <a:r>
              <a:rPr lang="en-US" sz="1600" dirty="0">
                <a:solidFill>
                  <a:schemeClr val="bg2">
                    <a:lumMod val="25000"/>
                  </a:schemeClr>
                </a:solidFill>
              </a:rPr>
              <a:t>feed the extracted features into the dense layers, a </a:t>
            </a:r>
            <a:r>
              <a:rPr lang="en-US" sz="1600" b="1" dirty="0">
                <a:solidFill>
                  <a:schemeClr val="bg2">
                    <a:lumMod val="25000"/>
                  </a:schemeClr>
                </a:solidFill>
              </a:rPr>
              <a:t>flatten layer </a:t>
            </a:r>
            <a:r>
              <a:rPr lang="en-US" sz="1600" dirty="0">
                <a:solidFill>
                  <a:schemeClr val="bg2">
                    <a:lumMod val="25000"/>
                  </a:schemeClr>
                </a:solidFill>
              </a:rPr>
              <a:t>is used to reshape the 3D feature maps into a 1D vector.</a:t>
            </a:r>
          </a:p>
          <a:p>
            <a:pPr marL="1200150" lvl="2" indent="-285750">
              <a:lnSpc>
                <a:spcPts val="2500"/>
              </a:lnSpc>
              <a:buFont typeface="Courier New" panose="02070309020205020404" pitchFamily="49" charset="0"/>
              <a:buChar char="o"/>
            </a:pPr>
            <a:r>
              <a:rPr lang="en-US" sz="1600" b="1" dirty="0" smtClean="0">
                <a:solidFill>
                  <a:schemeClr val="bg2">
                    <a:lumMod val="25000"/>
                  </a:schemeClr>
                </a:solidFill>
              </a:rPr>
              <a:t>Dense </a:t>
            </a:r>
            <a:r>
              <a:rPr lang="en-US" sz="1600" b="1" dirty="0">
                <a:solidFill>
                  <a:schemeClr val="bg2">
                    <a:lumMod val="25000"/>
                  </a:schemeClr>
                </a:solidFill>
              </a:rPr>
              <a:t>layers </a:t>
            </a:r>
            <a:r>
              <a:rPr lang="en-US" sz="1600" dirty="0">
                <a:solidFill>
                  <a:schemeClr val="bg2">
                    <a:lumMod val="25000"/>
                  </a:schemeClr>
                </a:solidFill>
              </a:rPr>
              <a:t>with 256 units and </a:t>
            </a:r>
            <a:r>
              <a:rPr lang="en-US" sz="1600" dirty="0" err="1">
                <a:solidFill>
                  <a:schemeClr val="bg2">
                    <a:lumMod val="25000"/>
                  </a:schemeClr>
                </a:solidFill>
              </a:rPr>
              <a:t>ReLU</a:t>
            </a:r>
            <a:r>
              <a:rPr lang="en-US" sz="1600" dirty="0">
                <a:solidFill>
                  <a:schemeClr val="bg2">
                    <a:lumMod val="25000"/>
                  </a:schemeClr>
                </a:solidFill>
              </a:rPr>
              <a:t> activation are added. They serve as fully connected layers to learn high-level abstractions from the flattened features.</a:t>
            </a:r>
          </a:p>
          <a:p>
            <a:pPr marL="1200150" lvl="2" indent="-285750">
              <a:lnSpc>
                <a:spcPts val="2500"/>
              </a:lnSpc>
              <a:buFont typeface="Courier New" panose="02070309020205020404" pitchFamily="49" charset="0"/>
              <a:buChar char="o"/>
            </a:pPr>
            <a:r>
              <a:rPr lang="en-US" sz="1600" dirty="0">
                <a:solidFill>
                  <a:schemeClr val="bg2">
                    <a:lumMod val="25000"/>
                  </a:schemeClr>
                </a:solidFill>
              </a:rPr>
              <a:t>The last dense layer consists of 512 units, followed by a </a:t>
            </a:r>
            <a:r>
              <a:rPr lang="en-US" sz="1600" dirty="0" err="1">
                <a:solidFill>
                  <a:schemeClr val="bg2">
                    <a:lumMod val="25000"/>
                  </a:schemeClr>
                </a:solidFill>
              </a:rPr>
              <a:t>softmax</a:t>
            </a:r>
            <a:r>
              <a:rPr lang="en-US" sz="1600" dirty="0">
                <a:solidFill>
                  <a:schemeClr val="bg2">
                    <a:lumMod val="25000"/>
                  </a:schemeClr>
                </a:solidFill>
              </a:rPr>
              <a:t> activation function with 10 units, representing the 10 fashion categories. It produces the final classification probabilities for each category.</a:t>
            </a:r>
          </a:p>
          <a:p>
            <a:pPr marL="1200150" lvl="2" indent="-285750">
              <a:lnSpc>
                <a:spcPts val="2500"/>
              </a:lnSpc>
              <a:buFont typeface="Courier New" panose="02070309020205020404" pitchFamily="49" charset="0"/>
              <a:buChar char="o"/>
            </a:pPr>
            <a:endParaRPr lang="en-US" sz="1600" dirty="0">
              <a:solidFill>
                <a:schemeClr val="bg2">
                  <a:lumMod val="25000"/>
                </a:schemeClr>
              </a:solidFill>
            </a:endParaRPr>
          </a:p>
        </p:txBody>
      </p:sp>
      <p:sp>
        <p:nvSpPr>
          <p:cNvPr id="3" name="Title 1"/>
          <p:cNvSpPr>
            <a:spLocks noGrp="1"/>
          </p:cNvSpPr>
          <p:nvPr>
            <p:ph type="title"/>
          </p:nvPr>
        </p:nvSpPr>
        <p:spPr>
          <a:xfrm>
            <a:off x="604434" y="16934"/>
            <a:ext cx="10749367" cy="1208868"/>
          </a:xfrm>
        </p:spPr>
        <p:txBody>
          <a:bodyPr>
            <a:normAutofit/>
          </a:bodyPr>
          <a:lstStyle/>
          <a:p>
            <a:r>
              <a:rPr lang="en-US" dirty="0"/>
              <a:t>THE APPROACH</a:t>
            </a:r>
          </a:p>
        </p:txBody>
      </p:sp>
    </p:spTree>
    <p:extLst>
      <p:ext uri="{BB962C8B-B14F-4D97-AF65-F5344CB8AC3E}">
        <p14:creationId xmlns:p14="http://schemas.microsoft.com/office/powerpoint/2010/main" val="648245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4655" y="1340501"/>
            <a:ext cx="10929681" cy="3908762"/>
          </a:xfrm>
          <a:prstGeom prst="rect">
            <a:avLst/>
          </a:prstGeom>
          <a:noFill/>
        </p:spPr>
        <p:txBody>
          <a:bodyPr wrap="square" rtlCol="0">
            <a:spAutoFit/>
          </a:bodyPr>
          <a:lstStyle/>
          <a:p>
            <a:pPr algn="just"/>
            <a:r>
              <a:rPr lang="en-US" sz="1600" dirty="0">
                <a:solidFill>
                  <a:schemeClr val="bg2">
                    <a:lumMod val="25000"/>
                  </a:schemeClr>
                </a:solidFill>
              </a:rPr>
              <a:t>My primary objective in this project was to develop an architecture for CNNs that would perform image classification on the fashion MNIST dataset, and I used </a:t>
            </a:r>
            <a:r>
              <a:rPr lang="en-US" sz="1600" dirty="0" err="1">
                <a:solidFill>
                  <a:schemeClr val="bg2">
                    <a:lumMod val="25000"/>
                  </a:schemeClr>
                </a:solidFill>
              </a:rPr>
              <a:t>Tensorflow</a:t>
            </a:r>
            <a:r>
              <a:rPr lang="en-US" sz="1600" dirty="0">
                <a:solidFill>
                  <a:schemeClr val="bg2">
                    <a:lumMod val="25000"/>
                  </a:schemeClr>
                </a:solidFill>
              </a:rPr>
              <a:t> to accomplish this. The process is divided into steps such as data analysis, designing the architecture, training the model, and making predictions. </a:t>
            </a:r>
          </a:p>
          <a:p>
            <a:pPr algn="just"/>
            <a:endParaRPr lang="en-US" sz="1500" dirty="0">
              <a:solidFill>
                <a:schemeClr val="bg1">
                  <a:lumMod val="50000"/>
                </a:schemeClr>
              </a:solidFill>
            </a:endParaRPr>
          </a:p>
          <a:p>
            <a:pPr marL="285750" indent="-285750" algn="just">
              <a:buFont typeface="Arial" panose="020B0604020202020204" pitchFamily="34" charset="0"/>
              <a:buChar char="•"/>
            </a:pPr>
            <a:r>
              <a:rPr lang="en-US" sz="1600" dirty="0"/>
              <a:t>As the initial step the required libraries were imported</a:t>
            </a:r>
            <a:r>
              <a:rPr lang="en-US" sz="1600" dirty="0" smtClean="0"/>
              <a:t>.</a:t>
            </a:r>
          </a:p>
          <a:p>
            <a:pPr algn="just"/>
            <a:endParaRPr lang="en-US" sz="1500" dirty="0">
              <a:solidFill>
                <a:schemeClr val="bg1">
                  <a:lumMod val="50000"/>
                </a:schemeClr>
              </a:solidFill>
            </a:endParaRPr>
          </a:p>
          <a:p>
            <a:pPr marL="285750" indent="-285750" algn="just">
              <a:buFont typeface="Arial" panose="020B0604020202020204" pitchFamily="34" charset="0"/>
              <a:buChar char="•"/>
            </a:pPr>
            <a:endParaRPr lang="en-US" sz="1500" dirty="0" smtClean="0">
              <a:solidFill>
                <a:schemeClr val="bg1">
                  <a:lumMod val="50000"/>
                </a:schemeClr>
              </a:solidFill>
            </a:endParaRPr>
          </a:p>
          <a:p>
            <a:pPr marL="285750" indent="-285750" algn="just">
              <a:buFont typeface="Arial" panose="020B0604020202020204" pitchFamily="34" charset="0"/>
              <a:buChar char="•"/>
            </a:pPr>
            <a:endParaRPr lang="en-US" sz="1500" dirty="0">
              <a:solidFill>
                <a:schemeClr val="bg1">
                  <a:lumMod val="50000"/>
                </a:schemeClr>
              </a:solidFill>
            </a:endParaRPr>
          </a:p>
          <a:p>
            <a:pPr marL="285750" indent="-285750" algn="just">
              <a:buFont typeface="Arial" panose="020B0604020202020204" pitchFamily="34" charset="0"/>
              <a:buChar char="•"/>
            </a:pPr>
            <a:endParaRPr lang="en-US" sz="1500" dirty="0" smtClean="0">
              <a:solidFill>
                <a:schemeClr val="bg1">
                  <a:lumMod val="50000"/>
                </a:schemeClr>
              </a:solidFill>
            </a:endParaRPr>
          </a:p>
          <a:p>
            <a:pPr marL="285750" indent="-285750" algn="just">
              <a:buFont typeface="Arial" panose="020B0604020202020204" pitchFamily="34" charset="0"/>
              <a:buChar char="•"/>
            </a:pPr>
            <a:endParaRPr lang="en-US" sz="1500" dirty="0">
              <a:solidFill>
                <a:schemeClr val="bg1">
                  <a:lumMod val="50000"/>
                </a:schemeClr>
              </a:solidFill>
            </a:endParaRPr>
          </a:p>
          <a:p>
            <a:pPr marL="285750" indent="-285750" algn="just">
              <a:buFont typeface="Arial" panose="020B0604020202020204" pitchFamily="34" charset="0"/>
              <a:buChar char="•"/>
            </a:pPr>
            <a:endParaRPr lang="en-US" sz="1500" dirty="0" smtClean="0">
              <a:solidFill>
                <a:schemeClr val="bg1">
                  <a:lumMod val="50000"/>
                </a:schemeClr>
              </a:solidFill>
            </a:endParaRPr>
          </a:p>
          <a:p>
            <a:pPr marL="285750" indent="-285750" algn="just">
              <a:buFont typeface="Arial" panose="020B0604020202020204" pitchFamily="34" charset="0"/>
              <a:buChar char="•"/>
            </a:pPr>
            <a:endParaRPr lang="en-US" sz="1500" dirty="0">
              <a:solidFill>
                <a:schemeClr val="bg1">
                  <a:lumMod val="50000"/>
                </a:schemeClr>
              </a:solidFill>
            </a:endParaRPr>
          </a:p>
          <a:p>
            <a:pPr marL="285750" indent="-285750" algn="just">
              <a:buFont typeface="Arial" panose="020B0604020202020204" pitchFamily="34" charset="0"/>
              <a:buChar char="•"/>
            </a:pPr>
            <a:r>
              <a:rPr lang="en-US" sz="1600" dirty="0"/>
              <a:t>Loading the dataset and data analysis.</a:t>
            </a:r>
          </a:p>
          <a:p>
            <a:pPr lvl="2" algn="just">
              <a:lnSpc>
                <a:spcPct val="150000"/>
              </a:lnSpc>
            </a:pPr>
            <a:r>
              <a:rPr lang="en-US" sz="1600" dirty="0">
                <a:solidFill>
                  <a:schemeClr val="bg2">
                    <a:lumMod val="25000"/>
                  </a:schemeClr>
                </a:solidFill>
              </a:rPr>
              <a:t>The fashion MNIST dataset consists of 60,000 images for the training set and 10,000 images for the testing set </a:t>
            </a:r>
            <a:r>
              <a:rPr lang="en-US" sz="1600" dirty="0" smtClean="0">
                <a:solidFill>
                  <a:schemeClr val="bg2">
                    <a:lumMod val="25000"/>
                  </a:schemeClr>
                </a:solidFill>
              </a:rPr>
              <a:t>where each </a:t>
            </a:r>
            <a:r>
              <a:rPr lang="en-US" sz="1600" dirty="0">
                <a:solidFill>
                  <a:schemeClr val="bg2">
                    <a:lumMod val="25000"/>
                  </a:schemeClr>
                </a:solidFill>
              </a:rPr>
              <a:t>image is a 28 x 28 size grayscale</a:t>
            </a:r>
            <a:r>
              <a:rPr lang="en-US" sz="1600" dirty="0" smtClean="0">
                <a:solidFill>
                  <a:schemeClr val="bg2">
                    <a:lumMod val="25000"/>
                  </a:schemeClr>
                </a:solidFill>
              </a:rPr>
              <a:t>. The </a:t>
            </a:r>
            <a:r>
              <a:rPr lang="en-US" sz="1600" dirty="0">
                <a:solidFill>
                  <a:schemeClr val="bg2">
                    <a:lumMod val="25000"/>
                  </a:schemeClr>
                </a:solidFill>
              </a:rPr>
              <a:t>dataset is loaded and then split into training and testing.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6275"/>
          <a:stretch/>
        </p:blipFill>
        <p:spPr>
          <a:xfrm>
            <a:off x="858617" y="5110324"/>
            <a:ext cx="7976010" cy="16649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17" y="2671422"/>
            <a:ext cx="7976010" cy="1502226"/>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182" y="1771850"/>
            <a:ext cx="10248523" cy="1077218"/>
          </a:xfrm>
          <a:prstGeom prst="rect">
            <a:avLst/>
          </a:prstGeom>
          <a:noFill/>
        </p:spPr>
        <p:txBody>
          <a:bodyPr wrap="square" rtlCol="0">
            <a:spAutoFit/>
          </a:bodyPr>
          <a:lstStyle/>
          <a:p>
            <a:pPr lvl="2"/>
            <a:r>
              <a:rPr lang="en-US" sz="1600" dirty="0">
                <a:solidFill>
                  <a:schemeClr val="bg2">
                    <a:lumMod val="25000"/>
                  </a:schemeClr>
                </a:solidFill>
              </a:rPr>
              <a:t>The model was validated and the </a:t>
            </a:r>
            <a:r>
              <a:rPr lang="en-US" sz="1600" dirty="0" err="1">
                <a:solidFill>
                  <a:schemeClr val="bg2">
                    <a:lumMod val="25000"/>
                  </a:schemeClr>
                </a:solidFill>
              </a:rPr>
              <a:t>hyperparameters</a:t>
            </a:r>
            <a:r>
              <a:rPr lang="en-US" sz="1600" dirty="0">
                <a:solidFill>
                  <a:schemeClr val="bg2">
                    <a:lumMod val="25000"/>
                  </a:schemeClr>
                </a:solidFill>
              </a:rPr>
              <a:t> were tuned at the training stage </a:t>
            </a:r>
            <a:r>
              <a:rPr lang="en-US" sz="1600" dirty="0" smtClean="0">
                <a:solidFill>
                  <a:schemeClr val="bg2">
                    <a:lumMod val="25000"/>
                  </a:schemeClr>
                </a:solidFill>
              </a:rPr>
              <a:t>itself.</a:t>
            </a:r>
          </a:p>
          <a:p>
            <a:pPr lvl="2"/>
            <a:endParaRPr lang="en-US" sz="1600" dirty="0" smtClean="0">
              <a:solidFill>
                <a:schemeClr val="bg2">
                  <a:lumMod val="25000"/>
                </a:schemeClr>
              </a:solidFill>
            </a:endParaRPr>
          </a:p>
          <a:p>
            <a:pPr lvl="2"/>
            <a:r>
              <a:rPr lang="en-US" sz="1600" dirty="0" smtClean="0">
                <a:solidFill>
                  <a:schemeClr val="bg2">
                    <a:lumMod val="25000"/>
                  </a:schemeClr>
                </a:solidFill>
              </a:rPr>
              <a:t>Initially, I tested a CNN model without applying any regularizations, and the following results were obtained:</a:t>
            </a:r>
            <a:endParaRPr lang="en-US" sz="1600" dirty="0">
              <a:solidFill>
                <a:schemeClr val="bg2">
                  <a:lumMod val="2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42" r="16028"/>
          <a:stretch/>
        </p:blipFill>
        <p:spPr>
          <a:xfrm>
            <a:off x="362705" y="3313091"/>
            <a:ext cx="3932249" cy="2948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21" name="Diagram 20"/>
          <p:cNvGraphicFramePr/>
          <p:nvPr>
            <p:extLst>
              <p:ext uri="{D42A27DB-BD31-4B8C-83A1-F6EECF244321}">
                <p14:modId xmlns:p14="http://schemas.microsoft.com/office/powerpoint/2010/main" val="1814965359"/>
              </p:ext>
            </p:extLst>
          </p:nvPr>
        </p:nvGraphicFramePr>
        <p:xfrm>
          <a:off x="4294954" y="3413108"/>
          <a:ext cx="3858661" cy="259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21"/>
          <p:cNvPicPr>
            <a:picLocks noChangeAspect="1"/>
          </p:cNvPicPr>
          <p:nvPr/>
        </p:nvPicPr>
        <p:blipFill rotWithShape="1">
          <a:blip r:embed="rId8">
            <a:extLst>
              <a:ext uri="{28A0092B-C50C-407E-A947-70E740481C1C}">
                <a14:useLocalDpi xmlns:a14="http://schemas.microsoft.com/office/drawing/2010/main" val="0"/>
              </a:ext>
            </a:extLst>
          </a:blip>
          <a:srcRect r="27062"/>
          <a:stretch/>
        </p:blipFill>
        <p:spPr>
          <a:xfrm>
            <a:off x="8334075" y="3119663"/>
            <a:ext cx="3580535" cy="31663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TextBox 22"/>
          <p:cNvSpPr txBox="1"/>
          <p:nvPr/>
        </p:nvSpPr>
        <p:spPr>
          <a:xfrm>
            <a:off x="9306938" y="6363031"/>
            <a:ext cx="1634807" cy="338554"/>
          </a:xfrm>
          <a:prstGeom prst="rect">
            <a:avLst/>
          </a:prstGeom>
          <a:noFill/>
        </p:spPr>
        <p:txBody>
          <a:bodyPr wrap="none" rtlCol="0">
            <a:spAutoFit/>
          </a:bodyPr>
          <a:lstStyle/>
          <a:p>
            <a:r>
              <a:rPr lang="en-US" sz="1600" dirty="0" smtClean="0"/>
              <a:t>The architecture</a:t>
            </a:r>
            <a:endParaRPr lang="en-US" sz="1600" dirty="0"/>
          </a:p>
        </p:txBody>
      </p:sp>
      <p:sp>
        <p:nvSpPr>
          <p:cNvPr id="25" name="TextBox 24"/>
          <p:cNvSpPr txBox="1"/>
          <p:nvPr/>
        </p:nvSpPr>
        <p:spPr>
          <a:xfrm>
            <a:off x="4294954" y="3747090"/>
            <a:ext cx="671979" cy="338554"/>
          </a:xfrm>
          <a:prstGeom prst="rect">
            <a:avLst/>
          </a:prstGeom>
          <a:noFill/>
        </p:spPr>
        <p:txBody>
          <a:bodyPr wrap="none" rtlCol="0">
            <a:spAutoFit/>
          </a:bodyPr>
          <a:lstStyle/>
          <a:p>
            <a:r>
              <a:rPr lang="en-US" sz="1600" dirty="0" smtClean="0"/>
              <a:t>99.28</a:t>
            </a:r>
            <a:endParaRPr lang="en-US" dirty="0"/>
          </a:p>
        </p:txBody>
      </p:sp>
      <p:sp>
        <p:nvSpPr>
          <p:cNvPr id="26" name="TextBox 25"/>
          <p:cNvSpPr txBox="1"/>
          <p:nvPr/>
        </p:nvSpPr>
        <p:spPr>
          <a:xfrm>
            <a:off x="4477530" y="4527232"/>
            <a:ext cx="671979" cy="338554"/>
          </a:xfrm>
          <a:prstGeom prst="rect">
            <a:avLst/>
          </a:prstGeom>
          <a:noFill/>
        </p:spPr>
        <p:txBody>
          <a:bodyPr wrap="none" rtlCol="0">
            <a:spAutoFit/>
          </a:bodyPr>
          <a:lstStyle/>
          <a:p>
            <a:r>
              <a:rPr lang="en-US" sz="1600" dirty="0"/>
              <a:t>91.15</a:t>
            </a:r>
          </a:p>
        </p:txBody>
      </p:sp>
      <p:sp>
        <p:nvSpPr>
          <p:cNvPr id="27" name="TextBox 26"/>
          <p:cNvSpPr txBox="1"/>
          <p:nvPr/>
        </p:nvSpPr>
        <p:spPr>
          <a:xfrm>
            <a:off x="4294954" y="5307374"/>
            <a:ext cx="671979" cy="338554"/>
          </a:xfrm>
          <a:prstGeom prst="rect">
            <a:avLst/>
          </a:prstGeom>
          <a:noFill/>
        </p:spPr>
        <p:txBody>
          <a:bodyPr wrap="none" rtlCol="0">
            <a:spAutoFit/>
          </a:bodyPr>
          <a:lstStyle/>
          <a:p>
            <a:r>
              <a:rPr lang="en-US" sz="1600" dirty="0"/>
              <a:t>91.14</a:t>
            </a:r>
          </a:p>
        </p:txBody>
      </p:sp>
    </p:spTree>
    <p:extLst>
      <p:ext uri="{BB962C8B-B14F-4D97-AF65-F5344CB8AC3E}">
        <p14:creationId xmlns:p14="http://schemas.microsoft.com/office/powerpoint/2010/main" val="222178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50" y="4327556"/>
            <a:ext cx="6690375" cy="1622035"/>
          </a:xfrm>
          <a:prstGeom prst="rect">
            <a:avLst/>
          </a:prstGeom>
        </p:spPr>
      </p:pic>
      <p:sp>
        <p:nvSpPr>
          <p:cNvPr id="3" name="TextBox 2"/>
          <p:cNvSpPr txBox="1"/>
          <p:nvPr/>
        </p:nvSpPr>
        <p:spPr>
          <a:xfrm>
            <a:off x="864748" y="1496218"/>
            <a:ext cx="10583501" cy="1354217"/>
          </a:xfrm>
          <a:prstGeom prst="rect">
            <a:avLst/>
          </a:prstGeom>
          <a:noFill/>
        </p:spPr>
        <p:txBody>
          <a:bodyPr wrap="square" rtlCol="0">
            <a:spAutoFit/>
          </a:bodyPr>
          <a:lstStyle/>
          <a:p>
            <a:r>
              <a:rPr lang="en-US" sz="1600" dirty="0">
                <a:solidFill>
                  <a:schemeClr val="bg2">
                    <a:lumMod val="25000"/>
                  </a:schemeClr>
                </a:solidFill>
              </a:rPr>
              <a:t>In general, deep learning models typically have a high tendency to </a:t>
            </a:r>
            <a:r>
              <a:rPr lang="en-US" sz="1600" dirty="0" err="1">
                <a:solidFill>
                  <a:schemeClr val="bg2">
                    <a:lumMod val="25000"/>
                  </a:schemeClr>
                </a:solidFill>
              </a:rPr>
              <a:t>overfit</a:t>
            </a:r>
            <a:r>
              <a:rPr lang="en-US" sz="1600" dirty="0">
                <a:solidFill>
                  <a:schemeClr val="bg2">
                    <a:lumMod val="25000"/>
                  </a:schemeClr>
                </a:solidFill>
              </a:rPr>
              <a:t> (perform better on the training dataset as compared to the validation/test dataset). The </a:t>
            </a:r>
            <a:r>
              <a:rPr lang="en-US" sz="1600" dirty="0" smtClean="0">
                <a:solidFill>
                  <a:schemeClr val="bg2">
                    <a:lumMod val="25000"/>
                  </a:schemeClr>
                </a:solidFill>
              </a:rPr>
              <a:t>above </a:t>
            </a:r>
            <a:r>
              <a:rPr lang="en-US" sz="1600" dirty="0">
                <a:solidFill>
                  <a:schemeClr val="bg2">
                    <a:lumMod val="25000"/>
                  </a:schemeClr>
                </a:solidFill>
              </a:rPr>
              <a:t>results demonstrate that fact</a:t>
            </a:r>
            <a:r>
              <a:rPr lang="en-US" sz="1600" dirty="0" smtClean="0">
                <a:solidFill>
                  <a:schemeClr val="bg2">
                    <a:lumMod val="25000"/>
                  </a:schemeClr>
                </a:solidFill>
              </a:rPr>
              <a:t>.</a:t>
            </a:r>
          </a:p>
          <a:p>
            <a:r>
              <a:rPr lang="en-US" sz="1600" b="1" dirty="0">
                <a:solidFill>
                  <a:schemeClr val="bg2">
                    <a:lumMod val="25000"/>
                  </a:schemeClr>
                </a:solidFill>
              </a:rPr>
              <a:t>A training accuracy of 99% and test accuracy of </a:t>
            </a:r>
            <a:r>
              <a:rPr lang="en-US" sz="1600" b="1" dirty="0" smtClean="0">
                <a:solidFill>
                  <a:schemeClr val="bg2">
                    <a:lumMod val="25000"/>
                  </a:schemeClr>
                </a:solidFill>
              </a:rPr>
              <a:t>91% </a:t>
            </a:r>
            <a:r>
              <a:rPr lang="en-US" sz="1600" b="1" dirty="0">
                <a:solidFill>
                  <a:schemeClr val="bg2">
                    <a:lumMod val="25000"/>
                  </a:schemeClr>
                </a:solidFill>
              </a:rPr>
              <a:t>confirms that model is </a:t>
            </a:r>
            <a:r>
              <a:rPr lang="en-US" sz="1600" b="1" dirty="0" err="1">
                <a:solidFill>
                  <a:schemeClr val="bg2">
                    <a:lumMod val="25000"/>
                  </a:schemeClr>
                </a:solidFill>
              </a:rPr>
              <a:t>overfitting</a:t>
            </a:r>
            <a:r>
              <a:rPr lang="en-US" sz="1600" b="1" dirty="0" smtClean="0">
                <a:solidFill>
                  <a:schemeClr val="bg2">
                    <a:lumMod val="25000"/>
                  </a:schemeClr>
                </a:solidFill>
              </a:rPr>
              <a:t>.</a:t>
            </a:r>
          </a:p>
          <a:p>
            <a:endParaRPr lang="en-US" sz="1600" dirty="0">
              <a:solidFill>
                <a:schemeClr val="bg2">
                  <a:lumMod val="25000"/>
                </a:schemeClr>
              </a:solidFill>
            </a:endParaRPr>
          </a:p>
          <a:p>
            <a:r>
              <a:rPr lang="en-US" sz="1600" dirty="0" smtClean="0">
                <a:solidFill>
                  <a:schemeClr val="bg2">
                    <a:lumMod val="25000"/>
                  </a:schemeClr>
                </a:solidFill>
              </a:rPr>
              <a:t>	</a:t>
            </a:r>
            <a:endParaRPr lang="en-US" sz="1600" dirty="0">
              <a:solidFill>
                <a:schemeClr val="bg2">
                  <a:lumMod val="25000"/>
                </a:schemeClr>
              </a:solidFill>
            </a:endParaRPr>
          </a:p>
        </p:txBody>
      </p:sp>
      <p:sp>
        <p:nvSpPr>
          <p:cNvPr id="9" name="Rectangle 8"/>
          <p:cNvSpPr/>
          <p:nvPr/>
        </p:nvSpPr>
        <p:spPr>
          <a:xfrm>
            <a:off x="864748" y="2698689"/>
            <a:ext cx="6178848" cy="830997"/>
          </a:xfrm>
          <a:prstGeom prst="rect">
            <a:avLst/>
          </a:prstGeom>
        </p:spPr>
        <p:txBody>
          <a:bodyPr wrap="square">
            <a:spAutoFit/>
          </a:bodyPr>
          <a:lstStyle/>
          <a:p>
            <a:r>
              <a:rPr lang="en-US" sz="1600" dirty="0">
                <a:solidFill>
                  <a:schemeClr val="bg2">
                    <a:lumMod val="25000"/>
                  </a:schemeClr>
                </a:solidFill>
              </a:rPr>
              <a:t>In order to solve the </a:t>
            </a:r>
            <a:r>
              <a:rPr lang="en-US" sz="1600" dirty="0" err="1">
                <a:solidFill>
                  <a:schemeClr val="bg2">
                    <a:lumMod val="25000"/>
                  </a:schemeClr>
                </a:solidFill>
              </a:rPr>
              <a:t>overfitting</a:t>
            </a:r>
            <a:r>
              <a:rPr lang="en-US" sz="1600" dirty="0">
                <a:solidFill>
                  <a:schemeClr val="bg2">
                    <a:lumMod val="25000"/>
                  </a:schemeClr>
                </a:solidFill>
              </a:rPr>
              <a:t> issue, Dropout layers were added for regularization, and convolutional and dense layers were added. The modified architecture </a:t>
            </a:r>
            <a:r>
              <a:rPr lang="en-US" sz="1600" dirty="0" smtClean="0">
                <a:solidFill>
                  <a:schemeClr val="bg2">
                    <a:lumMod val="25000"/>
                  </a:schemeClr>
                </a:solidFill>
              </a:rPr>
              <a:t>is :</a:t>
            </a:r>
            <a:endParaRPr lang="en-US" sz="1600" dirty="0">
              <a:solidFill>
                <a:schemeClr val="bg2">
                  <a:lumMod val="25000"/>
                </a:schemeClr>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1225"/>
          <a:stretch/>
        </p:blipFill>
        <p:spPr>
          <a:xfrm>
            <a:off x="7428848" y="2407760"/>
            <a:ext cx="3658641" cy="4273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864748" y="3806685"/>
            <a:ext cx="376365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t>Compiling and training of the model</a:t>
            </a:r>
            <a:endParaRPr lang="en-US" sz="1600" dirty="0"/>
          </a:p>
        </p:txBody>
      </p:sp>
    </p:spTree>
    <p:extLst>
      <p:ext uri="{BB962C8B-B14F-4D97-AF65-F5344CB8AC3E}">
        <p14:creationId xmlns:p14="http://schemas.microsoft.com/office/powerpoint/2010/main" val="122240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728" y="1385181"/>
            <a:ext cx="11099548" cy="18931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smtClean="0">
                <a:solidFill>
                  <a:schemeClr val="bg2">
                    <a:lumMod val="25000"/>
                  </a:schemeClr>
                </a:solidFill>
              </a:rPr>
              <a:t>The model is compiled using ‘</a:t>
            </a:r>
            <a:r>
              <a:rPr lang="en-US" sz="1600" dirty="0" err="1" smtClean="0">
                <a:solidFill>
                  <a:schemeClr val="bg2">
                    <a:lumMod val="25000"/>
                  </a:schemeClr>
                </a:solidFill>
              </a:rPr>
              <a:t>adam</a:t>
            </a:r>
            <a:r>
              <a:rPr lang="en-US" sz="1600" dirty="0" smtClean="0">
                <a:solidFill>
                  <a:schemeClr val="bg2">
                    <a:lumMod val="25000"/>
                  </a:schemeClr>
                </a:solidFill>
              </a:rPr>
              <a:t>’ optimizer.</a:t>
            </a:r>
          </a:p>
          <a:p>
            <a:pPr marL="285750" indent="-285750">
              <a:lnSpc>
                <a:spcPct val="150000"/>
              </a:lnSpc>
              <a:buFont typeface="Wingdings" panose="05000000000000000000" pitchFamily="2" charset="2"/>
              <a:buChar char="Ø"/>
            </a:pPr>
            <a:r>
              <a:rPr lang="en-US" sz="1600" dirty="0" smtClean="0">
                <a:solidFill>
                  <a:schemeClr val="bg2">
                    <a:lumMod val="25000"/>
                  </a:schemeClr>
                </a:solidFill>
              </a:rPr>
              <a:t>The ‘</a:t>
            </a:r>
            <a:r>
              <a:rPr lang="en-US" sz="1600" dirty="0" err="1" smtClean="0">
                <a:solidFill>
                  <a:schemeClr val="bg2">
                    <a:lumMod val="25000"/>
                  </a:schemeClr>
                </a:solidFill>
              </a:rPr>
              <a:t>sparse_categorical</a:t>
            </a:r>
            <a:r>
              <a:rPr lang="en-US" sz="1600" dirty="0" err="1">
                <a:solidFill>
                  <a:schemeClr val="bg2">
                    <a:lumMod val="25000"/>
                  </a:schemeClr>
                </a:solidFill>
              </a:rPr>
              <a:t>_</a:t>
            </a:r>
            <a:r>
              <a:rPr lang="en-US" sz="1600" dirty="0" err="1" smtClean="0">
                <a:solidFill>
                  <a:schemeClr val="bg2">
                    <a:lumMod val="25000"/>
                  </a:schemeClr>
                </a:solidFill>
              </a:rPr>
              <a:t>crossentropy</a:t>
            </a:r>
            <a:r>
              <a:rPr lang="en-US" sz="1600" dirty="0" smtClean="0">
                <a:solidFill>
                  <a:schemeClr val="bg2">
                    <a:lumMod val="25000"/>
                  </a:schemeClr>
                </a:solidFill>
              </a:rPr>
              <a:t>’ is used as the loss function to minimize the loss.</a:t>
            </a:r>
          </a:p>
          <a:p>
            <a:pPr marL="285750" indent="-285750">
              <a:lnSpc>
                <a:spcPct val="150000"/>
              </a:lnSpc>
              <a:buFont typeface="Wingdings" panose="05000000000000000000" pitchFamily="2" charset="2"/>
              <a:buChar char="Ø"/>
            </a:pPr>
            <a:r>
              <a:rPr lang="en-US" sz="1600" dirty="0" smtClean="0">
                <a:solidFill>
                  <a:schemeClr val="bg2">
                    <a:lumMod val="25000"/>
                  </a:schemeClr>
                </a:solidFill>
              </a:rPr>
              <a:t>After compiling the model was trained by adjusting and experimenting with various batch size and number of epochs .</a:t>
            </a:r>
          </a:p>
          <a:p>
            <a:pPr marL="285750" indent="-285750">
              <a:lnSpc>
                <a:spcPct val="150000"/>
              </a:lnSpc>
              <a:buFont typeface="Wingdings" panose="05000000000000000000" pitchFamily="2" charset="2"/>
              <a:buChar char="Ø"/>
            </a:pPr>
            <a:r>
              <a:rPr lang="en-US" sz="1600" dirty="0" smtClean="0">
                <a:solidFill>
                  <a:schemeClr val="bg2">
                    <a:lumMod val="25000"/>
                  </a:schemeClr>
                </a:solidFill>
              </a:rPr>
              <a:t>After number of experiments the number of epochs were set to 15 and batch size is set to 150 for better accuracy.</a:t>
            </a:r>
          </a:p>
          <a:p>
            <a:pPr marL="285750" indent="-285750">
              <a:lnSpc>
                <a:spcPct val="150000"/>
              </a:lnSpc>
              <a:buFont typeface="Wingdings" panose="05000000000000000000" pitchFamily="2" charset="2"/>
              <a:buChar char="Ø"/>
            </a:pPr>
            <a:r>
              <a:rPr lang="en-US" sz="1600" dirty="0" smtClean="0">
                <a:solidFill>
                  <a:schemeClr val="bg2">
                    <a:lumMod val="25000"/>
                  </a:schemeClr>
                </a:solidFill>
              </a:rPr>
              <a:t>The model is validated based on the test data</a:t>
            </a:r>
            <a:endParaRPr lang="en-US" sz="1600" dirty="0">
              <a:solidFill>
                <a:schemeClr val="bg2">
                  <a:lumMod val="25000"/>
                </a:schemeClr>
              </a:solidFill>
            </a:endParaRPr>
          </a:p>
        </p:txBody>
      </p:sp>
      <p:sp>
        <p:nvSpPr>
          <p:cNvPr id="7" name="TextBox 6"/>
          <p:cNvSpPr txBox="1"/>
          <p:nvPr/>
        </p:nvSpPr>
        <p:spPr>
          <a:xfrm>
            <a:off x="461728" y="3411234"/>
            <a:ext cx="8431091" cy="369332"/>
          </a:xfrm>
          <a:prstGeom prst="rect">
            <a:avLst/>
          </a:prstGeom>
          <a:noFill/>
        </p:spPr>
        <p:txBody>
          <a:bodyPr wrap="none" rtlCol="0">
            <a:spAutoFit/>
          </a:bodyPr>
          <a:lstStyle/>
          <a:p>
            <a:r>
              <a:rPr lang="en-US" b="1" dirty="0" smtClean="0"/>
              <a:t>After compiling and training the model, the following results were obtained</a:t>
            </a:r>
            <a:endParaRPr lang="en-US" b="1" dirty="0"/>
          </a:p>
        </p:txBody>
      </p:sp>
      <p:graphicFrame>
        <p:nvGraphicFramePr>
          <p:cNvPr id="10" name="Diagram 9"/>
          <p:cNvGraphicFramePr/>
          <p:nvPr>
            <p:extLst>
              <p:ext uri="{D42A27DB-BD31-4B8C-83A1-F6EECF244321}">
                <p14:modId xmlns:p14="http://schemas.microsoft.com/office/powerpoint/2010/main" val="3688149418"/>
              </p:ext>
            </p:extLst>
          </p:nvPr>
        </p:nvGraphicFramePr>
        <p:xfrm>
          <a:off x="4635940" y="3983477"/>
          <a:ext cx="3858661" cy="2596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635940" y="4317459"/>
            <a:ext cx="671979" cy="338554"/>
          </a:xfrm>
          <a:prstGeom prst="rect">
            <a:avLst/>
          </a:prstGeom>
          <a:noFill/>
        </p:spPr>
        <p:txBody>
          <a:bodyPr wrap="none" rtlCol="0">
            <a:spAutoFit/>
          </a:bodyPr>
          <a:lstStyle/>
          <a:p>
            <a:r>
              <a:rPr lang="en-US" sz="1600" dirty="0" smtClean="0"/>
              <a:t>93.09</a:t>
            </a:r>
            <a:endParaRPr lang="en-US" dirty="0"/>
          </a:p>
        </p:txBody>
      </p:sp>
      <p:sp>
        <p:nvSpPr>
          <p:cNvPr id="12" name="TextBox 11"/>
          <p:cNvSpPr txBox="1"/>
          <p:nvPr/>
        </p:nvSpPr>
        <p:spPr>
          <a:xfrm>
            <a:off x="4818516" y="5097601"/>
            <a:ext cx="671979" cy="338554"/>
          </a:xfrm>
          <a:prstGeom prst="rect">
            <a:avLst/>
          </a:prstGeom>
          <a:noFill/>
        </p:spPr>
        <p:txBody>
          <a:bodyPr wrap="none" rtlCol="0">
            <a:spAutoFit/>
          </a:bodyPr>
          <a:lstStyle/>
          <a:p>
            <a:r>
              <a:rPr lang="en-US" sz="1600" dirty="0" smtClean="0"/>
              <a:t>91.68</a:t>
            </a:r>
            <a:endParaRPr lang="en-US" sz="1600" dirty="0"/>
          </a:p>
        </p:txBody>
      </p:sp>
      <p:sp>
        <p:nvSpPr>
          <p:cNvPr id="13" name="TextBox 12"/>
          <p:cNvSpPr txBox="1"/>
          <p:nvPr/>
        </p:nvSpPr>
        <p:spPr>
          <a:xfrm>
            <a:off x="4635940" y="5877743"/>
            <a:ext cx="671979" cy="338554"/>
          </a:xfrm>
          <a:prstGeom prst="rect">
            <a:avLst/>
          </a:prstGeom>
          <a:noFill/>
        </p:spPr>
        <p:txBody>
          <a:bodyPr wrap="none" rtlCol="0">
            <a:spAutoFit/>
          </a:bodyPr>
          <a:lstStyle/>
          <a:p>
            <a:r>
              <a:rPr lang="en-US" sz="1600" dirty="0" smtClean="0"/>
              <a:t>91.68</a:t>
            </a:r>
            <a:endParaRPr lang="en-US" sz="1600"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307" y="3949958"/>
            <a:ext cx="3834633" cy="2633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57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purl.org/dc/dcmitype/"/>
    <ds:schemaRef ds:uri="4873beb7-5857-4685-be1f-d57550cc96c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2322</TotalTime>
  <Words>1374</Words>
  <Application>Microsoft Office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Segoe UI</vt:lpstr>
      <vt:lpstr>Segoe UI Light</vt:lpstr>
      <vt:lpstr>Wingdings</vt:lpstr>
      <vt:lpstr>WelcomeDoc</vt:lpstr>
      <vt:lpstr>CONQUERING FASHION MNIST WITH CNN’S USING COMPUTER VISION</vt:lpstr>
      <vt:lpstr>ABSTRACT</vt:lpstr>
      <vt:lpstr>INTRODUCTION</vt:lpstr>
      <vt:lpstr>MOTIVATION</vt:lpstr>
      <vt:lpstr>THE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CONQUERING FASHION MNIST WITH CNN’S USING COMPUTER VISION</dc:title>
  <dc:creator>HP</dc:creator>
  <cp:keywords/>
  <cp:lastModifiedBy>HP</cp:lastModifiedBy>
  <cp:revision>113</cp:revision>
  <dcterms:created xsi:type="dcterms:W3CDTF">2023-06-18T17:29:38Z</dcterms:created>
  <dcterms:modified xsi:type="dcterms:W3CDTF">2023-07-14T18:21:11Z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