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b2a53f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b2a53f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Learning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away from the classroom not only helps students to progress faster, but also improve their ability to use technology. My Rhema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app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is relevant in this COVID period and can even be used during school holidays, so your child is constantly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learning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new things and meeting the right facilitators.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1622d55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1622d55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d9c67055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d9c67055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1b2a53f6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1b2a53f6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b2a53f6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b2a53f6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b2a53f6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b2a53f6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1b2a53f6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1b2a53f6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83" name="Google Shape;83;p13"/>
          <p:cNvPicPr preferRelativeResize="0"/>
          <p:nvPr/>
        </p:nvPicPr>
        <p:blipFill rotWithShape="1">
          <a:blip r:embed="rId2">
            <a:alphaModFix/>
          </a:blip>
          <a:srcRect b="26446" l="9050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6" name="Google Shape;86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2">
  <p:cSld name="SECTION_TITLE_AND_DESCRIPTION_1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 rotWithShape="1">
          <a:blip r:embed="rId2">
            <a:alphaModFix/>
          </a:blip>
          <a:srcRect b="0" l="31883" r="25713" t="8096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171050" y="67945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/>
              <a:t>RHEMA</a:t>
            </a:r>
            <a:endParaRPr sz="9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 Learning App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8275" y="0"/>
            <a:ext cx="4855725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A="72000" stPos="0" sy="-100000" ky="0"/>
          </a:effectLst>
        </p:spPr>
      </p:pic>
      <p:sp>
        <p:nvSpPr>
          <p:cNvPr id="108" name="Google Shape;108;p15"/>
          <p:cNvSpPr txBox="1"/>
          <p:nvPr/>
        </p:nvSpPr>
        <p:spPr>
          <a:xfrm>
            <a:off x="704975" y="3812325"/>
            <a:ext cx="43230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Pres</a:t>
            </a:r>
            <a:r>
              <a:rPr b="1" lang="en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ented by Jessica Amarteifio  </a:t>
            </a:r>
            <a:endParaRPr sz="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27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0" y="1398650"/>
            <a:ext cx="48432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Outline</a:t>
            </a:r>
            <a:endParaRPr/>
          </a:p>
        </p:txBody>
      </p:sp>
      <p:sp>
        <p:nvSpPr>
          <p:cNvPr id="114" name="Google Shape;114;p16"/>
          <p:cNvSpPr txBox="1"/>
          <p:nvPr>
            <p:ph idx="4294967295" type="subTitle"/>
          </p:nvPr>
        </p:nvSpPr>
        <p:spPr>
          <a:xfrm>
            <a:off x="4793825" y="1474852"/>
            <a:ext cx="4080000" cy="32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Project layout 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Why Rhema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Project Demo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Technical Stack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Challenges encountered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Solutions 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The Way Forward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1752300" y="2288300"/>
            <a:ext cx="29289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828175" y="1398650"/>
            <a:ext cx="36576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WHY RHEMA?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531175" y="2023550"/>
            <a:ext cx="6296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C1130"/>
                </a:solidFill>
                <a:latin typeface="Lato"/>
                <a:ea typeface="Lato"/>
                <a:cs typeface="Lato"/>
                <a:sym typeface="Lato"/>
              </a:rPr>
              <a:t>An educational  platform that provides accurate content for learners.</a:t>
            </a:r>
            <a:endParaRPr sz="2700">
              <a:solidFill>
                <a:srgbClr val="4C113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C113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700">
              <a:solidFill>
                <a:srgbClr val="4C113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C1130"/>
                </a:solidFill>
                <a:latin typeface="Lato"/>
                <a:ea typeface="Lato"/>
                <a:cs typeface="Lato"/>
                <a:sym typeface="Lato"/>
              </a:rPr>
              <a:t>Services rendered by this app include;</a:t>
            </a:r>
            <a:endParaRPr sz="2700">
              <a:solidFill>
                <a:srgbClr val="4C113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2700"/>
              <a:buFont typeface="Lato"/>
              <a:buAutoNum type="arabicPeriod"/>
            </a:pPr>
            <a:r>
              <a:rPr lang="en" sz="2700">
                <a:solidFill>
                  <a:srgbClr val="4C1130"/>
                </a:solidFill>
                <a:latin typeface="Lato"/>
                <a:ea typeface="Lato"/>
                <a:cs typeface="Lato"/>
                <a:sym typeface="Lato"/>
              </a:rPr>
              <a:t>Onsearch educational content.</a:t>
            </a:r>
            <a:endParaRPr sz="2700">
              <a:solidFill>
                <a:srgbClr val="4C113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2700"/>
              <a:buFont typeface="Lato"/>
              <a:buAutoNum type="arabicPeriod"/>
            </a:pPr>
            <a:r>
              <a:rPr lang="en" sz="2700">
                <a:solidFill>
                  <a:srgbClr val="4C1130"/>
                </a:solidFill>
                <a:latin typeface="Lato"/>
                <a:ea typeface="Lato"/>
                <a:cs typeface="Lato"/>
                <a:sym typeface="Lato"/>
              </a:rPr>
              <a:t>Regular virtual classes.</a:t>
            </a:r>
            <a:endParaRPr sz="2700">
              <a:solidFill>
                <a:srgbClr val="4C113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2700"/>
              <a:buFont typeface="Lato"/>
              <a:buAutoNum type="arabicPeriod"/>
            </a:pPr>
            <a:r>
              <a:rPr lang="en" sz="2700">
                <a:solidFill>
                  <a:srgbClr val="4C1130"/>
                </a:solidFill>
                <a:latin typeface="Lato"/>
                <a:ea typeface="Lato"/>
                <a:cs typeface="Lato"/>
                <a:sym typeface="Lato"/>
              </a:rPr>
              <a:t>Booking for one-on-one tuition.</a:t>
            </a:r>
            <a:endParaRPr sz="2500">
              <a:solidFill>
                <a:srgbClr val="4C113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1752300" y="2288300"/>
            <a:ext cx="29289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828175" y="1398650"/>
            <a:ext cx="36576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PROJECT DEMO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531175" y="2023550"/>
            <a:ext cx="6296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C1130"/>
              </a:solidFill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574225" y="2614500"/>
            <a:ext cx="2309100" cy="87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SIGN-UP =&gt; HOME</a:t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2944375" y="2944375"/>
            <a:ext cx="2309100" cy="96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HOME=STAFF ROOM</a:t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2822275" y="2062200"/>
            <a:ext cx="2871000" cy="79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LEARNER=VIRTUAL ROOM</a:t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5876550" y="2895500"/>
            <a:ext cx="2785500" cy="70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= SEARCH...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598650" y="2023550"/>
            <a:ext cx="8545200" cy="3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700"/>
              <a:buFont typeface="Lato"/>
              <a:buAutoNum type="arabicPeriod"/>
            </a:pPr>
            <a:r>
              <a:rPr b="1" lang="en" sz="1700">
                <a:solidFill>
                  <a:srgbClr val="660000"/>
                </a:solidFill>
                <a:latin typeface="Lato"/>
                <a:ea typeface="Lato"/>
                <a:cs typeface="Lato"/>
                <a:sym typeface="Lato"/>
              </a:rPr>
              <a:t>THIS APP WAS CREATED USING VSCODE.</a:t>
            </a:r>
            <a:endParaRPr b="1" sz="1700">
              <a:solidFill>
                <a:srgbClr val="66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700"/>
              <a:buFont typeface="Lato"/>
              <a:buAutoNum type="arabicPeriod"/>
            </a:pPr>
            <a:r>
              <a:rPr b="1" lang="en" sz="1700">
                <a:solidFill>
                  <a:srgbClr val="660000"/>
                </a:solidFill>
                <a:latin typeface="Lato"/>
                <a:ea typeface="Lato"/>
                <a:cs typeface="Lato"/>
                <a:sym typeface="Lato"/>
              </a:rPr>
              <a:t>THE SOURCE CODE RUNS ON </a:t>
            </a:r>
            <a:r>
              <a:rPr b="1" lang="en" sz="1700" u="sng">
                <a:solidFill>
                  <a:srgbClr val="660000"/>
                </a:solidFill>
                <a:latin typeface="Lato"/>
                <a:ea typeface="Lato"/>
                <a:cs typeface="Lato"/>
                <a:sym typeface="Lato"/>
              </a:rPr>
              <a:t>NODE.JS </a:t>
            </a:r>
            <a:r>
              <a:rPr b="1" lang="en" sz="1700">
                <a:solidFill>
                  <a:srgbClr val="660000"/>
                </a:solidFill>
                <a:latin typeface="Lato"/>
                <a:ea typeface="Lato"/>
                <a:cs typeface="Lato"/>
                <a:sym typeface="Lato"/>
              </a:rPr>
              <a:t>(WHICH SERVED AS THE RUN TIME ENVIRONMENT.)</a:t>
            </a:r>
            <a:endParaRPr b="1" sz="1700">
              <a:solidFill>
                <a:srgbClr val="66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66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700"/>
              <a:buFont typeface="Lato"/>
              <a:buAutoNum type="arabicPeriod"/>
            </a:pPr>
            <a:r>
              <a:rPr b="1" lang="en" sz="1700">
                <a:solidFill>
                  <a:srgbClr val="660000"/>
                </a:solidFill>
                <a:latin typeface="Lato"/>
                <a:ea typeface="Lato"/>
                <a:cs typeface="Lato"/>
                <a:sym typeface="Lato"/>
              </a:rPr>
              <a:t>THE FRONTEND </a:t>
            </a:r>
            <a:r>
              <a:rPr b="1" lang="en" sz="1700" u="sng">
                <a:solidFill>
                  <a:srgbClr val="660000"/>
                </a:solidFill>
                <a:latin typeface="Lato"/>
                <a:ea typeface="Lato"/>
                <a:cs typeface="Lato"/>
                <a:sym typeface="Lato"/>
              </a:rPr>
              <a:t>REACT L</a:t>
            </a:r>
            <a:r>
              <a:rPr b="1" lang="en" sz="1700">
                <a:solidFill>
                  <a:srgbClr val="660000"/>
                </a:solidFill>
                <a:latin typeface="Lato"/>
                <a:ea typeface="Lato"/>
                <a:cs typeface="Lato"/>
                <a:sym typeface="Lato"/>
              </a:rPr>
              <a:t>IBRARY EMPLOYED DEPENDENCIES WHICH INCLUDES: REACT-ROUTER-DOM, REACT-ICONS, AXIOS, MATERIAL-UI, ETC.</a:t>
            </a:r>
            <a:endParaRPr b="1" sz="1700">
              <a:solidFill>
                <a:srgbClr val="66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66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700"/>
              <a:buFont typeface="Lato"/>
              <a:buAutoNum type="arabicPeriod"/>
            </a:pPr>
            <a:r>
              <a:rPr b="1" lang="en" sz="1700">
                <a:solidFill>
                  <a:srgbClr val="660000"/>
                </a:solidFill>
                <a:latin typeface="Lato"/>
                <a:ea typeface="Lato"/>
                <a:cs typeface="Lato"/>
                <a:sym typeface="Lato"/>
              </a:rPr>
              <a:t>THE BACKEND DATA WHICH SUPPORTED THE FRONTED-END WAS HOSTED BY</a:t>
            </a:r>
            <a:r>
              <a:rPr b="1" lang="en" sz="1700" u="sng">
                <a:solidFill>
                  <a:srgbClr val="660000"/>
                </a:solidFill>
                <a:latin typeface="Lato"/>
                <a:ea typeface="Lato"/>
                <a:cs typeface="Lato"/>
                <a:sym typeface="Lato"/>
              </a:rPr>
              <a:t> MONGO-DB.</a:t>
            </a:r>
            <a:r>
              <a:rPr b="1" lang="en" sz="1700">
                <a:solidFill>
                  <a:srgbClr val="660000"/>
                </a:solidFill>
                <a:latin typeface="Lato"/>
                <a:ea typeface="Lato"/>
                <a:cs typeface="Lato"/>
                <a:sym typeface="Lato"/>
              </a:rPr>
              <a:t> THE SETTING UP OF THIS BACKEND WAS MADE POSSIBLE WITH THE HELP OF</a:t>
            </a:r>
            <a:r>
              <a:rPr b="1" lang="en" sz="1700" u="sng">
                <a:solidFill>
                  <a:srgbClr val="660000"/>
                </a:solidFill>
                <a:latin typeface="Lato"/>
                <a:ea typeface="Lato"/>
                <a:cs typeface="Lato"/>
                <a:sym typeface="Lato"/>
              </a:rPr>
              <a:t> EXPRESS,</a:t>
            </a:r>
            <a:r>
              <a:rPr b="1" lang="en" sz="1700">
                <a:solidFill>
                  <a:srgbClr val="660000"/>
                </a:solidFill>
                <a:latin typeface="Lato"/>
                <a:ea typeface="Lato"/>
                <a:cs typeface="Lato"/>
                <a:sym typeface="Lato"/>
              </a:rPr>
              <a:t> MONGOOSE, NODEMON, CORS, ETC.</a:t>
            </a:r>
            <a:endParaRPr b="1" sz="1700">
              <a:solidFill>
                <a:srgbClr val="66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828175" y="1398650"/>
            <a:ext cx="54321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TECHNICAL STACK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1752300" y="2288300"/>
            <a:ext cx="29289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828175" y="1398650"/>
            <a:ext cx="47796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CHALLENGES</a:t>
            </a:r>
            <a:endParaRPr b="1" sz="3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r>
              <a:rPr b="1" lang="en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SOLUTIONS</a:t>
            </a:r>
            <a:endParaRPr b="1" sz="3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.WAY FORWARD</a:t>
            </a:r>
            <a:endParaRPr b="1" sz="3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531175" y="2023550"/>
            <a:ext cx="6296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C113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-146575" y="703875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/>
              <a:t>RHEMA</a:t>
            </a:r>
            <a:endParaRPr sz="9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 </a:t>
            </a:r>
            <a:r>
              <a:rPr i="1" lang="en"/>
              <a:t>Learning App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155" name="Google Shape;155;p21"/>
          <p:cNvSpPr txBox="1"/>
          <p:nvPr/>
        </p:nvSpPr>
        <p:spPr>
          <a:xfrm>
            <a:off x="372250" y="3516575"/>
            <a:ext cx="43230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300">
                <a:solidFill>
                  <a:srgbClr val="660000"/>
                </a:solidFill>
                <a:latin typeface="Raleway"/>
                <a:ea typeface="Raleway"/>
                <a:cs typeface="Raleway"/>
                <a:sym typeface="Raleway"/>
              </a:rPr>
              <a:t>THANK YOU!</a:t>
            </a:r>
            <a:endParaRPr b="1" i="1" sz="4300">
              <a:solidFill>
                <a:srgbClr val="66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300">
                <a:solidFill>
                  <a:srgbClr val="66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 b="8391" l="0" r="0" t="0"/>
          <a:stretch/>
        </p:blipFill>
        <p:spPr>
          <a:xfrm>
            <a:off x="4202775" y="0"/>
            <a:ext cx="49412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7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