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943" r:id="rId2"/>
    <p:sldId id="1987" r:id="rId3"/>
    <p:sldId id="2005" r:id="rId4"/>
    <p:sldId id="2007" r:id="rId5"/>
    <p:sldId id="2012" r:id="rId6"/>
    <p:sldId id="2006" r:id="rId7"/>
    <p:sldId id="2008" r:id="rId8"/>
    <p:sldId id="1993" r:id="rId9"/>
    <p:sldId id="1994" r:id="rId10"/>
    <p:sldId id="2014" r:id="rId11"/>
    <p:sldId id="2022" r:id="rId12"/>
    <p:sldId id="2004" r:id="rId13"/>
  </p:sldIdLst>
  <p:sldSz cx="9144000" cy="6858000" type="screen4x3"/>
  <p:notesSz cx="6858000" cy="9661525"/>
  <p:custShowLst>
    <p:custShow name="Mustermann1" id="0">
      <p:sldLst/>
    </p:custShow>
  </p:custShowLst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00FF"/>
    <a:srgbClr val="00377E"/>
    <a:srgbClr val="FFCC00"/>
    <a:srgbClr val="FF3300"/>
    <a:srgbClr val="800000"/>
    <a:srgbClr val="9900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6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4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73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40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4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69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7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/>
              <a:t>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/>
              <a:t>Text</a:t>
            </a:r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EC2B0189-9A52-6C4C-A12C-68DF1D849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Jendrik Kraft and Jenny Kuhn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</a:t>
            </a:r>
            <a:r>
              <a:rPr lang="de-DE" sz="800" dirty="0" err="1">
                <a:solidFill>
                  <a:schemeClr val="tx1"/>
                </a:solidFill>
              </a:rPr>
              <a:t>WiSe</a:t>
            </a:r>
            <a:r>
              <a:rPr lang="de-DE" sz="800" dirty="0">
                <a:solidFill>
                  <a:schemeClr val="tx1"/>
                </a:solidFill>
              </a:rPr>
              <a:t> 21/22)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nk/FlashD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B799C-D5D9-4E55-A83D-F62B1B07B5D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72400" y="140057"/>
            <a:ext cx="8074025" cy="369332"/>
          </a:xfrm>
        </p:spPr>
        <p:txBody>
          <a:bodyPr/>
          <a:lstStyle/>
          <a:p>
            <a:r>
              <a:rPr lang="de-DE" dirty="0"/>
              <a:t>Lichtausbreitung in Räumen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B674A7-78F9-49CB-9B2A-754D0DA4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400" y="566871"/>
            <a:ext cx="8063999" cy="273600"/>
          </a:xfrm>
        </p:spPr>
        <p:txBody>
          <a:bodyPr lIns="0" tIns="45720" rIns="91440" bIns="45720" anchor="ctr"/>
          <a:lstStyle/>
          <a:p>
            <a:r>
              <a:rPr lang="de-DE" dirty="0"/>
              <a:t>Skizzen zur Monte-Carlo-Simulation von Jendrik Kraft und Jenny Kuhn</a:t>
            </a:r>
          </a:p>
        </p:txBody>
      </p:sp>
    </p:spTree>
    <p:extLst>
      <p:ext uri="{BB962C8B-B14F-4D97-AF65-F5344CB8AC3E}">
        <p14:creationId xmlns:p14="http://schemas.microsoft.com/office/powerpoint/2010/main" val="16355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21E8E-A89A-42C2-BD34-62780B37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Implementation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1EFBE19-3576-437A-B4C9-973B66BDD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943579"/>
              </p:ext>
            </p:extLst>
          </p:nvPr>
        </p:nvGraphicFramePr>
        <p:xfrm>
          <a:off x="573088" y="1449388"/>
          <a:ext cx="8064499" cy="438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67">
                  <a:extLst>
                    <a:ext uri="{9D8B030D-6E8A-4147-A177-3AD203B41FA5}">
                      <a16:colId xmlns:a16="http://schemas.microsoft.com/office/drawing/2014/main" val="3325251537"/>
                    </a:ext>
                  </a:extLst>
                </a:gridCol>
                <a:gridCol w="6274532">
                  <a:extLst>
                    <a:ext uri="{9D8B030D-6E8A-4147-A177-3AD203B41FA5}">
                      <a16:colId xmlns:a16="http://schemas.microsoft.com/office/drawing/2014/main" val="1430041488"/>
                    </a:ext>
                  </a:extLst>
                </a:gridCol>
              </a:tblGrid>
              <a:tr h="459241">
                <a:tc gridSpan="2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nb-NO" sz="1800" b="1" i="0" u="none" strike="noStrike" noProof="0">
                          <a:solidFill>
                            <a:schemeClr val="tx1"/>
                          </a:solidFill>
                          <a:latin typeface="Courier New"/>
                        </a:rPr>
                        <a:t>rd_status_t mx_read_config_register(uint8_t *config)</a:t>
                      </a:r>
                      <a:endParaRPr lang="en-US" b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50728"/>
                  </a:ext>
                </a:extLst>
              </a:tr>
              <a:tr h="2333786">
                <a:tc gridSpan="2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Reads Macronix config register and assigns the status of the L/H switch bit to the received pointer</a:t>
                      </a:r>
                      <a:endParaRPr lang="en-US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1. TB bit </a:t>
                      </a:r>
                      <a:r>
                        <a:rPr lang="en-US" sz="1800" b="0" i="0" u="none" strike="noStrike" noProof="0">
                          <a:latin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decides wether protected area is at top or bottom of flash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2. L/H switch bit </a:t>
                      </a:r>
                      <a:r>
                        <a:rPr lang="en-US" sz="1800" b="0" i="0" u="none" strike="noStrike" noProof="0">
                          <a:latin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Switch between "Ultra Low Power" and "High Performance" mode </a:t>
                      </a:r>
                      <a:r>
                        <a:rPr lang="en-US" sz="1800" b="0" i="0" u="none" strike="noStrike" noProof="0">
                          <a:latin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could be used to have high performance while startup </a:t>
                      </a:r>
                      <a:r>
                        <a:rPr lang="en-US" sz="1800" b="0" i="0" u="none" strike="noStrike" noProof="0">
                          <a:latin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analysis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endParaRPr lang="en-US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16234"/>
                  </a:ext>
                </a:extLst>
              </a:tr>
              <a:tr h="58344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noProof="0"/>
                        <a:t>Status code of SPI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84526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A2EDA3-E22C-46FA-9E50-1618091B0C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45720" rIns="91440" bIns="45720" anchor="ctr"/>
          <a:lstStyle/>
          <a:p>
            <a:r>
              <a:rPr lang="de-DE">
                <a:latin typeface="Arial"/>
                <a:cs typeface="Arial"/>
              </a:rPr>
              <a:t>macronix_flash.c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6BF5B4-55CB-46CE-A023-3CE4775DAC13}"/>
              </a:ext>
            </a:extLst>
          </p:cNvPr>
          <p:cNvSpPr/>
          <p:nvPr/>
        </p:nvSpPr>
        <p:spPr bwMode="auto">
          <a:xfrm>
            <a:off x="7815502" y="1100776"/>
            <a:ext cx="823643" cy="33904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9163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C4E0-6826-4525-95B5-6F4C9A9E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90D4C-9325-47E6-A41F-0250D310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000" dirty="0"/>
              <a:t>Include „</a:t>
            </a:r>
            <a:r>
              <a:rPr lang="de-DE" sz="2000" dirty="0" err="1"/>
              <a:t>write</a:t>
            </a:r>
            <a:r>
              <a:rPr lang="de-DE" sz="2000" dirty="0"/>
              <a:t> </a:t>
            </a:r>
            <a:r>
              <a:rPr lang="de-DE" sz="2000" dirty="0" err="1"/>
              <a:t>status</a:t>
            </a:r>
            <a:r>
              <a:rPr lang="de-DE" sz="2000" dirty="0"/>
              <a:t> </a:t>
            </a:r>
            <a:r>
              <a:rPr lang="de-DE" sz="2000" dirty="0" err="1"/>
              <a:t>register</a:t>
            </a:r>
            <a:r>
              <a:rPr lang="de-DE" sz="2000" dirty="0"/>
              <a:t>“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switching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low</a:t>
            </a:r>
            <a:r>
              <a:rPr lang="de-DE" sz="2000" dirty="0"/>
              <a:t> power and high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checking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external </a:t>
            </a:r>
            <a:r>
              <a:rPr lang="de-DE" sz="2000" dirty="0" err="1"/>
              <a:t>flash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present</a:t>
            </a:r>
            <a:endParaRPr lang="de-DE" sz="20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000" dirty="0"/>
              <a:t>Analysis: </a:t>
            </a:r>
          </a:p>
          <a:p>
            <a:pPr marL="93345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 err="1">
                <a:cs typeface="Arial"/>
              </a:rPr>
              <a:t>Initialization</a:t>
            </a:r>
            <a:r>
              <a:rPr lang="de-DE" sz="2000" dirty="0">
                <a:cs typeface="Arial"/>
              </a:rPr>
              <a:t> time </a:t>
            </a:r>
            <a:r>
              <a:rPr lang="de-DE" sz="2000" dirty="0" err="1">
                <a:cs typeface="Arial"/>
              </a:rPr>
              <a:t>of</a:t>
            </a:r>
            <a:r>
              <a:rPr lang="de-DE" sz="2000" dirty="0">
                <a:cs typeface="Arial"/>
              </a:rPr>
              <a:t> </a:t>
            </a:r>
            <a:r>
              <a:rPr lang="de-DE" sz="2000" dirty="0" err="1">
                <a:cs typeface="Arial"/>
              </a:rPr>
              <a:t>FlashDB</a:t>
            </a:r>
            <a:r>
              <a:rPr lang="de-DE" sz="2000" dirty="0">
                <a:cs typeface="Arial"/>
              </a:rPr>
              <a:t> (</a:t>
            </a:r>
            <a:r>
              <a:rPr lang="de-DE" sz="2000" dirty="0" err="1">
                <a:cs typeface="Arial"/>
              </a:rPr>
              <a:t>including</a:t>
            </a:r>
            <a:r>
              <a:rPr lang="de-DE" sz="2000" dirty="0">
                <a:cs typeface="Arial"/>
              </a:rPr>
              <a:t> </a:t>
            </a:r>
            <a:r>
              <a:rPr lang="de-DE" sz="2000" dirty="0" err="1"/>
              <a:t>low</a:t>
            </a:r>
            <a:r>
              <a:rPr lang="de-DE" sz="2000" dirty="0"/>
              <a:t> power and high </a:t>
            </a:r>
            <a:r>
              <a:rPr lang="de-DE" sz="2000" dirty="0" err="1"/>
              <a:t>performance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currently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initialization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takes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about</a:t>
            </a:r>
            <a:r>
              <a:rPr lang="de-DE" sz="2000" dirty="0">
                <a:sym typeface="Wingdings" panose="05000000000000000000" pitchFamily="2" charset="2"/>
              </a:rPr>
              <a:t> 3 min, in </a:t>
            </a:r>
            <a:r>
              <a:rPr lang="de-DE" sz="2000" dirty="0"/>
              <a:t>high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mode</a:t>
            </a:r>
            <a:r>
              <a:rPr lang="de-DE" sz="2000" dirty="0"/>
              <a:t> 1:42 min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CCCA80-12C3-465C-BADA-5CFD0168A8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12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ABBB-DB11-432D-A772-D85C65DAF17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4E93A4-DFD0-4C32-82CD-C43BF1A7C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E10EACC-B40A-42DD-8F65-595D88B7EB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A2C38E2-B29B-4BC1-BC8E-8D29A002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5F916E1-7189-4311-A3A6-D41ED1CC65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94B6C50-9913-4BDC-9912-B6DA8D8C90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lIns="180000" tIns="360000" rIns="91440" bIns="360000" anchor="t"/>
          <a:lstStyle/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Aufgabenstellung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Monte-Carlo-Simulation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Lambert-Strahler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Drehmatrix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Schnittpunkte zwischen Grade und Ebene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Überlebensmatrix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Auswertung &amp; Visualisierung</a:t>
            </a:r>
          </a:p>
          <a:p>
            <a:pPr marL="664845" lvl="1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a typeface="+mn-lt"/>
                <a:cs typeface="+mn-lt"/>
              </a:rPr>
              <a:t>Path Tracing</a:t>
            </a:r>
          </a:p>
          <a:p>
            <a:pPr marL="664845" lvl="1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a typeface="+mn-lt"/>
                <a:cs typeface="+mn-lt"/>
              </a:rPr>
              <a:t>Heatmap</a:t>
            </a:r>
            <a:endParaRPr lang="de-DE" sz="1400" dirty="0">
              <a:ea typeface="+mn-lt"/>
              <a:cs typeface="+mn-lt"/>
            </a:endParaRP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Nächste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0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A4D3-8EC7-489E-A033-CD0CB65F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3DC4B-A516-4C74-8ACB-4D4B4015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Configuration:</a:t>
            </a:r>
            <a:r>
              <a:rPr lang="en-US" sz="1800" dirty="0"/>
              <a:t> internal FIFO, storage space for 32 samples of acceleration 	data, frequency of 10 Hz, Data with 12 Bit resolution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144 Byte, 	</a:t>
            </a:r>
            <a:r>
              <a:rPr lang="en-US" sz="1800" dirty="0">
                <a:sym typeface="Wingdings" panose="05000000000000000000" pitchFamily="2" charset="2"/>
              </a:rPr>
              <a:t>written every 3,2s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Internal Flash size: 56 </a:t>
            </a:r>
            <a:r>
              <a:rPr lang="en-US" sz="1800" dirty="0" err="1"/>
              <a:t>kbyte</a:t>
            </a:r>
            <a:endParaRPr lang="en-US" sz="1800" dirty="0"/>
          </a:p>
          <a:p>
            <a:r>
              <a:rPr lang="en-US" sz="1800" dirty="0"/>
              <a:t>Allows logging for 1244 s </a:t>
            </a:r>
            <a:r>
              <a:rPr lang="en-US" sz="1800" dirty="0">
                <a:sym typeface="Wingdings" panose="05000000000000000000" pitchFamily="2" charset="2"/>
              </a:rPr>
              <a:t> 20 min 44 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Implement an external Flash</a:t>
            </a:r>
          </a:p>
          <a:p>
            <a:r>
              <a:rPr lang="en-US" sz="1800" dirty="0" err="1"/>
              <a:t>Macronix</a:t>
            </a:r>
            <a:r>
              <a:rPr lang="en-US" sz="1800" dirty="0"/>
              <a:t> Flash size: 64 Mb</a:t>
            </a:r>
          </a:p>
          <a:p>
            <a:r>
              <a:rPr lang="en-US" sz="1800" dirty="0"/>
              <a:t>Allows logging for 186322,49 s </a:t>
            </a:r>
            <a:r>
              <a:rPr lang="en-US" sz="1800" dirty="0">
                <a:sym typeface="Wingdings" panose="05000000000000000000" pitchFamily="2" charset="2"/>
              </a:rPr>
              <a:t> 51,756 h </a:t>
            </a:r>
            <a:endParaRPr lang="en-US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6CAEE-4A59-4A44-B931-AE4DB7A76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B5986-3480-4375-B8F6-82AD829D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Monte-Carlo-Simulation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AC862AD-EDB7-4135-8CA9-F99687A8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344343"/>
            <a:ext cx="8064499" cy="43383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64Mb bits Serial NOR Flash</a:t>
            </a:r>
          </a:p>
          <a:p>
            <a:pPr>
              <a:lnSpc>
                <a:spcPct val="150000"/>
              </a:lnSpc>
            </a:pPr>
            <a:r>
              <a:rPr lang="de-DE" dirty="0"/>
              <a:t>Min. 100.000 </a:t>
            </a:r>
            <a:r>
              <a:rPr lang="de-DE" dirty="0" err="1"/>
              <a:t>erase</a:t>
            </a:r>
            <a:r>
              <a:rPr lang="de-DE" dirty="0"/>
              <a:t>/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cycles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20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retention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dirty="0"/>
              <a:t>Status register indicates the status of Flash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 register can change default status of Flash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dirty="0"/>
              <a:t>Program command is executed on byte, page (256 bytes), or word basis</a:t>
            </a:r>
          </a:p>
          <a:p>
            <a:pPr>
              <a:lnSpc>
                <a:spcPct val="150000"/>
              </a:lnSpc>
            </a:pPr>
            <a:r>
              <a:rPr lang="en-US" dirty="0"/>
              <a:t>Erase command is executed on sector (4K-byte),</a:t>
            </a:r>
          </a:p>
          <a:p>
            <a:pPr marL="476250" lvl="1" indent="0">
              <a:lnSpc>
                <a:spcPct val="150000"/>
              </a:lnSpc>
              <a:buNone/>
            </a:pPr>
            <a:r>
              <a:rPr lang="en-US" dirty="0"/>
              <a:t>block (32K-byte), block (64K-byte) or whole chip basis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DF36EF-CF91-4345-94C8-8A31904D6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9537B-9A4A-4AE0-9E39-B336574758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4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8A6D6-755D-4B3E-BE0A-8350E073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Lambert-Strahler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608098C-2B4E-4E3B-8DC1-0D0B14815B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Hardware setup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232878-D4CB-43A1-A5BD-FD848341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6F116-5174-485E-AA0A-4B3E0790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EB04B-91D7-4AEC-8DC6-A273610B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295884-BC95-4501-836F-D1057E59F4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CC58E-E691-46AD-A242-697B0C33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Schnittpunkte zwischen Grade und Ebene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D863B08-ECC8-4AF0-B228-3D97CB07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F3836-F862-4370-AB49-87AABB29C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2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8800C-4562-4AAD-8779-4F76E4A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Überlebensmatrix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13DCD-514F-4E96-B41A-267D5ED1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</a:t>
            </a:r>
            <a:r>
              <a:rPr lang="en-US" dirty="0" err="1"/>
              <a:t>Ringbuffer</a:t>
            </a:r>
            <a:r>
              <a:rPr lang="en-US" dirty="0"/>
              <a:t> for use with </a:t>
            </a:r>
            <a:r>
              <a:rPr lang="en-US" dirty="0" err="1"/>
              <a:t>FlashDB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https://github.com/armink/FlashDB</a:t>
            </a:r>
            <a:endParaRPr lang="en-US" dirty="0"/>
          </a:p>
          <a:p>
            <a:r>
              <a:rPr lang="en-US" dirty="0"/>
              <a:t>Library stored in </a:t>
            </a:r>
            <a:r>
              <a:rPr lang="en-US" dirty="0" err="1"/>
              <a:t>ruuvi.firmware.c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ruuvi.libraries.c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/libs/</a:t>
            </a:r>
            <a:r>
              <a:rPr lang="en-US" dirty="0" err="1"/>
              <a:t>flashdb</a:t>
            </a:r>
            <a:endParaRPr lang="en-US" dirty="0"/>
          </a:p>
          <a:p>
            <a:r>
              <a:rPr lang="en-US" dirty="0" err="1"/>
              <a:t>FlashDB</a:t>
            </a:r>
            <a:r>
              <a:rPr lang="en-US" dirty="0"/>
              <a:t> stores its data using a Flash Abstraction Layer (FAL). </a:t>
            </a:r>
          </a:p>
          <a:p>
            <a:r>
              <a:rPr lang="en-US" dirty="0"/>
              <a:t>Implemented a FAL device which uses the internal Flash from the Nordic 52832 as backend.</a:t>
            </a:r>
          </a:p>
          <a:p>
            <a:r>
              <a:rPr lang="en-US" dirty="0"/>
              <a:t>One of the main challenges was to prevent fragmentation of the internal flash.</a:t>
            </a:r>
          </a:p>
          <a:p>
            <a:r>
              <a:rPr lang="en-US" dirty="0" err="1"/>
              <a:t>App_log</a:t>
            </a:r>
            <a:r>
              <a:rPr lang="en-US" dirty="0"/>
              <a:t> and </a:t>
            </a:r>
            <a:r>
              <a:rPr lang="en-US" dirty="0" err="1"/>
              <a:t>FlashDB</a:t>
            </a:r>
            <a:r>
              <a:rPr lang="en-US" dirty="0"/>
              <a:t> cannot coexistence if </a:t>
            </a:r>
            <a:r>
              <a:rPr lang="en-US" dirty="0" err="1"/>
              <a:t>FlashDB</a:t>
            </a:r>
            <a:r>
              <a:rPr lang="en-US" dirty="0"/>
              <a:t> is using small blocks because of fragmentation.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6F8FDC5-A165-446E-B108-C8743BF7CA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0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9F23-913F-44CB-A68C-B4AE052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Auswertung &amp; Visualisierung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D1BE3-D521-4844-A25F-05BE6AEE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Path Tracing</a:t>
            </a:r>
          </a:p>
          <a:p>
            <a:pPr marL="188595" indent="-1885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ea typeface="+mn-lt"/>
                <a:cs typeface="+mn-lt"/>
              </a:rPr>
              <a:t>Heatmap</a:t>
            </a:r>
            <a:endParaRPr lang="de-DE" dirty="0">
              <a:ea typeface="+mn-lt"/>
              <a:cs typeface="+mn-lt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8E8308-A58A-4B84-942B-2D6E6EAB7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1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434</Words>
  <Application>Microsoft Office PowerPoint</Application>
  <PresentationFormat>Bildschirmpräsentation (4:3)</PresentationFormat>
  <Paragraphs>63</Paragraphs>
  <Slides>12</Slides>
  <Notes>6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1</vt:i4>
      </vt:variant>
    </vt:vector>
  </HeadingPairs>
  <TitlesOfParts>
    <vt:vector size="20" baseType="lpstr">
      <vt:lpstr>Arial</vt:lpstr>
      <vt:lpstr>Courier New</vt:lpstr>
      <vt:lpstr>Syntax</vt:lpstr>
      <vt:lpstr>Times</vt:lpstr>
      <vt:lpstr>Wingdings</vt:lpstr>
      <vt:lpstr>Leere Präsentation</vt:lpstr>
      <vt:lpstr>think-cell Folie</vt:lpstr>
      <vt:lpstr>Lichtausbreitung in Räumen</vt:lpstr>
      <vt:lpstr>Agenda</vt:lpstr>
      <vt:lpstr>Aufgabenstellung</vt:lpstr>
      <vt:lpstr>Monte-Carlo-Simulation</vt:lpstr>
      <vt:lpstr>Lambert-Strahler</vt:lpstr>
      <vt:lpstr>Drehmatrix</vt:lpstr>
      <vt:lpstr>Schnittpunkte zwischen Grade und Ebene</vt:lpstr>
      <vt:lpstr>Überlebensmatrix</vt:lpstr>
      <vt:lpstr>Auswertung &amp; Visualisierung</vt:lpstr>
      <vt:lpstr>Implementation</vt:lpstr>
      <vt:lpstr>Nächste Schritte</vt:lpstr>
      <vt:lpstr>Anhang</vt:lpstr>
      <vt:lpstr>Mustermann1</vt:lpstr>
    </vt:vector>
  </TitlesOfParts>
  <Company>Thomas Hoof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Thomas Hoof</dc:creator>
  <cp:lastModifiedBy>Jenny Kuhn</cp:lastModifiedBy>
  <cp:revision>4</cp:revision>
  <cp:lastPrinted>2010-04-29T14:30:22Z</cp:lastPrinted>
  <dcterms:created xsi:type="dcterms:W3CDTF">2010-04-29T12:39:23Z</dcterms:created>
  <dcterms:modified xsi:type="dcterms:W3CDTF">2021-12-21T12:05:10Z</dcterms:modified>
</cp:coreProperties>
</file>