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26"/>
  </p:notesMasterIdLst>
  <p:sldIdLst>
    <p:sldId id="256" r:id="rId5"/>
    <p:sldId id="257" r:id="rId6"/>
    <p:sldId id="258" r:id="rId7"/>
    <p:sldId id="259" r:id="rId8"/>
    <p:sldId id="267" r:id="rId9"/>
    <p:sldId id="279" r:id="rId10"/>
    <p:sldId id="260" r:id="rId11"/>
    <p:sldId id="274" r:id="rId12"/>
    <p:sldId id="271" r:id="rId13"/>
    <p:sldId id="263" r:id="rId14"/>
    <p:sldId id="265" r:id="rId15"/>
    <p:sldId id="277" r:id="rId16"/>
    <p:sldId id="275" r:id="rId17"/>
    <p:sldId id="268" r:id="rId18"/>
    <p:sldId id="269" r:id="rId19"/>
    <p:sldId id="276" r:id="rId20"/>
    <p:sldId id="273" r:id="rId21"/>
    <p:sldId id="272" r:id="rId22"/>
    <p:sldId id="278" r:id="rId23"/>
    <p:sldId id="261"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8E4098-8751-43EE-A365-A96C9C75E1AC}">
          <p14:sldIdLst>
            <p14:sldId id="256"/>
          </p14:sldIdLst>
        </p14:section>
        <p14:section name="Background" id="{5290D564-88B4-4326-8275-AD5EC3A1EA55}">
          <p14:sldIdLst>
            <p14:sldId id="257"/>
            <p14:sldId id="258"/>
          </p14:sldIdLst>
        </p14:section>
        <p14:section name="Implementation" id="{777E8EDA-6D78-4286-862D-871146CB9834}">
          <p14:sldIdLst>
            <p14:sldId id="259"/>
            <p14:sldId id="267"/>
            <p14:sldId id="279"/>
          </p14:sldIdLst>
        </p14:section>
        <p14:section name="Results" id="{700530A6-FA77-430A-A897-4F84C85B0709}">
          <p14:sldIdLst>
            <p14:sldId id="260"/>
            <p14:sldId id="274"/>
            <p14:sldId id="271"/>
            <p14:sldId id="263"/>
            <p14:sldId id="265"/>
            <p14:sldId id="277"/>
            <p14:sldId id="275"/>
          </p14:sldIdLst>
        </p14:section>
        <p14:section name="Future Work" id="{A9F0512D-A334-4C5B-9693-22B47CFB643E}">
          <p14:sldIdLst>
            <p14:sldId id="268"/>
            <p14:sldId id="269"/>
          </p14:sldIdLst>
        </p14:section>
        <p14:section name="Backup" id="{2615BAD3-D5B9-4967-8517-355BF6B7B57C}">
          <p14:sldIdLst>
            <p14:sldId id="276"/>
            <p14:sldId id="273"/>
            <p14:sldId id="272"/>
            <p14:sldId id="278"/>
            <p14:sldId id="261"/>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Viramontes" initials="RV" lastIdx="1" clrIdx="0">
    <p:extLst>
      <p:ext uri="{19B8F6BF-5375-455C-9EA6-DF929625EA0E}">
        <p15:presenceInfo xmlns:p15="http://schemas.microsoft.com/office/powerpoint/2012/main" userId="Robert Viramont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E1AAD-DA85-4A25-A9A1-A5C74011041A}" v="357" vWet="361" dt="2021-04-28T14:30:03.834"/>
    <p1510:client id="{2FE4CD4B-D5D4-3D42-B025-35E5CD590769}" v="2" dt="2021-04-28T14:29:10.975"/>
    <p1510:client id="{CBF8CE78-3A2E-45F0-AE29-1F146C312226}" v="10626" dt="2021-04-28T14:29:17.505"/>
    <p1510:client id="{DC12A2BB-F782-4075-A2D6-1A8BD4E9B478}" v="1042" dt="2021-04-27T16:48:47.397"/>
    <p1510:client id="{FBF38CBB-9F8B-490B-B584-1099745AD549}" v="812" dt="2021-04-28T14:29:19.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snapToObjects="1">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wprod.sharepoint.com/sites/Spring21Projectteam/Shared%20Documents/General/LVP_O3_BM_Resul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Constant Coverage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Minor!$A$147</c:f>
              <c:strCache>
                <c:ptCount val="1"/>
                <c:pt idx="0">
                  <c:v>LVP_V0</c:v>
                </c:pt>
              </c:strCache>
            </c:strRef>
          </c:tx>
          <c:spPr>
            <a:solidFill>
              <a:schemeClr val="accent1"/>
            </a:solidFill>
            <a:ln>
              <a:noFill/>
            </a:ln>
            <a:effectLst/>
          </c:spPr>
          <c:invertIfNegative val="0"/>
          <c:cat>
            <c:strRef>
              <c:f>Minor!$B$146:$D$146</c:f>
              <c:strCache>
                <c:ptCount val="3"/>
                <c:pt idx="0">
                  <c:v>bzip2</c:v>
                </c:pt>
                <c:pt idx="1">
                  <c:v>libquantum</c:v>
                </c:pt>
                <c:pt idx="2">
                  <c:v>sjeng</c:v>
                </c:pt>
              </c:strCache>
            </c:strRef>
          </c:cat>
          <c:val>
            <c:numRef>
              <c:f>Minor!$B$147:$D$147</c:f>
              <c:numCache>
                <c:formatCode>General</c:formatCode>
                <c:ptCount val="3"/>
                <c:pt idx="0">
                  <c:v>18.115977822635969</c:v>
                </c:pt>
                <c:pt idx="1">
                  <c:v>33.340162564584723</c:v>
                </c:pt>
                <c:pt idx="2">
                  <c:v>1.1694837299013809</c:v>
                </c:pt>
              </c:numCache>
            </c:numRef>
          </c:val>
          <c:extLst>
            <c:ext xmlns:c16="http://schemas.microsoft.com/office/drawing/2014/chart" uri="{C3380CC4-5D6E-409C-BE32-E72D297353CC}">
              <c16:uniqueId val="{00000000-0958-4FD7-BB0C-35EC7DAFA959}"/>
            </c:ext>
          </c:extLst>
        </c:ser>
        <c:ser>
          <c:idx val="1"/>
          <c:order val="1"/>
          <c:tx>
            <c:strRef>
              <c:f>Minor!$A$148</c:f>
              <c:strCache>
                <c:ptCount val="1"/>
                <c:pt idx="0">
                  <c:v>LVP_V1</c:v>
                </c:pt>
              </c:strCache>
            </c:strRef>
          </c:tx>
          <c:spPr>
            <a:solidFill>
              <a:schemeClr val="accent3"/>
            </a:solidFill>
            <a:ln>
              <a:noFill/>
            </a:ln>
            <a:effectLst/>
          </c:spPr>
          <c:invertIfNegative val="0"/>
          <c:cat>
            <c:strRef>
              <c:f>Minor!$B$146:$D$146</c:f>
              <c:strCache>
                <c:ptCount val="3"/>
                <c:pt idx="0">
                  <c:v>bzip2</c:v>
                </c:pt>
                <c:pt idx="1">
                  <c:v>libquantum</c:v>
                </c:pt>
                <c:pt idx="2">
                  <c:v>sjeng</c:v>
                </c:pt>
              </c:strCache>
            </c:strRef>
          </c:cat>
          <c:val>
            <c:numRef>
              <c:f>Minor!$B$148:$D$148</c:f>
              <c:numCache>
                <c:formatCode>General</c:formatCode>
                <c:ptCount val="3"/>
                <c:pt idx="0">
                  <c:v>16.500432652843912</c:v>
                </c:pt>
                <c:pt idx="1">
                  <c:v>16.669411466670276</c:v>
                </c:pt>
                <c:pt idx="2">
                  <c:v>1.022492673593874</c:v>
                </c:pt>
              </c:numCache>
            </c:numRef>
          </c:val>
          <c:extLst>
            <c:ext xmlns:c16="http://schemas.microsoft.com/office/drawing/2014/chart" uri="{C3380CC4-5D6E-409C-BE32-E72D297353CC}">
              <c16:uniqueId val="{00000001-0958-4FD7-BB0C-35EC7DAFA959}"/>
            </c:ext>
          </c:extLst>
        </c:ser>
        <c:ser>
          <c:idx val="2"/>
          <c:order val="2"/>
          <c:tx>
            <c:strRef>
              <c:f>Minor!$A$149</c:f>
              <c:strCache>
                <c:ptCount val="1"/>
                <c:pt idx="0">
                  <c:v>LVP_V2</c:v>
                </c:pt>
              </c:strCache>
            </c:strRef>
          </c:tx>
          <c:spPr>
            <a:solidFill>
              <a:schemeClr val="accent5"/>
            </a:solidFill>
            <a:ln>
              <a:noFill/>
            </a:ln>
            <a:effectLst/>
          </c:spPr>
          <c:invertIfNegative val="0"/>
          <c:cat>
            <c:strRef>
              <c:f>Minor!$B$146:$D$146</c:f>
              <c:strCache>
                <c:ptCount val="3"/>
                <c:pt idx="0">
                  <c:v>bzip2</c:v>
                </c:pt>
                <c:pt idx="1">
                  <c:v>libquantum</c:v>
                </c:pt>
                <c:pt idx="2">
                  <c:v>sjeng</c:v>
                </c:pt>
              </c:strCache>
            </c:strRef>
          </c:cat>
          <c:val>
            <c:numRef>
              <c:f>Minor!$B$149:$D$149</c:f>
              <c:numCache>
                <c:formatCode>General</c:formatCode>
                <c:ptCount val="3"/>
                <c:pt idx="0">
                  <c:v>16.568176750254807</c:v>
                </c:pt>
                <c:pt idx="1">
                  <c:v>16.670457845303783</c:v>
                </c:pt>
                <c:pt idx="2">
                  <c:v>1.3012634687388331</c:v>
                </c:pt>
              </c:numCache>
            </c:numRef>
          </c:val>
          <c:extLst>
            <c:ext xmlns:c16="http://schemas.microsoft.com/office/drawing/2014/chart" uri="{C3380CC4-5D6E-409C-BE32-E72D297353CC}">
              <c16:uniqueId val="{00000002-0958-4FD7-BB0C-35EC7DAFA959}"/>
            </c:ext>
          </c:extLst>
        </c:ser>
        <c:ser>
          <c:idx val="3"/>
          <c:order val="3"/>
          <c:tx>
            <c:strRef>
              <c:f>Minor!$A$150</c:f>
              <c:strCache>
                <c:ptCount val="1"/>
                <c:pt idx="0">
                  <c:v>LVP_V3</c:v>
                </c:pt>
              </c:strCache>
            </c:strRef>
          </c:tx>
          <c:spPr>
            <a:solidFill>
              <a:schemeClr val="accent1">
                <a:lumMod val="60000"/>
              </a:schemeClr>
            </a:solidFill>
            <a:ln>
              <a:noFill/>
            </a:ln>
            <a:effectLst/>
          </c:spPr>
          <c:invertIfNegative val="0"/>
          <c:cat>
            <c:strRef>
              <c:f>Minor!$B$146:$D$146</c:f>
              <c:strCache>
                <c:ptCount val="3"/>
                <c:pt idx="0">
                  <c:v>bzip2</c:v>
                </c:pt>
                <c:pt idx="1">
                  <c:v>libquantum</c:v>
                </c:pt>
                <c:pt idx="2">
                  <c:v>sjeng</c:v>
                </c:pt>
              </c:strCache>
            </c:strRef>
          </c:cat>
          <c:val>
            <c:numRef>
              <c:f>Minor!$B$150:$D$150</c:f>
              <c:numCache>
                <c:formatCode>General</c:formatCode>
                <c:ptCount val="3"/>
                <c:pt idx="0">
                  <c:v>16.643835443520107</c:v>
                </c:pt>
                <c:pt idx="1">
                  <c:v>16.670457845303783</c:v>
                </c:pt>
                <c:pt idx="2">
                  <c:v>1.3609313401853398</c:v>
                </c:pt>
              </c:numCache>
            </c:numRef>
          </c:val>
          <c:extLst>
            <c:ext xmlns:c16="http://schemas.microsoft.com/office/drawing/2014/chart" uri="{C3380CC4-5D6E-409C-BE32-E72D297353CC}">
              <c16:uniqueId val="{00000003-0958-4FD7-BB0C-35EC7DAFA959}"/>
            </c:ext>
          </c:extLst>
        </c:ser>
        <c:ser>
          <c:idx val="4"/>
          <c:order val="4"/>
          <c:tx>
            <c:strRef>
              <c:f>Minor!$A$151</c:f>
              <c:strCache>
                <c:ptCount val="1"/>
                <c:pt idx="0">
                  <c:v>LVP_V4</c:v>
                </c:pt>
              </c:strCache>
            </c:strRef>
          </c:tx>
          <c:spPr>
            <a:solidFill>
              <a:schemeClr val="accent3">
                <a:lumMod val="60000"/>
              </a:schemeClr>
            </a:solidFill>
            <a:ln>
              <a:noFill/>
            </a:ln>
            <a:effectLst/>
          </c:spPr>
          <c:invertIfNegative val="0"/>
          <c:cat>
            <c:strRef>
              <c:f>Minor!$B$146:$D$146</c:f>
              <c:strCache>
                <c:ptCount val="3"/>
                <c:pt idx="0">
                  <c:v>bzip2</c:v>
                </c:pt>
                <c:pt idx="1">
                  <c:v>libquantum</c:v>
                </c:pt>
                <c:pt idx="2">
                  <c:v>sjeng</c:v>
                </c:pt>
              </c:strCache>
            </c:strRef>
          </c:cat>
          <c:val>
            <c:numRef>
              <c:f>Minor!$B$151:$D$151</c:f>
              <c:numCache>
                <c:formatCode>General</c:formatCode>
                <c:ptCount val="3"/>
                <c:pt idx="0">
                  <c:v>16.564906410347319</c:v>
                </c:pt>
                <c:pt idx="1">
                  <c:v>16.670457845303783</c:v>
                </c:pt>
                <c:pt idx="2">
                  <c:v>1.2981400363129283</c:v>
                </c:pt>
              </c:numCache>
            </c:numRef>
          </c:val>
          <c:extLst>
            <c:ext xmlns:c16="http://schemas.microsoft.com/office/drawing/2014/chart" uri="{C3380CC4-5D6E-409C-BE32-E72D297353CC}">
              <c16:uniqueId val="{00000004-0958-4FD7-BB0C-35EC7DAFA959}"/>
            </c:ext>
          </c:extLst>
        </c:ser>
        <c:ser>
          <c:idx val="5"/>
          <c:order val="5"/>
          <c:tx>
            <c:strRef>
              <c:f>Minor!$A$152</c:f>
              <c:strCache>
                <c:ptCount val="1"/>
                <c:pt idx="0">
                  <c:v>LVP_V5</c:v>
                </c:pt>
              </c:strCache>
            </c:strRef>
          </c:tx>
          <c:spPr>
            <a:solidFill>
              <a:schemeClr val="accent5">
                <a:lumMod val="60000"/>
              </a:schemeClr>
            </a:solidFill>
            <a:ln>
              <a:noFill/>
            </a:ln>
            <a:effectLst/>
          </c:spPr>
          <c:invertIfNegative val="0"/>
          <c:cat>
            <c:strRef>
              <c:f>Minor!$B$146:$D$146</c:f>
              <c:strCache>
                <c:ptCount val="3"/>
                <c:pt idx="0">
                  <c:v>bzip2</c:v>
                </c:pt>
                <c:pt idx="1">
                  <c:v>libquantum</c:v>
                </c:pt>
                <c:pt idx="2">
                  <c:v>sjeng</c:v>
                </c:pt>
              </c:strCache>
            </c:strRef>
          </c:cat>
          <c:val>
            <c:numRef>
              <c:f>Minor!$B$152:$D$152</c:f>
              <c:numCache>
                <c:formatCode>General</c:formatCode>
                <c:ptCount val="3"/>
                <c:pt idx="0">
                  <c:v>10.397622455857006</c:v>
                </c:pt>
                <c:pt idx="1">
                  <c:v>16.670471174967904</c:v>
                </c:pt>
                <c:pt idx="2">
                  <c:v>0.81890912113334879</c:v>
                </c:pt>
              </c:numCache>
            </c:numRef>
          </c:val>
          <c:extLst>
            <c:ext xmlns:c16="http://schemas.microsoft.com/office/drawing/2014/chart" uri="{C3380CC4-5D6E-409C-BE32-E72D297353CC}">
              <c16:uniqueId val="{00000005-0958-4FD7-BB0C-35EC7DAFA959}"/>
            </c:ext>
          </c:extLst>
        </c:ser>
        <c:ser>
          <c:idx val="6"/>
          <c:order val="6"/>
          <c:tx>
            <c:strRef>
              <c:f>Minor!$A$153</c:f>
              <c:strCache>
                <c:ptCount val="1"/>
                <c:pt idx="0">
                  <c:v>LVP_V6</c:v>
                </c:pt>
              </c:strCache>
            </c:strRef>
          </c:tx>
          <c:spPr>
            <a:solidFill>
              <a:schemeClr val="accent1">
                <a:lumMod val="80000"/>
                <a:lumOff val="20000"/>
              </a:schemeClr>
            </a:solidFill>
            <a:ln>
              <a:noFill/>
            </a:ln>
            <a:effectLst/>
          </c:spPr>
          <c:invertIfNegative val="0"/>
          <c:cat>
            <c:strRef>
              <c:f>Minor!$B$146:$D$146</c:f>
              <c:strCache>
                <c:ptCount val="3"/>
                <c:pt idx="0">
                  <c:v>bzip2</c:v>
                </c:pt>
                <c:pt idx="1">
                  <c:v>libquantum</c:v>
                </c:pt>
                <c:pt idx="2">
                  <c:v>sjeng</c:v>
                </c:pt>
              </c:strCache>
            </c:strRef>
          </c:cat>
          <c:val>
            <c:numRef>
              <c:f>Minor!$B$153:$D$153</c:f>
              <c:numCache>
                <c:formatCode>General</c:formatCode>
                <c:ptCount val="3"/>
                <c:pt idx="0">
                  <c:v>16.56865741605403</c:v>
                </c:pt>
                <c:pt idx="1">
                  <c:v>16.670457845303783</c:v>
                </c:pt>
                <c:pt idx="2">
                  <c:v>1.3007941837850447</c:v>
                </c:pt>
              </c:numCache>
            </c:numRef>
          </c:val>
          <c:extLst>
            <c:ext xmlns:c16="http://schemas.microsoft.com/office/drawing/2014/chart" uri="{C3380CC4-5D6E-409C-BE32-E72D297353CC}">
              <c16:uniqueId val="{00000006-0958-4FD7-BB0C-35EC7DAFA959}"/>
            </c:ext>
          </c:extLst>
        </c:ser>
        <c:ser>
          <c:idx val="7"/>
          <c:order val="7"/>
          <c:tx>
            <c:strRef>
              <c:f>Minor!$A$154</c:f>
              <c:strCache>
                <c:ptCount val="1"/>
                <c:pt idx="0">
                  <c:v>LVP_V7</c:v>
                </c:pt>
              </c:strCache>
            </c:strRef>
          </c:tx>
          <c:spPr>
            <a:solidFill>
              <a:schemeClr val="accent3">
                <a:lumMod val="80000"/>
                <a:lumOff val="20000"/>
              </a:schemeClr>
            </a:solidFill>
            <a:ln>
              <a:noFill/>
            </a:ln>
            <a:effectLst/>
          </c:spPr>
          <c:invertIfNegative val="0"/>
          <c:cat>
            <c:strRef>
              <c:f>Minor!$B$146:$D$146</c:f>
              <c:strCache>
                <c:ptCount val="3"/>
                <c:pt idx="0">
                  <c:v>bzip2</c:v>
                </c:pt>
                <c:pt idx="1">
                  <c:v>libquantum</c:v>
                </c:pt>
                <c:pt idx="2">
                  <c:v>sjeng</c:v>
                </c:pt>
              </c:strCache>
            </c:strRef>
          </c:cat>
          <c:val>
            <c:numRef>
              <c:f>Minor!$B$154:$D$154</c:f>
              <c:numCache>
                <c:formatCode>General</c:formatCode>
                <c:ptCount val="3"/>
                <c:pt idx="0">
                  <c:v>15.836168141784295</c:v>
                </c:pt>
                <c:pt idx="1">
                  <c:v>16.669398137006151</c:v>
                </c:pt>
                <c:pt idx="2">
                  <c:v>1.1584480640962644</c:v>
                </c:pt>
              </c:numCache>
            </c:numRef>
          </c:val>
          <c:extLst>
            <c:ext xmlns:c16="http://schemas.microsoft.com/office/drawing/2014/chart" uri="{C3380CC4-5D6E-409C-BE32-E72D297353CC}">
              <c16:uniqueId val="{00000007-0958-4FD7-BB0C-35EC7DAFA959}"/>
            </c:ext>
          </c:extLst>
        </c:ser>
        <c:dLbls>
          <c:showLegendKey val="0"/>
          <c:showVal val="0"/>
          <c:showCatName val="0"/>
          <c:showSerName val="0"/>
          <c:showPercent val="0"/>
          <c:showBubbleSize val="0"/>
        </c:dLbls>
        <c:gapWidth val="219"/>
        <c:overlap val="-27"/>
        <c:axId val="878632400"/>
        <c:axId val="878638304"/>
      </c:barChart>
      <c:catAx>
        <c:axId val="87863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638304"/>
        <c:crosses val="autoZero"/>
        <c:auto val="1"/>
        <c:lblAlgn val="ctr"/>
        <c:lblOffset val="100"/>
        <c:noMultiLvlLbl val="0"/>
      </c:catAx>
      <c:valAx>
        <c:axId val="878638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78632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Predictable Coverage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Minor!$A$161</c:f>
              <c:strCache>
                <c:ptCount val="1"/>
                <c:pt idx="0">
                  <c:v>LVP_V0</c:v>
                </c:pt>
              </c:strCache>
            </c:strRef>
          </c:tx>
          <c:spPr>
            <a:solidFill>
              <a:schemeClr val="accent1"/>
            </a:solidFill>
            <a:ln>
              <a:noFill/>
            </a:ln>
            <a:effectLst/>
          </c:spPr>
          <c:invertIfNegative val="0"/>
          <c:cat>
            <c:strRef>
              <c:f>Minor!$B$160:$D$160</c:f>
              <c:strCache>
                <c:ptCount val="3"/>
                <c:pt idx="0">
                  <c:v>bzip2</c:v>
                </c:pt>
                <c:pt idx="1">
                  <c:v>libquantum</c:v>
                </c:pt>
                <c:pt idx="2">
                  <c:v>sjeng</c:v>
                </c:pt>
              </c:strCache>
            </c:strRef>
          </c:cat>
          <c:val>
            <c:numRef>
              <c:f>Minor!$B$161:$D$161</c:f>
              <c:numCache>
                <c:formatCode>General</c:formatCode>
                <c:ptCount val="3"/>
                <c:pt idx="0">
                  <c:v>7.3362081361640099</c:v>
                </c:pt>
                <c:pt idx="1">
                  <c:v>16.655561945648429</c:v>
                </c:pt>
                <c:pt idx="2">
                  <c:v>0.78255442835774969</c:v>
                </c:pt>
              </c:numCache>
            </c:numRef>
          </c:val>
          <c:extLst>
            <c:ext xmlns:c16="http://schemas.microsoft.com/office/drawing/2014/chart" uri="{C3380CC4-5D6E-409C-BE32-E72D297353CC}">
              <c16:uniqueId val="{00000000-638C-4F0C-9EA7-68AB39B65589}"/>
            </c:ext>
          </c:extLst>
        </c:ser>
        <c:ser>
          <c:idx val="1"/>
          <c:order val="1"/>
          <c:tx>
            <c:strRef>
              <c:f>Minor!$A$162</c:f>
              <c:strCache>
                <c:ptCount val="1"/>
                <c:pt idx="0">
                  <c:v>LVP_V1</c:v>
                </c:pt>
              </c:strCache>
            </c:strRef>
          </c:tx>
          <c:spPr>
            <a:solidFill>
              <a:schemeClr val="accent3"/>
            </a:solidFill>
            <a:ln>
              <a:noFill/>
            </a:ln>
            <a:effectLst/>
          </c:spPr>
          <c:invertIfNegative val="0"/>
          <c:cat>
            <c:strRef>
              <c:f>Minor!$B$160:$D$160</c:f>
              <c:strCache>
                <c:ptCount val="3"/>
                <c:pt idx="0">
                  <c:v>bzip2</c:v>
                </c:pt>
                <c:pt idx="1">
                  <c:v>libquantum</c:v>
                </c:pt>
                <c:pt idx="2">
                  <c:v>sjeng</c:v>
                </c:pt>
              </c:strCache>
            </c:strRef>
          </c:cat>
          <c:val>
            <c:numRef>
              <c:f>Minor!$B$162:$D$162</c:f>
              <c:numCache>
                <c:formatCode>General</c:formatCode>
                <c:ptCount val="3"/>
                <c:pt idx="0">
                  <c:v>4.2888150526414881</c:v>
                </c:pt>
                <c:pt idx="1">
                  <c:v>2.5992845036189706E-4</c:v>
                </c:pt>
                <c:pt idx="2">
                  <c:v>1.2594800630778991</c:v>
                </c:pt>
              </c:numCache>
            </c:numRef>
          </c:val>
          <c:extLst>
            <c:ext xmlns:c16="http://schemas.microsoft.com/office/drawing/2014/chart" uri="{C3380CC4-5D6E-409C-BE32-E72D297353CC}">
              <c16:uniqueId val="{00000001-638C-4F0C-9EA7-68AB39B65589}"/>
            </c:ext>
          </c:extLst>
        </c:ser>
        <c:ser>
          <c:idx val="2"/>
          <c:order val="2"/>
          <c:tx>
            <c:strRef>
              <c:f>Minor!$A$163</c:f>
              <c:strCache>
                <c:ptCount val="1"/>
                <c:pt idx="0">
                  <c:v>LVP_V2</c:v>
                </c:pt>
              </c:strCache>
            </c:strRef>
          </c:tx>
          <c:spPr>
            <a:solidFill>
              <a:schemeClr val="accent5"/>
            </a:solidFill>
            <a:ln>
              <a:noFill/>
            </a:ln>
            <a:effectLst/>
          </c:spPr>
          <c:invertIfNegative val="0"/>
          <c:cat>
            <c:strRef>
              <c:f>Minor!$B$160:$D$160</c:f>
              <c:strCache>
                <c:ptCount val="3"/>
                <c:pt idx="0">
                  <c:v>bzip2</c:v>
                </c:pt>
                <c:pt idx="1">
                  <c:v>libquantum</c:v>
                </c:pt>
                <c:pt idx="2">
                  <c:v>sjeng</c:v>
                </c:pt>
              </c:strCache>
            </c:strRef>
          </c:cat>
          <c:val>
            <c:numRef>
              <c:f>Minor!$B$163:$D$163</c:f>
              <c:numCache>
                <c:formatCode>General</c:formatCode>
                <c:ptCount val="3"/>
                <c:pt idx="0">
                  <c:v>5.7765182542639675</c:v>
                </c:pt>
                <c:pt idx="1">
                  <c:v>1.5995596945347511E-3</c:v>
                </c:pt>
                <c:pt idx="2">
                  <c:v>0.69770049458001915</c:v>
                </c:pt>
              </c:numCache>
            </c:numRef>
          </c:val>
          <c:extLst>
            <c:ext xmlns:c16="http://schemas.microsoft.com/office/drawing/2014/chart" uri="{C3380CC4-5D6E-409C-BE32-E72D297353CC}">
              <c16:uniqueId val="{00000002-638C-4F0C-9EA7-68AB39B65589}"/>
            </c:ext>
          </c:extLst>
        </c:ser>
        <c:ser>
          <c:idx val="3"/>
          <c:order val="3"/>
          <c:tx>
            <c:strRef>
              <c:f>Minor!$A$164</c:f>
              <c:strCache>
                <c:ptCount val="1"/>
                <c:pt idx="0">
                  <c:v>LVP_V3</c:v>
                </c:pt>
              </c:strCache>
            </c:strRef>
          </c:tx>
          <c:spPr>
            <a:solidFill>
              <a:schemeClr val="accent1">
                <a:lumMod val="60000"/>
              </a:schemeClr>
            </a:solidFill>
            <a:ln>
              <a:noFill/>
            </a:ln>
            <a:effectLst/>
          </c:spPr>
          <c:invertIfNegative val="0"/>
          <c:cat>
            <c:strRef>
              <c:f>Minor!$B$160:$D$160</c:f>
              <c:strCache>
                <c:ptCount val="3"/>
                <c:pt idx="0">
                  <c:v>bzip2</c:v>
                </c:pt>
                <c:pt idx="1">
                  <c:v>libquantum</c:v>
                </c:pt>
                <c:pt idx="2">
                  <c:v>sjeng</c:v>
                </c:pt>
              </c:strCache>
            </c:strRef>
          </c:cat>
          <c:val>
            <c:numRef>
              <c:f>Minor!$B$164:$D$164</c:f>
              <c:numCache>
                <c:formatCode>General</c:formatCode>
                <c:ptCount val="3"/>
                <c:pt idx="0">
                  <c:v>5.6999959716063007</c:v>
                </c:pt>
                <c:pt idx="1">
                  <c:v>1.5995596945347511E-3</c:v>
                </c:pt>
                <c:pt idx="2">
                  <c:v>0.66566705437002693</c:v>
                </c:pt>
              </c:numCache>
            </c:numRef>
          </c:val>
          <c:extLst>
            <c:ext xmlns:c16="http://schemas.microsoft.com/office/drawing/2014/chart" uri="{C3380CC4-5D6E-409C-BE32-E72D297353CC}">
              <c16:uniqueId val="{00000003-638C-4F0C-9EA7-68AB39B65589}"/>
            </c:ext>
          </c:extLst>
        </c:ser>
        <c:ser>
          <c:idx val="4"/>
          <c:order val="4"/>
          <c:tx>
            <c:strRef>
              <c:f>Minor!$A$165</c:f>
              <c:strCache>
                <c:ptCount val="1"/>
                <c:pt idx="0">
                  <c:v>LVP_V4</c:v>
                </c:pt>
              </c:strCache>
            </c:strRef>
          </c:tx>
          <c:spPr>
            <a:solidFill>
              <a:schemeClr val="accent3">
                <a:lumMod val="60000"/>
              </a:schemeClr>
            </a:solidFill>
            <a:ln>
              <a:noFill/>
            </a:ln>
            <a:effectLst/>
          </c:spPr>
          <c:invertIfNegative val="0"/>
          <c:cat>
            <c:strRef>
              <c:f>Minor!$B$160:$D$160</c:f>
              <c:strCache>
                <c:ptCount val="3"/>
                <c:pt idx="0">
                  <c:v>bzip2</c:v>
                </c:pt>
                <c:pt idx="1">
                  <c:v>libquantum</c:v>
                </c:pt>
                <c:pt idx="2">
                  <c:v>sjeng</c:v>
                </c:pt>
              </c:strCache>
            </c:strRef>
          </c:cat>
          <c:val>
            <c:numRef>
              <c:f>Minor!$B$165:$D$165</c:f>
              <c:numCache>
                <c:formatCode>General</c:formatCode>
                <c:ptCount val="3"/>
                <c:pt idx="0">
                  <c:v>5.7750061413990448</c:v>
                </c:pt>
                <c:pt idx="1">
                  <c:v>1.5995596945347511E-3</c:v>
                </c:pt>
                <c:pt idx="2">
                  <c:v>0.70186485290609946</c:v>
                </c:pt>
              </c:numCache>
            </c:numRef>
          </c:val>
          <c:extLst>
            <c:ext xmlns:c16="http://schemas.microsoft.com/office/drawing/2014/chart" uri="{C3380CC4-5D6E-409C-BE32-E72D297353CC}">
              <c16:uniqueId val="{00000004-638C-4F0C-9EA7-68AB39B65589}"/>
            </c:ext>
          </c:extLst>
        </c:ser>
        <c:ser>
          <c:idx val="5"/>
          <c:order val="5"/>
          <c:tx>
            <c:strRef>
              <c:f>Minor!$A$166</c:f>
              <c:strCache>
                <c:ptCount val="1"/>
                <c:pt idx="0">
                  <c:v>LVP_V5</c:v>
                </c:pt>
              </c:strCache>
            </c:strRef>
          </c:tx>
          <c:spPr>
            <a:solidFill>
              <a:schemeClr val="accent5">
                <a:lumMod val="60000"/>
              </a:schemeClr>
            </a:solidFill>
            <a:ln>
              <a:noFill/>
            </a:ln>
            <a:effectLst/>
          </c:spPr>
          <c:invertIfNegative val="0"/>
          <c:cat>
            <c:strRef>
              <c:f>Minor!$B$160:$D$160</c:f>
              <c:strCache>
                <c:ptCount val="3"/>
                <c:pt idx="0">
                  <c:v>bzip2</c:v>
                </c:pt>
                <c:pt idx="1">
                  <c:v>libquantum</c:v>
                </c:pt>
                <c:pt idx="2">
                  <c:v>sjeng</c:v>
                </c:pt>
              </c:strCache>
            </c:strRef>
          </c:cat>
          <c:val>
            <c:numRef>
              <c:f>Minor!$B$166:$D$166</c:f>
              <c:numCache>
                <c:formatCode>General</c:formatCode>
                <c:ptCount val="3"/>
                <c:pt idx="0">
                  <c:v>11.810074208784792</c:v>
                </c:pt>
                <c:pt idx="1">
                  <c:v>1.5862300304136283E-3</c:v>
                </c:pt>
                <c:pt idx="2">
                  <c:v>1.1358701507468194</c:v>
                </c:pt>
              </c:numCache>
            </c:numRef>
          </c:val>
          <c:extLst>
            <c:ext xmlns:c16="http://schemas.microsoft.com/office/drawing/2014/chart" uri="{C3380CC4-5D6E-409C-BE32-E72D297353CC}">
              <c16:uniqueId val="{00000005-638C-4F0C-9EA7-68AB39B65589}"/>
            </c:ext>
          </c:extLst>
        </c:ser>
        <c:ser>
          <c:idx val="6"/>
          <c:order val="6"/>
          <c:tx>
            <c:strRef>
              <c:f>Minor!$A$167</c:f>
              <c:strCache>
                <c:ptCount val="1"/>
                <c:pt idx="0">
                  <c:v>LVP_V6</c:v>
                </c:pt>
              </c:strCache>
            </c:strRef>
          </c:tx>
          <c:spPr>
            <a:solidFill>
              <a:schemeClr val="accent1">
                <a:lumMod val="80000"/>
                <a:lumOff val="20000"/>
              </a:schemeClr>
            </a:solidFill>
            <a:ln>
              <a:noFill/>
            </a:ln>
            <a:effectLst/>
          </c:spPr>
          <c:invertIfNegative val="0"/>
          <c:cat>
            <c:strRef>
              <c:f>Minor!$B$160:$D$160</c:f>
              <c:strCache>
                <c:ptCount val="3"/>
                <c:pt idx="0">
                  <c:v>bzip2</c:v>
                </c:pt>
                <c:pt idx="1">
                  <c:v>libquantum</c:v>
                </c:pt>
                <c:pt idx="2">
                  <c:v>sjeng</c:v>
                </c:pt>
              </c:strCache>
            </c:strRef>
          </c:cat>
          <c:val>
            <c:numRef>
              <c:f>Minor!$B$167:$D$167</c:f>
              <c:numCache>
                <c:formatCode>General</c:formatCode>
                <c:ptCount val="3"/>
                <c:pt idx="0">
                  <c:v>5.7709810110655768</c:v>
                </c:pt>
                <c:pt idx="1">
                  <c:v>1.5995596945347511E-3</c:v>
                </c:pt>
                <c:pt idx="2">
                  <c:v>0.69898370597913073</c:v>
                </c:pt>
              </c:numCache>
            </c:numRef>
          </c:val>
          <c:extLst>
            <c:ext xmlns:c16="http://schemas.microsoft.com/office/drawing/2014/chart" uri="{C3380CC4-5D6E-409C-BE32-E72D297353CC}">
              <c16:uniqueId val="{00000006-638C-4F0C-9EA7-68AB39B65589}"/>
            </c:ext>
          </c:extLst>
        </c:ser>
        <c:ser>
          <c:idx val="7"/>
          <c:order val="7"/>
          <c:tx>
            <c:strRef>
              <c:f>Minor!$A$168</c:f>
              <c:strCache>
                <c:ptCount val="1"/>
                <c:pt idx="0">
                  <c:v>LVP_V7</c:v>
                </c:pt>
              </c:strCache>
            </c:strRef>
          </c:tx>
          <c:spPr>
            <a:solidFill>
              <a:schemeClr val="accent3">
                <a:lumMod val="80000"/>
                <a:lumOff val="20000"/>
              </a:schemeClr>
            </a:solidFill>
            <a:ln>
              <a:noFill/>
            </a:ln>
            <a:effectLst/>
          </c:spPr>
          <c:invertIfNegative val="0"/>
          <c:cat>
            <c:strRef>
              <c:f>Minor!$B$160:$D$160</c:f>
              <c:strCache>
                <c:ptCount val="3"/>
                <c:pt idx="0">
                  <c:v>bzip2</c:v>
                </c:pt>
                <c:pt idx="1">
                  <c:v>libquantum</c:v>
                </c:pt>
                <c:pt idx="2">
                  <c:v>sjeng</c:v>
                </c:pt>
              </c:strCache>
            </c:strRef>
          </c:cat>
          <c:val>
            <c:numRef>
              <c:f>Minor!$B$168:$D$168</c:f>
              <c:numCache>
                <c:formatCode>General</c:formatCode>
                <c:ptCount val="3"/>
                <c:pt idx="0">
                  <c:v>4.3865205201198858</c:v>
                </c:pt>
                <c:pt idx="1">
                  <c:v>2.2660429005908972E-4</c:v>
                </c:pt>
                <c:pt idx="2">
                  <c:v>1.1079843391329949</c:v>
                </c:pt>
              </c:numCache>
            </c:numRef>
          </c:val>
          <c:extLst>
            <c:ext xmlns:c16="http://schemas.microsoft.com/office/drawing/2014/chart" uri="{C3380CC4-5D6E-409C-BE32-E72D297353CC}">
              <c16:uniqueId val="{00000007-638C-4F0C-9EA7-68AB39B65589}"/>
            </c:ext>
          </c:extLst>
        </c:ser>
        <c:dLbls>
          <c:showLegendKey val="0"/>
          <c:showVal val="0"/>
          <c:showCatName val="0"/>
          <c:showSerName val="0"/>
          <c:showPercent val="0"/>
          <c:showBubbleSize val="0"/>
        </c:dLbls>
        <c:gapWidth val="219"/>
        <c:overlap val="-27"/>
        <c:axId val="1074734128"/>
        <c:axId val="1074735440"/>
      </c:barChart>
      <c:catAx>
        <c:axId val="107473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4735440"/>
        <c:crosses val="autoZero"/>
        <c:auto val="1"/>
        <c:lblAlgn val="ctr"/>
        <c:lblOffset val="100"/>
        <c:noMultiLvlLbl val="0"/>
      </c:catAx>
      <c:valAx>
        <c:axId val="107473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74734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Constant Accuracy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Minor!$A$101</c:f>
              <c:strCache>
                <c:ptCount val="1"/>
                <c:pt idx="0">
                  <c:v>LVP_V0</c:v>
                </c:pt>
              </c:strCache>
            </c:strRef>
          </c:tx>
          <c:spPr>
            <a:solidFill>
              <a:schemeClr val="accent1"/>
            </a:solidFill>
            <a:ln>
              <a:noFill/>
            </a:ln>
            <a:effectLst/>
          </c:spPr>
          <c:invertIfNegative val="0"/>
          <c:cat>
            <c:strRef>
              <c:f>Minor!$E$65:$G$65</c:f>
              <c:strCache>
                <c:ptCount val="3"/>
                <c:pt idx="0">
                  <c:v>bzip2</c:v>
                </c:pt>
                <c:pt idx="1">
                  <c:v>libquantum</c:v>
                </c:pt>
                <c:pt idx="2">
                  <c:v>sjeng</c:v>
                </c:pt>
              </c:strCache>
            </c:strRef>
          </c:cat>
          <c:val>
            <c:numRef>
              <c:f>Minor!$B$101:$D$101</c:f>
              <c:numCache>
                <c:formatCode>General</c:formatCode>
                <c:ptCount val="3"/>
                <c:pt idx="0">
                  <c:v>51.714947891420259</c:v>
                </c:pt>
                <c:pt idx="1">
                  <c:v>49.949754128067703</c:v>
                </c:pt>
                <c:pt idx="2">
                  <c:v>55.356476297125788</c:v>
                </c:pt>
              </c:numCache>
            </c:numRef>
          </c:val>
          <c:extLst>
            <c:ext xmlns:c16="http://schemas.microsoft.com/office/drawing/2014/chart" uri="{C3380CC4-5D6E-409C-BE32-E72D297353CC}">
              <c16:uniqueId val="{00000000-3B2E-4B56-9BCF-5A7739C72AC3}"/>
            </c:ext>
          </c:extLst>
        </c:ser>
        <c:ser>
          <c:idx val="1"/>
          <c:order val="1"/>
          <c:tx>
            <c:strRef>
              <c:f>Minor!$A$102</c:f>
              <c:strCache>
                <c:ptCount val="1"/>
                <c:pt idx="0">
                  <c:v>LVP_V1</c:v>
                </c:pt>
              </c:strCache>
            </c:strRef>
          </c:tx>
          <c:spPr>
            <a:solidFill>
              <a:schemeClr val="accent3"/>
            </a:solidFill>
            <a:ln>
              <a:noFill/>
            </a:ln>
            <a:effectLst/>
          </c:spPr>
          <c:invertIfNegative val="0"/>
          <c:cat>
            <c:strRef>
              <c:f>Minor!$E$65:$G$65</c:f>
              <c:strCache>
                <c:ptCount val="3"/>
                <c:pt idx="0">
                  <c:v>bzip2</c:v>
                </c:pt>
                <c:pt idx="1">
                  <c:v>libquantum</c:v>
                </c:pt>
                <c:pt idx="2">
                  <c:v>sjeng</c:v>
                </c:pt>
              </c:strCache>
            </c:strRef>
          </c:cat>
          <c:val>
            <c:numRef>
              <c:f>Minor!$B$102:$D$102</c:f>
              <c:numCache>
                <c:formatCode>General</c:formatCode>
                <c:ptCount val="3"/>
                <c:pt idx="0">
                  <c:v>56.783301782009453</c:v>
                </c:pt>
                <c:pt idx="1">
                  <c:v>99.90244292511295</c:v>
                </c:pt>
                <c:pt idx="2">
                  <c:v>59.157743736871772</c:v>
                </c:pt>
              </c:numCache>
            </c:numRef>
          </c:val>
          <c:extLst>
            <c:ext xmlns:c16="http://schemas.microsoft.com/office/drawing/2014/chart" uri="{C3380CC4-5D6E-409C-BE32-E72D297353CC}">
              <c16:uniqueId val="{00000001-3B2E-4B56-9BCF-5A7739C72AC3}"/>
            </c:ext>
          </c:extLst>
        </c:ser>
        <c:ser>
          <c:idx val="2"/>
          <c:order val="2"/>
          <c:tx>
            <c:strRef>
              <c:f>Minor!$A$103</c:f>
              <c:strCache>
                <c:ptCount val="1"/>
                <c:pt idx="0">
                  <c:v>LVP_V2</c:v>
                </c:pt>
              </c:strCache>
            </c:strRef>
          </c:tx>
          <c:spPr>
            <a:solidFill>
              <a:schemeClr val="accent5"/>
            </a:solidFill>
            <a:ln>
              <a:noFill/>
            </a:ln>
            <a:effectLst/>
          </c:spPr>
          <c:invertIfNegative val="0"/>
          <c:cat>
            <c:strRef>
              <c:f>Minor!$E$65:$G$65</c:f>
              <c:strCache>
                <c:ptCount val="3"/>
                <c:pt idx="0">
                  <c:v>bzip2</c:v>
                </c:pt>
                <c:pt idx="1">
                  <c:v>libquantum</c:v>
                </c:pt>
                <c:pt idx="2">
                  <c:v>sjeng</c:v>
                </c:pt>
              </c:strCache>
            </c:strRef>
          </c:cat>
          <c:val>
            <c:numRef>
              <c:f>Minor!$B$103:$D$103</c:f>
              <c:numCache>
                <c:formatCode>General</c:formatCode>
                <c:ptCount val="3"/>
                <c:pt idx="0">
                  <c:v>59.161814067640137</c:v>
                </c:pt>
                <c:pt idx="1">
                  <c:v>99.897451561354956</c:v>
                </c:pt>
                <c:pt idx="2">
                  <c:v>68.904517756959166</c:v>
                </c:pt>
              </c:numCache>
            </c:numRef>
          </c:val>
          <c:extLst>
            <c:ext xmlns:c16="http://schemas.microsoft.com/office/drawing/2014/chart" uri="{C3380CC4-5D6E-409C-BE32-E72D297353CC}">
              <c16:uniqueId val="{00000002-3B2E-4B56-9BCF-5A7739C72AC3}"/>
            </c:ext>
          </c:extLst>
        </c:ser>
        <c:ser>
          <c:idx val="3"/>
          <c:order val="3"/>
          <c:tx>
            <c:strRef>
              <c:f>Minor!$A$104</c:f>
              <c:strCache>
                <c:ptCount val="1"/>
                <c:pt idx="0">
                  <c:v>LVP_V3</c:v>
                </c:pt>
              </c:strCache>
            </c:strRef>
          </c:tx>
          <c:spPr>
            <a:solidFill>
              <a:schemeClr val="accent1">
                <a:lumMod val="60000"/>
              </a:schemeClr>
            </a:solidFill>
            <a:ln>
              <a:noFill/>
            </a:ln>
            <a:effectLst/>
          </c:spPr>
          <c:invertIfNegative val="0"/>
          <c:cat>
            <c:strRef>
              <c:f>Minor!$E$65:$G$65</c:f>
              <c:strCache>
                <c:ptCount val="3"/>
                <c:pt idx="0">
                  <c:v>bzip2</c:v>
                </c:pt>
                <c:pt idx="1">
                  <c:v>libquantum</c:v>
                </c:pt>
                <c:pt idx="2">
                  <c:v>sjeng</c:v>
                </c:pt>
              </c:strCache>
            </c:strRef>
          </c:cat>
          <c:val>
            <c:numRef>
              <c:f>Minor!$B$104:$D$104</c:f>
              <c:numCache>
                <c:formatCode>General</c:formatCode>
                <c:ptCount val="3"/>
                <c:pt idx="0">
                  <c:v>59.214005593188986</c:v>
                </c:pt>
                <c:pt idx="1">
                  <c:v>99.897451561354956</c:v>
                </c:pt>
                <c:pt idx="2">
                  <c:v>71.907517417467503</c:v>
                </c:pt>
              </c:numCache>
            </c:numRef>
          </c:val>
          <c:extLst>
            <c:ext xmlns:c16="http://schemas.microsoft.com/office/drawing/2014/chart" uri="{C3380CC4-5D6E-409C-BE32-E72D297353CC}">
              <c16:uniqueId val="{00000003-3B2E-4B56-9BCF-5A7739C72AC3}"/>
            </c:ext>
          </c:extLst>
        </c:ser>
        <c:ser>
          <c:idx val="4"/>
          <c:order val="4"/>
          <c:tx>
            <c:strRef>
              <c:f>Minor!$A$105</c:f>
              <c:strCache>
                <c:ptCount val="1"/>
                <c:pt idx="0">
                  <c:v>LVP_V4</c:v>
                </c:pt>
              </c:strCache>
            </c:strRef>
          </c:tx>
          <c:spPr>
            <a:solidFill>
              <a:schemeClr val="accent3">
                <a:lumMod val="60000"/>
              </a:schemeClr>
            </a:solidFill>
            <a:ln>
              <a:noFill/>
            </a:ln>
            <a:effectLst/>
          </c:spPr>
          <c:invertIfNegative val="0"/>
          <c:cat>
            <c:strRef>
              <c:f>Minor!$E$65:$G$65</c:f>
              <c:strCache>
                <c:ptCount val="3"/>
                <c:pt idx="0">
                  <c:v>bzip2</c:v>
                </c:pt>
                <c:pt idx="1">
                  <c:v>libquantum</c:v>
                </c:pt>
                <c:pt idx="2">
                  <c:v>sjeng</c:v>
                </c:pt>
              </c:strCache>
            </c:strRef>
          </c:cat>
          <c:val>
            <c:numRef>
              <c:f>Minor!$B$105:$D$105</c:f>
              <c:numCache>
                <c:formatCode>General</c:formatCode>
                <c:ptCount val="3"/>
                <c:pt idx="0">
                  <c:v>59.155742479191417</c:v>
                </c:pt>
                <c:pt idx="1">
                  <c:v>99.897451561354956</c:v>
                </c:pt>
                <c:pt idx="2">
                  <c:v>68.561935891745023</c:v>
                </c:pt>
              </c:numCache>
            </c:numRef>
          </c:val>
          <c:extLst>
            <c:ext xmlns:c16="http://schemas.microsoft.com/office/drawing/2014/chart" uri="{C3380CC4-5D6E-409C-BE32-E72D297353CC}">
              <c16:uniqueId val="{00000004-3B2E-4B56-9BCF-5A7739C72AC3}"/>
            </c:ext>
          </c:extLst>
        </c:ser>
        <c:ser>
          <c:idx val="5"/>
          <c:order val="5"/>
          <c:tx>
            <c:strRef>
              <c:f>Minor!$A$106</c:f>
              <c:strCache>
                <c:ptCount val="1"/>
                <c:pt idx="0">
                  <c:v>LVP_V5</c:v>
                </c:pt>
              </c:strCache>
            </c:strRef>
          </c:tx>
          <c:spPr>
            <a:solidFill>
              <a:schemeClr val="accent5">
                <a:lumMod val="60000"/>
              </a:schemeClr>
            </a:solidFill>
            <a:ln>
              <a:noFill/>
            </a:ln>
            <a:effectLst/>
          </c:spPr>
          <c:invertIfNegative val="0"/>
          <c:cat>
            <c:strRef>
              <c:f>Minor!$E$65:$G$65</c:f>
              <c:strCache>
                <c:ptCount val="3"/>
                <c:pt idx="0">
                  <c:v>bzip2</c:v>
                </c:pt>
                <c:pt idx="1">
                  <c:v>libquantum</c:v>
                </c:pt>
                <c:pt idx="2">
                  <c:v>sjeng</c:v>
                </c:pt>
              </c:strCache>
            </c:strRef>
          </c:cat>
          <c:val>
            <c:numRef>
              <c:f>Minor!$B$106:$D$106</c:f>
              <c:numCache>
                <c:formatCode>General</c:formatCode>
                <c:ptCount val="3"/>
                <c:pt idx="0">
                  <c:v>12.983513057947397</c:v>
                </c:pt>
                <c:pt idx="1">
                  <c:v>99.897371683620122</c:v>
                </c:pt>
                <c:pt idx="2">
                  <c:v>0.28359418312081536</c:v>
                </c:pt>
              </c:numCache>
            </c:numRef>
          </c:val>
          <c:extLst>
            <c:ext xmlns:c16="http://schemas.microsoft.com/office/drawing/2014/chart" uri="{C3380CC4-5D6E-409C-BE32-E72D297353CC}">
              <c16:uniqueId val="{00000005-3B2E-4B56-9BCF-5A7739C72AC3}"/>
            </c:ext>
          </c:extLst>
        </c:ser>
        <c:ser>
          <c:idx val="6"/>
          <c:order val="6"/>
          <c:tx>
            <c:strRef>
              <c:f>Minor!$A$107</c:f>
              <c:strCache>
                <c:ptCount val="1"/>
                <c:pt idx="0">
                  <c:v>LVP_V6</c:v>
                </c:pt>
              </c:strCache>
            </c:strRef>
          </c:tx>
          <c:spPr>
            <a:solidFill>
              <a:schemeClr val="accent1">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Minor!$B$107:$D$107</c:f>
              <c:numCache>
                <c:formatCode>General</c:formatCode>
                <c:ptCount val="3"/>
                <c:pt idx="0">
                  <c:v>59.16637903449665</c:v>
                </c:pt>
                <c:pt idx="1">
                  <c:v>99.897451561354956</c:v>
                </c:pt>
                <c:pt idx="2">
                  <c:v>68.795221155782272</c:v>
                </c:pt>
              </c:numCache>
            </c:numRef>
          </c:val>
          <c:extLst>
            <c:ext xmlns:c16="http://schemas.microsoft.com/office/drawing/2014/chart" uri="{C3380CC4-5D6E-409C-BE32-E72D297353CC}">
              <c16:uniqueId val="{00000006-3B2E-4B56-9BCF-5A7739C72AC3}"/>
            </c:ext>
          </c:extLst>
        </c:ser>
        <c:ser>
          <c:idx val="7"/>
          <c:order val="7"/>
          <c:tx>
            <c:strRef>
              <c:f>Minor!$A$108</c:f>
              <c:strCache>
                <c:ptCount val="1"/>
                <c:pt idx="0">
                  <c:v>LVP_V7</c:v>
                </c:pt>
              </c:strCache>
            </c:strRef>
          </c:tx>
          <c:spPr>
            <a:solidFill>
              <a:schemeClr val="accent3">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Minor!$B$108:$D$108</c:f>
              <c:numCache>
                <c:formatCode>General</c:formatCode>
                <c:ptCount val="3"/>
                <c:pt idx="0">
                  <c:v>61.110373642446312</c:v>
                </c:pt>
                <c:pt idx="1">
                  <c:v>99.902442847101554</c:v>
                </c:pt>
                <c:pt idx="2">
                  <c:v>72.067889604027556</c:v>
                </c:pt>
              </c:numCache>
            </c:numRef>
          </c:val>
          <c:extLst>
            <c:ext xmlns:c16="http://schemas.microsoft.com/office/drawing/2014/chart" uri="{C3380CC4-5D6E-409C-BE32-E72D297353CC}">
              <c16:uniqueId val="{00000007-3B2E-4B56-9BCF-5A7739C72AC3}"/>
            </c:ext>
          </c:extLst>
        </c:ser>
        <c:dLbls>
          <c:showLegendKey val="0"/>
          <c:showVal val="0"/>
          <c:showCatName val="0"/>
          <c:showSerName val="0"/>
          <c:showPercent val="0"/>
          <c:showBubbleSize val="0"/>
        </c:dLbls>
        <c:gapWidth val="219"/>
        <c:overlap val="-27"/>
        <c:axId val="1034119824"/>
        <c:axId val="1034120480"/>
      </c:barChart>
      <c:catAx>
        <c:axId val="103411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120480"/>
        <c:crosses val="autoZero"/>
        <c:auto val="1"/>
        <c:lblAlgn val="ctr"/>
        <c:lblOffset val="100"/>
        <c:noMultiLvlLbl val="0"/>
      </c:catAx>
      <c:valAx>
        <c:axId val="103412048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119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IPC, Normalized to Unmodified</a:t>
            </a:r>
            <a:r>
              <a:rPr lang="en-US" baseline="0"/>
              <a:t> Minor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Minor!$A$66</c:f>
              <c:strCache>
                <c:ptCount val="1"/>
                <c:pt idx="0">
                  <c:v>Baseline</c:v>
                </c:pt>
              </c:strCache>
            </c:strRef>
          </c:tx>
          <c:spPr>
            <a:solidFill>
              <a:schemeClr val="accent1"/>
            </a:solidFill>
            <a:ln>
              <a:noFill/>
            </a:ln>
            <a:effectLst/>
          </c:spPr>
          <c:invertIfNegative val="0"/>
          <c:cat>
            <c:strRef>
              <c:f>Minor!$E$65:$G$65</c:f>
              <c:strCache>
                <c:ptCount val="3"/>
                <c:pt idx="0">
                  <c:v>bzip2</c:v>
                </c:pt>
                <c:pt idx="1">
                  <c:v>libquantum</c:v>
                </c:pt>
                <c:pt idx="2">
                  <c:v>sjeng</c:v>
                </c:pt>
              </c:strCache>
            </c:strRef>
          </c:cat>
          <c:val>
            <c:numRef>
              <c:f>Minor!$E$66:$G$66</c:f>
              <c:numCache>
                <c:formatCode>General</c:formatCode>
                <c:ptCount val="3"/>
                <c:pt idx="0">
                  <c:v>1</c:v>
                </c:pt>
                <c:pt idx="1">
                  <c:v>1</c:v>
                </c:pt>
                <c:pt idx="2">
                  <c:v>1</c:v>
                </c:pt>
              </c:numCache>
            </c:numRef>
          </c:val>
          <c:extLst>
            <c:ext xmlns:c16="http://schemas.microsoft.com/office/drawing/2014/chart" uri="{C3380CC4-5D6E-409C-BE32-E72D297353CC}">
              <c16:uniqueId val="{00000000-BFD5-4CEB-A889-D9B94258FE26}"/>
            </c:ext>
          </c:extLst>
        </c:ser>
        <c:ser>
          <c:idx val="1"/>
          <c:order val="1"/>
          <c:tx>
            <c:strRef>
              <c:f>Minor!$A$67</c:f>
              <c:strCache>
                <c:ptCount val="1"/>
                <c:pt idx="0">
                  <c:v>LVP_V0</c:v>
                </c:pt>
              </c:strCache>
            </c:strRef>
          </c:tx>
          <c:spPr>
            <a:solidFill>
              <a:schemeClr val="accent3"/>
            </a:solidFill>
            <a:ln>
              <a:noFill/>
            </a:ln>
            <a:effectLst/>
          </c:spPr>
          <c:invertIfNegative val="0"/>
          <c:cat>
            <c:strRef>
              <c:f>Minor!$E$65:$G$65</c:f>
              <c:strCache>
                <c:ptCount val="3"/>
                <c:pt idx="0">
                  <c:v>bzip2</c:v>
                </c:pt>
                <c:pt idx="1">
                  <c:v>libquantum</c:v>
                </c:pt>
                <c:pt idx="2">
                  <c:v>sjeng</c:v>
                </c:pt>
              </c:strCache>
            </c:strRef>
          </c:cat>
          <c:val>
            <c:numRef>
              <c:f>Minor!$E$67:$G$67</c:f>
              <c:numCache>
                <c:formatCode>General</c:formatCode>
                <c:ptCount val="3"/>
                <c:pt idx="0">
                  <c:v>1.0051480622649254</c:v>
                </c:pt>
                <c:pt idx="1">
                  <c:v>1.0056835411233658</c:v>
                </c:pt>
                <c:pt idx="2">
                  <c:v>1.0001546969872761</c:v>
                </c:pt>
              </c:numCache>
            </c:numRef>
          </c:val>
          <c:extLst>
            <c:ext xmlns:c16="http://schemas.microsoft.com/office/drawing/2014/chart" uri="{C3380CC4-5D6E-409C-BE32-E72D297353CC}">
              <c16:uniqueId val="{00000001-BFD5-4CEB-A889-D9B94258FE26}"/>
            </c:ext>
          </c:extLst>
        </c:ser>
        <c:ser>
          <c:idx val="2"/>
          <c:order val="2"/>
          <c:tx>
            <c:strRef>
              <c:f>Minor!$A$68</c:f>
              <c:strCache>
                <c:ptCount val="1"/>
                <c:pt idx="0">
                  <c:v>LVP_V1</c:v>
                </c:pt>
              </c:strCache>
            </c:strRef>
          </c:tx>
          <c:spPr>
            <a:solidFill>
              <a:schemeClr val="accent5"/>
            </a:solidFill>
            <a:ln>
              <a:noFill/>
            </a:ln>
            <a:effectLst/>
          </c:spPr>
          <c:invertIfNegative val="0"/>
          <c:cat>
            <c:strRef>
              <c:f>Minor!$E$65:$G$65</c:f>
              <c:strCache>
                <c:ptCount val="3"/>
                <c:pt idx="0">
                  <c:v>bzip2</c:v>
                </c:pt>
                <c:pt idx="1">
                  <c:v>libquantum</c:v>
                </c:pt>
                <c:pt idx="2">
                  <c:v>sjeng</c:v>
                </c:pt>
              </c:strCache>
            </c:strRef>
          </c:cat>
          <c:val>
            <c:numRef>
              <c:f>Minor!$E$68:$G$68</c:f>
              <c:numCache>
                <c:formatCode>General</c:formatCode>
                <c:ptCount val="3"/>
                <c:pt idx="0">
                  <c:v>1.0050814924942584</c:v>
                </c:pt>
                <c:pt idx="1">
                  <c:v>1.0056835411233658</c:v>
                </c:pt>
                <c:pt idx="2">
                  <c:v>1.0001160227404571</c:v>
                </c:pt>
              </c:numCache>
            </c:numRef>
          </c:val>
          <c:extLst>
            <c:ext xmlns:c16="http://schemas.microsoft.com/office/drawing/2014/chart" uri="{C3380CC4-5D6E-409C-BE32-E72D297353CC}">
              <c16:uniqueId val="{00000002-BFD5-4CEB-A889-D9B94258FE26}"/>
            </c:ext>
          </c:extLst>
        </c:ser>
        <c:ser>
          <c:idx val="3"/>
          <c:order val="3"/>
          <c:tx>
            <c:strRef>
              <c:f>Minor!$A$69</c:f>
              <c:strCache>
                <c:ptCount val="1"/>
                <c:pt idx="0">
                  <c:v>LVP_V2</c:v>
                </c:pt>
              </c:strCache>
            </c:strRef>
          </c:tx>
          <c:spPr>
            <a:solidFill>
              <a:schemeClr val="accent1">
                <a:lumMod val="60000"/>
              </a:schemeClr>
            </a:solidFill>
            <a:ln>
              <a:noFill/>
            </a:ln>
            <a:effectLst/>
          </c:spPr>
          <c:invertIfNegative val="0"/>
          <c:cat>
            <c:strRef>
              <c:f>Minor!$E$65:$G$65</c:f>
              <c:strCache>
                <c:ptCount val="3"/>
                <c:pt idx="0">
                  <c:v>bzip2</c:v>
                </c:pt>
                <c:pt idx="1">
                  <c:v>libquantum</c:v>
                </c:pt>
                <c:pt idx="2">
                  <c:v>sjeng</c:v>
                </c:pt>
              </c:strCache>
            </c:strRef>
          </c:cat>
          <c:val>
            <c:numRef>
              <c:f>Minor!$E$69:$G$69</c:f>
              <c:numCache>
                <c:formatCode>General</c:formatCode>
                <c:ptCount val="3"/>
                <c:pt idx="0">
                  <c:v>1.0066902619520475</c:v>
                </c:pt>
                <c:pt idx="1">
                  <c:v>1.0056835411233658</c:v>
                </c:pt>
                <c:pt idx="2">
                  <c:v>1.0000773484936381</c:v>
                </c:pt>
              </c:numCache>
            </c:numRef>
          </c:val>
          <c:extLst>
            <c:ext xmlns:c16="http://schemas.microsoft.com/office/drawing/2014/chart" uri="{C3380CC4-5D6E-409C-BE32-E72D297353CC}">
              <c16:uniqueId val="{00000003-BFD5-4CEB-A889-D9B94258FE26}"/>
            </c:ext>
          </c:extLst>
        </c:ser>
        <c:ser>
          <c:idx val="4"/>
          <c:order val="4"/>
          <c:tx>
            <c:strRef>
              <c:f>Minor!$A$70</c:f>
              <c:strCache>
                <c:ptCount val="1"/>
                <c:pt idx="0">
                  <c:v>LVP_V3</c:v>
                </c:pt>
              </c:strCache>
            </c:strRef>
          </c:tx>
          <c:spPr>
            <a:solidFill>
              <a:schemeClr val="accent3">
                <a:lumMod val="60000"/>
              </a:schemeClr>
            </a:solidFill>
            <a:ln>
              <a:noFill/>
            </a:ln>
            <a:effectLst/>
          </c:spPr>
          <c:invertIfNegative val="0"/>
          <c:cat>
            <c:strRef>
              <c:f>Minor!$E$65:$G$65</c:f>
              <c:strCache>
                <c:ptCount val="3"/>
                <c:pt idx="0">
                  <c:v>bzip2</c:v>
                </c:pt>
                <c:pt idx="1">
                  <c:v>libquantum</c:v>
                </c:pt>
                <c:pt idx="2">
                  <c:v>sjeng</c:v>
                </c:pt>
              </c:strCache>
            </c:strRef>
          </c:cat>
          <c:val>
            <c:numRef>
              <c:f>Minor!$E$70:$G$70</c:f>
              <c:numCache>
                <c:formatCode>General</c:formatCode>
                <c:ptCount val="3"/>
                <c:pt idx="0">
                  <c:v>1.0066902619520475</c:v>
                </c:pt>
                <c:pt idx="1">
                  <c:v>1.0056835411233658</c:v>
                </c:pt>
                <c:pt idx="2">
                  <c:v>1.0001546969872761</c:v>
                </c:pt>
              </c:numCache>
            </c:numRef>
          </c:val>
          <c:extLst>
            <c:ext xmlns:c16="http://schemas.microsoft.com/office/drawing/2014/chart" uri="{C3380CC4-5D6E-409C-BE32-E72D297353CC}">
              <c16:uniqueId val="{00000004-BFD5-4CEB-A889-D9B94258FE26}"/>
            </c:ext>
          </c:extLst>
        </c:ser>
        <c:ser>
          <c:idx val="5"/>
          <c:order val="5"/>
          <c:tx>
            <c:strRef>
              <c:f>Minor!$A$71</c:f>
              <c:strCache>
                <c:ptCount val="1"/>
                <c:pt idx="0">
                  <c:v>LVP_V4</c:v>
                </c:pt>
              </c:strCache>
            </c:strRef>
          </c:tx>
          <c:spPr>
            <a:solidFill>
              <a:schemeClr val="accent5">
                <a:lumMod val="60000"/>
              </a:schemeClr>
            </a:solidFill>
            <a:ln>
              <a:noFill/>
            </a:ln>
            <a:effectLst/>
          </c:spPr>
          <c:invertIfNegative val="0"/>
          <c:cat>
            <c:strRef>
              <c:f>Minor!$E$65:$G$65</c:f>
              <c:strCache>
                <c:ptCount val="3"/>
                <c:pt idx="0">
                  <c:v>bzip2</c:v>
                </c:pt>
                <c:pt idx="1">
                  <c:v>libquantum</c:v>
                </c:pt>
                <c:pt idx="2">
                  <c:v>sjeng</c:v>
                </c:pt>
              </c:strCache>
            </c:strRef>
          </c:cat>
          <c:val>
            <c:numRef>
              <c:f>Minor!$E$71:$G$71</c:f>
              <c:numCache>
                <c:formatCode>General</c:formatCode>
                <c:ptCount val="3"/>
                <c:pt idx="0">
                  <c:v>1.0067013569138255</c:v>
                </c:pt>
                <c:pt idx="1">
                  <c:v>1.0056835411233658</c:v>
                </c:pt>
                <c:pt idx="2">
                  <c:v>1.0000773484936381</c:v>
                </c:pt>
              </c:numCache>
            </c:numRef>
          </c:val>
          <c:extLst>
            <c:ext xmlns:c16="http://schemas.microsoft.com/office/drawing/2014/chart" uri="{C3380CC4-5D6E-409C-BE32-E72D297353CC}">
              <c16:uniqueId val="{00000005-BFD5-4CEB-A889-D9B94258FE26}"/>
            </c:ext>
          </c:extLst>
        </c:ser>
        <c:ser>
          <c:idx val="6"/>
          <c:order val="6"/>
          <c:tx>
            <c:strRef>
              <c:f>Minor!$A$72</c:f>
              <c:strCache>
                <c:ptCount val="1"/>
                <c:pt idx="0">
                  <c:v>LVP_V5</c:v>
                </c:pt>
              </c:strCache>
            </c:strRef>
          </c:tx>
          <c:spPr>
            <a:solidFill>
              <a:schemeClr val="accent1">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Minor!$E$72:$G$72</c:f>
              <c:numCache>
                <c:formatCode>General</c:formatCode>
                <c:ptCount val="3"/>
                <c:pt idx="0">
                  <c:v>0.99936758717866214</c:v>
                </c:pt>
                <c:pt idx="1">
                  <c:v>1.0056835411233658</c:v>
                </c:pt>
                <c:pt idx="2">
                  <c:v>1.000038674246819</c:v>
                </c:pt>
              </c:numCache>
            </c:numRef>
          </c:val>
          <c:extLst>
            <c:ext xmlns:c16="http://schemas.microsoft.com/office/drawing/2014/chart" uri="{C3380CC4-5D6E-409C-BE32-E72D297353CC}">
              <c16:uniqueId val="{00000006-BFD5-4CEB-A889-D9B94258FE26}"/>
            </c:ext>
          </c:extLst>
        </c:ser>
        <c:ser>
          <c:idx val="7"/>
          <c:order val="7"/>
          <c:tx>
            <c:strRef>
              <c:f>Minor!$A$73</c:f>
              <c:strCache>
                <c:ptCount val="1"/>
                <c:pt idx="0">
                  <c:v>LVP_V6</c:v>
                </c:pt>
              </c:strCache>
            </c:strRef>
          </c:tx>
          <c:spPr>
            <a:solidFill>
              <a:schemeClr val="accent3">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Minor!$E$73:$G$73</c:f>
              <c:numCache>
                <c:formatCode>General</c:formatCode>
                <c:ptCount val="3"/>
                <c:pt idx="0">
                  <c:v>1.0066902619520475</c:v>
                </c:pt>
                <c:pt idx="1">
                  <c:v>1.0056835411233658</c:v>
                </c:pt>
                <c:pt idx="2">
                  <c:v>1.0000773484936381</c:v>
                </c:pt>
              </c:numCache>
            </c:numRef>
          </c:val>
          <c:extLst>
            <c:ext xmlns:c16="http://schemas.microsoft.com/office/drawing/2014/chart" uri="{C3380CC4-5D6E-409C-BE32-E72D297353CC}">
              <c16:uniqueId val="{00000007-BFD5-4CEB-A889-D9B94258FE26}"/>
            </c:ext>
          </c:extLst>
        </c:ser>
        <c:ser>
          <c:idx val="8"/>
          <c:order val="8"/>
          <c:tx>
            <c:strRef>
              <c:f>Minor!$A$74</c:f>
              <c:strCache>
                <c:ptCount val="1"/>
                <c:pt idx="0">
                  <c:v>LVP_V7</c:v>
                </c:pt>
              </c:strCache>
            </c:strRef>
          </c:tx>
          <c:spPr>
            <a:solidFill>
              <a:schemeClr val="accent5">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Minor!$E$74:$G$74</c:f>
              <c:numCache>
                <c:formatCode>General</c:formatCode>
                <c:ptCount val="3"/>
                <c:pt idx="0">
                  <c:v>1.0052035370738148</c:v>
                </c:pt>
                <c:pt idx="1">
                  <c:v>1.0056835411233658</c:v>
                </c:pt>
                <c:pt idx="2">
                  <c:v>1.0000773484936381</c:v>
                </c:pt>
              </c:numCache>
            </c:numRef>
          </c:val>
          <c:extLst>
            <c:ext xmlns:c16="http://schemas.microsoft.com/office/drawing/2014/chart" uri="{C3380CC4-5D6E-409C-BE32-E72D297353CC}">
              <c16:uniqueId val="{00000008-BFD5-4CEB-A889-D9B94258FE26}"/>
            </c:ext>
          </c:extLst>
        </c:ser>
        <c:dLbls>
          <c:showLegendKey val="0"/>
          <c:showVal val="0"/>
          <c:showCatName val="0"/>
          <c:showSerName val="0"/>
          <c:showPercent val="0"/>
          <c:showBubbleSize val="0"/>
        </c:dLbls>
        <c:gapWidth val="219"/>
        <c:overlap val="-27"/>
        <c:axId val="957391560"/>
        <c:axId val="957391232"/>
      </c:barChart>
      <c:catAx>
        <c:axId val="957391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7391232"/>
        <c:crosses val="autoZero"/>
        <c:auto val="1"/>
        <c:lblAlgn val="ctr"/>
        <c:lblOffset val="100"/>
        <c:noMultiLvlLbl val="0"/>
      </c:catAx>
      <c:valAx>
        <c:axId val="957391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57391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
            </a:r>
            <a:r>
              <a:rPr lang="en-US" baseline="0"/>
              <a:t> Accesses, Normalized to Unmodified Minor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Minor!$A$77</c:f>
              <c:strCache>
                <c:ptCount val="1"/>
                <c:pt idx="0">
                  <c:v>Baseline</c:v>
                </c:pt>
              </c:strCache>
            </c:strRef>
          </c:tx>
          <c:spPr>
            <a:solidFill>
              <a:schemeClr val="accent1"/>
            </a:solidFill>
            <a:ln>
              <a:noFill/>
            </a:ln>
            <a:effectLst/>
          </c:spPr>
          <c:invertIfNegative val="0"/>
          <c:cat>
            <c:strRef>
              <c:f>Minor!$E$65:$G$65</c:f>
              <c:strCache>
                <c:ptCount val="3"/>
                <c:pt idx="0">
                  <c:v>bzip2</c:v>
                </c:pt>
                <c:pt idx="1">
                  <c:v>libquantum</c:v>
                </c:pt>
                <c:pt idx="2">
                  <c:v>sjeng</c:v>
                </c:pt>
              </c:strCache>
            </c:strRef>
          </c:cat>
          <c:val>
            <c:numRef>
              <c:f>Minor!$E$77:$G$77</c:f>
              <c:numCache>
                <c:formatCode>General</c:formatCode>
                <c:ptCount val="3"/>
                <c:pt idx="0">
                  <c:v>1</c:v>
                </c:pt>
                <c:pt idx="1">
                  <c:v>1</c:v>
                </c:pt>
                <c:pt idx="2">
                  <c:v>1</c:v>
                </c:pt>
              </c:numCache>
            </c:numRef>
          </c:val>
          <c:extLst>
            <c:ext xmlns:c16="http://schemas.microsoft.com/office/drawing/2014/chart" uri="{C3380CC4-5D6E-409C-BE32-E72D297353CC}">
              <c16:uniqueId val="{00000000-D25C-4B52-9D8B-162709B6475D}"/>
            </c:ext>
          </c:extLst>
        </c:ser>
        <c:ser>
          <c:idx val="1"/>
          <c:order val="1"/>
          <c:tx>
            <c:strRef>
              <c:f>Minor!$A$78</c:f>
              <c:strCache>
                <c:ptCount val="1"/>
                <c:pt idx="0">
                  <c:v>LVP_V0</c:v>
                </c:pt>
              </c:strCache>
            </c:strRef>
          </c:tx>
          <c:spPr>
            <a:solidFill>
              <a:schemeClr val="accent3"/>
            </a:solidFill>
            <a:ln>
              <a:noFill/>
            </a:ln>
            <a:effectLst/>
          </c:spPr>
          <c:invertIfNegative val="0"/>
          <c:cat>
            <c:strRef>
              <c:f>Minor!$E$65:$G$65</c:f>
              <c:strCache>
                <c:ptCount val="3"/>
                <c:pt idx="0">
                  <c:v>bzip2</c:v>
                </c:pt>
                <c:pt idx="1">
                  <c:v>libquantum</c:v>
                </c:pt>
                <c:pt idx="2">
                  <c:v>sjeng</c:v>
                </c:pt>
              </c:strCache>
            </c:strRef>
          </c:cat>
          <c:val>
            <c:numRef>
              <c:f>Minor!$E$78:$G$78</c:f>
              <c:numCache>
                <c:formatCode>General</c:formatCode>
                <c:ptCount val="3"/>
                <c:pt idx="0">
                  <c:v>0.86201392690378253</c:v>
                </c:pt>
                <c:pt idx="1">
                  <c:v>0.50030717260020408</c:v>
                </c:pt>
                <c:pt idx="2">
                  <c:v>0.9983321821679032</c:v>
                </c:pt>
              </c:numCache>
            </c:numRef>
          </c:val>
          <c:extLst>
            <c:ext xmlns:c16="http://schemas.microsoft.com/office/drawing/2014/chart" uri="{C3380CC4-5D6E-409C-BE32-E72D297353CC}">
              <c16:uniqueId val="{00000001-D25C-4B52-9D8B-162709B6475D}"/>
            </c:ext>
          </c:extLst>
        </c:ser>
        <c:ser>
          <c:idx val="2"/>
          <c:order val="2"/>
          <c:tx>
            <c:strRef>
              <c:f>Minor!$A$79</c:f>
              <c:strCache>
                <c:ptCount val="1"/>
                <c:pt idx="0">
                  <c:v>LVP_V1</c:v>
                </c:pt>
              </c:strCache>
            </c:strRef>
          </c:tx>
          <c:spPr>
            <a:solidFill>
              <a:schemeClr val="accent5"/>
            </a:solidFill>
            <a:ln>
              <a:noFill/>
            </a:ln>
            <a:effectLst/>
          </c:spPr>
          <c:invertIfNegative val="0"/>
          <c:cat>
            <c:strRef>
              <c:f>Minor!$E$65:$G$65</c:f>
              <c:strCache>
                <c:ptCount val="3"/>
                <c:pt idx="0">
                  <c:v>bzip2</c:v>
                </c:pt>
                <c:pt idx="1">
                  <c:v>libquantum</c:v>
                </c:pt>
                <c:pt idx="2">
                  <c:v>sjeng</c:v>
                </c:pt>
              </c:strCache>
            </c:strRef>
          </c:cat>
          <c:val>
            <c:numRef>
              <c:f>Minor!$E$79:$G$79</c:f>
              <c:numCache>
                <c:formatCode>General</c:formatCode>
                <c:ptCount val="3"/>
                <c:pt idx="0">
                  <c:v>0.86193357471357845</c:v>
                </c:pt>
                <c:pt idx="1">
                  <c:v>0.50031257211856706</c:v>
                </c:pt>
                <c:pt idx="2">
                  <c:v>0.99844167558943586</c:v>
                </c:pt>
              </c:numCache>
            </c:numRef>
          </c:val>
          <c:extLst>
            <c:ext xmlns:c16="http://schemas.microsoft.com/office/drawing/2014/chart" uri="{C3380CC4-5D6E-409C-BE32-E72D297353CC}">
              <c16:uniqueId val="{00000002-D25C-4B52-9D8B-162709B6475D}"/>
            </c:ext>
          </c:extLst>
        </c:ser>
        <c:ser>
          <c:idx val="3"/>
          <c:order val="3"/>
          <c:tx>
            <c:strRef>
              <c:f>Minor!$A$80</c:f>
              <c:strCache>
                <c:ptCount val="1"/>
                <c:pt idx="0">
                  <c:v>LVP_V2</c:v>
                </c:pt>
              </c:strCache>
            </c:strRef>
          </c:tx>
          <c:spPr>
            <a:solidFill>
              <a:schemeClr val="accent1">
                <a:lumMod val="60000"/>
              </a:schemeClr>
            </a:solidFill>
            <a:ln>
              <a:noFill/>
            </a:ln>
            <a:effectLst/>
          </c:spPr>
          <c:invertIfNegative val="0"/>
          <c:cat>
            <c:strRef>
              <c:f>Minor!$E$65:$G$65</c:f>
              <c:strCache>
                <c:ptCount val="3"/>
                <c:pt idx="0">
                  <c:v>bzip2</c:v>
                </c:pt>
                <c:pt idx="1">
                  <c:v>libquantum</c:v>
                </c:pt>
                <c:pt idx="2">
                  <c:v>sjeng</c:v>
                </c:pt>
              </c:strCache>
            </c:strRef>
          </c:cat>
          <c:val>
            <c:numRef>
              <c:f>Minor!$E$80:$G$80</c:f>
              <c:numCache>
                <c:formatCode>General</c:formatCode>
                <c:ptCount val="3"/>
                <c:pt idx="0">
                  <c:v>0.85570648226931412</c:v>
                </c:pt>
                <c:pt idx="1">
                  <c:v>0.50030617268939614</c:v>
                </c:pt>
                <c:pt idx="2">
                  <c:v>0.99769056151411495</c:v>
                </c:pt>
              </c:numCache>
            </c:numRef>
          </c:val>
          <c:extLst>
            <c:ext xmlns:c16="http://schemas.microsoft.com/office/drawing/2014/chart" uri="{C3380CC4-5D6E-409C-BE32-E72D297353CC}">
              <c16:uniqueId val="{00000003-D25C-4B52-9D8B-162709B6475D}"/>
            </c:ext>
          </c:extLst>
        </c:ser>
        <c:ser>
          <c:idx val="4"/>
          <c:order val="4"/>
          <c:tx>
            <c:strRef>
              <c:f>Minor!$A$81</c:f>
              <c:strCache>
                <c:ptCount val="1"/>
                <c:pt idx="0">
                  <c:v>LVP_V3</c:v>
                </c:pt>
              </c:strCache>
            </c:strRef>
          </c:tx>
          <c:spPr>
            <a:solidFill>
              <a:schemeClr val="accent3">
                <a:lumMod val="60000"/>
              </a:schemeClr>
            </a:solidFill>
            <a:ln>
              <a:noFill/>
            </a:ln>
            <a:effectLst/>
          </c:spPr>
          <c:invertIfNegative val="0"/>
          <c:cat>
            <c:strRef>
              <c:f>Minor!$E$65:$G$65</c:f>
              <c:strCache>
                <c:ptCount val="3"/>
                <c:pt idx="0">
                  <c:v>bzip2</c:v>
                </c:pt>
                <c:pt idx="1">
                  <c:v>libquantum</c:v>
                </c:pt>
                <c:pt idx="2">
                  <c:v>sjeng</c:v>
                </c:pt>
              </c:strCache>
            </c:strRef>
          </c:cat>
          <c:val>
            <c:numRef>
              <c:f>Minor!$E$81:$G$81</c:f>
              <c:numCache>
                <c:formatCode>General</c:formatCode>
                <c:ptCount val="3"/>
                <c:pt idx="0">
                  <c:v>0.85492043878931179</c:v>
                </c:pt>
                <c:pt idx="1">
                  <c:v>0.50030617268939614</c:v>
                </c:pt>
                <c:pt idx="2">
                  <c:v>0.99747886223649262</c:v>
                </c:pt>
              </c:numCache>
            </c:numRef>
          </c:val>
          <c:extLst>
            <c:ext xmlns:c16="http://schemas.microsoft.com/office/drawing/2014/chart" uri="{C3380CC4-5D6E-409C-BE32-E72D297353CC}">
              <c16:uniqueId val="{00000004-D25C-4B52-9D8B-162709B6475D}"/>
            </c:ext>
          </c:extLst>
        </c:ser>
        <c:ser>
          <c:idx val="5"/>
          <c:order val="5"/>
          <c:tx>
            <c:strRef>
              <c:f>Minor!$A$82</c:f>
              <c:strCache>
                <c:ptCount val="1"/>
                <c:pt idx="0">
                  <c:v>LVP_V4</c:v>
                </c:pt>
              </c:strCache>
            </c:strRef>
          </c:tx>
          <c:spPr>
            <a:solidFill>
              <a:schemeClr val="accent5">
                <a:lumMod val="60000"/>
              </a:schemeClr>
            </a:solidFill>
            <a:ln>
              <a:noFill/>
            </a:ln>
            <a:effectLst/>
          </c:spPr>
          <c:invertIfNegative val="0"/>
          <c:cat>
            <c:strRef>
              <c:f>Minor!$E$65:$G$65</c:f>
              <c:strCache>
                <c:ptCount val="3"/>
                <c:pt idx="0">
                  <c:v>bzip2</c:v>
                </c:pt>
                <c:pt idx="1">
                  <c:v>libquantum</c:v>
                </c:pt>
                <c:pt idx="2">
                  <c:v>sjeng</c:v>
                </c:pt>
              </c:strCache>
            </c:strRef>
          </c:cat>
          <c:val>
            <c:numRef>
              <c:f>Minor!$E$82:$G$82</c:f>
              <c:numCache>
                <c:formatCode>General</c:formatCode>
                <c:ptCount val="3"/>
                <c:pt idx="0">
                  <c:v>0.85574750800993193</c:v>
                </c:pt>
                <c:pt idx="1">
                  <c:v>0.50030617268939614</c:v>
                </c:pt>
                <c:pt idx="2">
                  <c:v>0.99770707099879141</c:v>
                </c:pt>
              </c:numCache>
            </c:numRef>
          </c:val>
          <c:extLst>
            <c:ext xmlns:c16="http://schemas.microsoft.com/office/drawing/2014/chart" uri="{C3380CC4-5D6E-409C-BE32-E72D297353CC}">
              <c16:uniqueId val="{00000005-D25C-4B52-9D8B-162709B6475D}"/>
            </c:ext>
          </c:extLst>
        </c:ser>
        <c:ser>
          <c:idx val="6"/>
          <c:order val="6"/>
          <c:tx>
            <c:strRef>
              <c:f>Minor!$A$83</c:f>
              <c:strCache>
                <c:ptCount val="1"/>
                <c:pt idx="0">
                  <c:v>LVP_V5</c:v>
                </c:pt>
              </c:strCache>
            </c:strRef>
          </c:tx>
          <c:spPr>
            <a:solidFill>
              <a:schemeClr val="accent1">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Minor!$E$83:$G$83</c:f>
              <c:numCache>
                <c:formatCode>General</c:formatCode>
                <c:ptCount val="3"/>
                <c:pt idx="0">
                  <c:v>0.98009855078796526</c:v>
                </c:pt>
                <c:pt idx="1">
                  <c:v>0.50030617268939614</c:v>
                </c:pt>
                <c:pt idx="2">
                  <c:v>0.99999401699874124</c:v>
                </c:pt>
              </c:numCache>
            </c:numRef>
          </c:val>
          <c:extLst>
            <c:ext xmlns:c16="http://schemas.microsoft.com/office/drawing/2014/chart" uri="{C3380CC4-5D6E-409C-BE32-E72D297353CC}">
              <c16:uniqueId val="{00000006-D25C-4B52-9D8B-162709B6475D}"/>
            </c:ext>
          </c:extLst>
        </c:ser>
        <c:ser>
          <c:idx val="7"/>
          <c:order val="7"/>
          <c:tx>
            <c:strRef>
              <c:f>Minor!$A$84</c:f>
              <c:strCache>
                <c:ptCount val="1"/>
                <c:pt idx="0">
                  <c:v>LVP_V6</c:v>
                </c:pt>
              </c:strCache>
            </c:strRef>
          </c:tx>
          <c:spPr>
            <a:solidFill>
              <a:schemeClr val="accent3">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Minor!$E$84:$G$84</c:f>
              <c:numCache>
                <c:formatCode>General</c:formatCode>
                <c:ptCount val="3"/>
                <c:pt idx="0">
                  <c:v>0.85568657628865941</c:v>
                </c:pt>
                <c:pt idx="1">
                  <c:v>0.50030617268939614</c:v>
                </c:pt>
                <c:pt idx="2">
                  <c:v>0.99769456517661148</c:v>
                </c:pt>
              </c:numCache>
            </c:numRef>
          </c:val>
          <c:extLst>
            <c:ext xmlns:c16="http://schemas.microsoft.com/office/drawing/2014/chart" uri="{C3380CC4-5D6E-409C-BE32-E72D297353CC}">
              <c16:uniqueId val="{00000007-D25C-4B52-9D8B-162709B6475D}"/>
            </c:ext>
          </c:extLst>
        </c:ser>
        <c:ser>
          <c:idx val="8"/>
          <c:order val="8"/>
          <c:tx>
            <c:strRef>
              <c:f>Minor!$A$85</c:f>
              <c:strCache>
                <c:ptCount val="1"/>
                <c:pt idx="0">
                  <c:v>LVP_V7</c:v>
                </c:pt>
              </c:strCache>
            </c:strRef>
          </c:tx>
          <c:spPr>
            <a:solidFill>
              <a:schemeClr val="accent5">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Minor!$E$85:$G$85</c:f>
              <c:numCache>
                <c:formatCode>General</c:formatCode>
                <c:ptCount val="3"/>
                <c:pt idx="0">
                  <c:v>0.85739193621670651</c:v>
                </c:pt>
                <c:pt idx="1">
                  <c:v>0.50031297208289016</c:v>
                </c:pt>
                <c:pt idx="2">
                  <c:v>0.99784917852493016</c:v>
                </c:pt>
              </c:numCache>
            </c:numRef>
          </c:val>
          <c:extLst>
            <c:ext xmlns:c16="http://schemas.microsoft.com/office/drawing/2014/chart" uri="{C3380CC4-5D6E-409C-BE32-E72D297353CC}">
              <c16:uniqueId val="{00000008-D25C-4B52-9D8B-162709B6475D}"/>
            </c:ext>
          </c:extLst>
        </c:ser>
        <c:dLbls>
          <c:showLegendKey val="0"/>
          <c:showVal val="0"/>
          <c:showCatName val="0"/>
          <c:showSerName val="0"/>
          <c:showPercent val="0"/>
          <c:showBubbleSize val="0"/>
        </c:dLbls>
        <c:gapWidth val="219"/>
        <c:overlap val="-27"/>
        <c:axId val="327384760"/>
        <c:axId val="327382792"/>
      </c:barChart>
      <c:catAx>
        <c:axId val="327384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382792"/>
        <c:crosses val="autoZero"/>
        <c:auto val="1"/>
        <c:lblAlgn val="ctr"/>
        <c:lblOffset val="100"/>
        <c:noMultiLvlLbl val="0"/>
      </c:catAx>
      <c:valAx>
        <c:axId val="327382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27384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Coverage for</a:t>
            </a:r>
            <a:r>
              <a:rPr lang="en-US" b="1" baseline="0" dirty="0"/>
              <a:t> Constant Load Predictions</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'O3'!$C$70</c:f>
              <c:strCache>
                <c:ptCount val="1"/>
                <c:pt idx="0">
                  <c:v>LVP_V0</c:v>
                </c:pt>
              </c:strCache>
            </c:strRef>
          </c:tx>
          <c:spPr>
            <a:solidFill>
              <a:schemeClr val="accent1"/>
            </a:solidFill>
            <a:ln>
              <a:noFill/>
            </a:ln>
            <a:effectLst/>
          </c:spPr>
          <c:invertIfNegative val="0"/>
          <c:cat>
            <c:strRef>
              <c:f>'O3'!$B$71:$B$74</c:f>
              <c:strCache>
                <c:ptCount val="4"/>
                <c:pt idx="0">
                  <c:v>bzip2</c:v>
                </c:pt>
                <c:pt idx="1">
                  <c:v>specrand</c:v>
                </c:pt>
                <c:pt idx="2">
                  <c:v>libquantum</c:v>
                </c:pt>
                <c:pt idx="3">
                  <c:v>sjeng</c:v>
                </c:pt>
              </c:strCache>
            </c:strRef>
          </c:cat>
          <c:val>
            <c:numRef>
              <c:f>'O3'!$C$71:$C$74</c:f>
              <c:numCache>
                <c:formatCode>0.00%</c:formatCode>
                <c:ptCount val="4"/>
                <c:pt idx="0">
                  <c:v>4.3870508223946579E-2</c:v>
                </c:pt>
                <c:pt idx="1">
                  <c:v>0.23143342756010576</c:v>
                </c:pt>
                <c:pt idx="2">
                  <c:v>0.49805527027074942</c:v>
                </c:pt>
                <c:pt idx="3">
                  <c:v>0.18927446698118899</c:v>
                </c:pt>
              </c:numCache>
            </c:numRef>
          </c:val>
          <c:extLst>
            <c:ext xmlns:c16="http://schemas.microsoft.com/office/drawing/2014/chart" uri="{C3380CC4-5D6E-409C-BE32-E72D297353CC}">
              <c16:uniqueId val="{00000000-7B8B-42BA-A0A1-76F621DD5699}"/>
            </c:ext>
          </c:extLst>
        </c:ser>
        <c:ser>
          <c:idx val="1"/>
          <c:order val="1"/>
          <c:tx>
            <c:strRef>
              <c:f>'O3'!$D$70</c:f>
              <c:strCache>
                <c:ptCount val="1"/>
                <c:pt idx="0">
                  <c:v>LVP_V1</c:v>
                </c:pt>
              </c:strCache>
            </c:strRef>
          </c:tx>
          <c:spPr>
            <a:solidFill>
              <a:schemeClr val="accent3"/>
            </a:solidFill>
            <a:ln>
              <a:noFill/>
            </a:ln>
            <a:effectLst/>
          </c:spPr>
          <c:invertIfNegative val="0"/>
          <c:cat>
            <c:strRef>
              <c:f>'O3'!$B$71:$B$74</c:f>
              <c:strCache>
                <c:ptCount val="4"/>
                <c:pt idx="0">
                  <c:v>bzip2</c:v>
                </c:pt>
                <c:pt idx="1">
                  <c:v>specrand</c:v>
                </c:pt>
                <c:pt idx="2">
                  <c:v>libquantum</c:v>
                </c:pt>
                <c:pt idx="3">
                  <c:v>sjeng</c:v>
                </c:pt>
              </c:strCache>
            </c:strRef>
          </c:cat>
          <c:val>
            <c:numRef>
              <c:f>'O3'!$D$71:$D$74</c:f>
              <c:numCache>
                <c:formatCode>0.00%</c:formatCode>
                <c:ptCount val="4"/>
                <c:pt idx="0">
                  <c:v>2.512933403763138E-2</c:v>
                </c:pt>
                <c:pt idx="1">
                  <c:v>0.21195322638921252</c:v>
                </c:pt>
                <c:pt idx="2">
                  <c:v>0.49795619287740311</c:v>
                </c:pt>
                <c:pt idx="3">
                  <c:v>0.13278110935482704</c:v>
                </c:pt>
              </c:numCache>
            </c:numRef>
          </c:val>
          <c:extLst>
            <c:ext xmlns:c16="http://schemas.microsoft.com/office/drawing/2014/chart" uri="{C3380CC4-5D6E-409C-BE32-E72D297353CC}">
              <c16:uniqueId val="{00000001-7B8B-42BA-A0A1-76F621DD5699}"/>
            </c:ext>
          </c:extLst>
        </c:ser>
        <c:ser>
          <c:idx val="2"/>
          <c:order val="2"/>
          <c:tx>
            <c:strRef>
              <c:f>'O3'!$E$70</c:f>
              <c:strCache>
                <c:ptCount val="1"/>
                <c:pt idx="0">
                  <c:v>LVP_V2</c:v>
                </c:pt>
              </c:strCache>
            </c:strRef>
          </c:tx>
          <c:spPr>
            <a:solidFill>
              <a:schemeClr val="accent5"/>
            </a:solidFill>
            <a:ln>
              <a:noFill/>
            </a:ln>
            <a:effectLst/>
          </c:spPr>
          <c:invertIfNegative val="0"/>
          <c:cat>
            <c:strRef>
              <c:f>'O3'!$B$71:$B$74</c:f>
              <c:strCache>
                <c:ptCount val="4"/>
                <c:pt idx="0">
                  <c:v>bzip2</c:v>
                </c:pt>
                <c:pt idx="1">
                  <c:v>specrand</c:v>
                </c:pt>
                <c:pt idx="2">
                  <c:v>libquantum</c:v>
                </c:pt>
                <c:pt idx="3">
                  <c:v>sjeng</c:v>
                </c:pt>
              </c:strCache>
            </c:strRef>
          </c:cat>
          <c:val>
            <c:numRef>
              <c:f>'O3'!$E$71:$E$74</c:f>
              <c:numCache>
                <c:formatCode>0.00%</c:formatCode>
                <c:ptCount val="4"/>
                <c:pt idx="0">
                  <c:v>4.5154571629332833E-2</c:v>
                </c:pt>
                <c:pt idx="1">
                  <c:v>0.26720916711404763</c:v>
                </c:pt>
                <c:pt idx="2">
                  <c:v>0.49805349519933062</c:v>
                </c:pt>
                <c:pt idx="3">
                  <c:v>0.18910064976199525</c:v>
                </c:pt>
              </c:numCache>
            </c:numRef>
          </c:val>
          <c:extLst>
            <c:ext xmlns:c16="http://schemas.microsoft.com/office/drawing/2014/chart" uri="{C3380CC4-5D6E-409C-BE32-E72D297353CC}">
              <c16:uniqueId val="{00000002-7B8B-42BA-A0A1-76F621DD5699}"/>
            </c:ext>
          </c:extLst>
        </c:ser>
        <c:ser>
          <c:idx val="3"/>
          <c:order val="3"/>
          <c:tx>
            <c:strRef>
              <c:f>'O3'!$F$70</c:f>
              <c:strCache>
                <c:ptCount val="1"/>
                <c:pt idx="0">
                  <c:v>LVP_V3</c:v>
                </c:pt>
              </c:strCache>
            </c:strRef>
          </c:tx>
          <c:spPr>
            <a:solidFill>
              <a:schemeClr val="accent1">
                <a:lumMod val="60000"/>
              </a:schemeClr>
            </a:solidFill>
            <a:ln>
              <a:noFill/>
            </a:ln>
            <a:effectLst/>
          </c:spPr>
          <c:invertIfNegative val="0"/>
          <c:cat>
            <c:strRef>
              <c:f>'O3'!$B$71:$B$74</c:f>
              <c:strCache>
                <c:ptCount val="4"/>
                <c:pt idx="0">
                  <c:v>bzip2</c:v>
                </c:pt>
                <c:pt idx="1">
                  <c:v>specrand</c:v>
                </c:pt>
                <c:pt idx="2">
                  <c:v>libquantum</c:v>
                </c:pt>
                <c:pt idx="3">
                  <c:v>sjeng</c:v>
                </c:pt>
              </c:strCache>
            </c:strRef>
          </c:cat>
          <c:val>
            <c:numRef>
              <c:f>'O3'!$F$71:$F$74</c:f>
              <c:numCache>
                <c:formatCode>0.00%</c:formatCode>
                <c:ptCount val="4"/>
                <c:pt idx="0">
                  <c:v>4.5771004404584141E-2</c:v>
                </c:pt>
                <c:pt idx="1">
                  <c:v>0.26720852406269635</c:v>
                </c:pt>
                <c:pt idx="2">
                  <c:v>0.49805349519933062</c:v>
                </c:pt>
                <c:pt idx="3">
                  <c:v>0.18902221980899289</c:v>
                </c:pt>
              </c:numCache>
            </c:numRef>
          </c:val>
          <c:extLst>
            <c:ext xmlns:c16="http://schemas.microsoft.com/office/drawing/2014/chart" uri="{C3380CC4-5D6E-409C-BE32-E72D297353CC}">
              <c16:uniqueId val="{00000003-7B8B-42BA-A0A1-76F621DD5699}"/>
            </c:ext>
          </c:extLst>
        </c:ser>
        <c:ser>
          <c:idx val="4"/>
          <c:order val="4"/>
          <c:tx>
            <c:strRef>
              <c:f>'O3'!$G$70</c:f>
              <c:strCache>
                <c:ptCount val="1"/>
                <c:pt idx="0">
                  <c:v>LVP_V4</c:v>
                </c:pt>
              </c:strCache>
            </c:strRef>
          </c:tx>
          <c:spPr>
            <a:solidFill>
              <a:schemeClr val="accent3">
                <a:lumMod val="60000"/>
              </a:schemeClr>
            </a:solidFill>
            <a:ln>
              <a:noFill/>
            </a:ln>
            <a:effectLst/>
          </c:spPr>
          <c:invertIfNegative val="0"/>
          <c:cat>
            <c:strRef>
              <c:f>'O3'!$B$71:$B$74</c:f>
              <c:strCache>
                <c:ptCount val="4"/>
                <c:pt idx="0">
                  <c:v>bzip2</c:v>
                </c:pt>
                <c:pt idx="1">
                  <c:v>specrand</c:v>
                </c:pt>
                <c:pt idx="2">
                  <c:v>libquantum</c:v>
                </c:pt>
                <c:pt idx="3">
                  <c:v>sjeng</c:v>
                </c:pt>
              </c:strCache>
            </c:strRef>
          </c:cat>
          <c:val>
            <c:numRef>
              <c:f>'O3'!$G$71:$G$74</c:f>
              <c:numCache>
                <c:formatCode>0.00%</c:formatCode>
                <c:ptCount val="4"/>
                <c:pt idx="0">
                  <c:v>4.5133198455127359E-2</c:v>
                </c:pt>
                <c:pt idx="1">
                  <c:v>0.26717052213820175</c:v>
                </c:pt>
                <c:pt idx="2">
                  <c:v>0.49805349519933062</c:v>
                </c:pt>
                <c:pt idx="3">
                  <c:v>0.1890885836153795</c:v>
                </c:pt>
              </c:numCache>
            </c:numRef>
          </c:val>
          <c:extLst>
            <c:ext xmlns:c16="http://schemas.microsoft.com/office/drawing/2014/chart" uri="{C3380CC4-5D6E-409C-BE32-E72D297353CC}">
              <c16:uniqueId val="{00000004-7B8B-42BA-A0A1-76F621DD5699}"/>
            </c:ext>
          </c:extLst>
        </c:ser>
        <c:ser>
          <c:idx val="5"/>
          <c:order val="5"/>
          <c:tx>
            <c:strRef>
              <c:f>'O3'!$H$70</c:f>
              <c:strCache>
                <c:ptCount val="1"/>
                <c:pt idx="0">
                  <c:v>LVP_V5</c:v>
                </c:pt>
              </c:strCache>
            </c:strRef>
          </c:tx>
          <c:spPr>
            <a:solidFill>
              <a:schemeClr val="accent5">
                <a:lumMod val="60000"/>
              </a:schemeClr>
            </a:solidFill>
            <a:ln>
              <a:noFill/>
            </a:ln>
            <a:effectLst/>
          </c:spPr>
          <c:invertIfNegative val="0"/>
          <c:cat>
            <c:strRef>
              <c:f>'O3'!$B$71:$B$74</c:f>
              <c:strCache>
                <c:ptCount val="4"/>
                <c:pt idx="0">
                  <c:v>bzip2</c:v>
                </c:pt>
                <c:pt idx="1">
                  <c:v>specrand</c:v>
                </c:pt>
                <c:pt idx="2">
                  <c:v>libquantum</c:v>
                </c:pt>
                <c:pt idx="3">
                  <c:v>sjeng</c:v>
                </c:pt>
              </c:strCache>
            </c:strRef>
          </c:cat>
          <c:val>
            <c:numRef>
              <c:f>'O3'!$H$71:$H$74</c:f>
              <c:numCache>
                <c:formatCode>0.00%</c:formatCode>
                <c:ptCount val="4"/>
                <c:pt idx="0">
                  <c:v>3.9803185166630659E-2</c:v>
                </c:pt>
                <c:pt idx="1">
                  <c:v>0.24040428205919842</c:v>
                </c:pt>
                <c:pt idx="2">
                  <c:v>0.49805113610846508</c:v>
                </c:pt>
                <c:pt idx="3">
                  <c:v>0.18566671090893735</c:v>
                </c:pt>
              </c:numCache>
            </c:numRef>
          </c:val>
          <c:extLst>
            <c:ext xmlns:c16="http://schemas.microsoft.com/office/drawing/2014/chart" uri="{C3380CC4-5D6E-409C-BE32-E72D297353CC}">
              <c16:uniqueId val="{00000005-7B8B-42BA-A0A1-76F621DD5699}"/>
            </c:ext>
          </c:extLst>
        </c:ser>
        <c:ser>
          <c:idx val="6"/>
          <c:order val="6"/>
          <c:tx>
            <c:strRef>
              <c:f>'O3'!$I$70</c:f>
              <c:strCache>
                <c:ptCount val="1"/>
                <c:pt idx="0">
                  <c:v>LVP_V6</c:v>
                </c:pt>
              </c:strCache>
            </c:strRef>
          </c:tx>
          <c:spPr>
            <a:solidFill>
              <a:schemeClr val="accent1">
                <a:lumMod val="80000"/>
                <a:lumOff val="20000"/>
              </a:schemeClr>
            </a:solidFill>
            <a:ln>
              <a:noFill/>
            </a:ln>
            <a:effectLst/>
          </c:spPr>
          <c:invertIfNegative val="0"/>
          <c:cat>
            <c:strRef>
              <c:f>'O3'!$B$71:$B$74</c:f>
              <c:strCache>
                <c:ptCount val="4"/>
                <c:pt idx="0">
                  <c:v>bzip2</c:v>
                </c:pt>
                <c:pt idx="1">
                  <c:v>specrand</c:v>
                </c:pt>
                <c:pt idx="2">
                  <c:v>libquantum</c:v>
                </c:pt>
                <c:pt idx="3">
                  <c:v>sjeng</c:v>
                </c:pt>
              </c:strCache>
            </c:strRef>
          </c:cat>
          <c:val>
            <c:numRef>
              <c:f>'O3'!$I$71:$I$74</c:f>
              <c:numCache>
                <c:formatCode>0.00%</c:formatCode>
                <c:ptCount val="4"/>
                <c:pt idx="0">
                  <c:v>4.3906178666724492E-2</c:v>
                </c:pt>
                <c:pt idx="1">
                  <c:v>0.26720872158945352</c:v>
                </c:pt>
                <c:pt idx="2">
                  <c:v>0.49805527027074942</c:v>
                </c:pt>
                <c:pt idx="3">
                  <c:v>0.18927446698118899</c:v>
                </c:pt>
              </c:numCache>
            </c:numRef>
          </c:val>
          <c:extLst>
            <c:ext xmlns:c16="http://schemas.microsoft.com/office/drawing/2014/chart" uri="{C3380CC4-5D6E-409C-BE32-E72D297353CC}">
              <c16:uniqueId val="{00000006-7B8B-42BA-A0A1-76F621DD5699}"/>
            </c:ext>
          </c:extLst>
        </c:ser>
        <c:ser>
          <c:idx val="7"/>
          <c:order val="7"/>
          <c:tx>
            <c:strRef>
              <c:f>'O3'!$J$70</c:f>
              <c:strCache>
                <c:ptCount val="1"/>
                <c:pt idx="0">
                  <c:v>LVP_V7</c:v>
                </c:pt>
              </c:strCache>
            </c:strRef>
          </c:tx>
          <c:spPr>
            <a:solidFill>
              <a:schemeClr val="accent3">
                <a:lumMod val="80000"/>
                <a:lumOff val="20000"/>
              </a:schemeClr>
            </a:solidFill>
            <a:ln>
              <a:noFill/>
            </a:ln>
            <a:effectLst/>
          </c:spPr>
          <c:invertIfNegative val="0"/>
          <c:cat>
            <c:strRef>
              <c:f>'O3'!$B$71:$B$74</c:f>
              <c:strCache>
                <c:ptCount val="4"/>
                <c:pt idx="0">
                  <c:v>bzip2</c:v>
                </c:pt>
                <c:pt idx="1">
                  <c:v>specrand</c:v>
                </c:pt>
                <c:pt idx="2">
                  <c:v>libquantum</c:v>
                </c:pt>
                <c:pt idx="3">
                  <c:v>sjeng</c:v>
                </c:pt>
              </c:strCache>
            </c:strRef>
          </c:cat>
          <c:val>
            <c:numRef>
              <c:f>'O3'!$J$71:$J$74</c:f>
              <c:numCache>
                <c:formatCode>0.00%</c:formatCode>
                <c:ptCount val="4"/>
                <c:pt idx="0">
                  <c:v>2.6215393438582812E-2</c:v>
                </c:pt>
                <c:pt idx="1">
                  <c:v>0.25638993523249987</c:v>
                </c:pt>
                <c:pt idx="2">
                  <c:v>0.49800149858060305</c:v>
                </c:pt>
                <c:pt idx="3">
                  <c:v>0.13429540161926712</c:v>
                </c:pt>
              </c:numCache>
            </c:numRef>
          </c:val>
          <c:extLst>
            <c:ext xmlns:c16="http://schemas.microsoft.com/office/drawing/2014/chart" uri="{C3380CC4-5D6E-409C-BE32-E72D297353CC}">
              <c16:uniqueId val="{00000007-7B8B-42BA-A0A1-76F621DD5699}"/>
            </c:ext>
          </c:extLst>
        </c:ser>
        <c:dLbls>
          <c:showLegendKey val="0"/>
          <c:showVal val="0"/>
          <c:showCatName val="0"/>
          <c:showSerName val="0"/>
          <c:showPercent val="0"/>
          <c:showBubbleSize val="0"/>
        </c:dLbls>
        <c:gapWidth val="219"/>
        <c:overlap val="-27"/>
        <c:axId val="1378198080"/>
        <c:axId val="1378200160"/>
      </c:barChart>
      <c:catAx>
        <c:axId val="1378198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Spec’ 06 Benchmarks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200160"/>
        <c:crosses val="autoZero"/>
        <c:auto val="1"/>
        <c:lblAlgn val="ctr"/>
        <c:lblOffset val="100"/>
        <c:noMultiLvlLbl val="0"/>
      </c:catAx>
      <c:valAx>
        <c:axId val="137820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Percentage</a:t>
                </a:r>
                <a:r>
                  <a:rPr lang="en-US" b="1" baseline="0"/>
                  <a:t> of Loads which are constant</a:t>
                </a:r>
                <a:endParaRPr lang="en-US" b="1"/>
              </a:p>
            </c:rich>
          </c:tx>
          <c:layout>
            <c:manualLayout>
              <c:xMode val="edge"/>
              <c:yMode val="edge"/>
              <c:x val="1.3781510963626035E-2"/>
              <c:y val="0.22183230442414031"/>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8198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Accuracy for Constant</a:t>
            </a:r>
            <a:r>
              <a:rPr lang="en-US" b="1" baseline="0"/>
              <a:t> Load Predictions</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'O3'!$C$78</c:f>
              <c:strCache>
                <c:ptCount val="1"/>
                <c:pt idx="0">
                  <c:v>LVP_V0</c:v>
                </c:pt>
              </c:strCache>
            </c:strRef>
          </c:tx>
          <c:spPr>
            <a:solidFill>
              <a:schemeClr val="accent1"/>
            </a:solidFill>
            <a:ln>
              <a:noFill/>
            </a:ln>
            <a:effectLst/>
          </c:spPr>
          <c:invertIfNegative val="0"/>
          <c:cat>
            <c:strRef>
              <c:f>'O3'!$B$79:$B$82</c:f>
              <c:strCache>
                <c:ptCount val="4"/>
                <c:pt idx="0">
                  <c:v>bzip2</c:v>
                </c:pt>
                <c:pt idx="1">
                  <c:v>specrand</c:v>
                </c:pt>
                <c:pt idx="2">
                  <c:v>libquantum</c:v>
                </c:pt>
                <c:pt idx="3">
                  <c:v>sjeng</c:v>
                </c:pt>
              </c:strCache>
            </c:strRef>
          </c:cat>
          <c:val>
            <c:numRef>
              <c:f>'O3'!$C$79:$C$82</c:f>
              <c:numCache>
                <c:formatCode>0.00%</c:formatCode>
                <c:ptCount val="4"/>
                <c:pt idx="0">
                  <c:v>0.47675457389313342</c:v>
                </c:pt>
                <c:pt idx="1">
                  <c:v>0.33392945144300368</c:v>
                </c:pt>
                <c:pt idx="2">
                  <c:v>0.99992327545771731</c:v>
                </c:pt>
                <c:pt idx="3">
                  <c:v>0.51802505338985749</c:v>
                </c:pt>
              </c:numCache>
            </c:numRef>
          </c:val>
          <c:extLst>
            <c:ext xmlns:c16="http://schemas.microsoft.com/office/drawing/2014/chart" uri="{C3380CC4-5D6E-409C-BE32-E72D297353CC}">
              <c16:uniqueId val="{00000000-AFAC-4A6A-95EE-3D0478532B48}"/>
            </c:ext>
          </c:extLst>
        </c:ser>
        <c:ser>
          <c:idx val="1"/>
          <c:order val="1"/>
          <c:tx>
            <c:strRef>
              <c:f>'O3'!$D$78</c:f>
              <c:strCache>
                <c:ptCount val="1"/>
                <c:pt idx="0">
                  <c:v>LVP_V1</c:v>
                </c:pt>
              </c:strCache>
            </c:strRef>
          </c:tx>
          <c:spPr>
            <a:solidFill>
              <a:schemeClr val="accent3"/>
            </a:solidFill>
            <a:ln>
              <a:noFill/>
            </a:ln>
            <a:effectLst/>
          </c:spPr>
          <c:invertIfNegative val="0"/>
          <c:cat>
            <c:strRef>
              <c:f>'O3'!$B$79:$B$82</c:f>
              <c:strCache>
                <c:ptCount val="4"/>
                <c:pt idx="0">
                  <c:v>bzip2</c:v>
                </c:pt>
                <c:pt idx="1">
                  <c:v>specrand</c:v>
                </c:pt>
                <c:pt idx="2">
                  <c:v>libquantum</c:v>
                </c:pt>
                <c:pt idx="3">
                  <c:v>sjeng</c:v>
                </c:pt>
              </c:strCache>
            </c:strRef>
          </c:cat>
          <c:val>
            <c:numRef>
              <c:f>'O3'!$D$79:$D$82</c:f>
              <c:numCache>
                <c:formatCode>0.00%</c:formatCode>
                <c:ptCount val="4"/>
                <c:pt idx="0">
                  <c:v>0.81023111546444648</c:v>
                </c:pt>
                <c:pt idx="1">
                  <c:v>0.35631318970047293</c:v>
                </c:pt>
                <c:pt idx="2">
                  <c:v>0.99999604434135114</c:v>
                </c:pt>
                <c:pt idx="3">
                  <c:v>0.53805261483938394</c:v>
                </c:pt>
              </c:numCache>
            </c:numRef>
          </c:val>
          <c:extLst>
            <c:ext xmlns:c16="http://schemas.microsoft.com/office/drawing/2014/chart" uri="{C3380CC4-5D6E-409C-BE32-E72D297353CC}">
              <c16:uniqueId val="{00000001-AFAC-4A6A-95EE-3D0478532B48}"/>
            </c:ext>
          </c:extLst>
        </c:ser>
        <c:ser>
          <c:idx val="2"/>
          <c:order val="2"/>
          <c:tx>
            <c:strRef>
              <c:f>'O3'!$E$78</c:f>
              <c:strCache>
                <c:ptCount val="1"/>
                <c:pt idx="0">
                  <c:v>LVP_V2</c:v>
                </c:pt>
              </c:strCache>
            </c:strRef>
          </c:tx>
          <c:spPr>
            <a:solidFill>
              <a:schemeClr val="accent5"/>
            </a:solidFill>
            <a:ln>
              <a:noFill/>
            </a:ln>
            <a:effectLst/>
          </c:spPr>
          <c:invertIfNegative val="0"/>
          <c:cat>
            <c:strRef>
              <c:f>'O3'!$B$79:$B$82</c:f>
              <c:strCache>
                <c:ptCount val="4"/>
                <c:pt idx="0">
                  <c:v>bzip2</c:v>
                </c:pt>
                <c:pt idx="1">
                  <c:v>specrand</c:v>
                </c:pt>
                <c:pt idx="2">
                  <c:v>libquantum</c:v>
                </c:pt>
                <c:pt idx="3">
                  <c:v>sjeng</c:v>
                </c:pt>
              </c:strCache>
            </c:strRef>
          </c:cat>
          <c:val>
            <c:numRef>
              <c:f>'O3'!$E$79:$E$82</c:f>
              <c:numCache>
                <c:formatCode>0.00%</c:formatCode>
                <c:ptCount val="4"/>
                <c:pt idx="0">
                  <c:v>0.54700746268656719</c:v>
                </c:pt>
                <c:pt idx="1">
                  <c:v>0.31870755615134644</c:v>
                </c:pt>
                <c:pt idx="2">
                  <c:v>0.99993751270509079</c:v>
                </c:pt>
                <c:pt idx="3">
                  <c:v>0.5710821847881572</c:v>
                </c:pt>
              </c:numCache>
            </c:numRef>
          </c:val>
          <c:extLst>
            <c:ext xmlns:c16="http://schemas.microsoft.com/office/drawing/2014/chart" uri="{C3380CC4-5D6E-409C-BE32-E72D297353CC}">
              <c16:uniqueId val="{00000002-AFAC-4A6A-95EE-3D0478532B48}"/>
            </c:ext>
          </c:extLst>
        </c:ser>
        <c:ser>
          <c:idx val="3"/>
          <c:order val="3"/>
          <c:tx>
            <c:strRef>
              <c:f>'O3'!$F$78</c:f>
              <c:strCache>
                <c:ptCount val="1"/>
                <c:pt idx="0">
                  <c:v>LVP_V3</c:v>
                </c:pt>
              </c:strCache>
            </c:strRef>
          </c:tx>
          <c:spPr>
            <a:solidFill>
              <a:schemeClr val="accent1">
                <a:lumMod val="60000"/>
              </a:schemeClr>
            </a:solidFill>
            <a:ln>
              <a:noFill/>
            </a:ln>
            <a:effectLst/>
          </c:spPr>
          <c:invertIfNegative val="0"/>
          <c:cat>
            <c:strRef>
              <c:f>'O3'!$B$79:$B$82</c:f>
              <c:strCache>
                <c:ptCount val="4"/>
                <c:pt idx="0">
                  <c:v>bzip2</c:v>
                </c:pt>
                <c:pt idx="1">
                  <c:v>specrand</c:v>
                </c:pt>
                <c:pt idx="2">
                  <c:v>libquantum</c:v>
                </c:pt>
                <c:pt idx="3">
                  <c:v>sjeng</c:v>
                </c:pt>
              </c:strCache>
            </c:strRef>
          </c:cat>
          <c:val>
            <c:numRef>
              <c:f>'O3'!$F$79:$F$82</c:f>
              <c:numCache>
                <c:formatCode>0.00%</c:formatCode>
                <c:ptCount val="4"/>
                <c:pt idx="0">
                  <c:v>0.57807540155683801</c:v>
                </c:pt>
                <c:pt idx="1">
                  <c:v>0.31872570408650702</c:v>
                </c:pt>
                <c:pt idx="2">
                  <c:v>0.99993751270509079</c:v>
                </c:pt>
                <c:pt idx="3">
                  <c:v>0.58663943059589541</c:v>
                </c:pt>
              </c:numCache>
            </c:numRef>
          </c:val>
          <c:extLst>
            <c:ext xmlns:c16="http://schemas.microsoft.com/office/drawing/2014/chart" uri="{C3380CC4-5D6E-409C-BE32-E72D297353CC}">
              <c16:uniqueId val="{00000003-AFAC-4A6A-95EE-3D0478532B48}"/>
            </c:ext>
          </c:extLst>
        </c:ser>
        <c:ser>
          <c:idx val="4"/>
          <c:order val="4"/>
          <c:tx>
            <c:strRef>
              <c:f>'O3'!$G$78</c:f>
              <c:strCache>
                <c:ptCount val="1"/>
                <c:pt idx="0">
                  <c:v>LVP_V4</c:v>
                </c:pt>
              </c:strCache>
            </c:strRef>
          </c:tx>
          <c:spPr>
            <a:solidFill>
              <a:schemeClr val="accent3">
                <a:lumMod val="60000"/>
              </a:schemeClr>
            </a:solidFill>
            <a:ln>
              <a:noFill/>
            </a:ln>
            <a:effectLst/>
          </c:spPr>
          <c:invertIfNegative val="0"/>
          <c:cat>
            <c:strRef>
              <c:f>'O3'!$B$79:$B$82</c:f>
              <c:strCache>
                <c:ptCount val="4"/>
                <c:pt idx="0">
                  <c:v>bzip2</c:v>
                </c:pt>
                <c:pt idx="1">
                  <c:v>specrand</c:v>
                </c:pt>
                <c:pt idx="2">
                  <c:v>libquantum</c:v>
                </c:pt>
                <c:pt idx="3">
                  <c:v>sjeng</c:v>
                </c:pt>
              </c:strCache>
            </c:strRef>
          </c:cat>
          <c:val>
            <c:numRef>
              <c:f>'O3'!$G$79:$G$82</c:f>
              <c:numCache>
                <c:formatCode>0.00%</c:formatCode>
                <c:ptCount val="4"/>
                <c:pt idx="0">
                  <c:v>0.54567186350136621</c:v>
                </c:pt>
                <c:pt idx="1">
                  <c:v>0.31835145410885807</c:v>
                </c:pt>
                <c:pt idx="2">
                  <c:v>0.99993751270509079</c:v>
                </c:pt>
                <c:pt idx="3">
                  <c:v>0.57038478718652286</c:v>
                </c:pt>
              </c:numCache>
            </c:numRef>
          </c:val>
          <c:extLst>
            <c:ext xmlns:c16="http://schemas.microsoft.com/office/drawing/2014/chart" uri="{C3380CC4-5D6E-409C-BE32-E72D297353CC}">
              <c16:uniqueId val="{00000004-AFAC-4A6A-95EE-3D0478532B48}"/>
            </c:ext>
          </c:extLst>
        </c:ser>
        <c:ser>
          <c:idx val="5"/>
          <c:order val="5"/>
          <c:tx>
            <c:strRef>
              <c:f>'O3'!$H$78</c:f>
              <c:strCache>
                <c:ptCount val="1"/>
                <c:pt idx="0">
                  <c:v>LVP_V5</c:v>
                </c:pt>
              </c:strCache>
            </c:strRef>
          </c:tx>
          <c:spPr>
            <a:solidFill>
              <a:schemeClr val="accent5">
                <a:lumMod val="60000"/>
              </a:schemeClr>
            </a:solidFill>
            <a:ln>
              <a:noFill/>
            </a:ln>
            <a:effectLst/>
          </c:spPr>
          <c:invertIfNegative val="0"/>
          <c:cat>
            <c:strRef>
              <c:f>'O3'!$B$79:$B$82</c:f>
              <c:strCache>
                <c:ptCount val="4"/>
                <c:pt idx="0">
                  <c:v>bzip2</c:v>
                </c:pt>
                <c:pt idx="1">
                  <c:v>specrand</c:v>
                </c:pt>
                <c:pt idx="2">
                  <c:v>libquantum</c:v>
                </c:pt>
                <c:pt idx="3">
                  <c:v>sjeng</c:v>
                </c:pt>
              </c:strCache>
            </c:strRef>
          </c:cat>
          <c:val>
            <c:numRef>
              <c:f>'O3'!$H$79:$H$82</c:f>
              <c:numCache>
                <c:formatCode>0.00%</c:formatCode>
                <c:ptCount val="4"/>
                <c:pt idx="0">
                  <c:v>0.24066770779005917</c:v>
                </c:pt>
                <c:pt idx="1">
                  <c:v>1.190753062591674E-2</c:v>
                </c:pt>
                <c:pt idx="2">
                  <c:v>0.99991378314800661</c:v>
                </c:pt>
                <c:pt idx="3">
                  <c:v>2.9017059301380991E-2</c:v>
                </c:pt>
              </c:numCache>
            </c:numRef>
          </c:val>
          <c:extLst>
            <c:ext xmlns:c16="http://schemas.microsoft.com/office/drawing/2014/chart" uri="{C3380CC4-5D6E-409C-BE32-E72D297353CC}">
              <c16:uniqueId val="{00000005-AFAC-4A6A-95EE-3D0478532B48}"/>
            </c:ext>
          </c:extLst>
        </c:ser>
        <c:ser>
          <c:idx val="6"/>
          <c:order val="6"/>
          <c:tx>
            <c:strRef>
              <c:f>'O3'!$I$78</c:f>
              <c:strCache>
                <c:ptCount val="1"/>
                <c:pt idx="0">
                  <c:v>LVP_V6</c:v>
                </c:pt>
              </c:strCache>
            </c:strRef>
          </c:tx>
          <c:spPr>
            <a:solidFill>
              <a:schemeClr val="accent1">
                <a:lumMod val="80000"/>
                <a:lumOff val="20000"/>
              </a:schemeClr>
            </a:solidFill>
            <a:ln>
              <a:noFill/>
            </a:ln>
            <a:effectLst/>
          </c:spPr>
          <c:invertIfNegative val="0"/>
          <c:cat>
            <c:strRef>
              <c:f>'O3'!$B$79:$B$82</c:f>
              <c:strCache>
                <c:ptCount val="4"/>
                <c:pt idx="0">
                  <c:v>bzip2</c:v>
                </c:pt>
                <c:pt idx="1">
                  <c:v>specrand</c:v>
                </c:pt>
                <c:pt idx="2">
                  <c:v>libquantum</c:v>
                </c:pt>
                <c:pt idx="3">
                  <c:v>sjeng</c:v>
                </c:pt>
              </c:strCache>
            </c:strRef>
          </c:cat>
          <c:val>
            <c:numRef>
              <c:f>'O3'!$I$79:$I$82</c:f>
              <c:numCache>
                <c:formatCode>0.00%</c:formatCode>
                <c:ptCount val="4"/>
                <c:pt idx="0">
                  <c:v>0.47764196782317397</c:v>
                </c:pt>
                <c:pt idx="1">
                  <c:v>0.31870725387737137</c:v>
                </c:pt>
                <c:pt idx="2">
                  <c:v>0.99992327545771731</c:v>
                </c:pt>
                <c:pt idx="3">
                  <c:v>0.51633570267427409</c:v>
                </c:pt>
              </c:numCache>
            </c:numRef>
          </c:val>
          <c:extLst>
            <c:ext xmlns:c16="http://schemas.microsoft.com/office/drawing/2014/chart" uri="{C3380CC4-5D6E-409C-BE32-E72D297353CC}">
              <c16:uniqueId val="{00000006-AFAC-4A6A-95EE-3D0478532B48}"/>
            </c:ext>
          </c:extLst>
        </c:ser>
        <c:ser>
          <c:idx val="7"/>
          <c:order val="7"/>
          <c:tx>
            <c:strRef>
              <c:f>'O3'!$J$78</c:f>
              <c:strCache>
                <c:ptCount val="1"/>
                <c:pt idx="0">
                  <c:v>LVP_V7</c:v>
                </c:pt>
              </c:strCache>
            </c:strRef>
          </c:tx>
          <c:spPr>
            <a:solidFill>
              <a:schemeClr val="accent3">
                <a:lumMod val="80000"/>
                <a:lumOff val="20000"/>
              </a:schemeClr>
            </a:solidFill>
            <a:ln>
              <a:noFill/>
            </a:ln>
            <a:effectLst/>
          </c:spPr>
          <c:invertIfNegative val="0"/>
          <c:cat>
            <c:strRef>
              <c:f>'O3'!$B$79:$B$82</c:f>
              <c:strCache>
                <c:ptCount val="4"/>
                <c:pt idx="0">
                  <c:v>bzip2</c:v>
                </c:pt>
                <c:pt idx="1">
                  <c:v>specrand</c:v>
                </c:pt>
                <c:pt idx="2">
                  <c:v>libquantum</c:v>
                </c:pt>
                <c:pt idx="3">
                  <c:v>sjeng</c:v>
                </c:pt>
              </c:strCache>
            </c:strRef>
          </c:cat>
          <c:val>
            <c:numRef>
              <c:f>'O3'!$J$79:$J$82</c:f>
              <c:numCache>
                <c:formatCode>0.00%</c:formatCode>
                <c:ptCount val="4"/>
                <c:pt idx="0">
                  <c:v>0.8954560899929358</c:v>
                </c:pt>
                <c:pt idx="1">
                  <c:v>0.32008482704457153</c:v>
                </c:pt>
                <c:pt idx="2">
                  <c:v>0.9999992089408668</c:v>
                </c:pt>
                <c:pt idx="3">
                  <c:v>0.55929919137466311</c:v>
                </c:pt>
              </c:numCache>
            </c:numRef>
          </c:val>
          <c:extLst>
            <c:ext xmlns:c16="http://schemas.microsoft.com/office/drawing/2014/chart" uri="{C3380CC4-5D6E-409C-BE32-E72D297353CC}">
              <c16:uniqueId val="{00000007-AFAC-4A6A-95EE-3D0478532B48}"/>
            </c:ext>
          </c:extLst>
        </c:ser>
        <c:dLbls>
          <c:showLegendKey val="0"/>
          <c:showVal val="0"/>
          <c:showCatName val="0"/>
          <c:showSerName val="0"/>
          <c:showPercent val="0"/>
          <c:showBubbleSize val="0"/>
        </c:dLbls>
        <c:gapWidth val="219"/>
        <c:overlap val="-27"/>
        <c:axId val="1206979648"/>
        <c:axId val="1206976320"/>
      </c:barChart>
      <c:catAx>
        <c:axId val="1206979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Spec’ 06 Benchmarks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976320"/>
        <c:crosses val="autoZero"/>
        <c:auto val="1"/>
        <c:lblAlgn val="ctr"/>
        <c:lblOffset val="100"/>
        <c:noMultiLvlLbl val="0"/>
      </c:catAx>
      <c:valAx>
        <c:axId val="120697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Percentage</a:t>
                </a:r>
                <a:r>
                  <a:rPr lang="en-US" b="1" baseline="0"/>
                  <a:t> of correct predictions</a:t>
                </a:r>
                <a:endParaRPr lang="en-US" b="1"/>
              </a:p>
            </c:rich>
          </c:tx>
          <c:layout>
            <c:manualLayout>
              <c:xMode val="edge"/>
              <c:yMode val="edge"/>
              <c:x val="1.3781513456146754E-2"/>
              <c:y val="0.24746334763476982"/>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97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IPC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'O3'!$B$92</c:f>
              <c:strCache>
                <c:ptCount val="1"/>
                <c:pt idx="0">
                  <c:v>Baseline</c:v>
                </c:pt>
              </c:strCache>
            </c:strRef>
          </c:tx>
          <c:spPr>
            <a:solidFill>
              <a:schemeClr val="accent1"/>
            </a:solidFill>
            <a:ln>
              <a:noFill/>
            </a:ln>
            <a:effectLst/>
          </c:spPr>
          <c:invertIfNegative val="0"/>
          <c:cat>
            <c:strRef>
              <c:f>'O3'!$C$91:$F$91</c:f>
              <c:strCache>
                <c:ptCount val="4"/>
                <c:pt idx="0">
                  <c:v>bzip2</c:v>
                </c:pt>
                <c:pt idx="1">
                  <c:v>specrand</c:v>
                </c:pt>
                <c:pt idx="2">
                  <c:v>libquantum</c:v>
                </c:pt>
                <c:pt idx="3">
                  <c:v>sjeng</c:v>
                </c:pt>
              </c:strCache>
            </c:strRef>
          </c:cat>
          <c:val>
            <c:numRef>
              <c:f>'O3'!$C$92:$F$92</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2705-4658-89B3-B641703F7FF5}"/>
            </c:ext>
          </c:extLst>
        </c:ser>
        <c:ser>
          <c:idx val="1"/>
          <c:order val="1"/>
          <c:tx>
            <c:strRef>
              <c:f>'O3'!$B$93</c:f>
              <c:strCache>
                <c:ptCount val="1"/>
                <c:pt idx="0">
                  <c:v>LVP_V0</c:v>
                </c:pt>
              </c:strCache>
            </c:strRef>
          </c:tx>
          <c:spPr>
            <a:solidFill>
              <a:schemeClr val="accent2"/>
            </a:solidFill>
            <a:ln>
              <a:noFill/>
            </a:ln>
            <a:effectLst/>
          </c:spPr>
          <c:invertIfNegative val="0"/>
          <c:cat>
            <c:strRef>
              <c:f>'O3'!$C$91:$F$91</c:f>
              <c:strCache>
                <c:ptCount val="4"/>
                <c:pt idx="0">
                  <c:v>bzip2</c:v>
                </c:pt>
                <c:pt idx="1">
                  <c:v>specrand</c:v>
                </c:pt>
                <c:pt idx="2">
                  <c:v>libquantum</c:v>
                </c:pt>
                <c:pt idx="3">
                  <c:v>sjeng</c:v>
                </c:pt>
              </c:strCache>
            </c:strRef>
          </c:cat>
          <c:val>
            <c:numRef>
              <c:f>'O3'!$C$93:$F$93</c:f>
              <c:numCache>
                <c:formatCode>General</c:formatCode>
                <c:ptCount val="4"/>
                <c:pt idx="0">
                  <c:v>1.0011720630402479</c:v>
                </c:pt>
                <c:pt idx="1">
                  <c:v>1.0007816757981698</c:v>
                </c:pt>
                <c:pt idx="2">
                  <c:v>1.0103457818586927</c:v>
                </c:pt>
                <c:pt idx="3">
                  <c:v>1</c:v>
                </c:pt>
              </c:numCache>
            </c:numRef>
          </c:val>
          <c:extLst>
            <c:ext xmlns:c16="http://schemas.microsoft.com/office/drawing/2014/chart" uri="{C3380CC4-5D6E-409C-BE32-E72D297353CC}">
              <c16:uniqueId val="{00000001-2705-4658-89B3-B641703F7FF5}"/>
            </c:ext>
          </c:extLst>
        </c:ser>
        <c:ser>
          <c:idx val="2"/>
          <c:order val="2"/>
          <c:tx>
            <c:strRef>
              <c:f>'O3'!$B$94</c:f>
              <c:strCache>
                <c:ptCount val="1"/>
                <c:pt idx="0">
                  <c:v>LVP_V1</c:v>
                </c:pt>
              </c:strCache>
            </c:strRef>
          </c:tx>
          <c:spPr>
            <a:solidFill>
              <a:schemeClr val="accent3"/>
            </a:solidFill>
            <a:ln>
              <a:noFill/>
            </a:ln>
            <a:effectLst/>
          </c:spPr>
          <c:invertIfNegative val="0"/>
          <c:cat>
            <c:strRef>
              <c:f>'O3'!$C$91:$F$91</c:f>
              <c:strCache>
                <c:ptCount val="4"/>
                <c:pt idx="0">
                  <c:v>bzip2</c:v>
                </c:pt>
                <c:pt idx="1">
                  <c:v>specrand</c:v>
                </c:pt>
                <c:pt idx="2">
                  <c:v>libquantum</c:v>
                </c:pt>
                <c:pt idx="3">
                  <c:v>sjeng</c:v>
                </c:pt>
              </c:strCache>
            </c:strRef>
          </c:cat>
          <c:val>
            <c:numRef>
              <c:f>'O3'!$C$94:$F$94</c:f>
              <c:numCache>
                <c:formatCode>General</c:formatCode>
                <c:ptCount val="4"/>
                <c:pt idx="0">
                  <c:v>1.0012139224345422</c:v>
                </c:pt>
                <c:pt idx="1">
                  <c:v>1.0007469223928878</c:v>
                </c:pt>
                <c:pt idx="2">
                  <c:v>1.0103457818586927</c:v>
                </c:pt>
                <c:pt idx="3">
                  <c:v>1</c:v>
                </c:pt>
              </c:numCache>
            </c:numRef>
          </c:val>
          <c:extLst>
            <c:ext xmlns:c16="http://schemas.microsoft.com/office/drawing/2014/chart" uri="{C3380CC4-5D6E-409C-BE32-E72D297353CC}">
              <c16:uniqueId val="{00000002-2705-4658-89B3-B641703F7FF5}"/>
            </c:ext>
          </c:extLst>
        </c:ser>
        <c:ser>
          <c:idx val="3"/>
          <c:order val="3"/>
          <c:tx>
            <c:strRef>
              <c:f>'O3'!$B$95</c:f>
              <c:strCache>
                <c:ptCount val="1"/>
                <c:pt idx="0">
                  <c:v>LVP_V2</c:v>
                </c:pt>
              </c:strCache>
            </c:strRef>
          </c:tx>
          <c:spPr>
            <a:solidFill>
              <a:schemeClr val="accent4"/>
            </a:solidFill>
            <a:ln>
              <a:noFill/>
            </a:ln>
            <a:effectLst/>
          </c:spPr>
          <c:invertIfNegative val="0"/>
          <c:cat>
            <c:strRef>
              <c:f>'O3'!$C$91:$F$91</c:f>
              <c:strCache>
                <c:ptCount val="4"/>
                <c:pt idx="0">
                  <c:v>bzip2</c:v>
                </c:pt>
                <c:pt idx="1">
                  <c:v>specrand</c:v>
                </c:pt>
                <c:pt idx="2">
                  <c:v>libquantum</c:v>
                </c:pt>
                <c:pt idx="3">
                  <c:v>sjeng</c:v>
                </c:pt>
              </c:strCache>
            </c:strRef>
          </c:cat>
          <c:val>
            <c:numRef>
              <c:f>'O3'!$C$95:$F$95</c:f>
              <c:numCache>
                <c:formatCode>General</c:formatCode>
                <c:ptCount val="4"/>
                <c:pt idx="0">
                  <c:v>1.001192992737395</c:v>
                </c:pt>
                <c:pt idx="1">
                  <c:v>1.0007816757981698</c:v>
                </c:pt>
                <c:pt idx="2">
                  <c:v>1.0103457818586927</c:v>
                </c:pt>
                <c:pt idx="3">
                  <c:v>1</c:v>
                </c:pt>
              </c:numCache>
            </c:numRef>
          </c:val>
          <c:extLst>
            <c:ext xmlns:c16="http://schemas.microsoft.com/office/drawing/2014/chart" uri="{C3380CC4-5D6E-409C-BE32-E72D297353CC}">
              <c16:uniqueId val="{00000003-2705-4658-89B3-B641703F7FF5}"/>
            </c:ext>
          </c:extLst>
        </c:ser>
        <c:ser>
          <c:idx val="4"/>
          <c:order val="4"/>
          <c:tx>
            <c:strRef>
              <c:f>'O3'!$B$96</c:f>
              <c:strCache>
                <c:ptCount val="1"/>
                <c:pt idx="0">
                  <c:v>LVP_V3</c:v>
                </c:pt>
              </c:strCache>
            </c:strRef>
          </c:tx>
          <c:spPr>
            <a:solidFill>
              <a:schemeClr val="accent5"/>
            </a:solidFill>
            <a:ln>
              <a:noFill/>
            </a:ln>
            <a:effectLst/>
          </c:spPr>
          <c:invertIfNegative val="0"/>
          <c:cat>
            <c:strRef>
              <c:f>'O3'!$C$91:$F$91</c:f>
              <c:strCache>
                <c:ptCount val="4"/>
                <c:pt idx="0">
                  <c:v>bzip2</c:v>
                </c:pt>
                <c:pt idx="1">
                  <c:v>specrand</c:v>
                </c:pt>
                <c:pt idx="2">
                  <c:v>libquantum</c:v>
                </c:pt>
                <c:pt idx="3">
                  <c:v>sjeng</c:v>
                </c:pt>
              </c:strCache>
            </c:strRef>
          </c:cat>
          <c:val>
            <c:numRef>
              <c:f>'O3'!$C$96:$F$96</c:f>
              <c:numCache>
                <c:formatCode>General</c:formatCode>
                <c:ptCount val="4"/>
                <c:pt idx="0">
                  <c:v>1.0011825278888216</c:v>
                </c:pt>
                <c:pt idx="1">
                  <c:v>1.0007551970131929</c:v>
                </c:pt>
                <c:pt idx="2">
                  <c:v>1.0103457818586927</c:v>
                </c:pt>
                <c:pt idx="3">
                  <c:v>1</c:v>
                </c:pt>
              </c:numCache>
            </c:numRef>
          </c:val>
          <c:extLst>
            <c:ext xmlns:c16="http://schemas.microsoft.com/office/drawing/2014/chart" uri="{C3380CC4-5D6E-409C-BE32-E72D297353CC}">
              <c16:uniqueId val="{00000004-2705-4658-89B3-B641703F7FF5}"/>
            </c:ext>
          </c:extLst>
        </c:ser>
        <c:ser>
          <c:idx val="5"/>
          <c:order val="5"/>
          <c:tx>
            <c:strRef>
              <c:f>'O3'!$B$97</c:f>
              <c:strCache>
                <c:ptCount val="1"/>
                <c:pt idx="0">
                  <c:v>LVP_V4</c:v>
                </c:pt>
              </c:strCache>
            </c:strRef>
          </c:tx>
          <c:spPr>
            <a:solidFill>
              <a:schemeClr val="accent6"/>
            </a:solidFill>
            <a:ln>
              <a:noFill/>
            </a:ln>
            <a:effectLst/>
          </c:spPr>
          <c:invertIfNegative val="0"/>
          <c:cat>
            <c:strRef>
              <c:f>'O3'!$C$91:$F$91</c:f>
              <c:strCache>
                <c:ptCount val="4"/>
                <c:pt idx="0">
                  <c:v>bzip2</c:v>
                </c:pt>
                <c:pt idx="1">
                  <c:v>specrand</c:v>
                </c:pt>
                <c:pt idx="2">
                  <c:v>libquantum</c:v>
                </c:pt>
                <c:pt idx="3">
                  <c:v>sjeng</c:v>
                </c:pt>
              </c:strCache>
            </c:strRef>
          </c:cat>
          <c:val>
            <c:numRef>
              <c:f>'O3'!$C$97:$F$97</c:f>
              <c:numCache>
                <c:formatCode>General</c:formatCode>
                <c:ptCount val="4"/>
                <c:pt idx="0">
                  <c:v>1.001192992737395</c:v>
                </c:pt>
                <c:pt idx="1">
                  <c:v>1.0007778143086941</c:v>
                </c:pt>
                <c:pt idx="2">
                  <c:v>1.0103457818586927</c:v>
                </c:pt>
                <c:pt idx="3">
                  <c:v>1</c:v>
                </c:pt>
              </c:numCache>
            </c:numRef>
          </c:val>
          <c:extLst>
            <c:ext xmlns:c16="http://schemas.microsoft.com/office/drawing/2014/chart" uri="{C3380CC4-5D6E-409C-BE32-E72D297353CC}">
              <c16:uniqueId val="{00000005-2705-4658-89B3-B641703F7FF5}"/>
            </c:ext>
          </c:extLst>
        </c:ser>
        <c:ser>
          <c:idx val="6"/>
          <c:order val="6"/>
          <c:tx>
            <c:strRef>
              <c:f>'O3'!$B$98</c:f>
              <c:strCache>
                <c:ptCount val="1"/>
                <c:pt idx="0">
                  <c:v>LVP_V5</c:v>
                </c:pt>
              </c:strCache>
            </c:strRef>
          </c:tx>
          <c:spPr>
            <a:solidFill>
              <a:schemeClr val="accent1">
                <a:lumMod val="60000"/>
              </a:schemeClr>
            </a:solidFill>
            <a:ln>
              <a:noFill/>
            </a:ln>
            <a:effectLst/>
          </c:spPr>
          <c:invertIfNegative val="0"/>
          <c:cat>
            <c:strRef>
              <c:f>'O3'!$C$91:$F$91</c:f>
              <c:strCache>
                <c:ptCount val="4"/>
                <c:pt idx="0">
                  <c:v>bzip2</c:v>
                </c:pt>
                <c:pt idx="1">
                  <c:v>specrand</c:v>
                </c:pt>
                <c:pt idx="2">
                  <c:v>libquantum</c:v>
                </c:pt>
                <c:pt idx="3">
                  <c:v>sjeng</c:v>
                </c:pt>
              </c:strCache>
            </c:strRef>
          </c:cat>
          <c:val>
            <c:numRef>
              <c:f>'O3'!$C$98:$F$98</c:f>
              <c:numCache>
                <c:formatCode>General</c:formatCode>
                <c:ptCount val="4"/>
                <c:pt idx="0">
                  <c:v>1.000408129094372</c:v>
                </c:pt>
                <c:pt idx="1">
                  <c:v>1.0000286853503915</c:v>
                </c:pt>
                <c:pt idx="2">
                  <c:v>1.0103457818586927</c:v>
                </c:pt>
                <c:pt idx="3">
                  <c:v>1</c:v>
                </c:pt>
              </c:numCache>
            </c:numRef>
          </c:val>
          <c:extLst>
            <c:ext xmlns:c16="http://schemas.microsoft.com/office/drawing/2014/chart" uri="{C3380CC4-5D6E-409C-BE32-E72D297353CC}">
              <c16:uniqueId val="{00000006-2705-4658-89B3-B641703F7FF5}"/>
            </c:ext>
          </c:extLst>
        </c:ser>
        <c:ser>
          <c:idx val="7"/>
          <c:order val="7"/>
          <c:tx>
            <c:strRef>
              <c:f>'O3'!$B$99</c:f>
              <c:strCache>
                <c:ptCount val="1"/>
                <c:pt idx="0">
                  <c:v>LVP_V6</c:v>
                </c:pt>
              </c:strCache>
            </c:strRef>
          </c:tx>
          <c:spPr>
            <a:solidFill>
              <a:schemeClr val="accent2">
                <a:lumMod val="60000"/>
              </a:schemeClr>
            </a:solidFill>
            <a:ln>
              <a:noFill/>
            </a:ln>
            <a:effectLst/>
          </c:spPr>
          <c:invertIfNegative val="0"/>
          <c:cat>
            <c:strRef>
              <c:f>'O3'!$C$91:$F$91</c:f>
              <c:strCache>
                <c:ptCount val="4"/>
                <c:pt idx="0">
                  <c:v>bzip2</c:v>
                </c:pt>
                <c:pt idx="1">
                  <c:v>specrand</c:v>
                </c:pt>
                <c:pt idx="2">
                  <c:v>libquantum</c:v>
                </c:pt>
                <c:pt idx="3">
                  <c:v>sjeng</c:v>
                </c:pt>
              </c:strCache>
            </c:strRef>
          </c:cat>
          <c:val>
            <c:numRef>
              <c:f>'O3'!$C$99:$F$99</c:f>
              <c:numCache>
                <c:formatCode>General</c:formatCode>
                <c:ptCount val="4"/>
                <c:pt idx="0">
                  <c:v>1.0011825278888216</c:v>
                </c:pt>
                <c:pt idx="1">
                  <c:v>1.0007816757981698</c:v>
                </c:pt>
                <c:pt idx="2">
                  <c:v>1.0103457818586927</c:v>
                </c:pt>
                <c:pt idx="3">
                  <c:v>1</c:v>
                </c:pt>
              </c:numCache>
            </c:numRef>
          </c:val>
          <c:extLst>
            <c:ext xmlns:c16="http://schemas.microsoft.com/office/drawing/2014/chart" uri="{C3380CC4-5D6E-409C-BE32-E72D297353CC}">
              <c16:uniqueId val="{00000007-2705-4658-89B3-B641703F7FF5}"/>
            </c:ext>
          </c:extLst>
        </c:ser>
        <c:ser>
          <c:idx val="8"/>
          <c:order val="8"/>
          <c:tx>
            <c:strRef>
              <c:f>'O3'!$B$100</c:f>
              <c:strCache>
                <c:ptCount val="1"/>
                <c:pt idx="0">
                  <c:v>LVP_V7</c:v>
                </c:pt>
              </c:strCache>
            </c:strRef>
          </c:tx>
          <c:spPr>
            <a:solidFill>
              <a:schemeClr val="accent3">
                <a:lumMod val="60000"/>
              </a:schemeClr>
            </a:solidFill>
            <a:ln>
              <a:noFill/>
            </a:ln>
            <a:effectLst/>
          </c:spPr>
          <c:invertIfNegative val="0"/>
          <c:cat>
            <c:strRef>
              <c:f>'O3'!$C$91:$F$91</c:f>
              <c:strCache>
                <c:ptCount val="4"/>
                <c:pt idx="0">
                  <c:v>bzip2</c:v>
                </c:pt>
                <c:pt idx="1">
                  <c:v>specrand</c:v>
                </c:pt>
                <c:pt idx="2">
                  <c:v>libquantum</c:v>
                </c:pt>
                <c:pt idx="3">
                  <c:v>sjeng</c:v>
                </c:pt>
              </c:strCache>
            </c:strRef>
          </c:cat>
          <c:val>
            <c:numRef>
              <c:f>'O3'!$C$100:$F$100</c:f>
              <c:numCache>
                <c:formatCode>General</c:formatCode>
                <c:ptCount val="4"/>
                <c:pt idx="0">
                  <c:v>1.0011825278888216</c:v>
                </c:pt>
                <c:pt idx="1">
                  <c:v>1.000764023274852</c:v>
                </c:pt>
                <c:pt idx="2">
                  <c:v>1.0103457818586927</c:v>
                </c:pt>
                <c:pt idx="3">
                  <c:v>1</c:v>
                </c:pt>
              </c:numCache>
            </c:numRef>
          </c:val>
          <c:extLst>
            <c:ext xmlns:c16="http://schemas.microsoft.com/office/drawing/2014/chart" uri="{C3380CC4-5D6E-409C-BE32-E72D297353CC}">
              <c16:uniqueId val="{00000008-2705-4658-89B3-B641703F7FF5}"/>
            </c:ext>
          </c:extLst>
        </c:ser>
        <c:dLbls>
          <c:showLegendKey val="0"/>
          <c:showVal val="0"/>
          <c:showCatName val="0"/>
          <c:showSerName val="0"/>
          <c:showPercent val="0"/>
          <c:showBubbleSize val="0"/>
        </c:dLbls>
        <c:gapWidth val="219"/>
        <c:overlap val="-27"/>
        <c:axId val="1295666992"/>
        <c:axId val="1295665328"/>
      </c:barChart>
      <c:catAx>
        <c:axId val="1295666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Spec'</a:t>
                </a:r>
                <a:r>
                  <a:rPr lang="en-US" baseline="0"/>
                  <a:t> 06 Benchmarks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665328"/>
        <c:crosses val="autoZero"/>
        <c:auto val="1"/>
        <c:lblAlgn val="ctr"/>
        <c:lblOffset val="100"/>
        <c:noMultiLvlLbl val="0"/>
      </c:catAx>
      <c:valAx>
        <c:axId val="1295665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IPC, almost consistent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666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 Accesses, Normalized</a:t>
            </a:r>
            <a:r>
              <a:rPr lang="en-US" baseline="0"/>
              <a:t> to Unmodified Baseline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'O3'!$B$104</c:f>
              <c:strCache>
                <c:ptCount val="1"/>
                <c:pt idx="0">
                  <c:v>Baseline</c:v>
                </c:pt>
              </c:strCache>
            </c:strRef>
          </c:tx>
          <c:spPr>
            <a:solidFill>
              <a:schemeClr val="accent1"/>
            </a:solidFill>
            <a:ln>
              <a:noFill/>
            </a:ln>
            <a:effectLst/>
          </c:spPr>
          <c:invertIfNegative val="0"/>
          <c:cat>
            <c:strRef>
              <c:f>'O3'!$C$103:$F$103</c:f>
              <c:strCache>
                <c:ptCount val="4"/>
                <c:pt idx="0">
                  <c:v>bzip2</c:v>
                </c:pt>
                <c:pt idx="1">
                  <c:v>specrand</c:v>
                </c:pt>
                <c:pt idx="2">
                  <c:v>libquantum</c:v>
                </c:pt>
                <c:pt idx="3">
                  <c:v>sjeng</c:v>
                </c:pt>
              </c:strCache>
            </c:strRef>
          </c:cat>
          <c:val>
            <c:numRef>
              <c:f>'O3'!$C$104:$F$104</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D0EC-4F70-90F1-90FA2DD9E004}"/>
            </c:ext>
          </c:extLst>
        </c:ser>
        <c:ser>
          <c:idx val="1"/>
          <c:order val="1"/>
          <c:tx>
            <c:strRef>
              <c:f>'O3'!$B$105</c:f>
              <c:strCache>
                <c:ptCount val="1"/>
                <c:pt idx="0">
                  <c:v>LVP_V0</c:v>
                </c:pt>
              </c:strCache>
            </c:strRef>
          </c:tx>
          <c:spPr>
            <a:solidFill>
              <a:schemeClr val="accent2"/>
            </a:solidFill>
            <a:ln>
              <a:noFill/>
            </a:ln>
            <a:effectLst/>
          </c:spPr>
          <c:invertIfNegative val="0"/>
          <c:cat>
            <c:strRef>
              <c:f>'O3'!$C$103:$F$103</c:f>
              <c:strCache>
                <c:ptCount val="4"/>
                <c:pt idx="0">
                  <c:v>bzip2</c:v>
                </c:pt>
                <c:pt idx="1">
                  <c:v>specrand</c:v>
                </c:pt>
                <c:pt idx="2">
                  <c:v>libquantum</c:v>
                </c:pt>
                <c:pt idx="3">
                  <c:v>sjeng</c:v>
                </c:pt>
              </c:strCache>
            </c:strRef>
          </c:cat>
          <c:val>
            <c:numRef>
              <c:f>'O3'!$C$105:$F$105</c:f>
              <c:numCache>
                <c:formatCode>General</c:formatCode>
                <c:ptCount val="4"/>
                <c:pt idx="0">
                  <c:v>0.97947587659584368</c:v>
                </c:pt>
                <c:pt idx="1">
                  <c:v>0.94942970998233744</c:v>
                </c:pt>
                <c:pt idx="2">
                  <c:v>0.74909102168190411</c:v>
                </c:pt>
                <c:pt idx="3">
                  <c:v>0.99926878300988464</c:v>
                </c:pt>
              </c:numCache>
            </c:numRef>
          </c:val>
          <c:extLst>
            <c:ext xmlns:c16="http://schemas.microsoft.com/office/drawing/2014/chart" uri="{C3380CC4-5D6E-409C-BE32-E72D297353CC}">
              <c16:uniqueId val="{00000001-D0EC-4F70-90F1-90FA2DD9E004}"/>
            </c:ext>
          </c:extLst>
        </c:ser>
        <c:ser>
          <c:idx val="2"/>
          <c:order val="2"/>
          <c:tx>
            <c:strRef>
              <c:f>'O3'!$B$106</c:f>
              <c:strCache>
                <c:ptCount val="1"/>
                <c:pt idx="0">
                  <c:v>LVP_V1</c:v>
                </c:pt>
              </c:strCache>
            </c:strRef>
          </c:tx>
          <c:spPr>
            <a:solidFill>
              <a:schemeClr val="accent3"/>
            </a:solidFill>
            <a:ln>
              <a:noFill/>
            </a:ln>
            <a:effectLst/>
          </c:spPr>
          <c:invertIfNegative val="0"/>
          <c:cat>
            <c:strRef>
              <c:f>'O3'!$C$103:$F$103</c:f>
              <c:strCache>
                <c:ptCount val="4"/>
                <c:pt idx="0">
                  <c:v>bzip2</c:v>
                </c:pt>
                <c:pt idx="1">
                  <c:v>specrand</c:v>
                </c:pt>
                <c:pt idx="2">
                  <c:v>libquantum</c:v>
                </c:pt>
                <c:pt idx="3">
                  <c:v>sjeng</c:v>
                </c:pt>
              </c:strCache>
            </c:strRef>
          </c:cat>
          <c:val>
            <c:numRef>
              <c:f>'O3'!$C$106:$F$106</c:f>
              <c:numCache>
                <c:formatCode>General</c:formatCode>
                <c:ptCount val="4"/>
                <c:pt idx="0">
                  <c:v>1</c:v>
                </c:pt>
                <c:pt idx="1">
                  <c:v>0.95062968503826284</c:v>
                </c:pt>
                <c:pt idx="2">
                  <c:v>0.74912297659411842</c:v>
                </c:pt>
                <c:pt idx="3">
                  <c:v>0.9994672118405048</c:v>
                </c:pt>
              </c:numCache>
            </c:numRef>
          </c:val>
          <c:extLst>
            <c:ext xmlns:c16="http://schemas.microsoft.com/office/drawing/2014/chart" uri="{C3380CC4-5D6E-409C-BE32-E72D297353CC}">
              <c16:uniqueId val="{00000002-D0EC-4F70-90F1-90FA2DD9E004}"/>
            </c:ext>
          </c:extLst>
        </c:ser>
        <c:ser>
          <c:idx val="3"/>
          <c:order val="3"/>
          <c:tx>
            <c:strRef>
              <c:f>'O3'!$B$107</c:f>
              <c:strCache>
                <c:ptCount val="1"/>
                <c:pt idx="0">
                  <c:v>LVP_V2</c:v>
                </c:pt>
              </c:strCache>
            </c:strRef>
          </c:tx>
          <c:spPr>
            <a:solidFill>
              <a:schemeClr val="accent4"/>
            </a:solidFill>
            <a:ln>
              <a:noFill/>
            </a:ln>
            <a:effectLst/>
          </c:spPr>
          <c:invertIfNegative val="0"/>
          <c:cat>
            <c:strRef>
              <c:f>'O3'!$C$103:$F$103</c:f>
              <c:strCache>
                <c:ptCount val="4"/>
                <c:pt idx="0">
                  <c:v>bzip2</c:v>
                </c:pt>
                <c:pt idx="1">
                  <c:v>specrand</c:v>
                </c:pt>
                <c:pt idx="2">
                  <c:v>libquantum</c:v>
                </c:pt>
                <c:pt idx="3">
                  <c:v>sjeng</c:v>
                </c:pt>
              </c:strCache>
            </c:strRef>
          </c:cat>
          <c:val>
            <c:numRef>
              <c:f>'O3'!$C$107:$F$107</c:f>
              <c:numCache>
                <c:formatCode>General</c:formatCode>
                <c:ptCount val="4"/>
                <c:pt idx="0">
                  <c:v>0.97947587659584368</c:v>
                </c:pt>
                <c:pt idx="1">
                  <c:v>0.94911622777119187</c:v>
                </c:pt>
                <c:pt idx="2">
                  <c:v>0.74908883842703233</c:v>
                </c:pt>
                <c:pt idx="3">
                  <c:v>0.99919458592560051</c:v>
                </c:pt>
              </c:numCache>
            </c:numRef>
          </c:val>
          <c:extLst>
            <c:ext xmlns:c16="http://schemas.microsoft.com/office/drawing/2014/chart" uri="{C3380CC4-5D6E-409C-BE32-E72D297353CC}">
              <c16:uniqueId val="{00000003-D0EC-4F70-90F1-90FA2DD9E004}"/>
            </c:ext>
          </c:extLst>
        </c:ser>
        <c:ser>
          <c:idx val="4"/>
          <c:order val="4"/>
          <c:tx>
            <c:strRef>
              <c:f>'O3'!$B$108</c:f>
              <c:strCache>
                <c:ptCount val="1"/>
                <c:pt idx="0">
                  <c:v>LVP_V3</c:v>
                </c:pt>
              </c:strCache>
            </c:strRef>
          </c:tx>
          <c:spPr>
            <a:solidFill>
              <a:schemeClr val="accent5"/>
            </a:solidFill>
            <a:ln>
              <a:noFill/>
            </a:ln>
            <a:effectLst/>
          </c:spPr>
          <c:invertIfNegative val="0"/>
          <c:cat>
            <c:strRef>
              <c:f>'O3'!$C$103:$F$103</c:f>
              <c:strCache>
                <c:ptCount val="4"/>
                <c:pt idx="0">
                  <c:v>bzip2</c:v>
                </c:pt>
                <c:pt idx="1">
                  <c:v>specrand</c:v>
                </c:pt>
                <c:pt idx="2">
                  <c:v>libquantum</c:v>
                </c:pt>
                <c:pt idx="3">
                  <c:v>sjeng</c:v>
                </c:pt>
              </c:strCache>
            </c:strRef>
          </c:cat>
          <c:val>
            <c:numRef>
              <c:f>'O3'!$C$108:$F$108</c:f>
              <c:numCache>
                <c:formatCode>General</c:formatCode>
                <c:ptCount val="4"/>
                <c:pt idx="0">
                  <c:v>1</c:v>
                </c:pt>
                <c:pt idx="1">
                  <c:v>0.94911638061478587</c:v>
                </c:pt>
                <c:pt idx="2">
                  <c:v>0.74908883842703233</c:v>
                </c:pt>
                <c:pt idx="3">
                  <c:v>0.99917298822975076</c:v>
                </c:pt>
              </c:numCache>
            </c:numRef>
          </c:val>
          <c:extLst>
            <c:ext xmlns:c16="http://schemas.microsoft.com/office/drawing/2014/chart" uri="{C3380CC4-5D6E-409C-BE32-E72D297353CC}">
              <c16:uniqueId val="{00000004-D0EC-4F70-90F1-90FA2DD9E004}"/>
            </c:ext>
          </c:extLst>
        </c:ser>
        <c:ser>
          <c:idx val="5"/>
          <c:order val="5"/>
          <c:tx>
            <c:strRef>
              <c:f>'O3'!$B$109</c:f>
              <c:strCache>
                <c:ptCount val="1"/>
                <c:pt idx="0">
                  <c:v>LVP_V4</c:v>
                </c:pt>
              </c:strCache>
            </c:strRef>
          </c:tx>
          <c:spPr>
            <a:solidFill>
              <a:schemeClr val="accent6"/>
            </a:solidFill>
            <a:ln>
              <a:noFill/>
            </a:ln>
            <a:effectLst/>
          </c:spPr>
          <c:invertIfNegative val="0"/>
          <c:cat>
            <c:strRef>
              <c:f>'O3'!$C$103:$F$103</c:f>
              <c:strCache>
                <c:ptCount val="4"/>
                <c:pt idx="0">
                  <c:v>bzip2</c:v>
                </c:pt>
                <c:pt idx="1">
                  <c:v>specrand</c:v>
                </c:pt>
                <c:pt idx="2">
                  <c:v>libquantum</c:v>
                </c:pt>
                <c:pt idx="3">
                  <c:v>sjeng</c:v>
                </c:pt>
              </c:strCache>
            </c:strRef>
          </c:cat>
          <c:val>
            <c:numRef>
              <c:f>'O3'!$C$109:$F$109</c:f>
              <c:numCache>
                <c:formatCode>General</c:formatCode>
                <c:ptCount val="4"/>
                <c:pt idx="0">
                  <c:v>0.97947587659584368</c:v>
                </c:pt>
                <c:pt idx="1">
                  <c:v>0.94919310809893753</c:v>
                </c:pt>
                <c:pt idx="2">
                  <c:v>0.74908883842703233</c:v>
                </c:pt>
                <c:pt idx="3">
                  <c:v>0.99919562081519331</c:v>
                </c:pt>
              </c:numCache>
            </c:numRef>
          </c:val>
          <c:extLst>
            <c:ext xmlns:c16="http://schemas.microsoft.com/office/drawing/2014/chart" uri="{C3380CC4-5D6E-409C-BE32-E72D297353CC}">
              <c16:uniqueId val="{00000005-D0EC-4F70-90F1-90FA2DD9E004}"/>
            </c:ext>
          </c:extLst>
        </c:ser>
        <c:ser>
          <c:idx val="6"/>
          <c:order val="6"/>
          <c:tx>
            <c:strRef>
              <c:f>'O3'!$B$110</c:f>
              <c:strCache>
                <c:ptCount val="1"/>
                <c:pt idx="0">
                  <c:v>LVP_V5</c:v>
                </c:pt>
              </c:strCache>
            </c:strRef>
          </c:tx>
          <c:spPr>
            <a:solidFill>
              <a:schemeClr val="accent1">
                <a:lumMod val="60000"/>
              </a:schemeClr>
            </a:solidFill>
            <a:ln>
              <a:noFill/>
            </a:ln>
            <a:effectLst/>
          </c:spPr>
          <c:invertIfNegative val="0"/>
          <c:cat>
            <c:strRef>
              <c:f>'O3'!$C$103:$F$103</c:f>
              <c:strCache>
                <c:ptCount val="4"/>
                <c:pt idx="0">
                  <c:v>bzip2</c:v>
                </c:pt>
                <c:pt idx="1">
                  <c:v>specrand</c:v>
                </c:pt>
                <c:pt idx="2">
                  <c:v>libquantum</c:v>
                </c:pt>
                <c:pt idx="3">
                  <c:v>sjeng</c:v>
                </c:pt>
              </c:strCache>
            </c:strRef>
          </c:cat>
          <c:val>
            <c:numRef>
              <c:f>'O3'!$C$110:$F$110</c:f>
              <c:numCache>
                <c:formatCode>General</c:formatCode>
                <c:ptCount val="4"/>
                <c:pt idx="0">
                  <c:v>1</c:v>
                </c:pt>
                <c:pt idx="1">
                  <c:v>1</c:v>
                </c:pt>
                <c:pt idx="2">
                  <c:v>0.74909558666936327</c:v>
                </c:pt>
                <c:pt idx="3">
                  <c:v>0.99995981928667943</c:v>
                </c:pt>
              </c:numCache>
            </c:numRef>
          </c:val>
          <c:extLst>
            <c:ext xmlns:c16="http://schemas.microsoft.com/office/drawing/2014/chart" uri="{C3380CC4-5D6E-409C-BE32-E72D297353CC}">
              <c16:uniqueId val="{00000006-D0EC-4F70-90F1-90FA2DD9E004}"/>
            </c:ext>
          </c:extLst>
        </c:ser>
        <c:ser>
          <c:idx val="7"/>
          <c:order val="7"/>
          <c:tx>
            <c:strRef>
              <c:f>'O3'!$B$111</c:f>
              <c:strCache>
                <c:ptCount val="1"/>
                <c:pt idx="0">
                  <c:v>LVP_V6</c:v>
                </c:pt>
              </c:strCache>
            </c:strRef>
          </c:tx>
          <c:spPr>
            <a:solidFill>
              <a:schemeClr val="accent2">
                <a:lumMod val="60000"/>
              </a:schemeClr>
            </a:solidFill>
            <a:ln>
              <a:noFill/>
            </a:ln>
            <a:effectLst/>
          </c:spPr>
          <c:invertIfNegative val="0"/>
          <c:cat>
            <c:strRef>
              <c:f>'O3'!$C$103:$F$103</c:f>
              <c:strCache>
                <c:ptCount val="4"/>
                <c:pt idx="0">
                  <c:v>bzip2</c:v>
                </c:pt>
                <c:pt idx="1">
                  <c:v>specrand</c:v>
                </c:pt>
                <c:pt idx="2">
                  <c:v>libquantum</c:v>
                </c:pt>
                <c:pt idx="3">
                  <c:v>sjeng</c:v>
                </c:pt>
              </c:strCache>
            </c:strRef>
          </c:cat>
          <c:val>
            <c:numRef>
              <c:f>'O3'!$C$111:$F$111</c:f>
              <c:numCache>
                <c:formatCode>General</c:formatCode>
                <c:ptCount val="4"/>
                <c:pt idx="0">
                  <c:v>0.97947587659584368</c:v>
                </c:pt>
                <c:pt idx="1">
                  <c:v>0.94942970998233744</c:v>
                </c:pt>
                <c:pt idx="2">
                  <c:v>0.74909102168190411</c:v>
                </c:pt>
                <c:pt idx="3">
                  <c:v>0.99927116775546798</c:v>
                </c:pt>
              </c:numCache>
            </c:numRef>
          </c:val>
          <c:extLst>
            <c:ext xmlns:c16="http://schemas.microsoft.com/office/drawing/2014/chart" uri="{C3380CC4-5D6E-409C-BE32-E72D297353CC}">
              <c16:uniqueId val="{00000007-D0EC-4F70-90F1-90FA2DD9E004}"/>
            </c:ext>
          </c:extLst>
        </c:ser>
        <c:ser>
          <c:idx val="8"/>
          <c:order val="8"/>
          <c:tx>
            <c:strRef>
              <c:f>'O3'!$B$112</c:f>
              <c:strCache>
                <c:ptCount val="1"/>
                <c:pt idx="0">
                  <c:v>LVP_V7</c:v>
                </c:pt>
              </c:strCache>
            </c:strRef>
          </c:tx>
          <c:spPr>
            <a:solidFill>
              <a:schemeClr val="accent3">
                <a:lumMod val="60000"/>
              </a:schemeClr>
            </a:solidFill>
            <a:ln>
              <a:noFill/>
            </a:ln>
            <a:effectLst/>
          </c:spPr>
          <c:invertIfNegative val="0"/>
          <c:cat>
            <c:strRef>
              <c:f>'O3'!$C$103:$F$103</c:f>
              <c:strCache>
                <c:ptCount val="4"/>
                <c:pt idx="0">
                  <c:v>bzip2</c:v>
                </c:pt>
                <c:pt idx="1">
                  <c:v>specrand</c:v>
                </c:pt>
                <c:pt idx="2">
                  <c:v>libquantum</c:v>
                </c:pt>
                <c:pt idx="3">
                  <c:v>sjeng</c:v>
                </c:pt>
              </c:strCache>
            </c:strRef>
          </c:cat>
          <c:val>
            <c:numRef>
              <c:f>'O3'!$C$112:$F$112</c:f>
              <c:numCache>
                <c:formatCode>General</c:formatCode>
                <c:ptCount val="4"/>
                <c:pt idx="0">
                  <c:v>1</c:v>
                </c:pt>
                <c:pt idx="1">
                  <c:v>0.95062968503826284</c:v>
                </c:pt>
                <c:pt idx="2">
                  <c:v>0.74909915926824444</c:v>
                </c:pt>
                <c:pt idx="3">
                  <c:v>0.99943985475909503</c:v>
                </c:pt>
              </c:numCache>
            </c:numRef>
          </c:val>
          <c:extLst>
            <c:ext xmlns:c16="http://schemas.microsoft.com/office/drawing/2014/chart" uri="{C3380CC4-5D6E-409C-BE32-E72D297353CC}">
              <c16:uniqueId val="{00000008-D0EC-4F70-90F1-90FA2DD9E004}"/>
            </c:ext>
          </c:extLst>
        </c:ser>
        <c:dLbls>
          <c:showLegendKey val="0"/>
          <c:showVal val="0"/>
          <c:showCatName val="0"/>
          <c:showSerName val="0"/>
          <c:showPercent val="0"/>
          <c:showBubbleSize val="0"/>
        </c:dLbls>
        <c:gapWidth val="219"/>
        <c:overlap val="-27"/>
        <c:axId val="1295669488"/>
        <c:axId val="1295666576"/>
      </c:barChart>
      <c:catAx>
        <c:axId val="129566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666576"/>
        <c:crosses val="autoZero"/>
        <c:auto val="1"/>
        <c:lblAlgn val="ctr"/>
        <c:lblOffset val="100"/>
        <c:noMultiLvlLbl val="0"/>
      </c:catAx>
      <c:valAx>
        <c:axId val="1295666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669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Predictable Accuracy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Minor!$A$114</c:f>
              <c:strCache>
                <c:ptCount val="1"/>
                <c:pt idx="0">
                  <c:v>LVP_V0</c:v>
                </c:pt>
              </c:strCache>
            </c:strRef>
          </c:tx>
          <c:spPr>
            <a:solidFill>
              <a:schemeClr val="accent1"/>
            </a:solidFill>
            <a:ln>
              <a:noFill/>
            </a:ln>
            <a:effectLst/>
          </c:spPr>
          <c:invertIfNegative val="0"/>
          <c:cat>
            <c:strRef>
              <c:f>Minor!$E$65:$G$65</c:f>
              <c:strCache>
                <c:ptCount val="3"/>
                <c:pt idx="0">
                  <c:v>bzip2</c:v>
                </c:pt>
                <c:pt idx="1">
                  <c:v>libquantum</c:v>
                </c:pt>
                <c:pt idx="2">
                  <c:v>sjeng</c:v>
                </c:pt>
              </c:strCache>
            </c:strRef>
          </c:cat>
          <c:val>
            <c:numRef>
              <c:f>Minor!$B$114:$D$114</c:f>
              <c:numCache>
                <c:formatCode>General</c:formatCode>
                <c:ptCount val="3"/>
                <c:pt idx="0">
                  <c:v>0.62350510801640802</c:v>
                </c:pt>
                <c:pt idx="1">
                  <c:v>7.3979635872232238E-4</c:v>
                </c:pt>
                <c:pt idx="2">
                  <c:v>0.50977092961165982</c:v>
                </c:pt>
              </c:numCache>
            </c:numRef>
          </c:val>
          <c:extLst>
            <c:ext xmlns:c16="http://schemas.microsoft.com/office/drawing/2014/chart" uri="{C3380CC4-5D6E-409C-BE32-E72D297353CC}">
              <c16:uniqueId val="{00000000-952C-4FA3-AFB2-F7344FB793C9}"/>
            </c:ext>
          </c:extLst>
        </c:ser>
        <c:ser>
          <c:idx val="1"/>
          <c:order val="1"/>
          <c:tx>
            <c:strRef>
              <c:f>Minor!$A$115</c:f>
              <c:strCache>
                <c:ptCount val="1"/>
                <c:pt idx="0">
                  <c:v>LVP_V1</c:v>
                </c:pt>
              </c:strCache>
            </c:strRef>
          </c:tx>
          <c:spPr>
            <a:solidFill>
              <a:schemeClr val="accent3"/>
            </a:solidFill>
            <a:ln>
              <a:noFill/>
            </a:ln>
            <a:effectLst/>
          </c:spPr>
          <c:invertIfNegative val="0"/>
          <c:cat>
            <c:strRef>
              <c:f>Minor!$E$65:$G$65</c:f>
              <c:strCache>
                <c:ptCount val="3"/>
                <c:pt idx="0">
                  <c:v>bzip2</c:v>
                </c:pt>
                <c:pt idx="1">
                  <c:v>libquantum</c:v>
                </c:pt>
                <c:pt idx="2">
                  <c:v>sjeng</c:v>
                </c:pt>
              </c:strCache>
            </c:strRef>
          </c:cat>
          <c:val>
            <c:numRef>
              <c:f>Minor!$B$115:$D$115</c:f>
              <c:numCache>
                <c:formatCode>General</c:formatCode>
                <c:ptCount val="3"/>
                <c:pt idx="0">
                  <c:v>0.55744567688832458</c:v>
                </c:pt>
                <c:pt idx="1">
                  <c:v>1.4662630533235219E-4</c:v>
                </c:pt>
                <c:pt idx="2">
                  <c:v>0.80001578519010419</c:v>
                </c:pt>
              </c:numCache>
            </c:numRef>
          </c:val>
          <c:extLst>
            <c:ext xmlns:c16="http://schemas.microsoft.com/office/drawing/2014/chart" uri="{C3380CC4-5D6E-409C-BE32-E72D297353CC}">
              <c16:uniqueId val="{00000001-952C-4FA3-AFB2-F7344FB793C9}"/>
            </c:ext>
          </c:extLst>
        </c:ser>
        <c:ser>
          <c:idx val="2"/>
          <c:order val="2"/>
          <c:tx>
            <c:strRef>
              <c:f>Minor!$A$116</c:f>
              <c:strCache>
                <c:ptCount val="1"/>
                <c:pt idx="0">
                  <c:v>LVP_V2</c:v>
                </c:pt>
              </c:strCache>
            </c:strRef>
          </c:tx>
          <c:spPr>
            <a:solidFill>
              <a:schemeClr val="accent5"/>
            </a:solidFill>
            <a:ln>
              <a:noFill/>
            </a:ln>
            <a:effectLst/>
          </c:spPr>
          <c:invertIfNegative val="0"/>
          <c:cat>
            <c:strRef>
              <c:f>Minor!$E$65:$G$65</c:f>
              <c:strCache>
                <c:ptCount val="3"/>
                <c:pt idx="0">
                  <c:v>bzip2</c:v>
                </c:pt>
                <c:pt idx="1">
                  <c:v>libquantum</c:v>
                </c:pt>
                <c:pt idx="2">
                  <c:v>sjeng</c:v>
                </c:pt>
              </c:strCache>
            </c:strRef>
          </c:cat>
          <c:val>
            <c:numRef>
              <c:f>Minor!$B$116:$D$116</c:f>
              <c:numCache>
                <c:formatCode>General</c:formatCode>
                <c:ptCount val="3"/>
                <c:pt idx="0">
                  <c:v>0.41024339036917845</c:v>
                </c:pt>
                <c:pt idx="1">
                  <c:v>6.8647770223783072E-4</c:v>
                </c:pt>
                <c:pt idx="2">
                  <c:v>0.40411019434245732</c:v>
                </c:pt>
              </c:numCache>
            </c:numRef>
          </c:val>
          <c:extLst>
            <c:ext xmlns:c16="http://schemas.microsoft.com/office/drawing/2014/chart" uri="{C3380CC4-5D6E-409C-BE32-E72D297353CC}">
              <c16:uniqueId val="{00000002-952C-4FA3-AFB2-F7344FB793C9}"/>
            </c:ext>
          </c:extLst>
        </c:ser>
        <c:ser>
          <c:idx val="3"/>
          <c:order val="3"/>
          <c:tx>
            <c:strRef>
              <c:f>Minor!$A$117</c:f>
              <c:strCache>
                <c:ptCount val="1"/>
                <c:pt idx="0">
                  <c:v>LVP_V3</c:v>
                </c:pt>
              </c:strCache>
            </c:strRef>
          </c:tx>
          <c:spPr>
            <a:solidFill>
              <a:schemeClr val="accent1">
                <a:lumMod val="60000"/>
              </a:schemeClr>
            </a:solidFill>
            <a:ln>
              <a:noFill/>
            </a:ln>
            <a:effectLst/>
          </c:spPr>
          <c:invertIfNegative val="0"/>
          <c:cat>
            <c:strRef>
              <c:f>Minor!$E$65:$G$65</c:f>
              <c:strCache>
                <c:ptCount val="3"/>
                <c:pt idx="0">
                  <c:v>bzip2</c:v>
                </c:pt>
                <c:pt idx="1">
                  <c:v>libquantum</c:v>
                </c:pt>
                <c:pt idx="2">
                  <c:v>sjeng</c:v>
                </c:pt>
              </c:strCache>
            </c:strRef>
          </c:cat>
          <c:val>
            <c:numRef>
              <c:f>Minor!$B$117:$D$117</c:f>
              <c:numCache>
                <c:formatCode>General</c:formatCode>
                <c:ptCount val="3"/>
                <c:pt idx="0">
                  <c:v>0.38367431435806226</c:v>
                </c:pt>
                <c:pt idx="1">
                  <c:v>6.8647770223783072E-4</c:v>
                </c:pt>
                <c:pt idx="2">
                  <c:v>0.38179555489745126</c:v>
                </c:pt>
              </c:numCache>
            </c:numRef>
          </c:val>
          <c:extLst>
            <c:ext xmlns:c16="http://schemas.microsoft.com/office/drawing/2014/chart" uri="{C3380CC4-5D6E-409C-BE32-E72D297353CC}">
              <c16:uniqueId val="{00000003-952C-4FA3-AFB2-F7344FB793C9}"/>
            </c:ext>
          </c:extLst>
        </c:ser>
        <c:ser>
          <c:idx val="4"/>
          <c:order val="4"/>
          <c:tx>
            <c:strRef>
              <c:f>Minor!$A$118</c:f>
              <c:strCache>
                <c:ptCount val="1"/>
                <c:pt idx="0">
                  <c:v>LVP_V4</c:v>
                </c:pt>
              </c:strCache>
            </c:strRef>
          </c:tx>
          <c:spPr>
            <a:solidFill>
              <a:schemeClr val="accent3">
                <a:lumMod val="60000"/>
              </a:schemeClr>
            </a:solidFill>
            <a:ln>
              <a:noFill/>
            </a:ln>
            <a:effectLst/>
          </c:spPr>
          <c:invertIfNegative val="0"/>
          <c:cat>
            <c:strRef>
              <c:f>Minor!$E$65:$G$65</c:f>
              <c:strCache>
                <c:ptCount val="3"/>
                <c:pt idx="0">
                  <c:v>bzip2</c:v>
                </c:pt>
                <c:pt idx="1">
                  <c:v>libquantum</c:v>
                </c:pt>
                <c:pt idx="2">
                  <c:v>sjeng</c:v>
                </c:pt>
              </c:strCache>
            </c:strRef>
          </c:cat>
          <c:val>
            <c:numRef>
              <c:f>Minor!$B$118:$D$118</c:f>
              <c:numCache>
                <c:formatCode>General</c:formatCode>
                <c:ptCount val="3"/>
                <c:pt idx="0">
                  <c:v>0.41178108036374644</c:v>
                </c:pt>
                <c:pt idx="1">
                  <c:v>6.8647770223783072E-4</c:v>
                </c:pt>
                <c:pt idx="2">
                  <c:v>0.40758625193517034</c:v>
                </c:pt>
              </c:numCache>
            </c:numRef>
          </c:val>
          <c:extLst>
            <c:ext xmlns:c16="http://schemas.microsoft.com/office/drawing/2014/chart" uri="{C3380CC4-5D6E-409C-BE32-E72D297353CC}">
              <c16:uniqueId val="{00000004-952C-4FA3-AFB2-F7344FB793C9}"/>
            </c:ext>
          </c:extLst>
        </c:ser>
        <c:ser>
          <c:idx val="5"/>
          <c:order val="5"/>
          <c:tx>
            <c:strRef>
              <c:f>Minor!$A$119</c:f>
              <c:strCache>
                <c:ptCount val="1"/>
                <c:pt idx="0">
                  <c:v>LVP_V5</c:v>
                </c:pt>
              </c:strCache>
            </c:strRef>
          </c:tx>
          <c:spPr>
            <a:solidFill>
              <a:schemeClr val="accent5">
                <a:lumMod val="60000"/>
              </a:schemeClr>
            </a:solidFill>
            <a:ln>
              <a:noFill/>
            </a:ln>
            <a:effectLst/>
          </c:spPr>
          <c:invertIfNegative val="0"/>
          <c:cat>
            <c:strRef>
              <c:f>Minor!$E$65:$G$65</c:f>
              <c:strCache>
                <c:ptCount val="3"/>
                <c:pt idx="0">
                  <c:v>bzip2</c:v>
                </c:pt>
                <c:pt idx="1">
                  <c:v>libquantum</c:v>
                </c:pt>
                <c:pt idx="2">
                  <c:v>sjeng</c:v>
                </c:pt>
              </c:strCache>
            </c:strRef>
          </c:cat>
          <c:val>
            <c:numRef>
              <c:f>Minor!$B$119:$D$119</c:f>
              <c:numCache>
                <c:formatCode>General</c:formatCode>
                <c:ptCount val="3"/>
                <c:pt idx="0">
                  <c:v>4.5503234822827814</c:v>
                </c:pt>
                <c:pt idx="1">
                  <c:v>6.7981287017726923E-4</c:v>
                </c:pt>
                <c:pt idx="2">
                  <c:v>0.81635974308555426</c:v>
                </c:pt>
              </c:numCache>
            </c:numRef>
          </c:val>
          <c:extLst>
            <c:ext xmlns:c16="http://schemas.microsoft.com/office/drawing/2014/chart" uri="{C3380CC4-5D6E-409C-BE32-E72D297353CC}">
              <c16:uniqueId val="{00000005-952C-4FA3-AFB2-F7344FB793C9}"/>
            </c:ext>
          </c:extLst>
        </c:ser>
        <c:ser>
          <c:idx val="6"/>
          <c:order val="6"/>
          <c:tx>
            <c:strRef>
              <c:f>Minor!$A$120</c:f>
              <c:strCache>
                <c:ptCount val="1"/>
                <c:pt idx="0">
                  <c:v>LVP_V6</c:v>
                </c:pt>
              </c:strCache>
            </c:strRef>
          </c:tx>
          <c:spPr>
            <a:solidFill>
              <a:schemeClr val="accent1">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Minor!$B$120:$D$120</c:f>
              <c:numCache>
                <c:formatCode>General</c:formatCode>
                <c:ptCount val="3"/>
                <c:pt idx="0">
                  <c:v>0.40954835688630631</c:v>
                </c:pt>
                <c:pt idx="1">
                  <c:v>6.8647770223783072E-4</c:v>
                </c:pt>
                <c:pt idx="2">
                  <c:v>0.40538610337275788</c:v>
                </c:pt>
              </c:numCache>
            </c:numRef>
          </c:val>
          <c:extLst>
            <c:ext xmlns:c16="http://schemas.microsoft.com/office/drawing/2014/chart" uri="{C3380CC4-5D6E-409C-BE32-E72D297353CC}">
              <c16:uniqueId val="{00000006-952C-4FA3-AFB2-F7344FB793C9}"/>
            </c:ext>
          </c:extLst>
        </c:ser>
        <c:ser>
          <c:idx val="7"/>
          <c:order val="7"/>
          <c:tx>
            <c:strRef>
              <c:f>Minor!$A$121</c:f>
              <c:strCache>
                <c:ptCount val="1"/>
                <c:pt idx="0">
                  <c:v>LVP_V7</c:v>
                </c:pt>
              </c:strCache>
            </c:strRef>
          </c:tx>
          <c:spPr>
            <a:solidFill>
              <a:schemeClr val="accent3">
                <a:lumMod val="80000"/>
                <a:lumOff val="20000"/>
              </a:schemeClr>
            </a:solidFill>
            <a:ln>
              <a:noFill/>
            </a:ln>
            <a:effectLst/>
          </c:spPr>
          <c:invertIfNegative val="0"/>
          <c:cat>
            <c:strRef>
              <c:f>Minor!$E$65:$G$65</c:f>
              <c:strCache>
                <c:ptCount val="3"/>
                <c:pt idx="0">
                  <c:v>bzip2</c:v>
                </c:pt>
                <c:pt idx="1">
                  <c:v>libquantum</c:v>
                </c:pt>
                <c:pt idx="2">
                  <c:v>sjeng</c:v>
                </c:pt>
              </c:strCache>
            </c:strRef>
          </c:cat>
          <c:val>
            <c:numRef>
              <c:f>Minor!$B$121:$D$121</c:f>
              <c:numCache>
                <c:formatCode>General</c:formatCode>
                <c:ptCount val="3"/>
                <c:pt idx="0">
                  <c:v>0.43790284806176821</c:v>
                </c:pt>
                <c:pt idx="1">
                  <c:v>1.0663731296898341E-4</c:v>
                </c:pt>
                <c:pt idx="2">
                  <c:v>0.68791311718096015</c:v>
                </c:pt>
              </c:numCache>
            </c:numRef>
          </c:val>
          <c:extLst>
            <c:ext xmlns:c16="http://schemas.microsoft.com/office/drawing/2014/chart" uri="{C3380CC4-5D6E-409C-BE32-E72D297353CC}">
              <c16:uniqueId val="{00000007-952C-4FA3-AFB2-F7344FB793C9}"/>
            </c:ext>
          </c:extLst>
        </c:ser>
        <c:dLbls>
          <c:showLegendKey val="0"/>
          <c:showVal val="0"/>
          <c:showCatName val="0"/>
          <c:showSerName val="0"/>
          <c:showPercent val="0"/>
          <c:showBubbleSize val="0"/>
        </c:dLbls>
        <c:gapWidth val="219"/>
        <c:overlap val="-27"/>
        <c:axId val="1042721128"/>
        <c:axId val="1056922240"/>
      </c:barChart>
      <c:catAx>
        <c:axId val="1042721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922240"/>
        <c:crosses val="autoZero"/>
        <c:auto val="1"/>
        <c:lblAlgn val="ctr"/>
        <c:lblOffset val="100"/>
        <c:noMultiLvlLbl val="0"/>
      </c:catAx>
      <c:valAx>
        <c:axId val="105692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42721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860F-6DFB-4960-8BC1-03F7CF8FC77F}" type="datetimeFigureOut">
              <a:rPr lang="en-US" smtClean="0"/>
              <a:t>27-Apr-21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00D78-B428-4A5F-9931-8E79B15339D7}" type="slidenum">
              <a:rPr lang="en-US" smtClean="0"/>
              <a:t>‹#›</a:t>
            </a:fld>
            <a:endParaRPr lang="en-US"/>
          </a:p>
        </p:txBody>
      </p:sp>
    </p:spTree>
    <p:extLst>
      <p:ext uri="{BB962C8B-B14F-4D97-AF65-F5344CB8AC3E}">
        <p14:creationId xmlns:p14="http://schemas.microsoft.com/office/powerpoint/2010/main" val="218240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33333"/>
                </a:solidFill>
                <a:effectLst/>
                <a:latin typeface="Tahoma" panose="020B0604030504040204" pitchFamily="34" charset="0"/>
              </a:rPr>
              <a:t>Our Project is based on Professor </a:t>
            </a:r>
            <a:r>
              <a:rPr lang="en-US" b="0" i="0" dirty="0" err="1">
                <a:solidFill>
                  <a:srgbClr val="333333"/>
                </a:solidFill>
                <a:effectLst/>
                <a:latin typeface="Tahoma" panose="020B0604030504040204" pitchFamily="34" charset="0"/>
              </a:rPr>
              <a:t>Mikko’s</a:t>
            </a:r>
            <a:r>
              <a:rPr lang="en-US" b="0" i="0" dirty="0">
                <a:solidFill>
                  <a:srgbClr val="333333"/>
                </a:solidFill>
                <a:effectLst/>
                <a:latin typeface="Tahoma" panose="020B0604030504040204" pitchFamily="34" charset="0"/>
              </a:rPr>
              <a:t> work on “Value Locality and Load VP”, in ASPLOS’ 96.</a:t>
            </a:r>
          </a:p>
          <a:p>
            <a:pPr marL="171450" indent="-171450" algn="l">
              <a:buFont typeface="Arial" panose="020B0604020202020204" pitchFamily="34" charset="0"/>
              <a:buChar char="•"/>
            </a:pPr>
            <a:r>
              <a:rPr lang="en-US" b="0" i="0" dirty="0">
                <a:solidFill>
                  <a:srgbClr val="333333"/>
                </a:solidFill>
                <a:effectLst/>
                <a:latin typeface="Tahoma" panose="020B0604030504040204" pitchFamily="34" charset="0"/>
              </a:rPr>
              <a:t>The credo of our work is based on the concept of value locality: </a:t>
            </a:r>
            <a:r>
              <a:rPr lang="en-US" sz="1800" b="1" i="1" u="none" strike="noStrike" baseline="0" dirty="0">
                <a:solidFill>
                  <a:srgbClr val="FFFFFF"/>
                </a:solidFill>
                <a:latin typeface="Times New Roman" panose="02020603050405020304" pitchFamily="18" charset="0"/>
              </a:rPr>
              <a:t>value locality </a:t>
            </a:r>
            <a:r>
              <a:rPr lang="en-US" sz="1800" b="1" i="0" u="none" strike="noStrike" baseline="0" dirty="0">
                <a:solidFill>
                  <a:srgbClr val="FFFFFF"/>
                </a:solidFill>
                <a:latin typeface="Times New Roman" panose="02020603050405020304" pitchFamily="18" charset="0"/>
              </a:rPr>
              <a:t>describes the likelihood of the recurrence of a previously-seen value within a storage 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Drawing a parallel from Branch Prediction – eliminates the control dependences  </a:t>
            </a:r>
            <a:r>
              <a:rPr lang="en-US" dirty="0">
                <a:sym typeface="Wingdings" panose="05000000000000000000" pitchFamily="2" charset="2"/>
              </a:rPr>
              <a:t> </a:t>
            </a:r>
            <a:r>
              <a:rPr lang="en-US" dirty="0"/>
              <a:t>Value Prediction – eliminates the data dependences</a:t>
            </a:r>
            <a:endParaRPr lang="en-US" b="0" i="0" dirty="0">
              <a:solidFill>
                <a:srgbClr val="333333"/>
              </a:solidFill>
              <a:effectLst/>
              <a:latin typeface="Tahoma" panose="020B0604030504040204" pitchFamily="34" charset="0"/>
            </a:endParaRPr>
          </a:p>
          <a:p>
            <a:pPr marL="171450" indent="-171450">
              <a:buFont typeface="Arial" panose="020B0604020202020204" pitchFamily="34" charset="0"/>
              <a:buChar char="•"/>
            </a:pPr>
            <a:r>
              <a:rPr lang="en-US" b="0" i="0" dirty="0">
                <a:solidFill>
                  <a:srgbClr val="333333"/>
                </a:solidFill>
                <a:effectLst/>
                <a:latin typeface="Tahoma" panose="020B0604030504040204" pitchFamily="34" charset="0"/>
              </a:rPr>
              <a:t>The main intent of VP is to predict the results of a load operation based on previously occurring loads.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Tahoma" panose="020B0604030504040204" pitchFamily="34" charset="0"/>
              </a:rPr>
              <a:t>The Load prediction is performed during the Fetch and Decode stages of the pipeline.  Thus, the dependent instructions can be issued immediately.  </a:t>
            </a:r>
          </a:p>
          <a:p>
            <a:pPr marL="171450" indent="-171450">
              <a:buFont typeface="Arial" panose="020B0604020202020204" pitchFamily="34" charset="0"/>
              <a:buChar char="•"/>
            </a:pPr>
            <a:endParaRPr lang="en-US" b="0" i="0" dirty="0">
              <a:solidFill>
                <a:srgbClr val="333333"/>
              </a:solidFill>
              <a:effectLst/>
              <a:latin typeface="Tahoma" panose="020B0604030504040204" pitchFamily="34" charset="0"/>
            </a:endParaRPr>
          </a:p>
          <a:p>
            <a:pPr marL="0" indent="0">
              <a:buFont typeface="Arial" panose="020B0604020202020204" pitchFamily="34" charset="0"/>
              <a:buNone/>
            </a:pPr>
            <a:r>
              <a:rPr lang="en-US" b="0" i="0" dirty="0">
                <a:solidFill>
                  <a:srgbClr val="333333"/>
                </a:solidFill>
                <a:effectLst/>
                <a:latin typeface="Tahoma" panose="020B0604030504040204" pitchFamily="34" charset="0"/>
              </a:rPr>
              <a:t>Why Load value prediction and not store value </a:t>
            </a:r>
            <a:r>
              <a:rPr lang="en-US" b="0" i="0" dirty="0" err="1">
                <a:solidFill>
                  <a:srgbClr val="333333"/>
                </a:solidFill>
                <a:effectLst/>
                <a:latin typeface="Tahoma" panose="020B0604030504040204" pitchFamily="34" charset="0"/>
              </a:rPr>
              <a:t>predition</a:t>
            </a:r>
            <a:r>
              <a:rPr lang="en-US" b="0" i="0" dirty="0">
                <a:solidFill>
                  <a:srgbClr val="333333"/>
                </a:solidFill>
                <a:effectLst/>
                <a:latin typeface="Tahoma" panose="020B0604030504040204" pitchFamily="34" charset="0"/>
              </a:rPr>
              <a:t>? - </a:t>
            </a:r>
            <a:r>
              <a:rPr lang="en-US" b="0" i="0" dirty="0" err="1">
                <a:solidFill>
                  <a:srgbClr val="333333"/>
                </a:solidFill>
                <a:effectLst/>
                <a:latin typeface="Tahoma" panose="020B0604030504040204" pitchFamily="34" charset="0"/>
              </a:rPr>
              <a:t>Praj</a:t>
            </a:r>
            <a:endParaRPr lang="en-US" b="0" i="0" dirty="0">
              <a:solidFill>
                <a:srgbClr val="333333"/>
              </a:solidFill>
              <a:effectLst/>
              <a:latin typeface="Tahoma" panose="020B0604030504040204" pitchFamily="34" charset="0"/>
            </a:endParaRPr>
          </a:p>
          <a:p>
            <a:pPr marL="171450" indent="-171450">
              <a:buFont typeface="Arial" panose="020B0604020202020204" pitchFamily="34" charset="0"/>
              <a:buChar char="•"/>
            </a:pPr>
            <a:r>
              <a:rPr lang="en-US" b="0" i="0" dirty="0">
                <a:solidFill>
                  <a:srgbClr val="333333"/>
                </a:solidFill>
                <a:effectLst/>
                <a:latin typeface="Tahoma" panose="020B0604030504040204" pitchFamily="34" charset="0"/>
              </a:rPr>
              <a:t>A store op, that updates a base register is quite unlikely to exhibit any sort of locality.  On the other hand, a load is very likely to have both spatial and temporal locality because any value stored in memory will likely be accessed more than once.  Thus, </a:t>
            </a:r>
            <a:r>
              <a:rPr lang="en-US" b="0" i="0" dirty="0" err="1">
                <a:solidFill>
                  <a:srgbClr val="333333"/>
                </a:solidFill>
                <a:effectLst/>
                <a:latin typeface="Tahoma" panose="020B0604030504040204" pitchFamily="34" charset="0"/>
              </a:rPr>
              <a:t>Lipasti</a:t>
            </a:r>
            <a:r>
              <a:rPr lang="en-US" b="0" i="0" dirty="0">
                <a:solidFill>
                  <a:srgbClr val="333333"/>
                </a:solidFill>
                <a:effectLst/>
                <a:latin typeface="Tahoma" panose="020B0604030504040204" pitchFamily="34" charset="0"/>
              </a:rPr>
              <a:t> here focuses on VP for Load instructions.</a:t>
            </a:r>
          </a:p>
        </p:txBody>
      </p:sp>
      <p:sp>
        <p:nvSpPr>
          <p:cNvPr id="4" name="Slide Number Placeholder 3"/>
          <p:cNvSpPr>
            <a:spLocks noGrp="1"/>
          </p:cNvSpPr>
          <p:nvPr>
            <p:ph type="sldNum" sz="quarter" idx="5"/>
          </p:nvPr>
        </p:nvSpPr>
        <p:spPr/>
        <p:txBody>
          <a:bodyPr/>
          <a:lstStyle/>
          <a:p>
            <a:fld id="{76A00D78-B428-4A5F-9931-8E79B15339D7}" type="slidenum">
              <a:rPr lang="en-US" smtClean="0"/>
              <a:t>3</a:t>
            </a:fld>
            <a:endParaRPr lang="en-US"/>
          </a:p>
        </p:txBody>
      </p:sp>
    </p:spTree>
    <p:extLst>
      <p:ext uri="{BB962C8B-B14F-4D97-AF65-F5344CB8AC3E}">
        <p14:creationId xmlns:p14="http://schemas.microsoft.com/office/powerpoint/2010/main" val="816524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Satvik</a:t>
            </a:r>
            <a:endParaRPr lang="en-US"/>
          </a:p>
        </p:txBody>
      </p:sp>
      <p:sp>
        <p:nvSpPr>
          <p:cNvPr id="4" name="Slide Number Placeholder 3"/>
          <p:cNvSpPr>
            <a:spLocks noGrp="1"/>
          </p:cNvSpPr>
          <p:nvPr>
            <p:ph type="sldNum" sz="quarter" idx="5"/>
          </p:nvPr>
        </p:nvSpPr>
        <p:spPr/>
        <p:txBody>
          <a:bodyPr/>
          <a:lstStyle/>
          <a:p>
            <a:fld id="{76A00D78-B428-4A5F-9931-8E79B15339D7}" type="slidenum">
              <a:rPr lang="en-US" smtClean="0"/>
              <a:t>13</a:t>
            </a:fld>
            <a:endParaRPr lang="en-US"/>
          </a:p>
        </p:txBody>
      </p:sp>
    </p:spTree>
    <p:extLst>
      <p:ext uri="{BB962C8B-B14F-4D97-AF65-F5344CB8AC3E}">
        <p14:creationId xmlns:p14="http://schemas.microsoft.com/office/powerpoint/2010/main" val="24006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Satvik</a:t>
            </a:r>
          </a:p>
        </p:txBody>
      </p:sp>
      <p:sp>
        <p:nvSpPr>
          <p:cNvPr id="4" name="Slide Number Placeholder 3"/>
          <p:cNvSpPr>
            <a:spLocks noGrp="1"/>
          </p:cNvSpPr>
          <p:nvPr>
            <p:ph type="sldNum" sz="quarter" idx="5"/>
          </p:nvPr>
        </p:nvSpPr>
        <p:spPr/>
        <p:txBody>
          <a:bodyPr/>
          <a:lstStyle/>
          <a:p>
            <a:fld id="{76A00D78-B428-4A5F-9931-8E79B15339D7}" type="slidenum">
              <a:rPr lang="en-US" smtClean="0"/>
              <a:t>14</a:t>
            </a:fld>
            <a:endParaRPr lang="en-US"/>
          </a:p>
        </p:txBody>
      </p:sp>
    </p:spTree>
    <p:extLst>
      <p:ext uri="{BB962C8B-B14F-4D97-AF65-F5344CB8AC3E}">
        <p14:creationId xmlns:p14="http://schemas.microsoft.com/office/powerpoint/2010/main" val="1036979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Satvik</a:t>
            </a:r>
            <a:endParaRPr lang="en-US"/>
          </a:p>
        </p:txBody>
      </p:sp>
      <p:sp>
        <p:nvSpPr>
          <p:cNvPr id="4" name="Slide Number Placeholder 3"/>
          <p:cNvSpPr>
            <a:spLocks noGrp="1"/>
          </p:cNvSpPr>
          <p:nvPr>
            <p:ph type="sldNum" sz="quarter" idx="5"/>
          </p:nvPr>
        </p:nvSpPr>
        <p:spPr/>
        <p:txBody>
          <a:bodyPr/>
          <a:lstStyle/>
          <a:p>
            <a:fld id="{76A00D78-B428-4A5F-9931-8E79B15339D7}" type="slidenum">
              <a:rPr lang="en-US" smtClean="0"/>
              <a:t>15</a:t>
            </a:fld>
            <a:endParaRPr lang="en-US"/>
          </a:p>
        </p:txBody>
      </p:sp>
    </p:spTree>
    <p:extLst>
      <p:ext uri="{BB962C8B-B14F-4D97-AF65-F5344CB8AC3E}">
        <p14:creationId xmlns:p14="http://schemas.microsoft.com/office/powerpoint/2010/main" val="195384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Loads Unpredictable. This is not necessarily an indicator of performance, i.e. </a:t>
            </a:r>
            <a:r>
              <a:rPr lang="en-US" err="1"/>
              <a:t>libquantum</a:t>
            </a:r>
            <a:r>
              <a:rPr lang="en-US"/>
              <a:t> v0 has the lowest % unpredictable, meaning the most are either predictable or constant, but this actually has worse performance in terms of IPC and D$ accesses avoided. </a:t>
            </a:r>
          </a:p>
        </p:txBody>
      </p:sp>
      <p:sp>
        <p:nvSpPr>
          <p:cNvPr id="4" name="Slide Number Placeholder 3"/>
          <p:cNvSpPr>
            <a:spLocks noGrp="1"/>
          </p:cNvSpPr>
          <p:nvPr>
            <p:ph type="sldNum" sz="quarter" idx="5"/>
          </p:nvPr>
        </p:nvSpPr>
        <p:spPr/>
        <p:txBody>
          <a:bodyPr/>
          <a:lstStyle/>
          <a:p>
            <a:fld id="{76A00D78-B428-4A5F-9931-8E79B15339D7}" type="slidenum">
              <a:rPr lang="en-US" smtClean="0"/>
              <a:t>18</a:t>
            </a:fld>
            <a:endParaRPr lang="en-US"/>
          </a:p>
        </p:txBody>
      </p:sp>
    </p:spTree>
    <p:extLst>
      <p:ext uri="{BB962C8B-B14F-4D97-AF65-F5344CB8AC3E}">
        <p14:creationId xmlns:p14="http://schemas.microsoft.com/office/powerpoint/2010/main" val="2990734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Robert</a:t>
            </a:r>
          </a:p>
          <a:p>
            <a:endParaRPr lang="en-US"/>
          </a:p>
          <a:p>
            <a:r>
              <a:rPr lang="en-US"/>
              <a:t>In the minor, we modify the decode stage to tag the dynamic instruction with the load classification and the load value from the LCT and LVPT.</a:t>
            </a:r>
          </a:p>
          <a:p>
            <a:endParaRPr lang="en-US"/>
          </a:p>
          <a:p>
            <a:r>
              <a:rPr lang="en-US"/>
              <a:t>In the commit phase, memory accesses are sent to the LSQ. At the LSQ, for constant loads we check with the CVU to verify that the load can proceed as constant. If it can proceed as constant, the response packet updated with the predicted value and the response is returned without touching the memory hierarchy. All stores are also sent to the CVU to invalidate any matching data addresses to stay coherent with main memory. </a:t>
            </a:r>
          </a:p>
          <a:p>
            <a:endParaRPr lang="en-US"/>
          </a:p>
          <a:p>
            <a:r>
              <a:rPr lang="en-US"/>
              <a:t>Finally, all load instructions that reach commit are sent to the LVP where they strengthen the prediction of LCT and update value of LVPT. </a:t>
            </a:r>
          </a:p>
        </p:txBody>
      </p:sp>
      <p:sp>
        <p:nvSpPr>
          <p:cNvPr id="4" name="Slide Number Placeholder 3"/>
          <p:cNvSpPr>
            <a:spLocks noGrp="1"/>
          </p:cNvSpPr>
          <p:nvPr>
            <p:ph type="sldNum" sz="quarter" idx="5"/>
          </p:nvPr>
        </p:nvSpPr>
        <p:spPr/>
        <p:txBody>
          <a:bodyPr/>
          <a:lstStyle/>
          <a:p>
            <a:fld id="{76A00D78-B428-4A5F-9931-8E79B15339D7}" type="slidenum">
              <a:rPr lang="en-US" smtClean="0"/>
              <a:t>20</a:t>
            </a:fld>
            <a:endParaRPr lang="en-US"/>
          </a:p>
        </p:txBody>
      </p:sp>
    </p:spTree>
    <p:extLst>
      <p:ext uri="{BB962C8B-B14F-4D97-AF65-F5344CB8AC3E}">
        <p14:creationId xmlns:p14="http://schemas.microsoft.com/office/powerpoint/2010/main" val="372911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Robert</a:t>
            </a:r>
            <a:br>
              <a:rPr lang="en-US"/>
            </a:br>
            <a:r>
              <a:rPr lang="en-US"/>
              <a:t>The DerivO3 CPU operates in much the same way. The instruction tagging is done in the Dispatch stage. Instructions are loaded into the Instruction Queue and Load-Store Queue as normal, and the LSQ is similarly modified to verify constant loads. Finally, all loads are sent to the LCT and LVPT for updating in the writeback stage.</a:t>
            </a:r>
          </a:p>
        </p:txBody>
      </p:sp>
      <p:sp>
        <p:nvSpPr>
          <p:cNvPr id="4" name="Slide Number Placeholder 3"/>
          <p:cNvSpPr>
            <a:spLocks noGrp="1"/>
          </p:cNvSpPr>
          <p:nvPr>
            <p:ph type="sldNum" sz="quarter" idx="5"/>
          </p:nvPr>
        </p:nvSpPr>
        <p:spPr/>
        <p:txBody>
          <a:bodyPr/>
          <a:lstStyle/>
          <a:p>
            <a:fld id="{76A00D78-B428-4A5F-9931-8E79B15339D7}" type="slidenum">
              <a:rPr lang="en-US" smtClean="0"/>
              <a:t>21</a:t>
            </a:fld>
            <a:endParaRPr lang="en-US"/>
          </a:p>
        </p:txBody>
      </p:sp>
    </p:spTree>
    <p:extLst>
      <p:ext uri="{BB962C8B-B14F-4D97-AF65-F5344CB8AC3E}">
        <p14:creationId xmlns:p14="http://schemas.microsoft.com/office/powerpoint/2010/main" val="412223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A00D78-B428-4A5F-9931-8E79B15339D7}" type="slidenum">
              <a:rPr lang="en-US" smtClean="0"/>
              <a:t>4</a:t>
            </a:fld>
            <a:endParaRPr lang="en-US"/>
          </a:p>
        </p:txBody>
      </p:sp>
    </p:spTree>
    <p:extLst>
      <p:ext uri="{BB962C8B-B14F-4D97-AF65-F5344CB8AC3E}">
        <p14:creationId xmlns:p14="http://schemas.microsoft.com/office/powerpoint/2010/main" val="50286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Tahoma" panose="020B0604030504040204" pitchFamily="34" charset="0"/>
              </a:rPr>
              <a:t>In the implementation of LVP, we used three blocks: </a:t>
            </a:r>
          </a:p>
          <a:p>
            <a:pPr marL="171450" indent="-171450" algn="l">
              <a:buFont typeface="Arial" panose="020B0604020202020204" pitchFamily="34" charset="0"/>
              <a:buChar char="•"/>
            </a:pPr>
            <a:r>
              <a:rPr lang="en-US" b="0" i="0" dirty="0">
                <a:solidFill>
                  <a:srgbClr val="333333"/>
                </a:solidFill>
                <a:effectLst/>
                <a:latin typeface="Tahoma" panose="020B0604030504040204" pitchFamily="34" charset="0"/>
              </a:rPr>
              <a:t>Load Value Prediction Table (LVPT): The LVPT stores the predicted values to be used for later instructions.  It is a cache that is indexed by the instruction address and uses the standard LRU replacement mechanism. It is direct-mapped, untagged so that </a:t>
            </a:r>
            <a:r>
              <a:rPr lang="en-US" sz="1800" b="0" i="0" u="none" strike="noStrike" baseline="0" dirty="0">
                <a:solidFill>
                  <a:srgbClr val="FFFFFF"/>
                </a:solidFill>
                <a:latin typeface="Times New Roman" panose="02020603050405020304" pitchFamily="18" charset="0"/>
              </a:rPr>
              <a:t>constructive and destructive interference can occur between loads that map to the same entry</a:t>
            </a:r>
          </a:p>
          <a:p>
            <a:pPr algn="l"/>
            <a:endParaRPr lang="en-US" b="0" i="0" dirty="0">
              <a:solidFill>
                <a:srgbClr val="333333"/>
              </a:solidFill>
              <a:effectLst/>
              <a:latin typeface="Tahom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Tahoma" panose="020B0604030504040204" pitchFamily="34" charset="0"/>
              </a:rPr>
              <a:t>Load Classification Table (LCT): The LCT is used to answer the question of when predictions should be made.  Again, the table is indexed by the instruction address, but now instead of storing a value, the table stores a saturating counter that keeps track of how predictable the instruction is.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33333"/>
              </a:solidFill>
              <a:effectLst/>
              <a:latin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33333"/>
                </a:solidFill>
                <a:effectLst/>
                <a:latin typeface="Tahoma" panose="020B0604030504040204" pitchFamily="34" charset="0"/>
              </a:rPr>
              <a:t>--- work on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333333"/>
              </a:solidFill>
              <a:effectLst/>
              <a:latin typeface="Tahom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76A00D78-B428-4A5F-9931-8E79B15339D7}" type="slidenum">
              <a:rPr lang="en-US" smtClean="0"/>
              <a:t>5</a:t>
            </a:fld>
            <a:endParaRPr lang="en-US"/>
          </a:p>
        </p:txBody>
      </p:sp>
    </p:spTree>
    <p:extLst>
      <p:ext uri="{BB962C8B-B14F-4D97-AF65-F5344CB8AC3E}">
        <p14:creationId xmlns:p14="http://schemas.microsoft.com/office/powerpoint/2010/main" val="324398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Robert</a:t>
            </a:r>
          </a:p>
          <a:p>
            <a:endParaRPr lang="en-US"/>
          </a:p>
          <a:p>
            <a:r>
              <a:rPr lang="en-US"/>
              <a:t>In the minor, we modify the decode stage to tag the dynamic instruction with the load classification and the load value from the LCT and LVPT.</a:t>
            </a:r>
          </a:p>
          <a:p>
            <a:endParaRPr lang="en-US"/>
          </a:p>
          <a:p>
            <a:r>
              <a:rPr lang="en-US"/>
              <a:t>In the commit phase, memory accesses are sent to the LSQ. At the LSQ, for constant loads we check with the CVU to verify that the load can proceed as constant. If it can proceed as constant, the response packet updated with the predicted value and the response is returned without touching the memory hierarchy. All stores are also sent to the CVU to invalidate any matching data addresses to stay coherent with main memory. </a:t>
            </a:r>
          </a:p>
          <a:p>
            <a:endParaRPr lang="en-US"/>
          </a:p>
          <a:p>
            <a:r>
              <a:rPr lang="en-US"/>
              <a:t>Finally, all load instructions that reach commit are sent to the LVP where they strengthen the prediction of LCT and update value of LVPT. </a:t>
            </a:r>
          </a:p>
        </p:txBody>
      </p:sp>
      <p:sp>
        <p:nvSpPr>
          <p:cNvPr id="4" name="Slide Number Placeholder 3"/>
          <p:cNvSpPr>
            <a:spLocks noGrp="1"/>
          </p:cNvSpPr>
          <p:nvPr>
            <p:ph type="sldNum" sz="quarter" idx="5"/>
          </p:nvPr>
        </p:nvSpPr>
        <p:spPr/>
        <p:txBody>
          <a:bodyPr/>
          <a:lstStyle/>
          <a:p>
            <a:fld id="{76A00D78-B428-4A5F-9931-8E79B15339D7}" type="slidenum">
              <a:rPr lang="en-US" smtClean="0"/>
              <a:t>6</a:t>
            </a:fld>
            <a:endParaRPr lang="en-US"/>
          </a:p>
        </p:txBody>
      </p:sp>
    </p:spTree>
    <p:extLst>
      <p:ext uri="{BB962C8B-B14F-4D97-AF65-F5344CB8AC3E}">
        <p14:creationId xmlns:p14="http://schemas.microsoft.com/office/powerpoint/2010/main" val="372911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Prajyot</a:t>
            </a:r>
          </a:p>
          <a:p>
            <a:r>
              <a:rPr lang="en-US" dirty="0"/>
              <a:t>When running our benchmarks, we use 8 variations of the LVP unit to understand the effects of different parameters on the impact of the LVPU. Key parameters include # LCT entries, counter size for LCT, # LVPT entries, LVPT history depth, CVU entries/thread, and CVU replacement policy. V0, V1,V2, and V7 allow us to view the impact of various hardware changes. V2-V6 form more or less “ideal” hardware that allow us to view the impact of CVU replacement policy. </a:t>
            </a:r>
          </a:p>
          <a:p>
            <a:pPr marL="171450" indent="-171450">
              <a:buFont typeface="Arial" panose="020B0604020202020204" pitchFamily="34" charset="0"/>
              <a:buChar char="•"/>
            </a:pPr>
            <a:r>
              <a:rPr lang="en-US" dirty="0"/>
              <a:t>Varying entry sizes</a:t>
            </a:r>
          </a:p>
          <a:p>
            <a:pPr marL="171450" indent="-171450">
              <a:buFont typeface="Arial" panose="020B0604020202020204" pitchFamily="34" charset="0"/>
              <a:buChar char="•"/>
            </a:pPr>
            <a:r>
              <a:rPr lang="en-US" dirty="0"/>
              <a:t>2 vs 4-bit counter</a:t>
            </a:r>
          </a:p>
          <a:p>
            <a:pPr marL="171450" indent="-171450">
              <a:buFont typeface="Arial" panose="020B0604020202020204" pitchFamily="34" charset="0"/>
              <a:buChar char="•"/>
            </a:pPr>
            <a:r>
              <a:rPr lang="en-US" dirty="0"/>
              <a:t>Varying replacement policies</a:t>
            </a:r>
          </a:p>
        </p:txBody>
      </p:sp>
      <p:sp>
        <p:nvSpPr>
          <p:cNvPr id="4" name="Slide Number Placeholder 3"/>
          <p:cNvSpPr>
            <a:spLocks noGrp="1"/>
          </p:cNvSpPr>
          <p:nvPr>
            <p:ph type="sldNum" sz="quarter" idx="5"/>
          </p:nvPr>
        </p:nvSpPr>
        <p:spPr/>
        <p:txBody>
          <a:bodyPr/>
          <a:lstStyle/>
          <a:p>
            <a:fld id="{76A00D78-B428-4A5F-9931-8E79B15339D7}" type="slidenum">
              <a:rPr lang="en-US" smtClean="0"/>
              <a:t>8</a:t>
            </a:fld>
            <a:endParaRPr lang="en-US"/>
          </a:p>
        </p:txBody>
      </p:sp>
    </p:spTree>
    <p:extLst>
      <p:ext uri="{BB962C8B-B14F-4D97-AF65-F5344CB8AC3E}">
        <p14:creationId xmlns:p14="http://schemas.microsoft.com/office/powerpoint/2010/main" val="50147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Robert</a:t>
            </a:r>
          </a:p>
          <a:p>
            <a:r>
              <a:rPr lang="en-US"/>
              <a:t>Two of the key metrics we want to look at are the </a:t>
            </a:r>
            <a:r>
              <a:rPr lang="en-US" i="1"/>
              <a:t>coverage</a:t>
            </a:r>
            <a:r>
              <a:rPr lang="en-US" i="0"/>
              <a:t> and the </a:t>
            </a:r>
            <a:r>
              <a:rPr lang="en-US" i="1"/>
              <a:t>accuracy</a:t>
            </a:r>
            <a:r>
              <a:rPr lang="en-US" i="0"/>
              <a:t> of the constant predictions, as defined by </a:t>
            </a:r>
            <a:r>
              <a:rPr lang="en-US" i="0" err="1"/>
              <a:t>Seznec</a:t>
            </a:r>
            <a:r>
              <a:rPr lang="en-US" i="0"/>
              <a:t> in their work with value prediction. The coverage indicates the total number of loads that were tagged in decode as constant. The accuracy is the % of constant predictions that were correct and executed in LSQ as constant. Important to note that the total number of constants executed as constants is a function of both of these numbers. </a:t>
            </a:r>
          </a:p>
          <a:p>
            <a:endParaRPr lang="en-US" i="0"/>
          </a:p>
          <a:p>
            <a:r>
              <a:rPr lang="en-US" i="0"/>
              <a:t>Here, we see that the </a:t>
            </a:r>
            <a:r>
              <a:rPr lang="en-US" i="0" err="1"/>
              <a:t>libquantum</a:t>
            </a:r>
            <a:r>
              <a:rPr lang="en-US" i="0"/>
              <a:t> benchmark exhibits strong value locality, with relatively high coverage and very high accuracy (100%). We also note, particularly obvious in </a:t>
            </a:r>
            <a:r>
              <a:rPr lang="en-US" i="0" err="1"/>
              <a:t>libquantum</a:t>
            </a:r>
            <a:r>
              <a:rPr lang="en-US" i="0"/>
              <a:t>, that there is a tradeoff between coverage and accuracy because there is, overall, a fixed number of loads that are constant. We also see, compared to</a:t>
            </a:r>
          </a:p>
        </p:txBody>
      </p:sp>
      <p:sp>
        <p:nvSpPr>
          <p:cNvPr id="4" name="Slide Number Placeholder 3"/>
          <p:cNvSpPr>
            <a:spLocks noGrp="1"/>
          </p:cNvSpPr>
          <p:nvPr>
            <p:ph type="sldNum" sz="quarter" idx="5"/>
          </p:nvPr>
        </p:nvSpPr>
        <p:spPr/>
        <p:txBody>
          <a:bodyPr/>
          <a:lstStyle/>
          <a:p>
            <a:fld id="{76A00D78-B428-4A5F-9931-8E79B15339D7}" type="slidenum">
              <a:rPr lang="en-US" smtClean="0"/>
              <a:t>9</a:t>
            </a:fld>
            <a:endParaRPr lang="en-US"/>
          </a:p>
        </p:txBody>
      </p:sp>
    </p:spTree>
    <p:extLst>
      <p:ext uri="{BB962C8B-B14F-4D97-AF65-F5344CB8AC3E}">
        <p14:creationId xmlns:p14="http://schemas.microsoft.com/office/powerpoint/2010/main" val="247838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Robert</a:t>
            </a:r>
          </a:p>
          <a:p>
            <a:r>
              <a:rPr lang="en-US"/>
              <a:t>Here, we plot the IPC and D$ accesses, normalized to the baseline (which is included). IPC is hardly affect, which we’ll discuss more in our summary.</a:t>
            </a:r>
          </a:p>
          <a:p>
            <a:endParaRPr lang="en-US"/>
          </a:p>
          <a:p>
            <a:r>
              <a:rPr lang="en-US"/>
              <a:t>The D$ accesses provide some more interesting results. </a:t>
            </a:r>
            <a:r>
              <a:rPr lang="en-US" dirty="0"/>
              <a:t>In benchmarks that exhibit strong constant values like </a:t>
            </a:r>
            <a:r>
              <a:rPr lang="en-US" dirty="0" err="1"/>
              <a:t>libquantum</a:t>
            </a:r>
            <a:r>
              <a:rPr lang="en-US" dirty="0"/>
              <a:t>, we are able to significantly reduce D$ accesses by almost half even with the smallest version of the hardware (v0). </a:t>
            </a:r>
            <a:r>
              <a:rPr lang="en-US"/>
              <a:t>This also corroborates the discussion from the previous slide about the coverage and accuracy, as we can see the reduction of the D$ is approximately the same for </a:t>
            </a:r>
            <a:r>
              <a:rPr lang="en-US" err="1"/>
              <a:t>libquantum</a:t>
            </a:r>
            <a:r>
              <a:rPr lang="en-US"/>
              <a:t> for all variations even though there were significant variations in the coverage/accuracy.</a:t>
            </a:r>
            <a:endParaRPr lang="en-US" dirty="0"/>
          </a:p>
        </p:txBody>
      </p:sp>
      <p:sp>
        <p:nvSpPr>
          <p:cNvPr id="4" name="Slide Number Placeholder 3"/>
          <p:cNvSpPr>
            <a:spLocks noGrp="1"/>
          </p:cNvSpPr>
          <p:nvPr>
            <p:ph type="sldNum" sz="quarter" idx="5"/>
          </p:nvPr>
        </p:nvSpPr>
        <p:spPr/>
        <p:txBody>
          <a:bodyPr/>
          <a:lstStyle/>
          <a:p>
            <a:fld id="{76A00D78-B428-4A5F-9931-8E79B15339D7}" type="slidenum">
              <a:rPr lang="en-US" smtClean="0"/>
              <a:t>10</a:t>
            </a:fld>
            <a:endParaRPr lang="en-US"/>
          </a:p>
        </p:txBody>
      </p:sp>
    </p:spTree>
    <p:extLst>
      <p:ext uri="{BB962C8B-B14F-4D97-AF65-F5344CB8AC3E}">
        <p14:creationId xmlns:p14="http://schemas.microsoft.com/office/powerpoint/2010/main" val="23090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Satvik</a:t>
            </a:r>
          </a:p>
        </p:txBody>
      </p:sp>
      <p:sp>
        <p:nvSpPr>
          <p:cNvPr id="4" name="Slide Number Placeholder 3"/>
          <p:cNvSpPr>
            <a:spLocks noGrp="1"/>
          </p:cNvSpPr>
          <p:nvPr>
            <p:ph type="sldNum" sz="quarter" idx="5"/>
          </p:nvPr>
        </p:nvSpPr>
        <p:spPr/>
        <p:txBody>
          <a:bodyPr/>
          <a:lstStyle/>
          <a:p>
            <a:fld id="{76A00D78-B428-4A5F-9931-8E79B15339D7}" type="slidenum">
              <a:rPr lang="en-US" smtClean="0"/>
              <a:t>11</a:t>
            </a:fld>
            <a:endParaRPr lang="en-US"/>
          </a:p>
        </p:txBody>
      </p:sp>
    </p:spTree>
    <p:extLst>
      <p:ext uri="{BB962C8B-B14F-4D97-AF65-F5344CB8AC3E}">
        <p14:creationId xmlns:p14="http://schemas.microsoft.com/office/powerpoint/2010/main" val="329340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Satvik</a:t>
            </a:r>
            <a:endParaRPr lang="en-US"/>
          </a:p>
        </p:txBody>
      </p:sp>
      <p:sp>
        <p:nvSpPr>
          <p:cNvPr id="4" name="Slide Number Placeholder 3"/>
          <p:cNvSpPr>
            <a:spLocks noGrp="1"/>
          </p:cNvSpPr>
          <p:nvPr>
            <p:ph type="sldNum" sz="quarter" idx="5"/>
          </p:nvPr>
        </p:nvSpPr>
        <p:spPr/>
        <p:txBody>
          <a:bodyPr/>
          <a:lstStyle/>
          <a:p>
            <a:fld id="{76A00D78-B428-4A5F-9931-8E79B15339D7}" type="slidenum">
              <a:rPr lang="en-US" smtClean="0"/>
              <a:t>12</a:t>
            </a:fld>
            <a:endParaRPr lang="en-US"/>
          </a:p>
        </p:txBody>
      </p:sp>
    </p:spTree>
    <p:extLst>
      <p:ext uri="{BB962C8B-B14F-4D97-AF65-F5344CB8AC3E}">
        <p14:creationId xmlns:p14="http://schemas.microsoft.com/office/powerpoint/2010/main" val="644340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full">
    <p:spTree>
      <p:nvGrpSpPr>
        <p:cNvPr id="1" name=""/>
        <p:cNvGrpSpPr/>
        <p:nvPr/>
      </p:nvGrpSpPr>
      <p:grpSpPr>
        <a:xfrm>
          <a:off x="0" y="0"/>
          <a:ext cx="0" cy="0"/>
          <a:chOff x="0" y="0"/>
          <a:chExt cx="0" cy="0"/>
        </a:xfrm>
      </p:grpSpPr>
      <p:pic>
        <p:nvPicPr>
          <p:cNvPr id="4" name="Picture 3" descr="UW-Madison logo - Geometric shapes added for interest.&#10;&#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8"/>
            <a:ext cx="12192000" cy="6855322"/>
          </a:xfrm>
          <a:prstGeom prst="rect">
            <a:avLst/>
          </a:prstGeom>
        </p:spPr>
      </p:pic>
      <p:sp>
        <p:nvSpPr>
          <p:cNvPr id="2" name="Title 1"/>
          <p:cNvSpPr>
            <a:spLocks noGrp="1"/>
          </p:cNvSpPr>
          <p:nvPr>
            <p:ph type="ctrTitle"/>
          </p:nvPr>
        </p:nvSpPr>
        <p:spPr>
          <a:xfrm>
            <a:off x="1524000" y="1122363"/>
            <a:ext cx="9144000" cy="2387600"/>
          </a:xfrm>
        </p:spPr>
        <p:txBody>
          <a:bodyPr anchor="t"/>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355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artial">
    <p:spTree>
      <p:nvGrpSpPr>
        <p:cNvPr id="1" name=""/>
        <p:cNvGrpSpPr/>
        <p:nvPr/>
      </p:nvGrpSpPr>
      <p:grpSpPr>
        <a:xfrm>
          <a:off x="0" y="0"/>
          <a:ext cx="0" cy="0"/>
          <a:chOff x="0" y="0"/>
          <a:chExt cx="0" cy="0"/>
        </a:xfrm>
      </p:grpSpPr>
      <p:pic>
        <p:nvPicPr>
          <p:cNvPr id="3" name="Picture 2" descr="UW-Madison logo - Geometric shapes added for interes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0149" cy="6859041"/>
          </a:xfrm>
          <a:prstGeom prst="rect">
            <a:avLst/>
          </a:prstGeom>
        </p:spPr>
      </p:pic>
      <p:sp>
        <p:nvSpPr>
          <p:cNvPr id="5" name="Date Placeholder 4"/>
          <p:cNvSpPr>
            <a:spLocks noGrp="1"/>
          </p:cNvSpPr>
          <p:nvPr>
            <p:ph type="dt" sz="half" idx="10"/>
          </p:nvPr>
        </p:nvSpPr>
        <p:spPr/>
        <p:txBody>
          <a:bodyPr/>
          <a:lstStyle/>
          <a:p>
            <a:fld id="{E6B92C82-A379-4545-9012-2E0C55996908}" type="datetimeFigureOut">
              <a:rPr lang="en-US" smtClean="0"/>
              <a:t>27-Apr-21</a:t>
            </a:fld>
            <a:endParaRPr lang="en-US"/>
          </a:p>
        </p:txBody>
      </p:sp>
      <p:sp>
        <p:nvSpPr>
          <p:cNvPr id="7" name="Slide Number Placeholder 6"/>
          <p:cNvSpPr>
            <a:spLocks noGrp="1"/>
          </p:cNvSpPr>
          <p:nvPr>
            <p:ph type="sldNum" sz="quarter" idx="12"/>
          </p:nvPr>
        </p:nvSpPr>
        <p:spPr/>
        <p:txBody>
          <a:bodyPr/>
          <a:lstStyle/>
          <a:p>
            <a:fld id="{9D5DE6D7-F04D-7741-82FC-941AB368F7CA}" type="slidenum">
              <a:rPr lang="en-US" smtClean="0"/>
              <a:t>‹#›</a:t>
            </a:fld>
            <a:endParaRPr lang="en-US"/>
          </a:p>
        </p:txBody>
      </p:sp>
      <p:sp>
        <p:nvSpPr>
          <p:cNvPr id="8" name="Title 1"/>
          <p:cNvSpPr>
            <a:spLocks noGrp="1"/>
          </p:cNvSpPr>
          <p:nvPr>
            <p:ph type="ctrTitle"/>
          </p:nvPr>
        </p:nvSpPr>
        <p:spPr>
          <a:xfrm>
            <a:off x="1524000" y="1122363"/>
            <a:ext cx="9144000" cy="2387600"/>
          </a:xfrm>
        </p:spPr>
        <p:txBody>
          <a:bodyPr anchor="t"/>
          <a:lstStyle>
            <a:lvl1pPr algn="ctr">
              <a:defRPr sz="6000">
                <a:solidFill>
                  <a:schemeClr val="tx1"/>
                </a:solidFill>
              </a:defRPr>
            </a:lvl1pPr>
          </a:lstStyle>
          <a:p>
            <a:r>
              <a:rPr lang="en-US"/>
              <a:t>Click to edit Master title style</a:t>
            </a:r>
            <a:endParaRPr lang="en-US" dirty="0"/>
          </a:p>
        </p:txBody>
      </p:sp>
      <p:sp>
        <p:nvSpPr>
          <p:cNvPr id="9"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224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5DE6D7-F04D-7741-82FC-941AB368F7CA}" type="slidenum">
              <a:rPr lang="en-US" smtClean="0"/>
              <a:t>‹#›</a:t>
            </a:fld>
            <a:endParaRPr lang="en-US"/>
          </a:p>
        </p:txBody>
      </p:sp>
      <p:sp>
        <p:nvSpPr>
          <p:cNvPr id="7" name="Title Placeholder 1"/>
          <p:cNvSpPr>
            <a:spLocks noGrp="1"/>
          </p:cNvSpPr>
          <p:nvPr>
            <p:ph type="title"/>
          </p:nvPr>
        </p:nvSpPr>
        <p:spPr>
          <a:xfrm>
            <a:off x="838200" y="367542"/>
            <a:ext cx="10515600" cy="666573"/>
          </a:xfrm>
          <a:prstGeom prst="rect">
            <a:avLst/>
          </a:prstGeom>
        </p:spPr>
        <p:txBody>
          <a:bodyPr vert="horz" lIns="91440" tIns="45720" rIns="91440" bIns="45720" rtlCol="0" anchor="ctr">
            <a:normAutofit/>
          </a:bodyPr>
          <a:lstStyle>
            <a:lvl1pPr>
              <a:defRPr lang="en-US" dirty="0"/>
            </a:lvl1pPr>
          </a:lstStyle>
          <a:p>
            <a:pPr lvl="0"/>
            <a:r>
              <a:rPr lang="en-US"/>
              <a:t>Click to edit Master title style</a:t>
            </a:r>
            <a:endParaRPr lang="en-US" dirty="0"/>
          </a:p>
        </p:txBody>
      </p:sp>
      <p:sp>
        <p:nvSpPr>
          <p:cNvPr id="8" name="Text Placeholder 2"/>
          <p:cNvSpPr>
            <a:spLocks noGrp="1"/>
          </p:cNvSpPr>
          <p:nvPr>
            <p:ph idx="1"/>
          </p:nvPr>
        </p:nvSpPr>
        <p:spPr>
          <a:xfrm>
            <a:off x="838200" y="1230594"/>
            <a:ext cx="10515600" cy="49292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E6B92C82-A379-4545-9012-2E0C55996908}" type="datetimeFigureOut">
              <a:rPr lang="en-US" smtClean="0"/>
              <a:t>27-Apr-21</a:t>
            </a:fld>
            <a:endParaRPr lang="en-US"/>
          </a:p>
        </p:txBody>
      </p:sp>
    </p:spTree>
    <p:extLst>
      <p:ext uri="{BB962C8B-B14F-4D97-AF65-F5344CB8AC3E}">
        <p14:creationId xmlns:p14="http://schemas.microsoft.com/office/powerpoint/2010/main" val="144996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800"/>
            </a:lvl1pPr>
          </a:lstStyle>
          <a:p>
            <a:r>
              <a:rPr lang="en-US" dirty="0"/>
              <a:t>Click to edit Master subtitle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92C82-A379-4545-9012-2E0C55996908}" type="datetimeFigureOut">
              <a:rPr lang="en-US" smtClean="0"/>
              <a:t>27-Apr-21</a:t>
            </a:fld>
            <a:endParaRPr lang="en-US"/>
          </a:p>
        </p:txBody>
      </p:sp>
      <p:sp>
        <p:nvSpPr>
          <p:cNvPr id="6" name="Slide Number Placeholder 5"/>
          <p:cNvSpPr>
            <a:spLocks noGrp="1"/>
          </p:cNvSpPr>
          <p:nvPr>
            <p:ph type="sldNum" sz="quarter" idx="12"/>
          </p:nvPr>
        </p:nvSpPr>
        <p:spPr/>
        <p:txBody>
          <a:bodyPr/>
          <a:lstStyle/>
          <a:p>
            <a:fld id="{9D5DE6D7-F04D-7741-82FC-941AB368F7CA}" type="slidenum">
              <a:rPr lang="en-US" smtClean="0"/>
              <a:t>‹#›</a:t>
            </a:fld>
            <a:endParaRPr lang="en-US"/>
          </a:p>
        </p:txBody>
      </p:sp>
    </p:spTree>
    <p:extLst>
      <p:ext uri="{BB962C8B-B14F-4D97-AF65-F5344CB8AC3E}">
        <p14:creationId xmlns:p14="http://schemas.microsoft.com/office/powerpoint/2010/main" val="209064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44370"/>
            <a:ext cx="10515600" cy="683664"/>
          </a:xfrm>
        </p:spPr>
        <p:txBody>
          <a:bodyPr vert="horz" lIns="91440" tIns="45720" rIns="91440" bIns="45720" rtlCol="0" anchor="ctr">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838200" y="1230596"/>
            <a:ext cx="5181600" cy="502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30596"/>
            <a:ext cx="5181600" cy="502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B92C82-A379-4545-9012-2E0C55996908}" type="datetimeFigureOut">
              <a:rPr lang="en-US" smtClean="0"/>
              <a:t>27-Apr-21</a:t>
            </a:fld>
            <a:endParaRPr lang="en-US"/>
          </a:p>
        </p:txBody>
      </p:sp>
      <p:sp>
        <p:nvSpPr>
          <p:cNvPr id="7" name="Slide Number Placeholder 6"/>
          <p:cNvSpPr>
            <a:spLocks noGrp="1"/>
          </p:cNvSpPr>
          <p:nvPr>
            <p:ph type="sldNum" sz="quarter" idx="12"/>
          </p:nvPr>
        </p:nvSpPr>
        <p:spPr/>
        <p:txBody>
          <a:bodyPr/>
          <a:lstStyle/>
          <a:p>
            <a:fld id="{9D5DE6D7-F04D-7741-82FC-941AB368F7CA}" type="slidenum">
              <a:rPr lang="en-US" smtClean="0"/>
              <a:t>‹#›</a:t>
            </a:fld>
            <a:endParaRPr lang="en-US"/>
          </a:p>
        </p:txBody>
      </p:sp>
    </p:spTree>
    <p:extLst>
      <p:ext uri="{BB962C8B-B14F-4D97-AF65-F5344CB8AC3E}">
        <p14:creationId xmlns:p14="http://schemas.microsoft.com/office/powerpoint/2010/main" val="34056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84745"/>
            <a:ext cx="10515600" cy="640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16841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093720"/>
            <a:ext cx="5157787" cy="4095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16841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093720"/>
            <a:ext cx="5183188" cy="4095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B92C82-A379-4545-9012-2E0C55996908}" type="datetimeFigureOut">
              <a:rPr lang="en-US" smtClean="0"/>
              <a:t>27-Apr-21</a:t>
            </a:fld>
            <a:endParaRPr lang="en-US"/>
          </a:p>
        </p:txBody>
      </p:sp>
      <p:sp>
        <p:nvSpPr>
          <p:cNvPr id="9" name="Slide Number Placeholder 8"/>
          <p:cNvSpPr>
            <a:spLocks noGrp="1"/>
          </p:cNvSpPr>
          <p:nvPr>
            <p:ph type="sldNum" sz="quarter" idx="12"/>
          </p:nvPr>
        </p:nvSpPr>
        <p:spPr/>
        <p:txBody>
          <a:bodyPr/>
          <a:lstStyle/>
          <a:p>
            <a:fld id="{9D5DE6D7-F04D-7741-82FC-941AB368F7CA}" type="slidenum">
              <a:rPr lang="en-US" smtClean="0"/>
              <a:t>‹#›</a:t>
            </a:fld>
            <a:endParaRPr lang="en-US"/>
          </a:p>
        </p:txBody>
      </p:sp>
    </p:spTree>
    <p:extLst>
      <p:ext uri="{BB962C8B-B14F-4D97-AF65-F5344CB8AC3E}">
        <p14:creationId xmlns:p14="http://schemas.microsoft.com/office/powerpoint/2010/main" val="77717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29"/>
            <a:ext cx="10515600" cy="6152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92C82-A379-4545-9012-2E0C55996908}" type="datetimeFigureOut">
              <a:rPr lang="en-US" smtClean="0"/>
              <a:t>27-Apr-21</a:t>
            </a:fld>
            <a:endParaRPr lang="en-US"/>
          </a:p>
        </p:txBody>
      </p:sp>
      <p:sp>
        <p:nvSpPr>
          <p:cNvPr id="5" name="Slide Number Placeholder 4"/>
          <p:cNvSpPr>
            <a:spLocks noGrp="1"/>
          </p:cNvSpPr>
          <p:nvPr>
            <p:ph type="sldNum" sz="quarter" idx="12"/>
          </p:nvPr>
        </p:nvSpPr>
        <p:spPr/>
        <p:txBody>
          <a:bodyPr/>
          <a:lstStyle/>
          <a:p>
            <a:fld id="{9D5DE6D7-F04D-7741-82FC-941AB368F7CA}" type="slidenum">
              <a:rPr lang="en-US" smtClean="0"/>
              <a:t>‹#›</a:t>
            </a:fld>
            <a:endParaRPr lang="en-US"/>
          </a:p>
        </p:txBody>
      </p:sp>
    </p:spTree>
    <p:extLst>
      <p:ext uri="{BB962C8B-B14F-4D97-AF65-F5344CB8AC3E}">
        <p14:creationId xmlns:p14="http://schemas.microsoft.com/office/powerpoint/2010/main" val="103001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92C82-A379-4545-9012-2E0C55996908}" type="datetimeFigureOut">
              <a:rPr lang="en-US" smtClean="0"/>
              <a:t>27-Apr-21</a:t>
            </a:fld>
            <a:endParaRPr lang="en-US"/>
          </a:p>
        </p:txBody>
      </p:sp>
      <p:sp>
        <p:nvSpPr>
          <p:cNvPr id="4" name="Slide Number Placeholder 3"/>
          <p:cNvSpPr>
            <a:spLocks noGrp="1"/>
          </p:cNvSpPr>
          <p:nvPr>
            <p:ph type="sldNum" sz="quarter" idx="12"/>
          </p:nvPr>
        </p:nvSpPr>
        <p:spPr/>
        <p:txBody>
          <a:bodyPr/>
          <a:lstStyle/>
          <a:p>
            <a:fld id="{9D5DE6D7-F04D-7741-82FC-941AB368F7CA}" type="slidenum">
              <a:rPr lang="en-US" smtClean="0"/>
              <a:t>‹#›</a:t>
            </a:fld>
            <a:endParaRPr lang="en-US"/>
          </a:p>
        </p:txBody>
      </p:sp>
    </p:spTree>
    <p:extLst>
      <p:ext uri="{BB962C8B-B14F-4D97-AF65-F5344CB8AC3E}">
        <p14:creationId xmlns:p14="http://schemas.microsoft.com/office/powerpoint/2010/main" val="31026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D5DE6D7-F04D-7741-82FC-941AB368F7CA}" type="slidenum">
              <a:rPr lang="en-US" smtClean="0"/>
              <a:t>‹#›</a:t>
            </a:fld>
            <a:endParaRPr lang="en-US"/>
          </a:p>
        </p:txBody>
      </p:sp>
      <p:sp>
        <p:nvSpPr>
          <p:cNvPr id="4" name="Rectangle 3">
            <a:extLst>
              <a:ext uri="{FF2B5EF4-FFF2-40B4-BE49-F238E27FC236}">
                <a16:creationId xmlns:a16="http://schemas.microsoft.com/office/drawing/2014/main" id="{9E01FF7A-21A8-401B-BAF0-FD6C6E88B8F5}"/>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93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Geometric shapes added for interest."/>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1" y="-1041"/>
            <a:ext cx="12190149" cy="6859041"/>
          </a:xfrm>
          <a:prstGeom prst="rect">
            <a:avLst/>
          </a:prstGeom>
        </p:spPr>
      </p:pic>
      <p:sp>
        <p:nvSpPr>
          <p:cNvPr id="2" name="Title Placeholder 1"/>
          <p:cNvSpPr>
            <a:spLocks noGrp="1"/>
          </p:cNvSpPr>
          <p:nvPr>
            <p:ph type="title"/>
          </p:nvPr>
        </p:nvSpPr>
        <p:spPr>
          <a:xfrm>
            <a:off x="838200" y="367542"/>
            <a:ext cx="10515600" cy="6665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230594"/>
            <a:ext cx="10515600" cy="49292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E6B92C82-A379-4545-9012-2E0C55996908}" type="datetimeFigureOut">
              <a:rPr lang="en-US" smtClean="0"/>
              <a:t>27-Apr-21</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9D5DE6D7-F04D-7741-82FC-941AB368F7CA}" type="slidenum">
              <a:rPr lang="en-US" smtClean="0"/>
              <a:t>‹#›</a:t>
            </a:fld>
            <a:endParaRPr lang="en-US"/>
          </a:p>
        </p:txBody>
      </p:sp>
    </p:spTree>
    <p:extLst>
      <p:ext uri="{BB962C8B-B14F-4D97-AF65-F5344CB8AC3E}">
        <p14:creationId xmlns:p14="http://schemas.microsoft.com/office/powerpoint/2010/main" val="8393540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2" r:id="rId8"/>
    <p:sldLayoutId id="214748369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8">
          <p15:clr>
            <a:srgbClr val="F26B43"/>
          </p15:clr>
        </p15:guide>
        <p15:guide id="3" orient="horz" pos="60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Constant Value Prediction</a:t>
            </a:r>
          </a:p>
        </p:txBody>
      </p:sp>
      <p:sp>
        <p:nvSpPr>
          <p:cNvPr id="3" name="Subtitle 2"/>
          <p:cNvSpPr>
            <a:spLocks noGrp="1"/>
          </p:cNvSpPr>
          <p:nvPr>
            <p:ph type="subTitle" idx="1"/>
          </p:nvPr>
        </p:nvSpPr>
        <p:spPr>
          <a:xfrm>
            <a:off x="1524000" y="3272883"/>
            <a:ext cx="9144000" cy="1655762"/>
          </a:xfrm>
        </p:spPr>
        <p:txBody>
          <a:bodyPr/>
          <a:lstStyle/>
          <a:p>
            <a:r>
              <a:rPr lang="en-US" dirty="0"/>
              <a:t>Prajyot Gupta, </a:t>
            </a:r>
            <a:r>
              <a:rPr lang="en-US" dirty="0" err="1"/>
              <a:t>Satvik</a:t>
            </a:r>
            <a:r>
              <a:rPr lang="en-US" dirty="0"/>
              <a:t> Maurya, and Robert Viramontes</a:t>
            </a:r>
          </a:p>
          <a:p>
            <a:endParaRPr lang="en-US" dirty="0"/>
          </a:p>
          <a:p>
            <a:r>
              <a:rPr lang="en-US" dirty="0"/>
              <a:t>CS/ECE 752 Spring 2021</a:t>
            </a:r>
          </a:p>
        </p:txBody>
      </p:sp>
    </p:spTree>
    <p:extLst>
      <p:ext uri="{BB962C8B-B14F-4D97-AF65-F5344CB8AC3E}">
        <p14:creationId xmlns:p14="http://schemas.microsoft.com/office/powerpoint/2010/main" val="213951777"/>
      </p:ext>
    </p:extLst>
  </p:cSld>
  <p:clrMapOvr>
    <a:masterClrMapping/>
  </p:clrMapOvr>
  <mc:AlternateContent xmlns:mc="http://schemas.openxmlformats.org/markup-compatibility/2006" xmlns:p14="http://schemas.microsoft.com/office/powerpoint/2010/main">
    <mc:Choice Requires="p14">
      <p:transition spd="slow" p14:dur="2000" advTm="3740"/>
    </mc:Choice>
    <mc:Fallback xmlns="">
      <p:transition spd="slow" advTm="37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0BF17AF-1EC5-41CC-BD51-B307F9C3DA3C}"/>
              </a:ext>
            </a:extLst>
          </p:cNvPr>
          <p:cNvGraphicFramePr>
            <a:graphicFrameLocks/>
          </p:cNvGraphicFramePr>
          <p:nvPr>
            <p:extLst>
              <p:ext uri="{D42A27DB-BD31-4B8C-83A1-F6EECF244321}">
                <p14:modId xmlns:p14="http://schemas.microsoft.com/office/powerpoint/2010/main" val="472247629"/>
              </p:ext>
            </p:extLst>
          </p:nvPr>
        </p:nvGraphicFramePr>
        <p:xfrm>
          <a:off x="838199" y="1230313"/>
          <a:ext cx="5450713" cy="42676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00B0428-9709-41E1-9ABC-1647245D9F94}"/>
              </a:ext>
            </a:extLst>
          </p:cNvPr>
          <p:cNvGraphicFramePr>
            <a:graphicFrameLocks/>
          </p:cNvGraphicFramePr>
          <p:nvPr>
            <p:extLst>
              <p:ext uri="{D42A27DB-BD31-4B8C-83A1-F6EECF244321}">
                <p14:modId xmlns:p14="http://schemas.microsoft.com/office/powerpoint/2010/main" val="2205237721"/>
              </p:ext>
            </p:extLst>
          </p:nvPr>
        </p:nvGraphicFramePr>
        <p:xfrm>
          <a:off x="6130924" y="1230313"/>
          <a:ext cx="5450713" cy="4267662"/>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C3CB2C90-E0F4-4779-B594-44B03106F583}"/>
              </a:ext>
            </a:extLst>
          </p:cNvPr>
          <p:cNvSpPr>
            <a:spLocks noGrp="1"/>
          </p:cNvSpPr>
          <p:nvPr>
            <p:ph type="title"/>
          </p:nvPr>
        </p:nvSpPr>
        <p:spPr>
          <a:xfrm>
            <a:off x="838200" y="367542"/>
            <a:ext cx="10515600" cy="666573"/>
          </a:xfrm>
        </p:spPr>
        <p:txBody>
          <a:bodyPr anchor="ctr">
            <a:normAutofit/>
          </a:bodyPr>
          <a:lstStyle/>
          <a:p>
            <a:r>
              <a:rPr lang="en-US" sz="4100"/>
              <a:t>Results – Minor CPU</a:t>
            </a:r>
          </a:p>
        </p:txBody>
      </p:sp>
      <p:sp>
        <p:nvSpPr>
          <p:cNvPr id="7" name="TextBox 6">
            <a:extLst>
              <a:ext uri="{FF2B5EF4-FFF2-40B4-BE49-F238E27FC236}">
                <a16:creationId xmlns:a16="http://schemas.microsoft.com/office/drawing/2014/main" id="{110D7647-E6AA-4FE4-8BD6-95CBCFDECC9C}"/>
              </a:ext>
            </a:extLst>
          </p:cNvPr>
          <p:cNvSpPr txBox="1"/>
          <p:nvPr/>
        </p:nvSpPr>
        <p:spPr>
          <a:xfrm>
            <a:off x="1562582" y="5443021"/>
            <a:ext cx="4340507" cy="369332"/>
          </a:xfrm>
          <a:prstGeom prst="rect">
            <a:avLst/>
          </a:prstGeom>
          <a:noFill/>
        </p:spPr>
        <p:txBody>
          <a:bodyPr wrap="square" rtlCol="0">
            <a:spAutoFit/>
          </a:bodyPr>
          <a:lstStyle/>
          <a:p>
            <a:pPr algn="ctr"/>
            <a:r>
              <a:rPr lang="en-US" dirty="0"/>
              <a:t>Min: 0.9994, Max: 1.007</a:t>
            </a:r>
          </a:p>
        </p:txBody>
      </p:sp>
      <p:sp>
        <p:nvSpPr>
          <p:cNvPr id="8" name="TextBox 7">
            <a:extLst>
              <a:ext uri="{FF2B5EF4-FFF2-40B4-BE49-F238E27FC236}">
                <a16:creationId xmlns:a16="http://schemas.microsoft.com/office/drawing/2014/main" id="{57B80962-CE5E-4B1F-8360-FE767C27451A}"/>
              </a:ext>
            </a:extLst>
          </p:cNvPr>
          <p:cNvSpPr txBox="1"/>
          <p:nvPr/>
        </p:nvSpPr>
        <p:spPr>
          <a:xfrm>
            <a:off x="6571315" y="5443021"/>
            <a:ext cx="4340507" cy="369332"/>
          </a:xfrm>
          <a:prstGeom prst="rect">
            <a:avLst/>
          </a:prstGeom>
          <a:noFill/>
        </p:spPr>
        <p:txBody>
          <a:bodyPr wrap="square" rtlCol="0">
            <a:spAutoFit/>
          </a:bodyPr>
          <a:lstStyle/>
          <a:p>
            <a:pPr algn="ctr"/>
            <a:r>
              <a:rPr lang="en-US"/>
              <a:t>Min: 0.5003, Max: 1.000</a:t>
            </a:r>
          </a:p>
        </p:txBody>
      </p:sp>
      <p:sp>
        <p:nvSpPr>
          <p:cNvPr id="9" name="Star: 5 Points 8">
            <a:extLst>
              <a:ext uri="{FF2B5EF4-FFF2-40B4-BE49-F238E27FC236}">
                <a16:creationId xmlns:a16="http://schemas.microsoft.com/office/drawing/2014/main" id="{D438EAB1-0E2E-4B37-8412-44619B119154}"/>
              </a:ext>
            </a:extLst>
          </p:cNvPr>
          <p:cNvSpPr/>
          <p:nvPr/>
        </p:nvSpPr>
        <p:spPr>
          <a:xfrm>
            <a:off x="2291787" y="1736202"/>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C7B41174-FF95-4499-85F6-F3F16D7EB013}"/>
              </a:ext>
            </a:extLst>
          </p:cNvPr>
          <p:cNvSpPr/>
          <p:nvPr/>
        </p:nvSpPr>
        <p:spPr>
          <a:xfrm>
            <a:off x="2465408" y="3429000"/>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2EBD1A78-BDF9-4724-9AA2-8A6C4EC65C00}"/>
              </a:ext>
            </a:extLst>
          </p:cNvPr>
          <p:cNvSpPr/>
          <p:nvPr/>
        </p:nvSpPr>
        <p:spPr>
          <a:xfrm>
            <a:off x="8654757" y="3271546"/>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F438E84B-3ED5-4B06-AFCD-1C1D0D1E4E16}"/>
              </a:ext>
            </a:extLst>
          </p:cNvPr>
          <p:cNvSpPr/>
          <p:nvPr/>
        </p:nvSpPr>
        <p:spPr>
          <a:xfrm>
            <a:off x="8986625" y="3273474"/>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E5578A31-AD88-49DD-9878-9DBB6FBFA2A2}"/>
              </a:ext>
            </a:extLst>
          </p:cNvPr>
          <p:cNvSpPr/>
          <p:nvPr/>
        </p:nvSpPr>
        <p:spPr>
          <a:xfrm>
            <a:off x="8828378" y="3271545"/>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88CC3BD-DB38-42D1-86B8-B499C5A45D64}"/>
              </a:ext>
            </a:extLst>
          </p:cNvPr>
          <p:cNvSpPr/>
          <p:nvPr/>
        </p:nvSpPr>
        <p:spPr>
          <a:xfrm>
            <a:off x="9296157" y="3273474"/>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213EC006-99BA-42AF-B55A-FE193DE5479B}"/>
              </a:ext>
            </a:extLst>
          </p:cNvPr>
          <p:cNvSpPr/>
          <p:nvPr/>
        </p:nvSpPr>
        <p:spPr>
          <a:xfrm>
            <a:off x="9137910" y="3271545"/>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F911391F-8072-493B-A5ED-98D4AAFB7101}"/>
              </a:ext>
            </a:extLst>
          </p:cNvPr>
          <p:cNvSpPr/>
          <p:nvPr/>
        </p:nvSpPr>
        <p:spPr>
          <a:xfrm>
            <a:off x="10652324" y="2013762"/>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Rectangle 2">
            <a:extLst>
              <a:ext uri="{FF2B5EF4-FFF2-40B4-BE49-F238E27FC236}">
                <a16:creationId xmlns:a16="http://schemas.microsoft.com/office/drawing/2014/main" id="{6F2FEE02-9F38-474A-88EC-CF1C59A9A1D4}"/>
              </a:ext>
            </a:extLst>
          </p:cNvPr>
          <p:cNvSpPr/>
          <p:nvPr/>
        </p:nvSpPr>
        <p:spPr>
          <a:xfrm>
            <a:off x="6510526" y="1648925"/>
            <a:ext cx="1458410" cy="381965"/>
          </a:xfrm>
          <a:prstGeom prst="wedgeRectCallout">
            <a:avLst>
              <a:gd name="adj1" fmla="val -29563"/>
              <a:gd name="adj2" fmla="val 135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12,358,095</a:t>
            </a:r>
          </a:p>
        </p:txBody>
      </p:sp>
      <p:sp>
        <p:nvSpPr>
          <p:cNvPr id="17" name="Speech Bubble: Rectangle 16">
            <a:extLst>
              <a:ext uri="{FF2B5EF4-FFF2-40B4-BE49-F238E27FC236}">
                <a16:creationId xmlns:a16="http://schemas.microsoft.com/office/drawing/2014/main" id="{B1B3B683-97F8-4E1C-8C15-4EA74A0CF4BD}"/>
              </a:ext>
            </a:extLst>
          </p:cNvPr>
          <p:cNvSpPr/>
          <p:nvPr/>
        </p:nvSpPr>
        <p:spPr>
          <a:xfrm>
            <a:off x="8090361" y="1631797"/>
            <a:ext cx="1458410" cy="381965"/>
          </a:xfrm>
          <a:prstGeom prst="wedgeRectCallout">
            <a:avLst>
              <a:gd name="adj1" fmla="val -27182"/>
              <a:gd name="adj2" fmla="val 135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5,000,446</a:t>
            </a:r>
          </a:p>
        </p:txBody>
      </p:sp>
      <p:sp>
        <p:nvSpPr>
          <p:cNvPr id="18" name="Speech Bubble: Rectangle 17">
            <a:extLst>
              <a:ext uri="{FF2B5EF4-FFF2-40B4-BE49-F238E27FC236}">
                <a16:creationId xmlns:a16="http://schemas.microsoft.com/office/drawing/2014/main" id="{B6E9E44B-B267-4650-9B94-3D9A4D567107}"/>
              </a:ext>
            </a:extLst>
          </p:cNvPr>
          <p:cNvSpPr/>
          <p:nvPr/>
        </p:nvSpPr>
        <p:spPr>
          <a:xfrm>
            <a:off x="9714592" y="1637816"/>
            <a:ext cx="1458410" cy="381965"/>
          </a:xfrm>
          <a:prstGeom prst="wedgeRectCallout">
            <a:avLst>
              <a:gd name="adj1" fmla="val -29563"/>
              <a:gd name="adj2" fmla="val 144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22,229,646</a:t>
            </a:r>
          </a:p>
        </p:txBody>
      </p:sp>
    </p:spTree>
    <p:extLst>
      <p:ext uri="{BB962C8B-B14F-4D97-AF65-F5344CB8AC3E}">
        <p14:creationId xmlns:p14="http://schemas.microsoft.com/office/powerpoint/2010/main" val="272093712"/>
      </p:ext>
    </p:extLst>
  </p:cSld>
  <p:clrMapOvr>
    <a:masterClrMapping/>
  </p:clrMapOvr>
  <mc:AlternateContent xmlns:mc="http://schemas.openxmlformats.org/markup-compatibility/2006" xmlns:p14="http://schemas.microsoft.com/office/powerpoint/2010/main">
    <mc:Choice Requires="p14">
      <p:transition spd="slow" p14:dur="2000" advTm="127"/>
    </mc:Choice>
    <mc:Fallback xmlns="">
      <p:transition spd="slow" advTm="12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2C90-E0F4-4779-B594-44B03106F583}"/>
              </a:ext>
            </a:extLst>
          </p:cNvPr>
          <p:cNvSpPr>
            <a:spLocks noGrp="1"/>
          </p:cNvSpPr>
          <p:nvPr>
            <p:ph type="title"/>
          </p:nvPr>
        </p:nvSpPr>
        <p:spPr>
          <a:xfrm>
            <a:off x="838200" y="128893"/>
            <a:ext cx="10515600" cy="683664"/>
          </a:xfrm>
        </p:spPr>
        <p:txBody>
          <a:bodyPr anchor="ctr">
            <a:normAutofit/>
          </a:bodyPr>
          <a:lstStyle/>
          <a:p>
            <a:r>
              <a:rPr lang="en-US" sz="4100" dirty="0"/>
              <a:t>Results – DerivO3 CPU</a:t>
            </a:r>
          </a:p>
        </p:txBody>
      </p:sp>
      <p:graphicFrame>
        <p:nvGraphicFramePr>
          <p:cNvPr id="4" name="Content Placeholder 3">
            <a:extLst>
              <a:ext uri="{FF2B5EF4-FFF2-40B4-BE49-F238E27FC236}">
                <a16:creationId xmlns:a16="http://schemas.microsoft.com/office/drawing/2014/main" id="{119B89D0-F286-4A55-B435-0DEC0159F7EA}"/>
              </a:ext>
            </a:extLst>
          </p:cNvPr>
          <p:cNvGraphicFramePr>
            <a:graphicFrameLocks noGrp="1"/>
          </p:cNvGraphicFramePr>
          <p:nvPr>
            <p:ph sz="half" idx="1"/>
            <p:extLst>
              <p:ext uri="{D42A27DB-BD31-4B8C-83A1-F6EECF244321}">
                <p14:modId xmlns:p14="http://schemas.microsoft.com/office/powerpoint/2010/main" val="756753586"/>
              </p:ext>
            </p:extLst>
          </p:nvPr>
        </p:nvGraphicFramePr>
        <p:xfrm>
          <a:off x="403301" y="719761"/>
          <a:ext cx="5529147" cy="50232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5">
            <a:extLst>
              <a:ext uri="{FF2B5EF4-FFF2-40B4-BE49-F238E27FC236}">
                <a16:creationId xmlns:a16="http://schemas.microsoft.com/office/drawing/2014/main" id="{6B459DB1-521A-4F8B-955E-47AA3D732143}"/>
              </a:ext>
            </a:extLst>
          </p:cNvPr>
          <p:cNvGraphicFramePr>
            <a:graphicFrameLocks noGrp="1"/>
          </p:cNvGraphicFramePr>
          <p:nvPr>
            <p:ph sz="half" idx="2"/>
            <p:extLst>
              <p:ext uri="{D42A27DB-BD31-4B8C-83A1-F6EECF244321}">
                <p14:modId xmlns:p14="http://schemas.microsoft.com/office/powerpoint/2010/main" val="3541671696"/>
              </p:ext>
            </p:extLst>
          </p:nvPr>
        </p:nvGraphicFramePr>
        <p:xfrm>
          <a:off x="6096000" y="719138"/>
          <a:ext cx="5529146" cy="50244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00374007"/>
      </p:ext>
    </p:extLst>
  </p:cSld>
  <p:clrMapOvr>
    <a:masterClrMapping/>
  </p:clrMapOvr>
  <mc:AlternateContent xmlns:mc="http://schemas.openxmlformats.org/markup-compatibility/2006" xmlns:p14="http://schemas.microsoft.com/office/powerpoint/2010/main">
    <mc:Choice Requires="p14">
      <p:transition spd="slow" p14:dur="2000" advTm="137"/>
    </mc:Choice>
    <mc:Fallback xmlns="">
      <p:transition spd="slow" advTm="1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2C90-E0F4-4779-B594-44B03106F583}"/>
              </a:ext>
            </a:extLst>
          </p:cNvPr>
          <p:cNvSpPr>
            <a:spLocks noGrp="1"/>
          </p:cNvSpPr>
          <p:nvPr>
            <p:ph type="title"/>
          </p:nvPr>
        </p:nvSpPr>
        <p:spPr>
          <a:xfrm>
            <a:off x="762000" y="165951"/>
            <a:ext cx="10515600" cy="683664"/>
          </a:xfrm>
        </p:spPr>
        <p:txBody>
          <a:bodyPr anchor="ctr">
            <a:normAutofit/>
          </a:bodyPr>
          <a:lstStyle/>
          <a:p>
            <a:r>
              <a:rPr lang="en-US" sz="4100" dirty="0"/>
              <a:t>Results – DerivO3 CPU</a:t>
            </a:r>
          </a:p>
        </p:txBody>
      </p:sp>
      <p:graphicFrame>
        <p:nvGraphicFramePr>
          <p:cNvPr id="6" name="Content Placeholder 5">
            <a:extLst>
              <a:ext uri="{FF2B5EF4-FFF2-40B4-BE49-F238E27FC236}">
                <a16:creationId xmlns:a16="http://schemas.microsoft.com/office/drawing/2014/main" id="{D965689D-B30B-4517-8BAC-0E39B69EC285}"/>
              </a:ext>
            </a:extLst>
          </p:cNvPr>
          <p:cNvGraphicFramePr>
            <a:graphicFrameLocks noGrp="1"/>
          </p:cNvGraphicFramePr>
          <p:nvPr>
            <p:ph sz="half" idx="1"/>
            <p:extLst>
              <p:ext uri="{D42A27DB-BD31-4B8C-83A1-F6EECF244321}">
                <p14:modId xmlns:p14="http://schemas.microsoft.com/office/powerpoint/2010/main" val="1514255455"/>
              </p:ext>
            </p:extLst>
          </p:nvPr>
        </p:nvGraphicFramePr>
        <p:xfrm>
          <a:off x="345688" y="762245"/>
          <a:ext cx="5674112" cy="50232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7">
            <a:extLst>
              <a:ext uri="{FF2B5EF4-FFF2-40B4-BE49-F238E27FC236}">
                <a16:creationId xmlns:a16="http://schemas.microsoft.com/office/drawing/2014/main" id="{845E68A1-E1AB-4C19-A1CB-31C320F4A6B8}"/>
              </a:ext>
            </a:extLst>
          </p:cNvPr>
          <p:cNvGraphicFramePr>
            <a:graphicFrameLocks noGrp="1"/>
          </p:cNvGraphicFramePr>
          <p:nvPr>
            <p:ph sz="half" idx="2"/>
            <p:extLst>
              <p:ext uri="{D42A27DB-BD31-4B8C-83A1-F6EECF244321}">
                <p14:modId xmlns:p14="http://schemas.microsoft.com/office/powerpoint/2010/main" val="329504077"/>
              </p:ext>
            </p:extLst>
          </p:nvPr>
        </p:nvGraphicFramePr>
        <p:xfrm>
          <a:off x="6172199" y="762676"/>
          <a:ext cx="5558883" cy="50228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0141174"/>
      </p:ext>
    </p:extLst>
  </p:cSld>
  <p:clrMapOvr>
    <a:masterClrMapping/>
  </p:clrMapOvr>
  <mc:AlternateContent xmlns:mc="http://schemas.openxmlformats.org/markup-compatibility/2006" xmlns:p14="http://schemas.microsoft.com/office/powerpoint/2010/main">
    <mc:Choice Requires="p14">
      <p:transition spd="slow" p14:dur="2000" advTm="131"/>
    </mc:Choice>
    <mc:Fallback xmlns="">
      <p:transition spd="slow" advTm="1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3524-CD2A-4E71-920F-41035085EF57}"/>
              </a:ext>
            </a:extLst>
          </p:cNvPr>
          <p:cNvSpPr>
            <a:spLocks noGrp="1"/>
          </p:cNvSpPr>
          <p:nvPr>
            <p:ph type="title"/>
          </p:nvPr>
        </p:nvSpPr>
        <p:spPr/>
        <p:txBody>
          <a:bodyPr>
            <a:normAutofit fontScale="90000"/>
          </a:bodyPr>
          <a:lstStyle/>
          <a:p>
            <a:r>
              <a:rPr lang="en-US"/>
              <a:t>Results – Summary</a:t>
            </a:r>
          </a:p>
        </p:txBody>
      </p:sp>
      <p:sp>
        <p:nvSpPr>
          <p:cNvPr id="3" name="Content Placeholder 2">
            <a:extLst>
              <a:ext uri="{FF2B5EF4-FFF2-40B4-BE49-F238E27FC236}">
                <a16:creationId xmlns:a16="http://schemas.microsoft.com/office/drawing/2014/main" id="{F883F786-E5F3-47F2-983B-E562C86DFEB0}"/>
              </a:ext>
            </a:extLst>
          </p:cNvPr>
          <p:cNvSpPr>
            <a:spLocks noGrp="1"/>
          </p:cNvSpPr>
          <p:nvPr>
            <p:ph idx="1"/>
          </p:nvPr>
        </p:nvSpPr>
        <p:spPr/>
        <p:txBody>
          <a:bodyPr/>
          <a:lstStyle/>
          <a:p>
            <a:r>
              <a:rPr lang="en-US"/>
              <a:t>Very slight impact on IPC </a:t>
            </a:r>
          </a:p>
          <a:p>
            <a:pPr lvl="1"/>
            <a:r>
              <a:rPr lang="en-US"/>
              <a:t>Can be attributed to the fact that almost ALL constant loads were L1D$ residents.</a:t>
            </a:r>
          </a:p>
          <a:p>
            <a:pPr lvl="1"/>
            <a:r>
              <a:rPr lang="en-US"/>
              <a:t>Constant load forwarding was very conservative.</a:t>
            </a:r>
          </a:p>
          <a:p>
            <a:r>
              <a:rPr lang="en-US"/>
              <a:t>For certain workloads, constant locality offers promising opportunity to reduce cache accesses</a:t>
            </a:r>
          </a:p>
          <a:p>
            <a:r>
              <a:rPr lang="en-US"/>
              <a:t>Design space exploration by increasing # entries had marginal effect on accuracies, can keep relatively small + cheap</a:t>
            </a:r>
          </a:p>
          <a:p>
            <a:r>
              <a:rPr lang="en-US"/>
              <a:t>Block replacement policy for the CVU CAM important!</a:t>
            </a:r>
          </a:p>
        </p:txBody>
      </p:sp>
    </p:spTree>
    <p:extLst>
      <p:ext uri="{BB962C8B-B14F-4D97-AF65-F5344CB8AC3E}">
        <p14:creationId xmlns:p14="http://schemas.microsoft.com/office/powerpoint/2010/main" val="2651444787"/>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9B2AC-F1FC-40E1-B6CD-B9821529D62D}"/>
              </a:ext>
            </a:extLst>
          </p:cNvPr>
          <p:cNvSpPr>
            <a:spLocks noGrp="1"/>
          </p:cNvSpPr>
          <p:nvPr>
            <p:ph type="title"/>
          </p:nvPr>
        </p:nvSpPr>
        <p:spPr/>
        <p:txBody>
          <a:bodyPr>
            <a:normAutofit fontScale="90000"/>
          </a:bodyPr>
          <a:lstStyle/>
          <a:p>
            <a:r>
              <a:rPr lang="en-US"/>
              <a:t>Constant</a:t>
            </a:r>
            <a:r>
              <a:rPr lang="en-US" dirty="0"/>
              <a:t> Value Prediction</a:t>
            </a:r>
          </a:p>
        </p:txBody>
      </p:sp>
      <p:sp>
        <p:nvSpPr>
          <p:cNvPr id="5" name="Content Placeholder 4">
            <a:extLst>
              <a:ext uri="{FF2B5EF4-FFF2-40B4-BE49-F238E27FC236}">
                <a16:creationId xmlns:a16="http://schemas.microsoft.com/office/drawing/2014/main" id="{3BF58694-8C8B-42E3-9A6E-A11D08E71E1E}"/>
              </a:ext>
            </a:extLst>
          </p:cNvPr>
          <p:cNvSpPr>
            <a:spLocks noGrp="1"/>
          </p:cNvSpPr>
          <p:nvPr>
            <p:ph idx="1"/>
          </p:nvPr>
        </p:nvSpPr>
        <p:spPr/>
        <p:txBody>
          <a:bodyPr/>
          <a:lstStyle/>
          <a:p>
            <a:pPr marL="514350" indent="-514350">
              <a:buFont typeface="+mj-lt"/>
              <a:buAutoNum type="arabicPeriod"/>
            </a:pPr>
            <a:r>
              <a:rPr lang="en-US" dirty="0">
                <a:solidFill>
                  <a:schemeClr val="bg1">
                    <a:lumMod val="75000"/>
                  </a:schemeClr>
                </a:solidFill>
              </a:rPr>
              <a:t>Background</a:t>
            </a:r>
          </a:p>
          <a:p>
            <a:pPr marL="514350" indent="-514350">
              <a:buFont typeface="+mj-lt"/>
              <a:buAutoNum type="arabicPeriod"/>
            </a:pPr>
            <a:r>
              <a:rPr lang="en-US" dirty="0">
                <a:solidFill>
                  <a:schemeClr val="bg1">
                    <a:lumMod val="75000"/>
                  </a:schemeClr>
                </a:solidFill>
              </a:rPr>
              <a:t>Implementation</a:t>
            </a:r>
          </a:p>
          <a:p>
            <a:pPr marL="514350" indent="-514350">
              <a:buFont typeface="+mj-lt"/>
              <a:buAutoNum type="arabicPeriod"/>
            </a:pPr>
            <a:r>
              <a:rPr lang="en-US" dirty="0">
                <a:solidFill>
                  <a:schemeClr val="bg1">
                    <a:lumMod val="75000"/>
                  </a:schemeClr>
                </a:solidFill>
              </a:rPr>
              <a:t>Results</a:t>
            </a:r>
          </a:p>
          <a:p>
            <a:pPr marL="514350" indent="-514350">
              <a:buFont typeface="+mj-lt"/>
              <a:buAutoNum type="arabicPeriod"/>
            </a:pPr>
            <a:r>
              <a:rPr lang="en-US" dirty="0"/>
              <a:t>Future Work</a:t>
            </a:r>
          </a:p>
          <a:p>
            <a:pPr marL="514350" indent="-514350">
              <a:buFont typeface="+mj-lt"/>
              <a:buAutoNum type="arabicPeriod"/>
            </a:pPr>
            <a:endParaRPr lang="en-US" dirty="0"/>
          </a:p>
        </p:txBody>
      </p:sp>
    </p:spTree>
    <p:extLst>
      <p:ext uri="{BB962C8B-B14F-4D97-AF65-F5344CB8AC3E}">
        <p14:creationId xmlns:p14="http://schemas.microsoft.com/office/powerpoint/2010/main" val="3747484096"/>
      </p:ext>
    </p:extLst>
  </p:cSld>
  <p:clrMapOvr>
    <a:masterClrMapping/>
  </p:clrMapOvr>
  <mc:AlternateContent xmlns:mc="http://schemas.openxmlformats.org/markup-compatibility/2006" xmlns:p14="http://schemas.microsoft.com/office/powerpoint/2010/main">
    <mc:Choice Requires="p14">
      <p:transition spd="slow" p14:dur="2000" advTm="116"/>
    </mc:Choice>
    <mc:Fallback xmlns="">
      <p:transition spd="slow" advTm="11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FDF1-6A3F-43EF-AF05-05AE6703887B}"/>
              </a:ext>
            </a:extLst>
          </p:cNvPr>
          <p:cNvSpPr>
            <a:spLocks noGrp="1"/>
          </p:cNvSpPr>
          <p:nvPr>
            <p:ph type="title"/>
          </p:nvPr>
        </p:nvSpPr>
        <p:spPr/>
        <p:txBody>
          <a:bodyPr>
            <a:normAutofit fontScale="90000"/>
          </a:bodyPr>
          <a:lstStyle/>
          <a:p>
            <a:r>
              <a:rPr lang="en-US" dirty="0"/>
              <a:t>Future Work</a:t>
            </a:r>
          </a:p>
        </p:txBody>
      </p:sp>
      <p:sp>
        <p:nvSpPr>
          <p:cNvPr id="3" name="Content Placeholder 2">
            <a:extLst>
              <a:ext uri="{FF2B5EF4-FFF2-40B4-BE49-F238E27FC236}">
                <a16:creationId xmlns:a16="http://schemas.microsoft.com/office/drawing/2014/main" id="{B82DE2D9-9677-43DB-8845-92AC36626056}"/>
              </a:ext>
            </a:extLst>
          </p:cNvPr>
          <p:cNvSpPr>
            <a:spLocks noGrp="1"/>
          </p:cNvSpPr>
          <p:nvPr>
            <p:ph idx="1"/>
          </p:nvPr>
        </p:nvSpPr>
        <p:spPr/>
        <p:txBody>
          <a:bodyPr/>
          <a:lstStyle/>
          <a:p>
            <a:r>
              <a:rPr lang="en-US"/>
              <a:t>Optimized/aggressive constant forwarding</a:t>
            </a:r>
          </a:p>
          <a:p>
            <a:r>
              <a:rPr lang="en-US" i="1" dirty="0"/>
              <a:t>Predictable</a:t>
            </a:r>
            <a:r>
              <a:rPr lang="en-US" dirty="0"/>
              <a:t> forwarding and squashing of results</a:t>
            </a:r>
          </a:p>
          <a:p>
            <a:r>
              <a:rPr lang="en-US"/>
              <a:t>CMP - Cache coherence complications</a:t>
            </a:r>
          </a:p>
          <a:p>
            <a:pPr marL="0" indent="0">
              <a:buNone/>
            </a:pPr>
            <a:endParaRPr lang="en-US"/>
          </a:p>
        </p:txBody>
      </p:sp>
    </p:spTree>
    <p:extLst>
      <p:ext uri="{BB962C8B-B14F-4D97-AF65-F5344CB8AC3E}">
        <p14:creationId xmlns:p14="http://schemas.microsoft.com/office/powerpoint/2010/main" val="1596724005"/>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59070-2B4A-4944-886E-F6B0E05A69F7}"/>
              </a:ext>
            </a:extLst>
          </p:cNvPr>
          <p:cNvSpPr>
            <a:spLocks noGrp="1"/>
          </p:cNvSpPr>
          <p:nvPr>
            <p:ph type="ctrTitle"/>
          </p:nvPr>
        </p:nvSpPr>
        <p:spPr/>
        <p:txBody>
          <a:bodyPr/>
          <a:lstStyle/>
          <a:p>
            <a:r>
              <a:rPr lang="en-US"/>
              <a:t>Backup</a:t>
            </a:r>
          </a:p>
        </p:txBody>
      </p:sp>
      <p:sp>
        <p:nvSpPr>
          <p:cNvPr id="5" name="Subtitle 4">
            <a:extLst>
              <a:ext uri="{FF2B5EF4-FFF2-40B4-BE49-F238E27FC236}">
                <a16:creationId xmlns:a16="http://schemas.microsoft.com/office/drawing/2014/main" id="{68E8CFA3-6FF4-49B2-A839-476BAEAA3E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3642421"/>
      </p:ext>
    </p:extLst>
  </p:cSld>
  <p:clrMapOvr>
    <a:masterClrMapping/>
  </p:clrMapOvr>
  <mc:AlternateContent xmlns:mc="http://schemas.openxmlformats.org/markup-compatibility/2006" xmlns:p14="http://schemas.microsoft.com/office/powerpoint/2010/main">
    <mc:Choice Requires="p14">
      <p:transition spd="slow" p14:dur="2000" advTm="468"/>
    </mc:Choice>
    <mc:Fallback xmlns="">
      <p:transition spd="slow" advTm="46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018B-B415-47AB-AA17-76EF1786252E}"/>
              </a:ext>
            </a:extLst>
          </p:cNvPr>
          <p:cNvSpPr>
            <a:spLocks noGrp="1"/>
          </p:cNvSpPr>
          <p:nvPr>
            <p:ph type="title"/>
          </p:nvPr>
        </p:nvSpPr>
        <p:spPr/>
        <p:txBody>
          <a:bodyPr>
            <a:normAutofit fontScale="90000"/>
          </a:bodyPr>
          <a:lstStyle/>
          <a:p>
            <a:r>
              <a:rPr lang="en-US"/>
              <a:t>References</a:t>
            </a:r>
          </a:p>
        </p:txBody>
      </p:sp>
      <p:sp>
        <p:nvSpPr>
          <p:cNvPr id="3" name="Content Placeholder 2">
            <a:extLst>
              <a:ext uri="{FF2B5EF4-FFF2-40B4-BE49-F238E27FC236}">
                <a16:creationId xmlns:a16="http://schemas.microsoft.com/office/drawing/2014/main" id="{1428B43B-38A0-472B-BFEE-0174793803BF}"/>
              </a:ext>
            </a:extLst>
          </p:cNvPr>
          <p:cNvSpPr>
            <a:spLocks noGrp="1"/>
          </p:cNvSpPr>
          <p:nvPr>
            <p:ph idx="1"/>
          </p:nvPr>
        </p:nvSpPr>
        <p:spPr/>
        <p:txBody>
          <a:bodyPr/>
          <a:lstStyle/>
          <a:p>
            <a:pPr marL="514350" indent="-514350">
              <a:buFont typeface="+mj-lt"/>
              <a:buAutoNum type="arabicPeriod"/>
            </a:pPr>
            <a:r>
              <a:rPr lang="en-US" err="1"/>
              <a:t>Lipasti</a:t>
            </a:r>
            <a:r>
              <a:rPr lang="en-US"/>
              <a:t>, </a:t>
            </a:r>
            <a:r>
              <a:rPr lang="en-US" err="1"/>
              <a:t>Mikko</a:t>
            </a:r>
            <a:r>
              <a:rPr lang="en-US"/>
              <a:t> H., Christopher B. Wilkerson, and John Paul Shen. "Value locality and load value prediction." </a:t>
            </a:r>
            <a:r>
              <a:rPr lang="en-US" i="1"/>
              <a:t>Proceedings of the seventh international conference on Architectural support for programming languages and operating systems</a:t>
            </a:r>
            <a:r>
              <a:rPr lang="en-US"/>
              <a:t>. 1996.</a:t>
            </a:r>
          </a:p>
          <a:p>
            <a:pPr marL="514350" indent="-514350">
              <a:buFont typeface="+mj-lt"/>
              <a:buAutoNum type="arabicPeriod"/>
            </a:pPr>
            <a:r>
              <a:rPr lang="en-US" err="1"/>
              <a:t>Perais</a:t>
            </a:r>
            <a:r>
              <a:rPr lang="en-US"/>
              <a:t>, Arthur, and André </a:t>
            </a:r>
            <a:r>
              <a:rPr lang="en-US" err="1"/>
              <a:t>Seznec</a:t>
            </a:r>
            <a:r>
              <a:rPr lang="en-US"/>
              <a:t>. "Practical data value speculation for future high-end processors." </a:t>
            </a:r>
            <a:r>
              <a:rPr lang="en-US" i="1"/>
              <a:t>2014 IEEE 20th International Symposium on High Performance Computer Architecture (HPCA)</a:t>
            </a:r>
            <a:r>
              <a:rPr lang="en-US"/>
              <a:t>. IEEE, 2014.</a:t>
            </a:r>
          </a:p>
          <a:p>
            <a:pPr marL="514350" indent="-514350">
              <a:buFont typeface="+mj-lt"/>
              <a:buAutoNum type="arabicPeriod"/>
            </a:pPr>
            <a:endParaRPr lang="en-US"/>
          </a:p>
        </p:txBody>
      </p:sp>
    </p:spTree>
    <p:extLst>
      <p:ext uri="{BB962C8B-B14F-4D97-AF65-F5344CB8AC3E}">
        <p14:creationId xmlns:p14="http://schemas.microsoft.com/office/powerpoint/2010/main" val="3839217114"/>
      </p:ext>
    </p:extLst>
  </p:cSld>
  <p:clrMapOvr>
    <a:masterClrMapping/>
  </p:clrMapOvr>
  <mc:AlternateContent xmlns:mc="http://schemas.openxmlformats.org/markup-compatibility/2006" xmlns:p14="http://schemas.microsoft.com/office/powerpoint/2010/main">
    <mc:Choice Requires="p14">
      <p:transition spd="slow" p14:dur="2000" advTm="342"/>
    </mc:Choice>
    <mc:Fallback xmlns="">
      <p:transition spd="slow" advTm="34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7609-5533-440B-8D11-34245386C0AF}"/>
              </a:ext>
            </a:extLst>
          </p:cNvPr>
          <p:cNvSpPr>
            <a:spLocks noGrp="1"/>
          </p:cNvSpPr>
          <p:nvPr>
            <p:ph type="title"/>
          </p:nvPr>
        </p:nvSpPr>
        <p:spPr/>
        <p:txBody>
          <a:bodyPr>
            <a:normAutofit fontScale="90000"/>
          </a:bodyPr>
          <a:lstStyle/>
          <a:p>
            <a:r>
              <a:rPr lang="en-US"/>
              <a:t>Results – Minor CPU</a:t>
            </a:r>
          </a:p>
        </p:txBody>
      </p:sp>
      <p:graphicFrame>
        <p:nvGraphicFramePr>
          <p:cNvPr id="9" name="Chart 8">
            <a:extLst>
              <a:ext uri="{FF2B5EF4-FFF2-40B4-BE49-F238E27FC236}">
                <a16:creationId xmlns:a16="http://schemas.microsoft.com/office/drawing/2014/main" id="{DA3007B6-D551-4083-85DC-42949F6DAD7A}"/>
              </a:ext>
            </a:extLst>
          </p:cNvPr>
          <p:cNvGraphicFramePr>
            <a:graphicFrameLocks/>
          </p:cNvGraphicFramePr>
          <p:nvPr>
            <p:extLst>
              <p:ext uri="{D42A27DB-BD31-4B8C-83A1-F6EECF244321}">
                <p14:modId xmlns:p14="http://schemas.microsoft.com/office/powerpoint/2010/main" val="2880505686"/>
              </p:ext>
            </p:extLst>
          </p:nvPr>
        </p:nvGraphicFramePr>
        <p:xfrm>
          <a:off x="6130925" y="1230313"/>
          <a:ext cx="5221288" cy="4117191"/>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B88C5564-11E1-4101-813F-63E89B95059B}"/>
              </a:ext>
            </a:extLst>
          </p:cNvPr>
          <p:cNvSpPr txBox="1"/>
          <p:nvPr/>
        </p:nvSpPr>
        <p:spPr>
          <a:xfrm>
            <a:off x="6571315" y="5443021"/>
            <a:ext cx="4340507" cy="369332"/>
          </a:xfrm>
          <a:prstGeom prst="rect">
            <a:avLst/>
          </a:prstGeom>
          <a:noFill/>
        </p:spPr>
        <p:txBody>
          <a:bodyPr wrap="square" rtlCol="0">
            <a:spAutoFit/>
          </a:bodyPr>
          <a:lstStyle/>
          <a:p>
            <a:pPr algn="ctr"/>
            <a:r>
              <a:rPr lang="en-US"/>
              <a:t>Min: 0.0001, Max: 4.550</a:t>
            </a:r>
          </a:p>
        </p:txBody>
      </p:sp>
      <p:sp>
        <p:nvSpPr>
          <p:cNvPr id="11" name="Star: 5 Points 10">
            <a:extLst>
              <a:ext uri="{FF2B5EF4-FFF2-40B4-BE49-F238E27FC236}">
                <a16:creationId xmlns:a16="http://schemas.microsoft.com/office/drawing/2014/main" id="{BEB13336-154D-4278-8178-05EAF0676DB8}"/>
              </a:ext>
            </a:extLst>
          </p:cNvPr>
          <p:cNvSpPr/>
          <p:nvPr/>
        </p:nvSpPr>
        <p:spPr>
          <a:xfrm>
            <a:off x="7525473" y="1796004"/>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1BC8E5D8-6716-40F6-B2A0-5C32542751D9}"/>
              </a:ext>
            </a:extLst>
          </p:cNvPr>
          <p:cNvSpPr/>
          <p:nvPr/>
        </p:nvSpPr>
        <p:spPr>
          <a:xfrm>
            <a:off x="9481594" y="4490977"/>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a:extLst>
              <a:ext uri="{FF2B5EF4-FFF2-40B4-BE49-F238E27FC236}">
                <a16:creationId xmlns:a16="http://schemas.microsoft.com/office/drawing/2014/main" id="{85F25F3D-DDD1-4DCB-A92B-FC10DFF03329}"/>
              </a:ext>
            </a:extLst>
          </p:cNvPr>
          <p:cNvGraphicFramePr>
            <a:graphicFrameLocks/>
          </p:cNvGraphicFramePr>
          <p:nvPr>
            <p:extLst>
              <p:ext uri="{D42A27DB-BD31-4B8C-83A1-F6EECF244321}">
                <p14:modId xmlns:p14="http://schemas.microsoft.com/office/powerpoint/2010/main" val="1215114692"/>
              </p:ext>
            </p:extLst>
          </p:nvPr>
        </p:nvGraphicFramePr>
        <p:xfrm>
          <a:off x="861651" y="1230312"/>
          <a:ext cx="5269274" cy="4117191"/>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CE1F8C41-825C-43A8-ABF5-4103492CF153}"/>
              </a:ext>
            </a:extLst>
          </p:cNvPr>
          <p:cNvSpPr txBox="1"/>
          <p:nvPr/>
        </p:nvSpPr>
        <p:spPr>
          <a:xfrm>
            <a:off x="1278578" y="5443021"/>
            <a:ext cx="4340507" cy="369332"/>
          </a:xfrm>
          <a:prstGeom prst="rect">
            <a:avLst/>
          </a:prstGeom>
          <a:noFill/>
        </p:spPr>
        <p:txBody>
          <a:bodyPr wrap="square" rtlCol="0">
            <a:spAutoFit/>
          </a:bodyPr>
          <a:lstStyle/>
          <a:p>
            <a:pPr algn="ctr"/>
            <a:r>
              <a:rPr lang="en-US"/>
              <a:t>Min: 0.0002, Max: 16.66</a:t>
            </a:r>
          </a:p>
        </p:txBody>
      </p:sp>
      <p:sp>
        <p:nvSpPr>
          <p:cNvPr id="15" name="Star: 5 Points 14">
            <a:extLst>
              <a:ext uri="{FF2B5EF4-FFF2-40B4-BE49-F238E27FC236}">
                <a16:creationId xmlns:a16="http://schemas.microsoft.com/office/drawing/2014/main" id="{A49B1919-596A-4E1D-8BB0-B1EA2A574BA6}"/>
              </a:ext>
            </a:extLst>
          </p:cNvPr>
          <p:cNvSpPr/>
          <p:nvPr/>
        </p:nvSpPr>
        <p:spPr>
          <a:xfrm>
            <a:off x="2965564" y="1755210"/>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13F0DA65-50F1-46D3-BB7E-EB04F9FF9ED3}"/>
              </a:ext>
            </a:extLst>
          </p:cNvPr>
          <p:cNvSpPr/>
          <p:nvPr/>
        </p:nvSpPr>
        <p:spPr>
          <a:xfrm>
            <a:off x="4195159" y="4583574"/>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376309"/>
      </p:ext>
    </p:extLst>
  </p:cSld>
  <p:clrMapOvr>
    <a:masterClrMapping/>
  </p:clrMapOvr>
  <mc:AlternateContent xmlns:mc="http://schemas.openxmlformats.org/markup-compatibility/2006" xmlns:p14="http://schemas.microsoft.com/office/powerpoint/2010/main">
    <mc:Choice Requires="p14">
      <p:transition spd="slow" p14:dur="2000" advTm="530"/>
    </mc:Choice>
    <mc:Fallback xmlns="">
      <p:transition spd="slow" advTm="53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A47C-3ABF-44EB-B060-544D168190E6}"/>
              </a:ext>
            </a:extLst>
          </p:cNvPr>
          <p:cNvSpPr>
            <a:spLocks noGrp="1"/>
          </p:cNvSpPr>
          <p:nvPr>
            <p:ph type="title"/>
          </p:nvPr>
        </p:nvSpPr>
        <p:spPr/>
        <p:txBody>
          <a:bodyPr>
            <a:normAutofit fontScale="90000"/>
          </a:bodyPr>
          <a:lstStyle/>
          <a:p>
            <a:r>
              <a:rPr lang="en-US"/>
              <a:t>gem5 Configuration</a:t>
            </a:r>
          </a:p>
        </p:txBody>
      </p:sp>
      <p:sp>
        <p:nvSpPr>
          <p:cNvPr id="3" name="Content Placeholder 2">
            <a:extLst>
              <a:ext uri="{FF2B5EF4-FFF2-40B4-BE49-F238E27FC236}">
                <a16:creationId xmlns:a16="http://schemas.microsoft.com/office/drawing/2014/main" id="{68253CE9-D8BE-40F6-A842-B49664164D9D}"/>
              </a:ext>
            </a:extLst>
          </p:cNvPr>
          <p:cNvSpPr>
            <a:spLocks noGrp="1"/>
          </p:cNvSpPr>
          <p:nvPr>
            <p:ph idx="1"/>
          </p:nvPr>
        </p:nvSpPr>
        <p:spPr/>
        <p:txBody>
          <a:bodyPr>
            <a:normAutofit/>
          </a:bodyPr>
          <a:lstStyle/>
          <a:p>
            <a:r>
              <a:rPr lang="en-US">
                <a:latin typeface="Courier New" panose="02070309020205020404" pitchFamily="49" charset="0"/>
                <a:cs typeface="Courier New" panose="02070309020205020404" pitchFamily="49" charset="0"/>
              </a:rPr>
              <a:t>$GEM5_DIR/build/X86/gem5.opt --</a:t>
            </a:r>
            <a:r>
              <a:rPr lang="en-US" err="1">
                <a:latin typeface="Courier New" panose="02070309020205020404" pitchFamily="49" charset="0"/>
                <a:cs typeface="Courier New" panose="02070309020205020404" pitchFamily="49" charset="0"/>
              </a:rPr>
              <a:t>outdir</a:t>
            </a:r>
            <a:r>
              <a:rPr lang="en-US">
                <a:latin typeface="Courier New" panose="02070309020205020404" pitchFamily="49" charset="0"/>
                <a:cs typeface="Courier New" panose="02070309020205020404" pitchFamily="49" charset="0"/>
              </a:rPr>
              <a:t>=$OUTPUT_DIR $GEM5_DIR/configs/example/se.py --caches --l2cache --</a:t>
            </a:r>
            <a:r>
              <a:rPr lang="en-US" err="1">
                <a:latin typeface="Courier New" panose="02070309020205020404" pitchFamily="49" charset="0"/>
                <a:cs typeface="Courier New" panose="02070309020205020404" pitchFamily="49" charset="0"/>
              </a:rPr>
              <a:t>cpu</a:t>
            </a:r>
            <a:r>
              <a:rPr lang="en-US">
                <a:latin typeface="Courier New" panose="02070309020205020404" pitchFamily="49" charset="0"/>
                <a:cs typeface="Courier New" panose="02070309020205020404" pitchFamily="49" charset="0"/>
              </a:rPr>
              <a:t>-type=DerivO3CPU --l1d_size=32kB --l1i_size=32kB --l2_size=256kB --l3_size=8MB --l1d_assoc=8 --l1i_assoc=8 --l2_assoc=8 --l3_assoc=16 --</a:t>
            </a:r>
            <a:r>
              <a:rPr lang="en-US" err="1">
                <a:latin typeface="Courier New" panose="02070309020205020404" pitchFamily="49" charset="0"/>
                <a:cs typeface="Courier New" panose="02070309020205020404" pitchFamily="49" charset="0"/>
              </a:rPr>
              <a:t>cpu</a:t>
            </a:r>
            <a:r>
              <a:rPr lang="en-US">
                <a:latin typeface="Courier New" panose="02070309020205020404" pitchFamily="49" charset="0"/>
                <a:cs typeface="Courier New" panose="02070309020205020404" pitchFamily="49" charset="0"/>
              </a:rPr>
              <a:t>-clock=3.6GHz -I 20000000</a:t>
            </a:r>
          </a:p>
        </p:txBody>
      </p:sp>
    </p:spTree>
    <p:extLst>
      <p:ext uri="{BB962C8B-B14F-4D97-AF65-F5344CB8AC3E}">
        <p14:creationId xmlns:p14="http://schemas.microsoft.com/office/powerpoint/2010/main" val="1800056601"/>
      </p:ext>
    </p:extLst>
  </p:cSld>
  <p:clrMapOvr>
    <a:masterClrMapping/>
  </p:clrMapOvr>
  <mc:AlternateContent xmlns:mc="http://schemas.openxmlformats.org/markup-compatibility/2006" xmlns:p14="http://schemas.microsoft.com/office/powerpoint/2010/main">
    <mc:Choice Requires="p14">
      <p:transition spd="slow" p14:dur="2000" advTm="217"/>
    </mc:Choice>
    <mc:Fallback xmlns="">
      <p:transition spd="slow" advTm="21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9B2AC-F1FC-40E1-B6CD-B9821529D62D}"/>
              </a:ext>
            </a:extLst>
          </p:cNvPr>
          <p:cNvSpPr>
            <a:spLocks noGrp="1"/>
          </p:cNvSpPr>
          <p:nvPr>
            <p:ph type="title"/>
          </p:nvPr>
        </p:nvSpPr>
        <p:spPr/>
        <p:txBody>
          <a:bodyPr>
            <a:normAutofit fontScale="90000"/>
          </a:bodyPr>
          <a:lstStyle/>
          <a:p>
            <a:r>
              <a:rPr lang="en-US"/>
              <a:t>Constant</a:t>
            </a:r>
            <a:r>
              <a:rPr lang="en-US" dirty="0"/>
              <a:t> Value Prediction</a:t>
            </a:r>
          </a:p>
        </p:txBody>
      </p:sp>
      <p:sp>
        <p:nvSpPr>
          <p:cNvPr id="5" name="Content Placeholder 4">
            <a:extLst>
              <a:ext uri="{FF2B5EF4-FFF2-40B4-BE49-F238E27FC236}">
                <a16:creationId xmlns:a16="http://schemas.microsoft.com/office/drawing/2014/main" id="{3BF58694-8C8B-42E3-9A6E-A11D08E71E1E}"/>
              </a:ext>
            </a:extLst>
          </p:cNvPr>
          <p:cNvSpPr>
            <a:spLocks noGrp="1"/>
          </p:cNvSpPr>
          <p:nvPr>
            <p:ph idx="1"/>
          </p:nvPr>
        </p:nvSpPr>
        <p:spPr/>
        <p:txBody>
          <a:bodyPr/>
          <a:lstStyle/>
          <a:p>
            <a:pPr marL="514350" indent="-514350">
              <a:buFont typeface="+mj-lt"/>
              <a:buAutoNum type="arabicPeriod"/>
            </a:pPr>
            <a:r>
              <a:rPr lang="en-US" dirty="0"/>
              <a:t>Background</a:t>
            </a:r>
          </a:p>
          <a:p>
            <a:pPr marL="514350" indent="-514350">
              <a:buFont typeface="+mj-lt"/>
              <a:buAutoNum type="arabicPeriod"/>
            </a:pPr>
            <a:r>
              <a:rPr lang="en-US" dirty="0">
                <a:solidFill>
                  <a:schemeClr val="bg1">
                    <a:lumMod val="75000"/>
                  </a:schemeClr>
                </a:solidFill>
              </a:rPr>
              <a:t>Implementation</a:t>
            </a:r>
          </a:p>
          <a:p>
            <a:pPr marL="514350" indent="-514350">
              <a:buFont typeface="+mj-lt"/>
              <a:buAutoNum type="arabicPeriod"/>
            </a:pPr>
            <a:r>
              <a:rPr lang="en-US" dirty="0">
                <a:solidFill>
                  <a:schemeClr val="bg1">
                    <a:lumMod val="75000"/>
                  </a:schemeClr>
                </a:solidFill>
              </a:rPr>
              <a:t>Results</a:t>
            </a:r>
          </a:p>
          <a:p>
            <a:pPr marL="514350" indent="-514350">
              <a:buFont typeface="+mj-lt"/>
              <a:buAutoNum type="arabicPeriod"/>
            </a:pPr>
            <a:r>
              <a:rPr lang="en-US" dirty="0">
                <a:solidFill>
                  <a:schemeClr val="bg1">
                    <a:lumMod val="75000"/>
                  </a:schemeClr>
                </a:solidFill>
              </a:rPr>
              <a:t>Future Work</a:t>
            </a:r>
          </a:p>
        </p:txBody>
      </p:sp>
    </p:spTree>
    <p:extLst>
      <p:ext uri="{BB962C8B-B14F-4D97-AF65-F5344CB8AC3E}">
        <p14:creationId xmlns:p14="http://schemas.microsoft.com/office/powerpoint/2010/main" val="4176010226"/>
      </p:ext>
    </p:extLst>
  </p:cSld>
  <p:clrMapOvr>
    <a:masterClrMapping/>
  </p:clrMapOvr>
  <mc:AlternateContent xmlns:mc="http://schemas.openxmlformats.org/markup-compatibility/2006" xmlns:p14="http://schemas.microsoft.com/office/powerpoint/2010/main">
    <mc:Choice Requires="p14">
      <p:transition spd="slow" p14:dur="2000" advTm="1539"/>
    </mc:Choice>
    <mc:Fallback xmlns="">
      <p:transition spd="slow" advTm="153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9734-D02D-4425-B850-ED283CE0AF2F}"/>
              </a:ext>
            </a:extLst>
          </p:cNvPr>
          <p:cNvSpPr>
            <a:spLocks noGrp="1"/>
          </p:cNvSpPr>
          <p:nvPr>
            <p:ph type="title"/>
          </p:nvPr>
        </p:nvSpPr>
        <p:spPr/>
        <p:txBody>
          <a:bodyPr>
            <a:normAutofit fontScale="90000"/>
          </a:bodyPr>
          <a:lstStyle/>
          <a:p>
            <a:r>
              <a:rPr lang="en-US"/>
              <a:t>Implementation – Minor CPU</a:t>
            </a:r>
          </a:p>
        </p:txBody>
      </p:sp>
      <p:sp>
        <p:nvSpPr>
          <p:cNvPr id="3" name="Content Placeholder 2">
            <a:extLst>
              <a:ext uri="{FF2B5EF4-FFF2-40B4-BE49-F238E27FC236}">
                <a16:creationId xmlns:a16="http://schemas.microsoft.com/office/drawing/2014/main" id="{F5DEAB30-C2E3-41E0-BAED-7F7506FEE620}"/>
              </a:ext>
            </a:extLst>
          </p:cNvPr>
          <p:cNvSpPr>
            <a:spLocks noGrp="1"/>
          </p:cNvSpPr>
          <p:nvPr>
            <p:ph idx="1"/>
          </p:nvPr>
        </p:nvSpPr>
        <p:spPr>
          <a:xfrm>
            <a:off x="838200" y="1230594"/>
            <a:ext cx="7143161" cy="4929277"/>
          </a:xfrm>
        </p:spPr>
        <p:txBody>
          <a:bodyPr/>
          <a:lstStyle/>
          <a:p>
            <a:r>
              <a:rPr lang="en-US"/>
              <a:t>Decode tags dynamic instructions with prediction classification and value</a:t>
            </a:r>
          </a:p>
          <a:p>
            <a:r>
              <a:rPr lang="en-US"/>
              <a:t>LSQ modified </a:t>
            </a:r>
          </a:p>
          <a:p>
            <a:pPr lvl="1"/>
            <a:r>
              <a:rPr lang="en-US"/>
              <a:t>Constant loads are confirmed</a:t>
            </a:r>
          </a:p>
          <a:p>
            <a:pPr lvl="1"/>
            <a:r>
              <a:rPr lang="en-US"/>
              <a:t>Stores are passed to CVU to invalidate entry</a:t>
            </a:r>
          </a:p>
          <a:p>
            <a:r>
              <a:rPr lang="en-US"/>
              <a:t>Commit passes loads to LVPT/LCT to update predictions</a:t>
            </a:r>
          </a:p>
          <a:p>
            <a:r>
              <a:rPr lang="en-US" err="1">
                <a:latin typeface="Courier New" panose="02070309020205020404" pitchFamily="49" charset="0"/>
                <a:cs typeface="Courier New" panose="02070309020205020404" pitchFamily="49" charset="0"/>
              </a:rPr>
              <a:t>EarlyMemRef</a:t>
            </a:r>
            <a:r>
              <a:rPr lang="en-US"/>
              <a:t> disabled to ensure memory ordering</a:t>
            </a:r>
          </a:p>
        </p:txBody>
      </p:sp>
      <p:sp>
        <p:nvSpPr>
          <p:cNvPr id="4" name="Rectangle 3">
            <a:extLst>
              <a:ext uri="{FF2B5EF4-FFF2-40B4-BE49-F238E27FC236}">
                <a16:creationId xmlns:a16="http://schemas.microsoft.com/office/drawing/2014/main" id="{57F4A321-3FD2-4D62-BB1D-007BB248053B}"/>
              </a:ext>
            </a:extLst>
          </p:cNvPr>
          <p:cNvSpPr/>
          <p:nvPr/>
        </p:nvSpPr>
        <p:spPr>
          <a:xfrm>
            <a:off x="8049651" y="1798104"/>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Fetch 1</a:t>
            </a:r>
          </a:p>
        </p:txBody>
      </p:sp>
      <p:sp>
        <p:nvSpPr>
          <p:cNvPr id="5" name="Rectangle 4">
            <a:extLst>
              <a:ext uri="{FF2B5EF4-FFF2-40B4-BE49-F238E27FC236}">
                <a16:creationId xmlns:a16="http://schemas.microsoft.com/office/drawing/2014/main" id="{613B8EE8-BDC0-4A0E-A759-01C3446AF18A}"/>
              </a:ext>
            </a:extLst>
          </p:cNvPr>
          <p:cNvSpPr/>
          <p:nvPr/>
        </p:nvSpPr>
        <p:spPr>
          <a:xfrm>
            <a:off x="8049651" y="2365758"/>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Fetch 2</a:t>
            </a:r>
          </a:p>
        </p:txBody>
      </p:sp>
      <p:sp>
        <p:nvSpPr>
          <p:cNvPr id="6" name="Rectangle 5">
            <a:extLst>
              <a:ext uri="{FF2B5EF4-FFF2-40B4-BE49-F238E27FC236}">
                <a16:creationId xmlns:a16="http://schemas.microsoft.com/office/drawing/2014/main" id="{5A4AF34F-75CA-4620-8783-21696DB5D554}"/>
              </a:ext>
            </a:extLst>
          </p:cNvPr>
          <p:cNvSpPr/>
          <p:nvPr/>
        </p:nvSpPr>
        <p:spPr>
          <a:xfrm>
            <a:off x="8049651" y="2933268"/>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Decode</a:t>
            </a:r>
          </a:p>
        </p:txBody>
      </p:sp>
      <p:cxnSp>
        <p:nvCxnSpPr>
          <p:cNvPr id="8" name="Straight Arrow Connector 7">
            <a:extLst>
              <a:ext uri="{FF2B5EF4-FFF2-40B4-BE49-F238E27FC236}">
                <a16:creationId xmlns:a16="http://schemas.microsoft.com/office/drawing/2014/main" id="{34DA4932-3384-4609-B57C-B4E265CDA676}"/>
              </a:ext>
            </a:extLst>
          </p:cNvPr>
          <p:cNvCxnSpPr>
            <a:stCxn id="4" idx="2"/>
            <a:endCxn id="5" idx="0"/>
          </p:cNvCxnSpPr>
          <p:nvPr/>
        </p:nvCxnSpPr>
        <p:spPr>
          <a:xfrm>
            <a:off x="8685921" y="2213358"/>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18AF19F-3574-45F6-B192-6C32F395383E}"/>
              </a:ext>
            </a:extLst>
          </p:cNvPr>
          <p:cNvCxnSpPr>
            <a:cxnSpLocks/>
            <a:endCxn id="6" idx="0"/>
          </p:cNvCxnSpPr>
          <p:nvPr/>
        </p:nvCxnSpPr>
        <p:spPr>
          <a:xfrm>
            <a:off x="8685921" y="2780868"/>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A2325BB-5E05-46C2-BB8A-770570AA483F}"/>
              </a:ext>
            </a:extLst>
          </p:cNvPr>
          <p:cNvSpPr/>
          <p:nvPr/>
        </p:nvSpPr>
        <p:spPr>
          <a:xfrm>
            <a:off x="8049651" y="3500778"/>
            <a:ext cx="1272540" cy="1673202"/>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7B8B5C0A-5689-4B34-A3F4-59A43CA296FB}"/>
              </a:ext>
            </a:extLst>
          </p:cNvPr>
          <p:cNvSpPr/>
          <p:nvPr/>
        </p:nvSpPr>
        <p:spPr>
          <a:xfrm>
            <a:off x="11513529" y="2933268"/>
            <a:ext cx="640079" cy="2240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t>LVPU</a:t>
            </a:r>
          </a:p>
        </p:txBody>
      </p:sp>
      <p:sp>
        <p:nvSpPr>
          <p:cNvPr id="15" name="Rectangle 14">
            <a:extLst>
              <a:ext uri="{FF2B5EF4-FFF2-40B4-BE49-F238E27FC236}">
                <a16:creationId xmlns:a16="http://schemas.microsoft.com/office/drawing/2014/main" id="{3C0920E6-2832-435A-B3B7-B7376C6DBD6F}"/>
              </a:ext>
            </a:extLst>
          </p:cNvPr>
          <p:cNvSpPr/>
          <p:nvPr/>
        </p:nvSpPr>
        <p:spPr>
          <a:xfrm>
            <a:off x="10100089" y="3770330"/>
            <a:ext cx="640079" cy="1005840"/>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solidFill>
                  <a:schemeClr val="tx1"/>
                </a:solidFill>
              </a:rPr>
              <a:t>LSQ</a:t>
            </a:r>
          </a:p>
        </p:txBody>
      </p:sp>
      <p:cxnSp>
        <p:nvCxnSpPr>
          <p:cNvPr id="19" name="Straight Arrow Connector 18">
            <a:extLst>
              <a:ext uri="{FF2B5EF4-FFF2-40B4-BE49-F238E27FC236}">
                <a16:creationId xmlns:a16="http://schemas.microsoft.com/office/drawing/2014/main" id="{C7BB95A3-FF98-4288-9093-B851E697E7E4}"/>
              </a:ext>
            </a:extLst>
          </p:cNvPr>
          <p:cNvCxnSpPr/>
          <p:nvPr/>
        </p:nvCxnSpPr>
        <p:spPr>
          <a:xfrm>
            <a:off x="9324460" y="4077485"/>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9EEC10-3F48-4073-A041-A19C3E4D324B}"/>
              </a:ext>
            </a:extLst>
          </p:cNvPr>
          <p:cNvCxnSpPr>
            <a:cxnSpLocks/>
          </p:cNvCxnSpPr>
          <p:nvPr/>
        </p:nvCxnSpPr>
        <p:spPr>
          <a:xfrm flipH="1">
            <a:off x="9324460" y="4534685"/>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6E0A02-1B0E-481E-A960-56FB21D43D96}"/>
              </a:ext>
            </a:extLst>
          </p:cNvPr>
          <p:cNvCxnSpPr/>
          <p:nvPr/>
        </p:nvCxnSpPr>
        <p:spPr>
          <a:xfrm>
            <a:off x="10740168" y="4077485"/>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BC54380-F886-4F0E-998A-ACD8745BC9AD}"/>
              </a:ext>
            </a:extLst>
          </p:cNvPr>
          <p:cNvCxnSpPr>
            <a:stCxn id="6" idx="3"/>
          </p:cNvCxnSpPr>
          <p:nvPr/>
        </p:nvCxnSpPr>
        <p:spPr>
          <a:xfrm>
            <a:off x="9322191" y="3140895"/>
            <a:ext cx="2191338" cy="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700098-501E-4F26-AD14-034960AD8A28}"/>
              </a:ext>
            </a:extLst>
          </p:cNvPr>
          <p:cNvCxnSpPr/>
          <p:nvPr/>
        </p:nvCxnSpPr>
        <p:spPr>
          <a:xfrm>
            <a:off x="10740168" y="4534685"/>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BEF46A-1A7D-4C59-ADE5-55F77A6D9250}"/>
              </a:ext>
            </a:extLst>
          </p:cNvPr>
          <p:cNvCxnSpPr>
            <a:cxnSpLocks/>
          </p:cNvCxnSpPr>
          <p:nvPr/>
        </p:nvCxnSpPr>
        <p:spPr>
          <a:xfrm>
            <a:off x="9322191" y="4966494"/>
            <a:ext cx="2191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D98C95-D0BF-4A4D-BE41-6778B87FC091}"/>
              </a:ext>
            </a:extLst>
          </p:cNvPr>
          <p:cNvSpPr txBox="1"/>
          <p:nvPr/>
        </p:nvSpPr>
        <p:spPr>
          <a:xfrm>
            <a:off x="9322191" y="2887146"/>
            <a:ext cx="2191336"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GetPrediction</a:t>
            </a:r>
            <a:endParaRPr lang="en-US" sz="1400">
              <a:latin typeface="Courier New" panose="02070309020205020404" pitchFamily="49" charset="0"/>
              <a:cs typeface="Courier New" panose="02070309020205020404" pitchFamily="49" charset="0"/>
            </a:endParaRPr>
          </a:p>
        </p:txBody>
      </p:sp>
      <p:sp>
        <p:nvSpPr>
          <p:cNvPr id="34" name="TextBox 33">
            <a:extLst>
              <a:ext uri="{FF2B5EF4-FFF2-40B4-BE49-F238E27FC236}">
                <a16:creationId xmlns:a16="http://schemas.microsoft.com/office/drawing/2014/main" id="{1C5FF8D4-B53E-47A3-B2B4-97CFF19BBDE6}"/>
              </a:ext>
            </a:extLst>
          </p:cNvPr>
          <p:cNvSpPr txBox="1"/>
          <p:nvPr/>
        </p:nvSpPr>
        <p:spPr>
          <a:xfrm>
            <a:off x="9324460" y="3794056"/>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Req</a:t>
            </a:r>
          </a:p>
        </p:txBody>
      </p:sp>
      <p:sp>
        <p:nvSpPr>
          <p:cNvPr id="35" name="TextBox 34">
            <a:extLst>
              <a:ext uri="{FF2B5EF4-FFF2-40B4-BE49-F238E27FC236}">
                <a16:creationId xmlns:a16="http://schemas.microsoft.com/office/drawing/2014/main" id="{DD53C42F-80B8-4C75-B7EE-A5C7F87598C7}"/>
              </a:ext>
            </a:extLst>
          </p:cNvPr>
          <p:cNvSpPr txBox="1"/>
          <p:nvPr/>
        </p:nvSpPr>
        <p:spPr>
          <a:xfrm>
            <a:off x="9326729" y="4238776"/>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Resp</a:t>
            </a:r>
          </a:p>
        </p:txBody>
      </p:sp>
      <p:sp>
        <p:nvSpPr>
          <p:cNvPr id="36" name="TextBox 35">
            <a:extLst>
              <a:ext uri="{FF2B5EF4-FFF2-40B4-BE49-F238E27FC236}">
                <a16:creationId xmlns:a16="http://schemas.microsoft.com/office/drawing/2014/main" id="{F1D10614-B661-4812-9CB7-2E5EFED501EC}"/>
              </a:ext>
            </a:extLst>
          </p:cNvPr>
          <p:cNvSpPr txBox="1"/>
          <p:nvPr/>
        </p:nvSpPr>
        <p:spPr>
          <a:xfrm>
            <a:off x="10714048" y="3632527"/>
            <a:ext cx="870621" cy="523220"/>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Const. Load</a:t>
            </a:r>
          </a:p>
        </p:txBody>
      </p:sp>
      <p:sp>
        <p:nvSpPr>
          <p:cNvPr id="37" name="TextBox 36">
            <a:extLst>
              <a:ext uri="{FF2B5EF4-FFF2-40B4-BE49-F238E27FC236}">
                <a16:creationId xmlns:a16="http://schemas.microsoft.com/office/drawing/2014/main" id="{73E1EB0D-ACB2-45FC-8CCA-98D31C588C3A}"/>
              </a:ext>
            </a:extLst>
          </p:cNvPr>
          <p:cNvSpPr txBox="1"/>
          <p:nvPr/>
        </p:nvSpPr>
        <p:spPr>
          <a:xfrm>
            <a:off x="10692672" y="4230752"/>
            <a:ext cx="870621"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Store</a:t>
            </a:r>
          </a:p>
        </p:txBody>
      </p:sp>
      <p:sp>
        <p:nvSpPr>
          <p:cNvPr id="38" name="TextBox 37">
            <a:extLst>
              <a:ext uri="{FF2B5EF4-FFF2-40B4-BE49-F238E27FC236}">
                <a16:creationId xmlns:a16="http://schemas.microsoft.com/office/drawing/2014/main" id="{2E45C92F-A214-4C53-AA89-17951CF80CB0}"/>
              </a:ext>
            </a:extLst>
          </p:cNvPr>
          <p:cNvSpPr txBox="1"/>
          <p:nvPr/>
        </p:nvSpPr>
        <p:spPr>
          <a:xfrm>
            <a:off x="9322191" y="4745879"/>
            <a:ext cx="2191337"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VerifyPrediction</a:t>
            </a:r>
            <a:endParaRPr lang="en-US" sz="1400">
              <a:latin typeface="Courier New" panose="02070309020205020404" pitchFamily="49" charset="0"/>
              <a:cs typeface="Courier New" panose="02070309020205020404" pitchFamily="49" charset="0"/>
            </a:endParaRPr>
          </a:p>
        </p:txBody>
      </p:sp>
      <p:sp>
        <p:nvSpPr>
          <p:cNvPr id="39" name="TextBox 38">
            <a:extLst>
              <a:ext uri="{FF2B5EF4-FFF2-40B4-BE49-F238E27FC236}">
                <a16:creationId xmlns:a16="http://schemas.microsoft.com/office/drawing/2014/main" id="{C7C11B7C-4725-4BDD-B9F9-2571ECB5EAEE}"/>
              </a:ext>
            </a:extLst>
          </p:cNvPr>
          <p:cNvSpPr txBox="1"/>
          <p:nvPr/>
        </p:nvSpPr>
        <p:spPr>
          <a:xfrm>
            <a:off x="8049651" y="3500778"/>
            <a:ext cx="1271405" cy="246221"/>
          </a:xfrm>
          <a:prstGeom prst="rect">
            <a:avLst/>
          </a:prstGeom>
          <a:noFill/>
          <a:ln>
            <a:solidFill>
              <a:srgbClr val="C00000"/>
            </a:solidFill>
          </a:ln>
        </p:spPr>
        <p:txBody>
          <a:bodyPr wrap="square" tIns="0" bIns="0" rtlCol="0">
            <a:spAutoFit/>
          </a:bodyPr>
          <a:lstStyle/>
          <a:p>
            <a:pPr algn="ctr"/>
            <a:r>
              <a:rPr lang="en-US" sz="1600"/>
              <a:t>Issue</a:t>
            </a:r>
          </a:p>
        </p:txBody>
      </p:sp>
      <p:sp>
        <p:nvSpPr>
          <p:cNvPr id="40" name="TextBox 39">
            <a:extLst>
              <a:ext uri="{FF2B5EF4-FFF2-40B4-BE49-F238E27FC236}">
                <a16:creationId xmlns:a16="http://schemas.microsoft.com/office/drawing/2014/main" id="{5D97422C-5DEA-42FE-98D9-7A0CEB17DC03}"/>
              </a:ext>
            </a:extLst>
          </p:cNvPr>
          <p:cNvSpPr txBox="1"/>
          <p:nvPr/>
        </p:nvSpPr>
        <p:spPr>
          <a:xfrm>
            <a:off x="8046247" y="3751416"/>
            <a:ext cx="1274809" cy="246221"/>
          </a:xfrm>
          <a:prstGeom prst="rect">
            <a:avLst/>
          </a:prstGeom>
          <a:noFill/>
          <a:ln>
            <a:solidFill>
              <a:srgbClr val="C00000"/>
            </a:solidFill>
          </a:ln>
        </p:spPr>
        <p:txBody>
          <a:bodyPr wrap="square" tIns="0" bIns="0" rtlCol="0">
            <a:spAutoFit/>
          </a:bodyPr>
          <a:lstStyle/>
          <a:p>
            <a:pPr algn="ctr"/>
            <a:r>
              <a:rPr lang="en-US" sz="1600"/>
              <a:t>Execute</a:t>
            </a:r>
          </a:p>
        </p:txBody>
      </p:sp>
      <p:sp>
        <p:nvSpPr>
          <p:cNvPr id="42" name="TextBox 41">
            <a:extLst>
              <a:ext uri="{FF2B5EF4-FFF2-40B4-BE49-F238E27FC236}">
                <a16:creationId xmlns:a16="http://schemas.microsoft.com/office/drawing/2014/main" id="{D8FA523A-877D-4B3D-BFAA-8794DAF7F4FD}"/>
              </a:ext>
            </a:extLst>
          </p:cNvPr>
          <p:cNvSpPr txBox="1"/>
          <p:nvPr/>
        </p:nvSpPr>
        <p:spPr>
          <a:xfrm>
            <a:off x="8046247" y="3997638"/>
            <a:ext cx="1274809" cy="1176342"/>
          </a:xfrm>
          <a:prstGeom prst="rect">
            <a:avLst/>
          </a:prstGeom>
          <a:noFill/>
          <a:ln>
            <a:solidFill>
              <a:srgbClr val="C00000"/>
            </a:solidFill>
          </a:ln>
        </p:spPr>
        <p:txBody>
          <a:bodyPr wrap="square" rtlCol="0" anchor="ctr" anchorCtr="0">
            <a:noAutofit/>
          </a:bodyPr>
          <a:lstStyle/>
          <a:p>
            <a:pPr algn="ctr"/>
            <a:r>
              <a:rPr lang="en-US" sz="1600"/>
              <a:t>Commit</a:t>
            </a:r>
          </a:p>
        </p:txBody>
      </p:sp>
      <p:cxnSp>
        <p:nvCxnSpPr>
          <p:cNvPr id="43" name="Straight Arrow Connector 42">
            <a:extLst>
              <a:ext uri="{FF2B5EF4-FFF2-40B4-BE49-F238E27FC236}">
                <a16:creationId xmlns:a16="http://schemas.microsoft.com/office/drawing/2014/main" id="{39EA9914-A903-421D-85EF-EC01EA1C56AF}"/>
              </a:ext>
            </a:extLst>
          </p:cNvPr>
          <p:cNvCxnSpPr>
            <a:cxnSpLocks/>
          </p:cNvCxnSpPr>
          <p:nvPr/>
        </p:nvCxnSpPr>
        <p:spPr>
          <a:xfrm>
            <a:off x="8691138" y="3348378"/>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96700"/>
      </p:ext>
    </p:extLst>
  </p:cSld>
  <p:clrMapOvr>
    <a:masterClrMapping/>
  </p:clrMapOvr>
  <mc:AlternateContent xmlns:mc="http://schemas.openxmlformats.org/markup-compatibility/2006" xmlns:p14="http://schemas.microsoft.com/office/powerpoint/2010/main">
    <mc:Choice Requires="p14">
      <p:transition spd="slow" p14:dur="2000" advTm="123"/>
    </mc:Choice>
    <mc:Fallback xmlns="">
      <p:transition spd="slow" advTm="12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9734-D02D-4425-B850-ED283CE0AF2F}"/>
              </a:ext>
            </a:extLst>
          </p:cNvPr>
          <p:cNvSpPr>
            <a:spLocks noGrp="1"/>
          </p:cNvSpPr>
          <p:nvPr>
            <p:ph type="title"/>
          </p:nvPr>
        </p:nvSpPr>
        <p:spPr/>
        <p:txBody>
          <a:bodyPr>
            <a:normAutofit fontScale="90000"/>
          </a:bodyPr>
          <a:lstStyle/>
          <a:p>
            <a:r>
              <a:rPr lang="en-US"/>
              <a:t>Implementation</a:t>
            </a:r>
          </a:p>
        </p:txBody>
      </p:sp>
      <p:sp>
        <p:nvSpPr>
          <p:cNvPr id="3" name="Content Placeholder 2">
            <a:extLst>
              <a:ext uri="{FF2B5EF4-FFF2-40B4-BE49-F238E27FC236}">
                <a16:creationId xmlns:a16="http://schemas.microsoft.com/office/drawing/2014/main" id="{F5DEAB30-C2E3-41E0-BAED-7F7506FEE620}"/>
              </a:ext>
            </a:extLst>
          </p:cNvPr>
          <p:cNvSpPr>
            <a:spLocks noGrp="1"/>
          </p:cNvSpPr>
          <p:nvPr>
            <p:ph idx="1"/>
          </p:nvPr>
        </p:nvSpPr>
        <p:spPr/>
        <p:txBody>
          <a:bodyPr/>
          <a:lstStyle/>
          <a:p>
            <a:r>
              <a:rPr lang="en-US"/>
              <a:t>DerivO3 CPU</a:t>
            </a:r>
          </a:p>
        </p:txBody>
      </p:sp>
      <p:sp>
        <p:nvSpPr>
          <p:cNvPr id="5" name="Rectangle 4">
            <a:extLst>
              <a:ext uri="{FF2B5EF4-FFF2-40B4-BE49-F238E27FC236}">
                <a16:creationId xmlns:a16="http://schemas.microsoft.com/office/drawing/2014/main" id="{E9F84E96-9B82-41D2-BD1F-E944A9D01F1C}"/>
              </a:ext>
            </a:extLst>
          </p:cNvPr>
          <p:cNvSpPr/>
          <p:nvPr/>
        </p:nvSpPr>
        <p:spPr>
          <a:xfrm>
            <a:off x="8049651" y="1504417"/>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Fetch</a:t>
            </a:r>
          </a:p>
        </p:txBody>
      </p:sp>
      <p:sp>
        <p:nvSpPr>
          <p:cNvPr id="7" name="Rectangle 6">
            <a:extLst>
              <a:ext uri="{FF2B5EF4-FFF2-40B4-BE49-F238E27FC236}">
                <a16:creationId xmlns:a16="http://schemas.microsoft.com/office/drawing/2014/main" id="{E065D987-C2DE-44CD-BC62-73A17A418D31}"/>
              </a:ext>
            </a:extLst>
          </p:cNvPr>
          <p:cNvSpPr/>
          <p:nvPr/>
        </p:nvSpPr>
        <p:spPr>
          <a:xfrm>
            <a:off x="8049651" y="2072070"/>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Decode</a:t>
            </a:r>
          </a:p>
        </p:txBody>
      </p:sp>
      <p:sp>
        <p:nvSpPr>
          <p:cNvPr id="9" name="Rectangle 8">
            <a:extLst>
              <a:ext uri="{FF2B5EF4-FFF2-40B4-BE49-F238E27FC236}">
                <a16:creationId xmlns:a16="http://schemas.microsoft.com/office/drawing/2014/main" id="{7FBD2D3E-0C18-4B11-AAB5-F242C63498B6}"/>
              </a:ext>
            </a:extLst>
          </p:cNvPr>
          <p:cNvSpPr/>
          <p:nvPr/>
        </p:nvSpPr>
        <p:spPr>
          <a:xfrm>
            <a:off x="8049651" y="2647518"/>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Rename</a:t>
            </a:r>
          </a:p>
        </p:txBody>
      </p:sp>
      <p:cxnSp>
        <p:nvCxnSpPr>
          <p:cNvPr id="11" name="Straight Arrow Connector 10">
            <a:extLst>
              <a:ext uri="{FF2B5EF4-FFF2-40B4-BE49-F238E27FC236}">
                <a16:creationId xmlns:a16="http://schemas.microsoft.com/office/drawing/2014/main" id="{A5029B19-18DE-4C29-8612-544669C8A763}"/>
              </a:ext>
            </a:extLst>
          </p:cNvPr>
          <p:cNvCxnSpPr/>
          <p:nvPr/>
        </p:nvCxnSpPr>
        <p:spPr>
          <a:xfrm>
            <a:off x="8685921" y="191967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022F40C-F6AC-49D0-B031-0AE15F3FE53F}"/>
              </a:ext>
            </a:extLst>
          </p:cNvPr>
          <p:cNvCxnSpPr>
            <a:cxnSpLocks/>
          </p:cNvCxnSpPr>
          <p:nvPr/>
        </p:nvCxnSpPr>
        <p:spPr>
          <a:xfrm>
            <a:off x="8685921" y="248718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4B7F15B-0620-4A2E-AEA8-967602CB4EAD}"/>
              </a:ext>
            </a:extLst>
          </p:cNvPr>
          <p:cNvSpPr/>
          <p:nvPr/>
        </p:nvSpPr>
        <p:spPr>
          <a:xfrm>
            <a:off x="8049651" y="3746841"/>
            <a:ext cx="1272540" cy="1673202"/>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I/E/W</a:t>
            </a:r>
          </a:p>
        </p:txBody>
      </p:sp>
      <p:sp>
        <p:nvSpPr>
          <p:cNvPr id="17" name="Rectangle 16">
            <a:extLst>
              <a:ext uri="{FF2B5EF4-FFF2-40B4-BE49-F238E27FC236}">
                <a16:creationId xmlns:a16="http://schemas.microsoft.com/office/drawing/2014/main" id="{4C061FE6-FA4D-42EF-8E8B-9E91FFDB6C42}"/>
              </a:ext>
            </a:extLst>
          </p:cNvPr>
          <p:cNvSpPr/>
          <p:nvPr/>
        </p:nvSpPr>
        <p:spPr>
          <a:xfrm>
            <a:off x="11513529" y="2933268"/>
            <a:ext cx="640079" cy="2240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t>LVPU</a:t>
            </a:r>
          </a:p>
        </p:txBody>
      </p:sp>
      <p:sp>
        <p:nvSpPr>
          <p:cNvPr id="19" name="Rectangle 18">
            <a:extLst>
              <a:ext uri="{FF2B5EF4-FFF2-40B4-BE49-F238E27FC236}">
                <a16:creationId xmlns:a16="http://schemas.microsoft.com/office/drawing/2014/main" id="{D4419353-D347-4B31-8B0A-5DC4AA598F6D}"/>
              </a:ext>
            </a:extLst>
          </p:cNvPr>
          <p:cNvSpPr/>
          <p:nvPr/>
        </p:nvSpPr>
        <p:spPr>
          <a:xfrm>
            <a:off x="10097820" y="3571425"/>
            <a:ext cx="640079" cy="1005840"/>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solidFill>
                  <a:schemeClr val="tx1"/>
                </a:solidFill>
              </a:rPr>
              <a:t>LSQ</a:t>
            </a:r>
          </a:p>
        </p:txBody>
      </p:sp>
      <p:cxnSp>
        <p:nvCxnSpPr>
          <p:cNvPr id="21" name="Straight Arrow Connector 20">
            <a:extLst>
              <a:ext uri="{FF2B5EF4-FFF2-40B4-BE49-F238E27FC236}">
                <a16:creationId xmlns:a16="http://schemas.microsoft.com/office/drawing/2014/main" id="{5A82FF4E-3D3C-430E-A835-47332A0CCDC5}"/>
              </a:ext>
            </a:extLst>
          </p:cNvPr>
          <p:cNvCxnSpPr/>
          <p:nvPr/>
        </p:nvCxnSpPr>
        <p:spPr>
          <a:xfrm>
            <a:off x="9322191" y="3878580"/>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175CC7-8D61-494E-8391-B157F3AF0FC9}"/>
              </a:ext>
            </a:extLst>
          </p:cNvPr>
          <p:cNvCxnSpPr>
            <a:cxnSpLocks/>
          </p:cNvCxnSpPr>
          <p:nvPr/>
        </p:nvCxnSpPr>
        <p:spPr>
          <a:xfrm flipH="1">
            <a:off x="9322191" y="4335780"/>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B6C16DF-FB1B-4A06-8AEC-68BD05DBD27C}"/>
              </a:ext>
            </a:extLst>
          </p:cNvPr>
          <p:cNvCxnSpPr/>
          <p:nvPr/>
        </p:nvCxnSpPr>
        <p:spPr>
          <a:xfrm>
            <a:off x="10737899" y="3878580"/>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CB9BFC-BDD2-41EF-9136-AA052C3A47B9}"/>
              </a:ext>
            </a:extLst>
          </p:cNvPr>
          <p:cNvCxnSpPr/>
          <p:nvPr/>
        </p:nvCxnSpPr>
        <p:spPr>
          <a:xfrm>
            <a:off x="9322191" y="3426645"/>
            <a:ext cx="2191338" cy="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DFC8D58-3AC7-461C-86EB-108D8B7B3636}"/>
              </a:ext>
            </a:extLst>
          </p:cNvPr>
          <p:cNvCxnSpPr/>
          <p:nvPr/>
        </p:nvCxnSpPr>
        <p:spPr>
          <a:xfrm>
            <a:off x="10737899" y="4335780"/>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CC5772-29C7-4335-9416-94EACC27DB67}"/>
              </a:ext>
            </a:extLst>
          </p:cNvPr>
          <p:cNvCxnSpPr>
            <a:cxnSpLocks/>
          </p:cNvCxnSpPr>
          <p:nvPr/>
        </p:nvCxnSpPr>
        <p:spPr>
          <a:xfrm>
            <a:off x="9322191" y="4907280"/>
            <a:ext cx="2191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D76A174-D902-4EC5-A12C-05F3315A0FED}"/>
              </a:ext>
            </a:extLst>
          </p:cNvPr>
          <p:cNvSpPr txBox="1"/>
          <p:nvPr/>
        </p:nvSpPr>
        <p:spPr>
          <a:xfrm>
            <a:off x="9361879" y="3093521"/>
            <a:ext cx="2191336"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GetPrediction</a:t>
            </a:r>
            <a:endParaRPr lang="en-US" sz="1400">
              <a:latin typeface="Courier New" panose="02070309020205020404" pitchFamily="49" charset="0"/>
              <a:cs typeface="Courier New" panose="02070309020205020404" pitchFamily="49" charset="0"/>
            </a:endParaRPr>
          </a:p>
        </p:txBody>
      </p:sp>
      <p:sp>
        <p:nvSpPr>
          <p:cNvPr id="35" name="TextBox 34">
            <a:extLst>
              <a:ext uri="{FF2B5EF4-FFF2-40B4-BE49-F238E27FC236}">
                <a16:creationId xmlns:a16="http://schemas.microsoft.com/office/drawing/2014/main" id="{CEBB3C4B-4769-445A-861C-51763CE8315E}"/>
              </a:ext>
            </a:extLst>
          </p:cNvPr>
          <p:cNvSpPr txBox="1"/>
          <p:nvPr/>
        </p:nvSpPr>
        <p:spPr>
          <a:xfrm>
            <a:off x="9322191" y="3595151"/>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Req</a:t>
            </a:r>
          </a:p>
        </p:txBody>
      </p:sp>
      <p:sp>
        <p:nvSpPr>
          <p:cNvPr id="37" name="TextBox 36">
            <a:extLst>
              <a:ext uri="{FF2B5EF4-FFF2-40B4-BE49-F238E27FC236}">
                <a16:creationId xmlns:a16="http://schemas.microsoft.com/office/drawing/2014/main" id="{07996B1F-8F4E-4964-A0EE-3515CF443E64}"/>
              </a:ext>
            </a:extLst>
          </p:cNvPr>
          <p:cNvSpPr txBox="1"/>
          <p:nvPr/>
        </p:nvSpPr>
        <p:spPr>
          <a:xfrm>
            <a:off x="9324460" y="4039871"/>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Resp</a:t>
            </a:r>
          </a:p>
        </p:txBody>
      </p:sp>
      <p:sp>
        <p:nvSpPr>
          <p:cNvPr id="39" name="TextBox 38">
            <a:extLst>
              <a:ext uri="{FF2B5EF4-FFF2-40B4-BE49-F238E27FC236}">
                <a16:creationId xmlns:a16="http://schemas.microsoft.com/office/drawing/2014/main" id="{A0DA0684-D4B5-4969-A3DA-1382F33314C7}"/>
              </a:ext>
            </a:extLst>
          </p:cNvPr>
          <p:cNvSpPr txBox="1"/>
          <p:nvPr/>
        </p:nvSpPr>
        <p:spPr>
          <a:xfrm>
            <a:off x="10711779" y="3433622"/>
            <a:ext cx="870621" cy="523220"/>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Const. Load</a:t>
            </a:r>
          </a:p>
        </p:txBody>
      </p:sp>
      <p:sp>
        <p:nvSpPr>
          <p:cNvPr id="41" name="TextBox 40">
            <a:extLst>
              <a:ext uri="{FF2B5EF4-FFF2-40B4-BE49-F238E27FC236}">
                <a16:creationId xmlns:a16="http://schemas.microsoft.com/office/drawing/2014/main" id="{04BB91B2-B7E4-405B-9B10-C5C9E7EA9235}"/>
              </a:ext>
            </a:extLst>
          </p:cNvPr>
          <p:cNvSpPr txBox="1"/>
          <p:nvPr/>
        </p:nvSpPr>
        <p:spPr>
          <a:xfrm>
            <a:off x="10690403" y="4031847"/>
            <a:ext cx="870621"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Store</a:t>
            </a:r>
          </a:p>
        </p:txBody>
      </p:sp>
      <p:sp>
        <p:nvSpPr>
          <p:cNvPr id="43" name="TextBox 42">
            <a:extLst>
              <a:ext uri="{FF2B5EF4-FFF2-40B4-BE49-F238E27FC236}">
                <a16:creationId xmlns:a16="http://schemas.microsoft.com/office/drawing/2014/main" id="{56B5DD4B-2AB0-47E0-9A12-D262B1EE5C57}"/>
              </a:ext>
            </a:extLst>
          </p:cNvPr>
          <p:cNvSpPr txBox="1"/>
          <p:nvPr/>
        </p:nvSpPr>
        <p:spPr>
          <a:xfrm>
            <a:off x="9322191" y="4686665"/>
            <a:ext cx="2191337"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VerifyPrediction</a:t>
            </a:r>
            <a:endParaRPr lang="en-US" sz="140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0A75EB1B-DB00-445B-910A-8E0B4557BD9C}"/>
              </a:ext>
            </a:extLst>
          </p:cNvPr>
          <p:cNvSpPr/>
          <p:nvPr/>
        </p:nvSpPr>
        <p:spPr>
          <a:xfrm>
            <a:off x="8049651" y="3195205"/>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Dispatch</a:t>
            </a:r>
          </a:p>
        </p:txBody>
      </p:sp>
      <p:cxnSp>
        <p:nvCxnSpPr>
          <p:cNvPr id="45" name="Straight Arrow Connector 44">
            <a:extLst>
              <a:ext uri="{FF2B5EF4-FFF2-40B4-BE49-F238E27FC236}">
                <a16:creationId xmlns:a16="http://schemas.microsoft.com/office/drawing/2014/main" id="{784D2913-0E7A-4361-AAAC-973801B3B5CD}"/>
              </a:ext>
            </a:extLst>
          </p:cNvPr>
          <p:cNvCxnSpPr>
            <a:cxnSpLocks/>
          </p:cNvCxnSpPr>
          <p:nvPr/>
        </p:nvCxnSpPr>
        <p:spPr>
          <a:xfrm>
            <a:off x="8685921" y="3058679"/>
            <a:ext cx="0" cy="12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FD77161-6ECF-49C3-97DD-DC9B78E45463}"/>
              </a:ext>
            </a:extLst>
          </p:cNvPr>
          <p:cNvCxnSpPr>
            <a:cxnSpLocks/>
          </p:cNvCxnSpPr>
          <p:nvPr/>
        </p:nvCxnSpPr>
        <p:spPr>
          <a:xfrm>
            <a:off x="8685921" y="3598429"/>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ontent Placeholder 2">
            <a:extLst>
              <a:ext uri="{FF2B5EF4-FFF2-40B4-BE49-F238E27FC236}">
                <a16:creationId xmlns:a16="http://schemas.microsoft.com/office/drawing/2014/main" id="{F4E59709-312C-4D54-9672-CFB5651E2C59}"/>
              </a:ext>
            </a:extLst>
          </p:cNvPr>
          <p:cNvSpPr txBox="1">
            <a:spLocks/>
          </p:cNvSpPr>
          <p:nvPr/>
        </p:nvSpPr>
        <p:spPr>
          <a:xfrm>
            <a:off x="1012825" y="1881468"/>
            <a:ext cx="7039974" cy="35957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Arial" panose="020B0604020202020204"/>
                <a:cs typeface="Arial"/>
              </a:rPr>
              <a:t>Load PC passed to LCT and LVPT during dispatch to get its corresponding prediction.</a:t>
            </a:r>
          </a:p>
          <a:p>
            <a:r>
              <a:rPr lang="en-US" sz="2000">
                <a:latin typeface="Arial" panose="020B0604020202020204"/>
                <a:cs typeface="Arial"/>
              </a:rPr>
              <a:t>The load instruction is then pushed into the IQ and LSQ normally. </a:t>
            </a:r>
          </a:p>
          <a:p>
            <a:r>
              <a:rPr lang="en-US" sz="2000">
                <a:latin typeface="Arial" panose="020B0604020202020204"/>
                <a:cs typeface="Arial"/>
              </a:rPr>
              <a:t>Once the LSQ starts execution, constant loads are verified. If the prediction is correct, memory access is avoided.</a:t>
            </a:r>
          </a:p>
          <a:p>
            <a:r>
              <a:rPr lang="en-US" sz="2000">
                <a:latin typeface="Arial" panose="020B0604020202020204"/>
                <a:cs typeface="Arial"/>
              </a:rPr>
              <a:t>Store addresses are passed to the LVPU once they execute without a fault.</a:t>
            </a:r>
          </a:p>
          <a:p>
            <a:r>
              <a:rPr lang="en-US" sz="2000">
                <a:latin typeface="Arial" panose="020B0604020202020204"/>
                <a:cs typeface="Arial"/>
              </a:rPr>
              <a:t>All non-constant loads update the LCT and LVPT after writeback.</a:t>
            </a:r>
          </a:p>
        </p:txBody>
      </p:sp>
    </p:spTree>
    <p:extLst>
      <p:ext uri="{BB962C8B-B14F-4D97-AF65-F5344CB8AC3E}">
        <p14:creationId xmlns:p14="http://schemas.microsoft.com/office/powerpoint/2010/main" val="4213806402"/>
      </p:ext>
    </p:extLst>
  </p:cSld>
  <p:clrMapOvr>
    <a:masterClrMapping/>
  </p:clrMapOvr>
  <mc:AlternateContent xmlns:mc="http://schemas.openxmlformats.org/markup-compatibility/2006" xmlns:p14="http://schemas.microsoft.com/office/powerpoint/2010/main">
    <mc:Choice Requires="p14">
      <p:transition spd="slow" p14:dur="2000" advTm="204"/>
    </mc:Choice>
    <mc:Fallback xmlns="">
      <p:transition spd="slow" advTm="2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9734-D02D-4425-B850-ED283CE0AF2F}"/>
              </a:ext>
            </a:extLst>
          </p:cNvPr>
          <p:cNvSpPr>
            <a:spLocks noGrp="1"/>
          </p:cNvSpPr>
          <p:nvPr>
            <p:ph type="title"/>
          </p:nvPr>
        </p:nvSpPr>
        <p:spPr/>
        <p:txBody>
          <a:bodyPr>
            <a:normAutofit fontScale="90000"/>
          </a:bodyPr>
          <a:lstStyle/>
          <a:p>
            <a:r>
              <a:rPr lang="en-US" dirty="0"/>
              <a:t>Background</a:t>
            </a:r>
          </a:p>
        </p:txBody>
      </p:sp>
      <p:sp>
        <p:nvSpPr>
          <p:cNvPr id="3" name="Content Placeholder 2">
            <a:extLst>
              <a:ext uri="{FF2B5EF4-FFF2-40B4-BE49-F238E27FC236}">
                <a16:creationId xmlns:a16="http://schemas.microsoft.com/office/drawing/2014/main" id="{F5DEAB30-C2E3-41E0-BAED-7F7506FEE620}"/>
              </a:ext>
            </a:extLst>
          </p:cNvPr>
          <p:cNvSpPr>
            <a:spLocks noGrp="1"/>
          </p:cNvSpPr>
          <p:nvPr>
            <p:ph idx="1"/>
          </p:nvPr>
        </p:nvSpPr>
        <p:spPr>
          <a:xfrm>
            <a:off x="838200" y="1230594"/>
            <a:ext cx="11082454" cy="4929277"/>
          </a:xfrm>
        </p:spPr>
        <p:txBody>
          <a:bodyPr/>
          <a:lstStyle/>
          <a:p>
            <a:r>
              <a:rPr lang="en-US" dirty="0"/>
              <a:t>“</a:t>
            </a:r>
            <a:r>
              <a:rPr lang="en-US" i="1" dirty="0"/>
              <a:t>Value Locality and Load Value Prediction</a:t>
            </a:r>
            <a:r>
              <a:rPr lang="en-US" dirty="0"/>
              <a:t>”, M. </a:t>
            </a:r>
            <a:r>
              <a:rPr lang="en-US" dirty="0" err="1"/>
              <a:t>Lipasti</a:t>
            </a:r>
            <a:r>
              <a:rPr lang="en-US" dirty="0"/>
              <a:t> et al described value locality and mechanism to exploit it in ASPLOS’96. </a:t>
            </a:r>
          </a:p>
          <a:p>
            <a:pPr lvl="1"/>
            <a:r>
              <a:rPr lang="en-US" b="1" dirty="0"/>
              <a:t>Value locality</a:t>
            </a:r>
            <a:r>
              <a:rPr lang="en-US" dirty="0"/>
              <a:t> when a storage location’s value is stable</a:t>
            </a:r>
          </a:p>
          <a:p>
            <a:pPr lvl="1"/>
            <a:endParaRPr lang="en-US" dirty="0"/>
          </a:p>
          <a:p>
            <a:r>
              <a:rPr lang="en-US" dirty="0"/>
              <a:t>Motivation</a:t>
            </a:r>
          </a:p>
          <a:p>
            <a:pPr lvl="1"/>
            <a:r>
              <a:rPr lang="en-US" dirty="0"/>
              <a:t>Speculation on stable values</a:t>
            </a:r>
          </a:p>
          <a:p>
            <a:pPr lvl="1"/>
            <a:r>
              <a:rPr lang="en-US" dirty="0"/>
              <a:t>Skip memory accesses on very stable values</a:t>
            </a:r>
          </a:p>
          <a:p>
            <a:pPr marL="457200" lvl="1" indent="0">
              <a:buNone/>
            </a:pPr>
            <a:endParaRPr lang="en-US" dirty="0"/>
          </a:p>
          <a:p>
            <a:r>
              <a:rPr lang="en-US" dirty="0"/>
              <a:t>Examine the technique under newer benchmarks</a:t>
            </a:r>
          </a:p>
          <a:p>
            <a:pPr lvl="1"/>
            <a:endParaRPr lang="en-US" b="1" dirty="0"/>
          </a:p>
        </p:txBody>
      </p:sp>
    </p:spTree>
    <p:extLst>
      <p:ext uri="{BB962C8B-B14F-4D97-AF65-F5344CB8AC3E}">
        <p14:creationId xmlns:p14="http://schemas.microsoft.com/office/powerpoint/2010/main" val="268512221"/>
      </p:ext>
    </p:extLst>
  </p:cSld>
  <p:clrMapOvr>
    <a:masterClrMapping/>
  </p:clrMapOvr>
  <mc:AlternateContent xmlns:mc="http://schemas.openxmlformats.org/markup-compatibility/2006" xmlns:p14="http://schemas.microsoft.com/office/powerpoint/2010/main">
    <mc:Choice Requires="p14">
      <p:transition spd="slow" p14:dur="2000" advTm="1101"/>
    </mc:Choice>
    <mc:Fallback xmlns="">
      <p:transition spd="slow" advTm="1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9B2AC-F1FC-40E1-B6CD-B9821529D62D}"/>
              </a:ext>
            </a:extLst>
          </p:cNvPr>
          <p:cNvSpPr>
            <a:spLocks noGrp="1"/>
          </p:cNvSpPr>
          <p:nvPr>
            <p:ph type="title"/>
          </p:nvPr>
        </p:nvSpPr>
        <p:spPr/>
        <p:txBody>
          <a:bodyPr>
            <a:normAutofit fontScale="90000"/>
          </a:bodyPr>
          <a:lstStyle/>
          <a:p>
            <a:r>
              <a:rPr lang="en-US"/>
              <a:t>Constant</a:t>
            </a:r>
            <a:r>
              <a:rPr lang="en-US" dirty="0"/>
              <a:t> Value Prediction</a:t>
            </a:r>
          </a:p>
        </p:txBody>
      </p:sp>
      <p:sp>
        <p:nvSpPr>
          <p:cNvPr id="5" name="Content Placeholder 4">
            <a:extLst>
              <a:ext uri="{FF2B5EF4-FFF2-40B4-BE49-F238E27FC236}">
                <a16:creationId xmlns:a16="http://schemas.microsoft.com/office/drawing/2014/main" id="{3BF58694-8C8B-42E3-9A6E-A11D08E71E1E}"/>
              </a:ext>
            </a:extLst>
          </p:cNvPr>
          <p:cNvSpPr>
            <a:spLocks noGrp="1"/>
          </p:cNvSpPr>
          <p:nvPr>
            <p:ph idx="1"/>
          </p:nvPr>
        </p:nvSpPr>
        <p:spPr/>
        <p:txBody>
          <a:bodyPr/>
          <a:lstStyle/>
          <a:p>
            <a:pPr marL="514350" indent="-514350">
              <a:buFont typeface="+mj-lt"/>
              <a:buAutoNum type="arabicPeriod"/>
            </a:pPr>
            <a:r>
              <a:rPr lang="en-US" dirty="0">
                <a:solidFill>
                  <a:schemeClr val="bg1">
                    <a:lumMod val="75000"/>
                  </a:schemeClr>
                </a:solidFill>
              </a:rPr>
              <a:t>Background</a:t>
            </a:r>
          </a:p>
          <a:p>
            <a:pPr marL="514350" indent="-514350">
              <a:buFont typeface="+mj-lt"/>
              <a:buAutoNum type="arabicPeriod"/>
            </a:pPr>
            <a:r>
              <a:rPr lang="en-US" dirty="0"/>
              <a:t>Implementation</a:t>
            </a:r>
          </a:p>
          <a:p>
            <a:pPr marL="514350" indent="-514350">
              <a:buFont typeface="+mj-lt"/>
              <a:buAutoNum type="arabicPeriod"/>
            </a:pPr>
            <a:r>
              <a:rPr lang="en-US" dirty="0">
                <a:solidFill>
                  <a:schemeClr val="bg1">
                    <a:lumMod val="75000"/>
                  </a:schemeClr>
                </a:solidFill>
              </a:rPr>
              <a:t>Results</a:t>
            </a:r>
          </a:p>
          <a:p>
            <a:pPr marL="514350" indent="-514350">
              <a:buFont typeface="+mj-lt"/>
              <a:buAutoNum type="arabicPeriod"/>
            </a:pPr>
            <a:r>
              <a:rPr lang="en-US" dirty="0">
                <a:solidFill>
                  <a:schemeClr val="bg1">
                    <a:lumMod val="75000"/>
                  </a:schemeClr>
                </a:solidFill>
              </a:rPr>
              <a:t>Future Work</a:t>
            </a:r>
          </a:p>
          <a:p>
            <a:pPr marL="514350" indent="-514350">
              <a:buFont typeface="+mj-lt"/>
              <a:buAutoNum type="arabicPeriod"/>
            </a:pPr>
            <a:endParaRPr lang="en-US" dirty="0">
              <a:solidFill>
                <a:schemeClr val="bg1">
                  <a:lumMod val="75000"/>
                </a:schemeClr>
              </a:solidFill>
            </a:endParaRPr>
          </a:p>
        </p:txBody>
      </p:sp>
    </p:spTree>
    <p:extLst>
      <p:ext uri="{BB962C8B-B14F-4D97-AF65-F5344CB8AC3E}">
        <p14:creationId xmlns:p14="http://schemas.microsoft.com/office/powerpoint/2010/main" val="4025775348"/>
      </p:ext>
    </p:extLst>
  </p:cSld>
  <p:clrMapOvr>
    <a:masterClrMapping/>
  </p:clrMapOvr>
  <mc:AlternateContent xmlns:mc="http://schemas.openxmlformats.org/markup-compatibility/2006" xmlns:p14="http://schemas.microsoft.com/office/powerpoint/2010/main">
    <mc:Choice Requires="p14">
      <p:transition spd="slow" p14:dur="2000" advTm="139"/>
    </mc:Choice>
    <mc:Fallback xmlns="">
      <p:transition spd="slow" advTm="1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9">
            <a:extLst>
              <a:ext uri="{FF2B5EF4-FFF2-40B4-BE49-F238E27FC236}">
                <a16:creationId xmlns:a16="http://schemas.microsoft.com/office/drawing/2014/main" id="{DC7305CD-48EC-434A-A4C8-B387BB06A566}"/>
              </a:ext>
            </a:extLst>
          </p:cNvPr>
          <p:cNvGraphicFramePr>
            <a:graphicFrameLocks noGrp="1"/>
          </p:cNvGraphicFramePr>
          <p:nvPr>
            <p:extLst>
              <p:ext uri="{D42A27DB-BD31-4B8C-83A1-F6EECF244321}">
                <p14:modId xmlns:p14="http://schemas.microsoft.com/office/powerpoint/2010/main" val="3908789733"/>
              </p:ext>
            </p:extLst>
          </p:nvPr>
        </p:nvGraphicFramePr>
        <p:xfrm>
          <a:off x="5547373" y="4136431"/>
          <a:ext cx="2076910" cy="741680"/>
        </p:xfrm>
        <a:graphic>
          <a:graphicData uri="http://schemas.openxmlformats.org/drawingml/2006/table">
            <a:tbl>
              <a:tblPr firstRow="1" bandRow="1">
                <a:tableStyleId>{5C22544A-7EE6-4342-B048-85BDC9FD1C3A}</a:tableStyleId>
              </a:tblPr>
              <a:tblGrid>
                <a:gridCol w="2076910">
                  <a:extLst>
                    <a:ext uri="{9D8B030D-6E8A-4147-A177-3AD203B41FA5}">
                      <a16:colId xmlns:a16="http://schemas.microsoft.com/office/drawing/2014/main" val="2076448147"/>
                    </a:ext>
                  </a:extLst>
                </a:gridCol>
              </a:tblGrid>
              <a:tr h="370840">
                <a:tc>
                  <a:txBody>
                    <a:bodyPr/>
                    <a:lstStyle/>
                    <a:p>
                      <a:r>
                        <a:rPr lang="en-US"/>
                        <a:t>Prediction Value</a:t>
                      </a:r>
                    </a:p>
                  </a:txBody>
                  <a:tcPr/>
                </a:tc>
                <a:extLst>
                  <a:ext uri="{0D108BD9-81ED-4DB2-BD59-A6C34878D82A}">
                    <a16:rowId xmlns:a16="http://schemas.microsoft.com/office/drawing/2014/main" val="2838806407"/>
                  </a:ext>
                </a:extLst>
              </a:tr>
              <a:tr h="370840">
                <a:tc>
                  <a:txBody>
                    <a:bodyPr/>
                    <a:lstStyle/>
                    <a:p>
                      <a:endParaRPr lang="en-US"/>
                    </a:p>
                  </a:txBody>
                  <a:tcPr/>
                </a:tc>
                <a:extLst>
                  <a:ext uri="{0D108BD9-81ED-4DB2-BD59-A6C34878D82A}">
                    <a16:rowId xmlns:a16="http://schemas.microsoft.com/office/drawing/2014/main" val="1556689237"/>
                  </a:ext>
                </a:extLst>
              </a:tr>
            </a:tbl>
          </a:graphicData>
        </a:graphic>
      </p:graphicFrame>
      <p:sp>
        <p:nvSpPr>
          <p:cNvPr id="2" name="Title 1">
            <a:extLst>
              <a:ext uri="{FF2B5EF4-FFF2-40B4-BE49-F238E27FC236}">
                <a16:creationId xmlns:a16="http://schemas.microsoft.com/office/drawing/2014/main" id="{5F0D843B-3D68-4FFD-9301-C2A452532052}"/>
              </a:ext>
            </a:extLst>
          </p:cNvPr>
          <p:cNvSpPr>
            <a:spLocks noGrp="1"/>
          </p:cNvSpPr>
          <p:nvPr>
            <p:ph type="title"/>
          </p:nvPr>
        </p:nvSpPr>
        <p:spPr/>
        <p:txBody>
          <a:bodyPr>
            <a:normAutofit fontScale="90000"/>
          </a:bodyPr>
          <a:lstStyle/>
          <a:p>
            <a:r>
              <a:rPr lang="en-US" dirty="0"/>
              <a:t>Implementation – Load Value Prediction Unit</a:t>
            </a:r>
          </a:p>
        </p:txBody>
      </p:sp>
      <p:sp>
        <p:nvSpPr>
          <p:cNvPr id="3" name="Content Placeholder 2">
            <a:extLst>
              <a:ext uri="{FF2B5EF4-FFF2-40B4-BE49-F238E27FC236}">
                <a16:creationId xmlns:a16="http://schemas.microsoft.com/office/drawing/2014/main" id="{CCE876A4-29E9-417F-A0F1-B030C237D4AC}"/>
              </a:ext>
            </a:extLst>
          </p:cNvPr>
          <p:cNvSpPr>
            <a:spLocks noGrp="1"/>
          </p:cNvSpPr>
          <p:nvPr>
            <p:ph idx="1"/>
          </p:nvPr>
        </p:nvSpPr>
        <p:spPr/>
        <p:txBody>
          <a:bodyPr/>
          <a:lstStyle/>
          <a:p>
            <a:r>
              <a:rPr lang="en-US" dirty="0"/>
              <a:t>Implemented a single LVP unit to coordinate logic between </a:t>
            </a:r>
          </a:p>
          <a:p>
            <a:pPr lvl="1"/>
            <a:r>
              <a:rPr lang="en-US" dirty="0"/>
              <a:t>Load Classification Table (LCT)</a:t>
            </a:r>
          </a:p>
          <a:p>
            <a:pPr lvl="1"/>
            <a:r>
              <a:rPr lang="en-US" dirty="0"/>
              <a:t>Load Value Prediction Table (LVPT) </a:t>
            </a:r>
          </a:p>
          <a:p>
            <a:pPr lvl="1"/>
            <a:r>
              <a:rPr lang="en-US" dirty="0"/>
              <a:t>Constant Verification Unit (CVU)</a:t>
            </a:r>
          </a:p>
          <a:p>
            <a:r>
              <a:rPr lang="en-US" dirty="0"/>
              <a:t>Classifies loads as </a:t>
            </a:r>
            <a:r>
              <a:rPr lang="en-US" i="1" dirty="0"/>
              <a:t>Unpredictable,</a:t>
            </a:r>
            <a:r>
              <a:rPr lang="en-US" dirty="0"/>
              <a:t> </a:t>
            </a:r>
            <a:r>
              <a:rPr lang="en-US" i="1" dirty="0"/>
              <a:t>Predictable, </a:t>
            </a:r>
            <a:r>
              <a:rPr lang="en-US" dirty="0"/>
              <a:t>or</a:t>
            </a:r>
            <a:r>
              <a:rPr lang="en-US" i="1" dirty="0"/>
              <a:t> Constant</a:t>
            </a:r>
            <a:endParaRPr lang="en-US" dirty="0"/>
          </a:p>
        </p:txBody>
      </p:sp>
      <p:graphicFrame>
        <p:nvGraphicFramePr>
          <p:cNvPr id="4" name="Table 4">
            <a:extLst>
              <a:ext uri="{FF2B5EF4-FFF2-40B4-BE49-F238E27FC236}">
                <a16:creationId xmlns:a16="http://schemas.microsoft.com/office/drawing/2014/main" id="{190B2017-B7BB-41EC-9A9E-DF893A4E3D53}"/>
              </a:ext>
            </a:extLst>
          </p:cNvPr>
          <p:cNvGraphicFramePr>
            <a:graphicFrameLocks noGrp="1"/>
          </p:cNvGraphicFramePr>
          <p:nvPr>
            <p:extLst>
              <p:ext uri="{D42A27DB-BD31-4B8C-83A1-F6EECF244321}">
                <p14:modId xmlns:p14="http://schemas.microsoft.com/office/powerpoint/2010/main" val="3788597201"/>
              </p:ext>
            </p:extLst>
          </p:nvPr>
        </p:nvGraphicFramePr>
        <p:xfrm>
          <a:off x="838200" y="4329714"/>
          <a:ext cx="3282462" cy="731520"/>
        </p:xfrm>
        <a:graphic>
          <a:graphicData uri="http://schemas.openxmlformats.org/drawingml/2006/table">
            <a:tbl>
              <a:tblPr firstRow="1" bandRow="1">
                <a:tableStyleId>{5C22544A-7EE6-4342-B048-85BDC9FD1C3A}</a:tableStyleId>
              </a:tblPr>
              <a:tblGrid>
                <a:gridCol w="857916">
                  <a:extLst>
                    <a:ext uri="{9D8B030D-6E8A-4147-A177-3AD203B41FA5}">
                      <a16:colId xmlns:a16="http://schemas.microsoft.com/office/drawing/2014/main" val="2371624620"/>
                    </a:ext>
                  </a:extLst>
                </a:gridCol>
                <a:gridCol w="2424546">
                  <a:extLst>
                    <a:ext uri="{9D8B030D-6E8A-4147-A177-3AD203B41FA5}">
                      <a16:colId xmlns:a16="http://schemas.microsoft.com/office/drawing/2014/main" val="316093544"/>
                    </a:ext>
                  </a:extLst>
                </a:gridCol>
              </a:tblGrid>
              <a:tr h="334542">
                <a:tc>
                  <a:txBody>
                    <a:bodyPr/>
                    <a:lstStyle/>
                    <a:p>
                      <a:r>
                        <a:rPr lang="en-US" dirty="0"/>
                        <a:t>Index</a:t>
                      </a:r>
                    </a:p>
                  </a:txBody>
                  <a:tcPr/>
                </a:tc>
                <a:tc>
                  <a:txBody>
                    <a:bodyPr/>
                    <a:lstStyle/>
                    <a:p>
                      <a:r>
                        <a:rPr lang="en-US" dirty="0"/>
                        <a:t>Prediction Strength</a:t>
                      </a:r>
                    </a:p>
                  </a:txBody>
                  <a:tcPr/>
                </a:tc>
                <a:extLst>
                  <a:ext uri="{0D108BD9-81ED-4DB2-BD59-A6C34878D82A}">
                    <a16:rowId xmlns:a16="http://schemas.microsoft.com/office/drawing/2014/main" val="1976605346"/>
                  </a:ext>
                </a:extLst>
              </a:tr>
              <a:tr h="334542">
                <a:tc>
                  <a:txBody>
                    <a:bodyPr/>
                    <a:lstStyle/>
                    <a:p>
                      <a:endParaRPr lang="en-US"/>
                    </a:p>
                  </a:txBody>
                  <a:tcPr/>
                </a:tc>
                <a:tc>
                  <a:txBody>
                    <a:bodyPr/>
                    <a:lstStyle/>
                    <a:p>
                      <a:endParaRPr lang="en-US" dirty="0"/>
                    </a:p>
                  </a:txBody>
                  <a:tcPr/>
                </a:tc>
                <a:extLst>
                  <a:ext uri="{0D108BD9-81ED-4DB2-BD59-A6C34878D82A}">
                    <a16:rowId xmlns:a16="http://schemas.microsoft.com/office/drawing/2014/main" val="943115403"/>
                  </a:ext>
                </a:extLst>
              </a:tr>
            </a:tbl>
          </a:graphicData>
        </a:graphic>
      </p:graphicFrame>
      <p:graphicFrame>
        <p:nvGraphicFramePr>
          <p:cNvPr id="5" name="Table 4">
            <a:extLst>
              <a:ext uri="{FF2B5EF4-FFF2-40B4-BE49-F238E27FC236}">
                <a16:creationId xmlns:a16="http://schemas.microsoft.com/office/drawing/2014/main" id="{5F2CE20F-90C9-4172-9FD4-12F70CE49D69}"/>
              </a:ext>
            </a:extLst>
          </p:cNvPr>
          <p:cNvGraphicFramePr>
            <a:graphicFrameLocks noGrp="1"/>
          </p:cNvGraphicFramePr>
          <p:nvPr>
            <p:extLst>
              <p:ext uri="{D42A27DB-BD31-4B8C-83A1-F6EECF244321}">
                <p14:modId xmlns:p14="http://schemas.microsoft.com/office/powerpoint/2010/main" val="2790322173"/>
              </p:ext>
            </p:extLst>
          </p:nvPr>
        </p:nvGraphicFramePr>
        <p:xfrm>
          <a:off x="4642338" y="4329714"/>
          <a:ext cx="3640014" cy="731520"/>
        </p:xfrm>
        <a:graphic>
          <a:graphicData uri="http://schemas.openxmlformats.org/drawingml/2006/table">
            <a:tbl>
              <a:tblPr firstRow="1" bandRow="1">
                <a:tableStyleId>{5C22544A-7EE6-4342-B048-85BDC9FD1C3A}</a:tableStyleId>
              </a:tblPr>
              <a:tblGrid>
                <a:gridCol w="827829">
                  <a:extLst>
                    <a:ext uri="{9D8B030D-6E8A-4147-A177-3AD203B41FA5}">
                      <a16:colId xmlns:a16="http://schemas.microsoft.com/office/drawing/2014/main" val="2371624620"/>
                    </a:ext>
                  </a:extLst>
                </a:gridCol>
                <a:gridCol w="2093923">
                  <a:extLst>
                    <a:ext uri="{9D8B030D-6E8A-4147-A177-3AD203B41FA5}">
                      <a16:colId xmlns:a16="http://schemas.microsoft.com/office/drawing/2014/main" val="316093544"/>
                    </a:ext>
                  </a:extLst>
                </a:gridCol>
                <a:gridCol w="718262">
                  <a:extLst>
                    <a:ext uri="{9D8B030D-6E8A-4147-A177-3AD203B41FA5}">
                      <a16:colId xmlns:a16="http://schemas.microsoft.com/office/drawing/2014/main" val="3910793580"/>
                    </a:ext>
                  </a:extLst>
                </a:gridCol>
              </a:tblGrid>
              <a:tr h="334542">
                <a:tc>
                  <a:txBody>
                    <a:bodyPr/>
                    <a:lstStyle/>
                    <a:p>
                      <a:r>
                        <a:rPr lang="en-US" dirty="0"/>
                        <a:t>Index</a:t>
                      </a:r>
                    </a:p>
                  </a:txBody>
                  <a:tcPr/>
                </a:tc>
                <a:tc>
                  <a:txBody>
                    <a:bodyPr/>
                    <a:lstStyle/>
                    <a:p>
                      <a:r>
                        <a:rPr lang="en-US"/>
                        <a:t>Prediction Value</a:t>
                      </a:r>
                    </a:p>
                  </a:txBody>
                  <a:tcPr/>
                </a:tc>
                <a:tc>
                  <a:txBody>
                    <a:bodyPr/>
                    <a:lstStyle/>
                    <a:p>
                      <a:r>
                        <a:rPr lang="en-US"/>
                        <a:t>Valid</a:t>
                      </a:r>
                    </a:p>
                  </a:txBody>
                  <a:tcPr/>
                </a:tc>
                <a:extLst>
                  <a:ext uri="{0D108BD9-81ED-4DB2-BD59-A6C34878D82A}">
                    <a16:rowId xmlns:a16="http://schemas.microsoft.com/office/drawing/2014/main" val="1976605346"/>
                  </a:ext>
                </a:extLst>
              </a:tr>
              <a:tr h="33454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43115403"/>
                  </a:ext>
                </a:extLst>
              </a:tr>
            </a:tbl>
          </a:graphicData>
        </a:graphic>
      </p:graphicFrame>
      <p:graphicFrame>
        <p:nvGraphicFramePr>
          <p:cNvPr id="6" name="Table 5">
            <a:extLst>
              <a:ext uri="{FF2B5EF4-FFF2-40B4-BE49-F238E27FC236}">
                <a16:creationId xmlns:a16="http://schemas.microsoft.com/office/drawing/2014/main" id="{3111A111-EEA2-402E-BCF1-3378F5D0E998}"/>
              </a:ext>
            </a:extLst>
          </p:cNvPr>
          <p:cNvGraphicFramePr>
            <a:graphicFrameLocks noGrp="1"/>
          </p:cNvGraphicFramePr>
          <p:nvPr>
            <p:extLst>
              <p:ext uri="{D42A27DB-BD31-4B8C-83A1-F6EECF244321}">
                <p14:modId xmlns:p14="http://schemas.microsoft.com/office/powerpoint/2010/main" val="1142478917"/>
              </p:ext>
            </p:extLst>
          </p:nvPr>
        </p:nvGraphicFramePr>
        <p:xfrm>
          <a:off x="8909537" y="4332177"/>
          <a:ext cx="2672863" cy="731520"/>
        </p:xfrm>
        <a:graphic>
          <a:graphicData uri="http://schemas.openxmlformats.org/drawingml/2006/table">
            <a:tbl>
              <a:tblPr firstRow="1" bandRow="1">
                <a:tableStyleId>{5C22544A-7EE6-4342-B048-85BDC9FD1C3A}</a:tableStyleId>
              </a:tblPr>
              <a:tblGrid>
                <a:gridCol w="1805355">
                  <a:extLst>
                    <a:ext uri="{9D8B030D-6E8A-4147-A177-3AD203B41FA5}">
                      <a16:colId xmlns:a16="http://schemas.microsoft.com/office/drawing/2014/main" val="2371624620"/>
                    </a:ext>
                  </a:extLst>
                </a:gridCol>
                <a:gridCol w="867508">
                  <a:extLst>
                    <a:ext uri="{9D8B030D-6E8A-4147-A177-3AD203B41FA5}">
                      <a16:colId xmlns:a16="http://schemas.microsoft.com/office/drawing/2014/main" val="316093544"/>
                    </a:ext>
                  </a:extLst>
                </a:gridCol>
              </a:tblGrid>
              <a:tr h="334542">
                <a:tc>
                  <a:txBody>
                    <a:bodyPr/>
                    <a:lstStyle/>
                    <a:p>
                      <a:r>
                        <a:rPr lang="en-US"/>
                        <a:t>Data Address</a:t>
                      </a:r>
                    </a:p>
                  </a:txBody>
                  <a:tcPr/>
                </a:tc>
                <a:tc>
                  <a:txBody>
                    <a:bodyPr/>
                    <a:lstStyle/>
                    <a:p>
                      <a:r>
                        <a:rPr lang="en-US"/>
                        <a:t>Index</a:t>
                      </a:r>
                    </a:p>
                  </a:txBody>
                  <a:tcPr/>
                </a:tc>
                <a:extLst>
                  <a:ext uri="{0D108BD9-81ED-4DB2-BD59-A6C34878D82A}">
                    <a16:rowId xmlns:a16="http://schemas.microsoft.com/office/drawing/2014/main" val="1976605346"/>
                  </a:ext>
                </a:extLst>
              </a:tr>
              <a:tr h="334542">
                <a:tc>
                  <a:txBody>
                    <a:bodyPr/>
                    <a:lstStyle/>
                    <a:p>
                      <a:endParaRPr lang="en-US"/>
                    </a:p>
                  </a:txBody>
                  <a:tcPr/>
                </a:tc>
                <a:tc>
                  <a:txBody>
                    <a:bodyPr/>
                    <a:lstStyle/>
                    <a:p>
                      <a:endParaRPr lang="en-US"/>
                    </a:p>
                  </a:txBody>
                  <a:tcPr/>
                </a:tc>
                <a:extLst>
                  <a:ext uri="{0D108BD9-81ED-4DB2-BD59-A6C34878D82A}">
                    <a16:rowId xmlns:a16="http://schemas.microsoft.com/office/drawing/2014/main" val="943115403"/>
                  </a:ext>
                </a:extLst>
              </a:tr>
            </a:tbl>
          </a:graphicData>
        </a:graphic>
      </p:graphicFrame>
      <p:sp>
        <p:nvSpPr>
          <p:cNvPr id="7" name="TextBox 6">
            <a:extLst>
              <a:ext uri="{FF2B5EF4-FFF2-40B4-BE49-F238E27FC236}">
                <a16:creationId xmlns:a16="http://schemas.microsoft.com/office/drawing/2014/main" id="{711878A1-0C6A-476B-84CF-3FB4A59552A3}"/>
              </a:ext>
            </a:extLst>
          </p:cNvPr>
          <p:cNvSpPr txBox="1"/>
          <p:nvPr/>
        </p:nvSpPr>
        <p:spPr>
          <a:xfrm>
            <a:off x="1664677" y="5044078"/>
            <a:ext cx="1348154" cy="369332"/>
          </a:xfrm>
          <a:prstGeom prst="rect">
            <a:avLst/>
          </a:prstGeom>
          <a:noFill/>
        </p:spPr>
        <p:txBody>
          <a:bodyPr wrap="square" rtlCol="0">
            <a:spAutoFit/>
          </a:bodyPr>
          <a:lstStyle/>
          <a:p>
            <a:pPr algn="ctr"/>
            <a:r>
              <a:rPr lang="en-US"/>
              <a:t>LCT</a:t>
            </a:r>
          </a:p>
        </p:txBody>
      </p:sp>
      <p:sp>
        <p:nvSpPr>
          <p:cNvPr id="8" name="TextBox 7">
            <a:extLst>
              <a:ext uri="{FF2B5EF4-FFF2-40B4-BE49-F238E27FC236}">
                <a16:creationId xmlns:a16="http://schemas.microsoft.com/office/drawing/2014/main" id="{6B7E2B34-7B3B-43D1-B937-2857ED20A0AE}"/>
              </a:ext>
            </a:extLst>
          </p:cNvPr>
          <p:cNvSpPr txBox="1"/>
          <p:nvPr/>
        </p:nvSpPr>
        <p:spPr>
          <a:xfrm>
            <a:off x="5788268" y="5055891"/>
            <a:ext cx="1348154" cy="369332"/>
          </a:xfrm>
          <a:prstGeom prst="rect">
            <a:avLst/>
          </a:prstGeom>
          <a:noFill/>
        </p:spPr>
        <p:txBody>
          <a:bodyPr wrap="square" rtlCol="0">
            <a:spAutoFit/>
          </a:bodyPr>
          <a:lstStyle/>
          <a:p>
            <a:pPr algn="ctr"/>
            <a:r>
              <a:rPr lang="en-US"/>
              <a:t>LVPT</a:t>
            </a:r>
          </a:p>
        </p:txBody>
      </p:sp>
      <p:sp>
        <p:nvSpPr>
          <p:cNvPr id="9" name="TextBox 8">
            <a:extLst>
              <a:ext uri="{FF2B5EF4-FFF2-40B4-BE49-F238E27FC236}">
                <a16:creationId xmlns:a16="http://schemas.microsoft.com/office/drawing/2014/main" id="{56CA0809-3AB4-4677-89AC-0FDFC8229B6B}"/>
              </a:ext>
            </a:extLst>
          </p:cNvPr>
          <p:cNvSpPr txBox="1"/>
          <p:nvPr/>
        </p:nvSpPr>
        <p:spPr>
          <a:xfrm>
            <a:off x="9571891" y="5023625"/>
            <a:ext cx="1348154" cy="369332"/>
          </a:xfrm>
          <a:prstGeom prst="rect">
            <a:avLst/>
          </a:prstGeom>
          <a:noFill/>
        </p:spPr>
        <p:txBody>
          <a:bodyPr wrap="square" rtlCol="0">
            <a:spAutoFit/>
          </a:bodyPr>
          <a:lstStyle/>
          <a:p>
            <a:pPr algn="ctr"/>
            <a:r>
              <a:rPr lang="en-US" dirty="0"/>
              <a:t>CVU</a:t>
            </a:r>
          </a:p>
        </p:txBody>
      </p:sp>
      <p:sp>
        <p:nvSpPr>
          <p:cNvPr id="10" name="TextBox 9">
            <a:extLst>
              <a:ext uri="{FF2B5EF4-FFF2-40B4-BE49-F238E27FC236}">
                <a16:creationId xmlns:a16="http://schemas.microsoft.com/office/drawing/2014/main" id="{5E7F47DC-E791-4ED7-ADCF-FD5AA796C0F9}"/>
              </a:ext>
            </a:extLst>
          </p:cNvPr>
          <p:cNvSpPr txBox="1"/>
          <p:nvPr/>
        </p:nvSpPr>
        <p:spPr>
          <a:xfrm>
            <a:off x="-64477" y="3394572"/>
            <a:ext cx="1348154" cy="369332"/>
          </a:xfrm>
          <a:prstGeom prst="rect">
            <a:avLst/>
          </a:prstGeom>
          <a:noFill/>
        </p:spPr>
        <p:txBody>
          <a:bodyPr wrap="square" rtlCol="0">
            <a:spAutoFit/>
          </a:bodyPr>
          <a:lstStyle/>
          <a:p>
            <a:pPr algn="ctr"/>
            <a:r>
              <a:rPr lang="en-US"/>
              <a:t>PC</a:t>
            </a:r>
          </a:p>
        </p:txBody>
      </p:sp>
      <p:cxnSp>
        <p:nvCxnSpPr>
          <p:cNvPr id="12" name="Connector: Elbow 11">
            <a:extLst>
              <a:ext uri="{FF2B5EF4-FFF2-40B4-BE49-F238E27FC236}">
                <a16:creationId xmlns:a16="http://schemas.microsoft.com/office/drawing/2014/main" id="{84A1B580-E54A-4DA5-AEFB-073D7ED7DBCC}"/>
              </a:ext>
            </a:extLst>
          </p:cNvPr>
          <p:cNvCxnSpPr>
            <a:cxnSpLocks/>
          </p:cNvCxnSpPr>
          <p:nvPr/>
        </p:nvCxnSpPr>
        <p:spPr>
          <a:xfrm rot="16200000" flipH="1">
            <a:off x="747406" y="3757806"/>
            <a:ext cx="752939" cy="395801"/>
          </a:xfrm>
          <a:prstGeom prst="bentConnector3">
            <a:avLst>
              <a:gd name="adj1" fmla="val 1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3BA8E3A-8C19-4FDA-A2A2-4589B5E03D9B}"/>
              </a:ext>
            </a:extLst>
          </p:cNvPr>
          <p:cNvCxnSpPr>
            <a:cxnSpLocks/>
          </p:cNvCxnSpPr>
          <p:nvPr/>
        </p:nvCxnSpPr>
        <p:spPr>
          <a:xfrm>
            <a:off x="1321776" y="3589255"/>
            <a:ext cx="3766039" cy="752940"/>
          </a:xfrm>
          <a:prstGeom prst="bentConnector3">
            <a:avLst>
              <a:gd name="adj1" fmla="val 99909"/>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397969B-AF02-4BF9-B068-36E1303799AA}"/>
              </a:ext>
            </a:extLst>
          </p:cNvPr>
          <p:cNvSpPr txBox="1"/>
          <p:nvPr/>
        </p:nvSpPr>
        <p:spPr>
          <a:xfrm>
            <a:off x="-64477" y="3792872"/>
            <a:ext cx="1348154" cy="369332"/>
          </a:xfrm>
          <a:prstGeom prst="rect">
            <a:avLst/>
          </a:prstGeom>
          <a:noFill/>
        </p:spPr>
        <p:txBody>
          <a:bodyPr wrap="square" rtlCol="0">
            <a:spAutoFit/>
          </a:bodyPr>
          <a:lstStyle/>
          <a:p>
            <a:pPr algn="ctr"/>
            <a:r>
              <a:rPr lang="en-US" err="1"/>
              <a:t>Addr</a:t>
            </a:r>
            <a:endParaRPr lang="en-US"/>
          </a:p>
        </p:txBody>
      </p:sp>
      <p:cxnSp>
        <p:nvCxnSpPr>
          <p:cNvPr id="38" name="Connector: Elbow 37">
            <a:extLst>
              <a:ext uri="{FF2B5EF4-FFF2-40B4-BE49-F238E27FC236}">
                <a16:creationId xmlns:a16="http://schemas.microsoft.com/office/drawing/2014/main" id="{BCCE825E-2721-4E7A-B8CF-C56EA7F18A37}"/>
              </a:ext>
            </a:extLst>
          </p:cNvPr>
          <p:cNvCxnSpPr>
            <a:endCxn id="6" idx="0"/>
          </p:cNvCxnSpPr>
          <p:nvPr/>
        </p:nvCxnSpPr>
        <p:spPr>
          <a:xfrm>
            <a:off x="936382" y="3977538"/>
            <a:ext cx="9309586" cy="3546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0837A3B-EC5D-4ACC-920A-867BC7DC14D6}"/>
              </a:ext>
            </a:extLst>
          </p:cNvPr>
          <p:cNvCxnSpPr>
            <a:cxnSpLocks/>
          </p:cNvCxnSpPr>
          <p:nvPr/>
        </p:nvCxnSpPr>
        <p:spPr>
          <a:xfrm>
            <a:off x="11582400" y="4884420"/>
            <a:ext cx="2007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6424F4A-5115-466D-A450-20B92C9996A8}"/>
              </a:ext>
            </a:extLst>
          </p:cNvPr>
          <p:cNvCxnSpPr>
            <a:cxnSpLocks/>
          </p:cNvCxnSpPr>
          <p:nvPr/>
        </p:nvCxnSpPr>
        <p:spPr>
          <a:xfrm>
            <a:off x="11783157" y="4884420"/>
            <a:ext cx="0"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17BF426-556F-488F-AF66-A29028E5F5D4}"/>
              </a:ext>
            </a:extLst>
          </p:cNvPr>
          <p:cNvCxnSpPr/>
          <p:nvPr/>
        </p:nvCxnSpPr>
        <p:spPr>
          <a:xfrm rot="10800000">
            <a:off x="5013961" y="5063698"/>
            <a:ext cx="6769197" cy="372967"/>
          </a:xfrm>
          <a:prstGeom prst="bentConnector3">
            <a:avLst>
              <a:gd name="adj1" fmla="val 999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C4EB5716-4D87-45A9-B505-4BC957298006}"/>
              </a:ext>
            </a:extLst>
          </p:cNvPr>
          <p:cNvCxnSpPr/>
          <p:nvPr/>
        </p:nvCxnSpPr>
        <p:spPr>
          <a:xfrm rot="10800000">
            <a:off x="1196341" y="5061234"/>
            <a:ext cx="3817621" cy="375432"/>
          </a:xfrm>
          <a:prstGeom prst="bentConnector3">
            <a:avLst>
              <a:gd name="adj1" fmla="val 999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315704B-5C77-4B52-BCFD-506C51479B14}"/>
              </a:ext>
            </a:extLst>
          </p:cNvPr>
          <p:cNvCxnSpPr>
            <a:cxnSpLocks/>
          </p:cNvCxnSpPr>
          <p:nvPr/>
        </p:nvCxnSpPr>
        <p:spPr>
          <a:xfrm>
            <a:off x="5087815" y="3589255"/>
            <a:ext cx="6167803" cy="740459"/>
          </a:xfrm>
          <a:prstGeom prst="bentConnector3">
            <a:avLst>
              <a:gd name="adj1" fmla="val 1000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847376"/>
      </p:ext>
    </p:extLst>
  </p:cSld>
  <p:clrMapOvr>
    <a:masterClrMapping/>
  </p:clrMapOvr>
  <mc:AlternateContent xmlns:mc="http://schemas.openxmlformats.org/markup-compatibility/2006" xmlns:p14="http://schemas.microsoft.com/office/powerpoint/2010/main">
    <mc:Choice Requires="p14">
      <p:transition spd="slow" p14:dur="2000" advTm="125"/>
    </mc:Choice>
    <mc:Fallback xmlns="">
      <p:transition spd="slow" advTm="1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9734-D02D-4425-B850-ED283CE0AF2F}"/>
              </a:ext>
            </a:extLst>
          </p:cNvPr>
          <p:cNvSpPr>
            <a:spLocks noGrp="1"/>
          </p:cNvSpPr>
          <p:nvPr>
            <p:ph type="title"/>
          </p:nvPr>
        </p:nvSpPr>
        <p:spPr/>
        <p:txBody>
          <a:bodyPr>
            <a:normAutofit fontScale="90000"/>
          </a:bodyPr>
          <a:lstStyle/>
          <a:p>
            <a:r>
              <a:rPr lang="en-US"/>
              <a:t>Implementation – CPU Modifications</a:t>
            </a:r>
          </a:p>
        </p:txBody>
      </p:sp>
      <p:sp>
        <p:nvSpPr>
          <p:cNvPr id="3" name="Content Placeholder 2">
            <a:extLst>
              <a:ext uri="{FF2B5EF4-FFF2-40B4-BE49-F238E27FC236}">
                <a16:creationId xmlns:a16="http://schemas.microsoft.com/office/drawing/2014/main" id="{F5DEAB30-C2E3-41E0-BAED-7F7506FEE620}"/>
              </a:ext>
            </a:extLst>
          </p:cNvPr>
          <p:cNvSpPr>
            <a:spLocks noGrp="1"/>
          </p:cNvSpPr>
          <p:nvPr>
            <p:ph idx="1"/>
          </p:nvPr>
        </p:nvSpPr>
        <p:spPr>
          <a:xfrm>
            <a:off x="838200" y="1230594"/>
            <a:ext cx="7143161" cy="4929277"/>
          </a:xfrm>
        </p:spPr>
        <p:txBody>
          <a:bodyPr/>
          <a:lstStyle/>
          <a:p>
            <a:r>
              <a:rPr lang="en-US"/>
              <a:t>Minor</a:t>
            </a:r>
          </a:p>
        </p:txBody>
      </p:sp>
      <p:sp>
        <p:nvSpPr>
          <p:cNvPr id="4" name="Rectangle 3">
            <a:extLst>
              <a:ext uri="{FF2B5EF4-FFF2-40B4-BE49-F238E27FC236}">
                <a16:creationId xmlns:a16="http://schemas.microsoft.com/office/drawing/2014/main" id="{57F4A321-3FD2-4D62-BB1D-007BB248053B}"/>
              </a:ext>
            </a:extLst>
          </p:cNvPr>
          <p:cNvSpPr/>
          <p:nvPr/>
        </p:nvSpPr>
        <p:spPr>
          <a:xfrm>
            <a:off x="1185863" y="1751805"/>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Fetch 1</a:t>
            </a:r>
          </a:p>
        </p:txBody>
      </p:sp>
      <p:sp>
        <p:nvSpPr>
          <p:cNvPr id="5" name="Rectangle 4">
            <a:extLst>
              <a:ext uri="{FF2B5EF4-FFF2-40B4-BE49-F238E27FC236}">
                <a16:creationId xmlns:a16="http://schemas.microsoft.com/office/drawing/2014/main" id="{613B8EE8-BDC0-4A0E-A759-01C3446AF18A}"/>
              </a:ext>
            </a:extLst>
          </p:cNvPr>
          <p:cNvSpPr/>
          <p:nvPr/>
        </p:nvSpPr>
        <p:spPr>
          <a:xfrm>
            <a:off x="1185863" y="2319459"/>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Fetch 2</a:t>
            </a:r>
          </a:p>
        </p:txBody>
      </p:sp>
      <p:sp>
        <p:nvSpPr>
          <p:cNvPr id="6" name="Rectangle 5">
            <a:extLst>
              <a:ext uri="{FF2B5EF4-FFF2-40B4-BE49-F238E27FC236}">
                <a16:creationId xmlns:a16="http://schemas.microsoft.com/office/drawing/2014/main" id="{5A4AF34F-75CA-4620-8783-21696DB5D554}"/>
              </a:ext>
            </a:extLst>
          </p:cNvPr>
          <p:cNvSpPr/>
          <p:nvPr/>
        </p:nvSpPr>
        <p:spPr>
          <a:xfrm>
            <a:off x="1185863" y="2886969"/>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Decode</a:t>
            </a:r>
          </a:p>
        </p:txBody>
      </p:sp>
      <p:cxnSp>
        <p:nvCxnSpPr>
          <p:cNvPr id="8" name="Straight Arrow Connector 7">
            <a:extLst>
              <a:ext uri="{FF2B5EF4-FFF2-40B4-BE49-F238E27FC236}">
                <a16:creationId xmlns:a16="http://schemas.microsoft.com/office/drawing/2014/main" id="{34DA4932-3384-4609-B57C-B4E265CDA676}"/>
              </a:ext>
            </a:extLst>
          </p:cNvPr>
          <p:cNvCxnSpPr>
            <a:stCxn id="4" idx="2"/>
            <a:endCxn id="5" idx="0"/>
          </p:cNvCxnSpPr>
          <p:nvPr/>
        </p:nvCxnSpPr>
        <p:spPr>
          <a:xfrm>
            <a:off x="1822133" y="2167059"/>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18AF19F-3574-45F6-B192-6C32F395383E}"/>
              </a:ext>
            </a:extLst>
          </p:cNvPr>
          <p:cNvCxnSpPr>
            <a:cxnSpLocks/>
            <a:endCxn id="6" idx="0"/>
          </p:cNvCxnSpPr>
          <p:nvPr/>
        </p:nvCxnSpPr>
        <p:spPr>
          <a:xfrm>
            <a:off x="1822133" y="2734569"/>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A2325BB-5E05-46C2-BB8A-770570AA483F}"/>
              </a:ext>
            </a:extLst>
          </p:cNvPr>
          <p:cNvSpPr/>
          <p:nvPr/>
        </p:nvSpPr>
        <p:spPr>
          <a:xfrm>
            <a:off x="1185863" y="3454479"/>
            <a:ext cx="1272540" cy="1673202"/>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7B8B5C0A-5689-4B34-A3F4-59A43CA296FB}"/>
              </a:ext>
            </a:extLst>
          </p:cNvPr>
          <p:cNvSpPr/>
          <p:nvPr/>
        </p:nvSpPr>
        <p:spPr>
          <a:xfrm>
            <a:off x="4649741" y="2886969"/>
            <a:ext cx="640079" cy="2240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t>LVPU</a:t>
            </a:r>
          </a:p>
        </p:txBody>
      </p:sp>
      <p:sp>
        <p:nvSpPr>
          <p:cNvPr id="15" name="Rectangle 14">
            <a:extLst>
              <a:ext uri="{FF2B5EF4-FFF2-40B4-BE49-F238E27FC236}">
                <a16:creationId xmlns:a16="http://schemas.microsoft.com/office/drawing/2014/main" id="{3C0920E6-2832-435A-B3B7-B7376C6DBD6F}"/>
              </a:ext>
            </a:extLst>
          </p:cNvPr>
          <p:cNvSpPr/>
          <p:nvPr/>
        </p:nvSpPr>
        <p:spPr>
          <a:xfrm>
            <a:off x="3236301" y="3724031"/>
            <a:ext cx="640079" cy="1005840"/>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solidFill>
                  <a:schemeClr val="tx1"/>
                </a:solidFill>
              </a:rPr>
              <a:t>LSQ</a:t>
            </a:r>
          </a:p>
        </p:txBody>
      </p:sp>
      <p:cxnSp>
        <p:nvCxnSpPr>
          <p:cNvPr id="19" name="Straight Arrow Connector 18">
            <a:extLst>
              <a:ext uri="{FF2B5EF4-FFF2-40B4-BE49-F238E27FC236}">
                <a16:creationId xmlns:a16="http://schemas.microsoft.com/office/drawing/2014/main" id="{C7BB95A3-FF98-4288-9093-B851E697E7E4}"/>
              </a:ext>
            </a:extLst>
          </p:cNvPr>
          <p:cNvCxnSpPr/>
          <p:nvPr/>
        </p:nvCxnSpPr>
        <p:spPr>
          <a:xfrm>
            <a:off x="2460672" y="4031186"/>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9EEC10-3F48-4073-A041-A19C3E4D324B}"/>
              </a:ext>
            </a:extLst>
          </p:cNvPr>
          <p:cNvCxnSpPr>
            <a:cxnSpLocks/>
          </p:cNvCxnSpPr>
          <p:nvPr/>
        </p:nvCxnSpPr>
        <p:spPr>
          <a:xfrm flipH="1">
            <a:off x="2460672" y="4488386"/>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6E0A02-1B0E-481E-A960-56FB21D43D96}"/>
              </a:ext>
            </a:extLst>
          </p:cNvPr>
          <p:cNvCxnSpPr/>
          <p:nvPr/>
        </p:nvCxnSpPr>
        <p:spPr>
          <a:xfrm>
            <a:off x="3876380" y="4031186"/>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BC54380-F886-4F0E-998A-ACD8745BC9AD}"/>
              </a:ext>
            </a:extLst>
          </p:cNvPr>
          <p:cNvCxnSpPr>
            <a:stCxn id="6" idx="3"/>
          </p:cNvCxnSpPr>
          <p:nvPr/>
        </p:nvCxnSpPr>
        <p:spPr>
          <a:xfrm>
            <a:off x="2458403" y="3094596"/>
            <a:ext cx="2191338" cy="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700098-501E-4F26-AD14-034960AD8A28}"/>
              </a:ext>
            </a:extLst>
          </p:cNvPr>
          <p:cNvCxnSpPr/>
          <p:nvPr/>
        </p:nvCxnSpPr>
        <p:spPr>
          <a:xfrm>
            <a:off x="3876380" y="4488386"/>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BEF46A-1A7D-4C59-ADE5-55F77A6D9250}"/>
              </a:ext>
            </a:extLst>
          </p:cNvPr>
          <p:cNvCxnSpPr>
            <a:cxnSpLocks/>
          </p:cNvCxnSpPr>
          <p:nvPr/>
        </p:nvCxnSpPr>
        <p:spPr>
          <a:xfrm>
            <a:off x="2458403" y="4920195"/>
            <a:ext cx="2191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D98C95-D0BF-4A4D-BE41-6778B87FC091}"/>
              </a:ext>
            </a:extLst>
          </p:cNvPr>
          <p:cNvSpPr txBox="1"/>
          <p:nvPr/>
        </p:nvSpPr>
        <p:spPr>
          <a:xfrm>
            <a:off x="2458403" y="2840847"/>
            <a:ext cx="2191336"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GetPrediction</a:t>
            </a:r>
            <a:endParaRPr lang="en-US" sz="1400">
              <a:latin typeface="Courier New" panose="02070309020205020404" pitchFamily="49" charset="0"/>
              <a:cs typeface="Courier New" panose="02070309020205020404" pitchFamily="49" charset="0"/>
            </a:endParaRPr>
          </a:p>
        </p:txBody>
      </p:sp>
      <p:sp>
        <p:nvSpPr>
          <p:cNvPr id="34" name="TextBox 33">
            <a:extLst>
              <a:ext uri="{FF2B5EF4-FFF2-40B4-BE49-F238E27FC236}">
                <a16:creationId xmlns:a16="http://schemas.microsoft.com/office/drawing/2014/main" id="{1C5FF8D4-B53E-47A3-B2B4-97CFF19BBDE6}"/>
              </a:ext>
            </a:extLst>
          </p:cNvPr>
          <p:cNvSpPr txBox="1"/>
          <p:nvPr/>
        </p:nvSpPr>
        <p:spPr>
          <a:xfrm>
            <a:off x="2460672" y="3747757"/>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Req</a:t>
            </a:r>
          </a:p>
        </p:txBody>
      </p:sp>
      <p:sp>
        <p:nvSpPr>
          <p:cNvPr id="35" name="TextBox 34">
            <a:extLst>
              <a:ext uri="{FF2B5EF4-FFF2-40B4-BE49-F238E27FC236}">
                <a16:creationId xmlns:a16="http://schemas.microsoft.com/office/drawing/2014/main" id="{DD53C42F-80B8-4C75-B7EE-A5C7F87598C7}"/>
              </a:ext>
            </a:extLst>
          </p:cNvPr>
          <p:cNvSpPr txBox="1"/>
          <p:nvPr/>
        </p:nvSpPr>
        <p:spPr>
          <a:xfrm>
            <a:off x="2462941" y="4192477"/>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Resp</a:t>
            </a:r>
          </a:p>
        </p:txBody>
      </p:sp>
      <p:sp>
        <p:nvSpPr>
          <p:cNvPr id="36" name="TextBox 35">
            <a:extLst>
              <a:ext uri="{FF2B5EF4-FFF2-40B4-BE49-F238E27FC236}">
                <a16:creationId xmlns:a16="http://schemas.microsoft.com/office/drawing/2014/main" id="{F1D10614-B661-4812-9CB7-2E5EFED501EC}"/>
              </a:ext>
            </a:extLst>
          </p:cNvPr>
          <p:cNvSpPr txBox="1"/>
          <p:nvPr/>
        </p:nvSpPr>
        <p:spPr>
          <a:xfrm>
            <a:off x="3850260" y="3586228"/>
            <a:ext cx="870621" cy="523220"/>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Const. Load</a:t>
            </a:r>
          </a:p>
        </p:txBody>
      </p:sp>
      <p:sp>
        <p:nvSpPr>
          <p:cNvPr id="37" name="TextBox 36">
            <a:extLst>
              <a:ext uri="{FF2B5EF4-FFF2-40B4-BE49-F238E27FC236}">
                <a16:creationId xmlns:a16="http://schemas.microsoft.com/office/drawing/2014/main" id="{73E1EB0D-ACB2-45FC-8CCA-98D31C588C3A}"/>
              </a:ext>
            </a:extLst>
          </p:cNvPr>
          <p:cNvSpPr txBox="1"/>
          <p:nvPr/>
        </p:nvSpPr>
        <p:spPr>
          <a:xfrm>
            <a:off x="3828884" y="4184453"/>
            <a:ext cx="870621"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Store</a:t>
            </a:r>
          </a:p>
        </p:txBody>
      </p:sp>
      <p:sp>
        <p:nvSpPr>
          <p:cNvPr id="38" name="TextBox 37">
            <a:extLst>
              <a:ext uri="{FF2B5EF4-FFF2-40B4-BE49-F238E27FC236}">
                <a16:creationId xmlns:a16="http://schemas.microsoft.com/office/drawing/2014/main" id="{2E45C92F-A214-4C53-AA89-17951CF80CB0}"/>
              </a:ext>
            </a:extLst>
          </p:cNvPr>
          <p:cNvSpPr txBox="1"/>
          <p:nvPr/>
        </p:nvSpPr>
        <p:spPr>
          <a:xfrm>
            <a:off x="2458403" y="4699580"/>
            <a:ext cx="2191337"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VerifyPrediction</a:t>
            </a:r>
            <a:endParaRPr lang="en-US" sz="1400">
              <a:latin typeface="Courier New" panose="02070309020205020404" pitchFamily="49" charset="0"/>
              <a:cs typeface="Courier New" panose="02070309020205020404" pitchFamily="49" charset="0"/>
            </a:endParaRPr>
          </a:p>
        </p:txBody>
      </p:sp>
      <p:sp>
        <p:nvSpPr>
          <p:cNvPr id="39" name="TextBox 38">
            <a:extLst>
              <a:ext uri="{FF2B5EF4-FFF2-40B4-BE49-F238E27FC236}">
                <a16:creationId xmlns:a16="http://schemas.microsoft.com/office/drawing/2014/main" id="{C7C11B7C-4725-4BDD-B9F9-2571ECB5EAEE}"/>
              </a:ext>
            </a:extLst>
          </p:cNvPr>
          <p:cNvSpPr txBox="1"/>
          <p:nvPr/>
        </p:nvSpPr>
        <p:spPr>
          <a:xfrm>
            <a:off x="1185863" y="3454479"/>
            <a:ext cx="1271405" cy="246221"/>
          </a:xfrm>
          <a:prstGeom prst="rect">
            <a:avLst/>
          </a:prstGeom>
          <a:noFill/>
          <a:ln>
            <a:solidFill>
              <a:srgbClr val="C00000"/>
            </a:solidFill>
          </a:ln>
        </p:spPr>
        <p:txBody>
          <a:bodyPr wrap="square" tIns="0" bIns="0" rtlCol="0">
            <a:spAutoFit/>
          </a:bodyPr>
          <a:lstStyle/>
          <a:p>
            <a:pPr algn="ctr"/>
            <a:r>
              <a:rPr lang="en-US" sz="1600"/>
              <a:t>Issue</a:t>
            </a:r>
          </a:p>
        </p:txBody>
      </p:sp>
      <p:sp>
        <p:nvSpPr>
          <p:cNvPr id="40" name="TextBox 39">
            <a:extLst>
              <a:ext uri="{FF2B5EF4-FFF2-40B4-BE49-F238E27FC236}">
                <a16:creationId xmlns:a16="http://schemas.microsoft.com/office/drawing/2014/main" id="{5D97422C-5DEA-42FE-98D9-7A0CEB17DC03}"/>
              </a:ext>
            </a:extLst>
          </p:cNvPr>
          <p:cNvSpPr txBox="1"/>
          <p:nvPr/>
        </p:nvSpPr>
        <p:spPr>
          <a:xfrm>
            <a:off x="1182459" y="3705117"/>
            <a:ext cx="1274809" cy="246221"/>
          </a:xfrm>
          <a:prstGeom prst="rect">
            <a:avLst/>
          </a:prstGeom>
          <a:noFill/>
          <a:ln>
            <a:solidFill>
              <a:srgbClr val="C00000"/>
            </a:solidFill>
          </a:ln>
        </p:spPr>
        <p:txBody>
          <a:bodyPr wrap="square" tIns="0" bIns="0" rtlCol="0">
            <a:spAutoFit/>
          </a:bodyPr>
          <a:lstStyle/>
          <a:p>
            <a:pPr algn="ctr"/>
            <a:r>
              <a:rPr lang="en-US" sz="1600"/>
              <a:t>Execute</a:t>
            </a:r>
          </a:p>
        </p:txBody>
      </p:sp>
      <p:sp>
        <p:nvSpPr>
          <p:cNvPr id="42" name="TextBox 41">
            <a:extLst>
              <a:ext uri="{FF2B5EF4-FFF2-40B4-BE49-F238E27FC236}">
                <a16:creationId xmlns:a16="http://schemas.microsoft.com/office/drawing/2014/main" id="{D8FA523A-877D-4B3D-BFAA-8794DAF7F4FD}"/>
              </a:ext>
            </a:extLst>
          </p:cNvPr>
          <p:cNvSpPr txBox="1"/>
          <p:nvPr/>
        </p:nvSpPr>
        <p:spPr>
          <a:xfrm>
            <a:off x="1182459" y="3951339"/>
            <a:ext cx="1274809" cy="1176342"/>
          </a:xfrm>
          <a:prstGeom prst="rect">
            <a:avLst/>
          </a:prstGeom>
          <a:noFill/>
          <a:ln>
            <a:solidFill>
              <a:srgbClr val="C00000"/>
            </a:solidFill>
          </a:ln>
        </p:spPr>
        <p:txBody>
          <a:bodyPr wrap="square" rtlCol="0" anchor="ctr" anchorCtr="0">
            <a:noAutofit/>
          </a:bodyPr>
          <a:lstStyle/>
          <a:p>
            <a:pPr algn="ctr"/>
            <a:r>
              <a:rPr lang="en-US" sz="1600"/>
              <a:t>Commit</a:t>
            </a:r>
          </a:p>
        </p:txBody>
      </p:sp>
      <p:cxnSp>
        <p:nvCxnSpPr>
          <p:cNvPr id="43" name="Straight Arrow Connector 42">
            <a:extLst>
              <a:ext uri="{FF2B5EF4-FFF2-40B4-BE49-F238E27FC236}">
                <a16:creationId xmlns:a16="http://schemas.microsoft.com/office/drawing/2014/main" id="{39EA9914-A903-421D-85EF-EC01EA1C56AF}"/>
              </a:ext>
            </a:extLst>
          </p:cNvPr>
          <p:cNvCxnSpPr>
            <a:cxnSpLocks/>
          </p:cNvCxnSpPr>
          <p:nvPr/>
        </p:nvCxnSpPr>
        <p:spPr>
          <a:xfrm>
            <a:off x="1827350" y="3302079"/>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877622AC-798C-4A1F-87B9-FC20A7D717DD}"/>
              </a:ext>
            </a:extLst>
          </p:cNvPr>
          <p:cNvSpPr txBox="1">
            <a:spLocks/>
          </p:cNvSpPr>
          <p:nvPr/>
        </p:nvSpPr>
        <p:spPr>
          <a:xfrm>
            <a:off x="6157478" y="1230593"/>
            <a:ext cx="7143161" cy="4929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DerivO3</a:t>
            </a:r>
          </a:p>
        </p:txBody>
      </p:sp>
      <p:sp>
        <p:nvSpPr>
          <p:cNvPr id="32" name="Rectangle 31">
            <a:extLst>
              <a:ext uri="{FF2B5EF4-FFF2-40B4-BE49-F238E27FC236}">
                <a16:creationId xmlns:a16="http://schemas.microsoft.com/office/drawing/2014/main" id="{5FA0C61F-8C15-4B11-B66F-0A7A287F84BE}"/>
              </a:ext>
            </a:extLst>
          </p:cNvPr>
          <p:cNvSpPr/>
          <p:nvPr/>
        </p:nvSpPr>
        <p:spPr>
          <a:xfrm>
            <a:off x="6708821" y="1751805"/>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Fetch</a:t>
            </a:r>
          </a:p>
        </p:txBody>
      </p:sp>
      <p:sp>
        <p:nvSpPr>
          <p:cNvPr id="41" name="Rectangle 40">
            <a:extLst>
              <a:ext uri="{FF2B5EF4-FFF2-40B4-BE49-F238E27FC236}">
                <a16:creationId xmlns:a16="http://schemas.microsoft.com/office/drawing/2014/main" id="{45A909FE-6DB4-4C37-AFDA-EF2403CD1105}"/>
              </a:ext>
            </a:extLst>
          </p:cNvPr>
          <p:cNvSpPr/>
          <p:nvPr/>
        </p:nvSpPr>
        <p:spPr>
          <a:xfrm>
            <a:off x="6708821" y="2319458"/>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Decode</a:t>
            </a:r>
          </a:p>
        </p:txBody>
      </p:sp>
      <p:sp>
        <p:nvSpPr>
          <p:cNvPr id="44" name="Rectangle 43">
            <a:extLst>
              <a:ext uri="{FF2B5EF4-FFF2-40B4-BE49-F238E27FC236}">
                <a16:creationId xmlns:a16="http://schemas.microsoft.com/office/drawing/2014/main" id="{3E0CDEDB-BF36-4A45-85A0-B992BDC1981F}"/>
              </a:ext>
            </a:extLst>
          </p:cNvPr>
          <p:cNvSpPr/>
          <p:nvPr/>
        </p:nvSpPr>
        <p:spPr>
          <a:xfrm>
            <a:off x="6708821" y="2894906"/>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Rename</a:t>
            </a:r>
          </a:p>
        </p:txBody>
      </p:sp>
      <p:cxnSp>
        <p:nvCxnSpPr>
          <p:cNvPr id="45" name="Straight Arrow Connector 44">
            <a:extLst>
              <a:ext uri="{FF2B5EF4-FFF2-40B4-BE49-F238E27FC236}">
                <a16:creationId xmlns:a16="http://schemas.microsoft.com/office/drawing/2014/main" id="{72EB2B2F-68C5-4619-B29F-40D2D1821D5C}"/>
              </a:ext>
            </a:extLst>
          </p:cNvPr>
          <p:cNvCxnSpPr/>
          <p:nvPr/>
        </p:nvCxnSpPr>
        <p:spPr>
          <a:xfrm>
            <a:off x="7345091" y="2167058"/>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15CC068-D509-45DA-85D0-7C4180518296}"/>
              </a:ext>
            </a:extLst>
          </p:cNvPr>
          <p:cNvCxnSpPr>
            <a:cxnSpLocks/>
          </p:cNvCxnSpPr>
          <p:nvPr/>
        </p:nvCxnSpPr>
        <p:spPr>
          <a:xfrm>
            <a:off x="7345091" y="2734568"/>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FB50ACB-BF60-4300-BD5E-98D2DC15FE16}"/>
              </a:ext>
            </a:extLst>
          </p:cNvPr>
          <p:cNvSpPr/>
          <p:nvPr/>
        </p:nvSpPr>
        <p:spPr>
          <a:xfrm>
            <a:off x="6708821" y="3994229"/>
            <a:ext cx="1272540" cy="1673202"/>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I/E/W</a:t>
            </a:r>
          </a:p>
        </p:txBody>
      </p:sp>
      <p:sp>
        <p:nvSpPr>
          <p:cNvPr id="48" name="Rectangle 47">
            <a:extLst>
              <a:ext uri="{FF2B5EF4-FFF2-40B4-BE49-F238E27FC236}">
                <a16:creationId xmlns:a16="http://schemas.microsoft.com/office/drawing/2014/main" id="{9C16DF9F-B9EF-4628-903F-D397F28B7A4B}"/>
              </a:ext>
            </a:extLst>
          </p:cNvPr>
          <p:cNvSpPr/>
          <p:nvPr/>
        </p:nvSpPr>
        <p:spPr>
          <a:xfrm>
            <a:off x="10172699" y="3180656"/>
            <a:ext cx="640079" cy="2240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t>LVPU</a:t>
            </a:r>
          </a:p>
        </p:txBody>
      </p:sp>
      <p:sp>
        <p:nvSpPr>
          <p:cNvPr id="49" name="Rectangle 48">
            <a:extLst>
              <a:ext uri="{FF2B5EF4-FFF2-40B4-BE49-F238E27FC236}">
                <a16:creationId xmlns:a16="http://schemas.microsoft.com/office/drawing/2014/main" id="{C9BBD1CE-BB9B-4863-8491-05AA8D82438F}"/>
              </a:ext>
            </a:extLst>
          </p:cNvPr>
          <p:cNvSpPr/>
          <p:nvPr/>
        </p:nvSpPr>
        <p:spPr>
          <a:xfrm>
            <a:off x="8756990" y="3818813"/>
            <a:ext cx="640079" cy="1005840"/>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a:solidFill>
                  <a:schemeClr val="tx1"/>
                </a:solidFill>
              </a:rPr>
              <a:t>LSQ</a:t>
            </a:r>
          </a:p>
        </p:txBody>
      </p:sp>
      <p:cxnSp>
        <p:nvCxnSpPr>
          <p:cNvPr id="50" name="Straight Arrow Connector 49">
            <a:extLst>
              <a:ext uri="{FF2B5EF4-FFF2-40B4-BE49-F238E27FC236}">
                <a16:creationId xmlns:a16="http://schemas.microsoft.com/office/drawing/2014/main" id="{499C59F0-7E74-4236-9ACD-BF9AC5F19C22}"/>
              </a:ext>
            </a:extLst>
          </p:cNvPr>
          <p:cNvCxnSpPr/>
          <p:nvPr/>
        </p:nvCxnSpPr>
        <p:spPr>
          <a:xfrm>
            <a:off x="7981361" y="4125968"/>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B104233-9EF0-4914-A0BF-E6C25DC89AEF}"/>
              </a:ext>
            </a:extLst>
          </p:cNvPr>
          <p:cNvCxnSpPr>
            <a:cxnSpLocks/>
          </p:cNvCxnSpPr>
          <p:nvPr/>
        </p:nvCxnSpPr>
        <p:spPr>
          <a:xfrm flipH="1">
            <a:off x="7981361" y="4583168"/>
            <a:ext cx="775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D3B223C-0825-448A-94ED-D67818AFB9D2}"/>
              </a:ext>
            </a:extLst>
          </p:cNvPr>
          <p:cNvCxnSpPr/>
          <p:nvPr/>
        </p:nvCxnSpPr>
        <p:spPr>
          <a:xfrm>
            <a:off x="9397069" y="4125968"/>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DE6DA62-C1C9-4637-83DE-C00E4EFC6BA1}"/>
              </a:ext>
            </a:extLst>
          </p:cNvPr>
          <p:cNvCxnSpPr/>
          <p:nvPr/>
        </p:nvCxnSpPr>
        <p:spPr>
          <a:xfrm>
            <a:off x="7981361" y="3674033"/>
            <a:ext cx="2191338" cy="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B125F2B-6E28-4AF5-9A92-4635901507CC}"/>
              </a:ext>
            </a:extLst>
          </p:cNvPr>
          <p:cNvCxnSpPr/>
          <p:nvPr/>
        </p:nvCxnSpPr>
        <p:spPr>
          <a:xfrm>
            <a:off x="9397069" y="4583168"/>
            <a:ext cx="775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C45DF95-9A2E-4B92-8A36-53C16F78931A}"/>
              </a:ext>
            </a:extLst>
          </p:cNvPr>
          <p:cNvCxnSpPr>
            <a:cxnSpLocks/>
          </p:cNvCxnSpPr>
          <p:nvPr/>
        </p:nvCxnSpPr>
        <p:spPr>
          <a:xfrm>
            <a:off x="7981361" y="5154668"/>
            <a:ext cx="2191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DF17A48-2631-42FB-B396-4C7D8CE91584}"/>
              </a:ext>
            </a:extLst>
          </p:cNvPr>
          <p:cNvSpPr txBox="1"/>
          <p:nvPr/>
        </p:nvSpPr>
        <p:spPr>
          <a:xfrm>
            <a:off x="8021049" y="3340909"/>
            <a:ext cx="2191336"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GetPrediction</a:t>
            </a:r>
            <a:endParaRPr lang="en-US" sz="1400">
              <a:latin typeface="Courier New" panose="02070309020205020404" pitchFamily="49" charset="0"/>
              <a:cs typeface="Courier New" panose="02070309020205020404" pitchFamily="49" charset="0"/>
            </a:endParaRPr>
          </a:p>
        </p:txBody>
      </p:sp>
      <p:sp>
        <p:nvSpPr>
          <p:cNvPr id="57" name="TextBox 56">
            <a:extLst>
              <a:ext uri="{FF2B5EF4-FFF2-40B4-BE49-F238E27FC236}">
                <a16:creationId xmlns:a16="http://schemas.microsoft.com/office/drawing/2014/main" id="{3BA00CD2-03D2-4FFF-AC39-020C51FFA347}"/>
              </a:ext>
            </a:extLst>
          </p:cNvPr>
          <p:cNvSpPr txBox="1"/>
          <p:nvPr/>
        </p:nvSpPr>
        <p:spPr>
          <a:xfrm>
            <a:off x="7981361" y="3842539"/>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Req</a:t>
            </a:r>
          </a:p>
        </p:txBody>
      </p:sp>
      <p:sp>
        <p:nvSpPr>
          <p:cNvPr id="58" name="TextBox 57">
            <a:extLst>
              <a:ext uri="{FF2B5EF4-FFF2-40B4-BE49-F238E27FC236}">
                <a16:creationId xmlns:a16="http://schemas.microsoft.com/office/drawing/2014/main" id="{8180F53F-BC36-4554-BD84-930BB67BBAF5}"/>
              </a:ext>
            </a:extLst>
          </p:cNvPr>
          <p:cNvSpPr txBox="1"/>
          <p:nvPr/>
        </p:nvSpPr>
        <p:spPr>
          <a:xfrm>
            <a:off x="7983630" y="4287259"/>
            <a:ext cx="775629"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Resp</a:t>
            </a:r>
          </a:p>
        </p:txBody>
      </p:sp>
      <p:sp>
        <p:nvSpPr>
          <p:cNvPr id="59" name="TextBox 58">
            <a:extLst>
              <a:ext uri="{FF2B5EF4-FFF2-40B4-BE49-F238E27FC236}">
                <a16:creationId xmlns:a16="http://schemas.microsoft.com/office/drawing/2014/main" id="{591E769C-5856-4AE5-8C57-F242C8EFB706}"/>
              </a:ext>
            </a:extLst>
          </p:cNvPr>
          <p:cNvSpPr txBox="1"/>
          <p:nvPr/>
        </p:nvSpPr>
        <p:spPr>
          <a:xfrm>
            <a:off x="9370949" y="3681010"/>
            <a:ext cx="870621" cy="523220"/>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Const. Load</a:t>
            </a:r>
          </a:p>
        </p:txBody>
      </p:sp>
      <p:sp>
        <p:nvSpPr>
          <p:cNvPr id="60" name="TextBox 59">
            <a:extLst>
              <a:ext uri="{FF2B5EF4-FFF2-40B4-BE49-F238E27FC236}">
                <a16:creationId xmlns:a16="http://schemas.microsoft.com/office/drawing/2014/main" id="{8581BC70-6D1B-49F3-BD35-9E8D7529B78F}"/>
              </a:ext>
            </a:extLst>
          </p:cNvPr>
          <p:cNvSpPr txBox="1"/>
          <p:nvPr/>
        </p:nvSpPr>
        <p:spPr>
          <a:xfrm>
            <a:off x="9349573" y="4279235"/>
            <a:ext cx="870621" cy="307777"/>
          </a:xfrm>
          <a:prstGeom prst="rect">
            <a:avLst/>
          </a:prstGeom>
          <a:noFill/>
        </p:spPr>
        <p:txBody>
          <a:bodyPr wrap="square" rtlCol="0">
            <a:spAutoFit/>
          </a:bodyPr>
          <a:lstStyle/>
          <a:p>
            <a:pPr algn="ctr"/>
            <a:r>
              <a:rPr lang="en-US" sz="1400">
                <a:latin typeface="Courier New" panose="02070309020205020404" pitchFamily="49" charset="0"/>
                <a:cs typeface="Courier New" panose="02070309020205020404" pitchFamily="49" charset="0"/>
              </a:rPr>
              <a:t>Store</a:t>
            </a:r>
          </a:p>
        </p:txBody>
      </p:sp>
      <p:sp>
        <p:nvSpPr>
          <p:cNvPr id="61" name="TextBox 60">
            <a:extLst>
              <a:ext uri="{FF2B5EF4-FFF2-40B4-BE49-F238E27FC236}">
                <a16:creationId xmlns:a16="http://schemas.microsoft.com/office/drawing/2014/main" id="{5AEB6009-117C-47F5-BE4E-D7AC45251F6E}"/>
              </a:ext>
            </a:extLst>
          </p:cNvPr>
          <p:cNvSpPr txBox="1"/>
          <p:nvPr/>
        </p:nvSpPr>
        <p:spPr>
          <a:xfrm>
            <a:off x="7981361" y="4934053"/>
            <a:ext cx="2191337" cy="307777"/>
          </a:xfrm>
          <a:prstGeom prst="rect">
            <a:avLst/>
          </a:prstGeom>
          <a:noFill/>
        </p:spPr>
        <p:txBody>
          <a:bodyPr wrap="square" rtlCol="0">
            <a:spAutoFit/>
          </a:bodyPr>
          <a:lstStyle/>
          <a:p>
            <a:pPr algn="ctr"/>
            <a:r>
              <a:rPr lang="en-US" sz="1400" err="1">
                <a:latin typeface="Courier New" panose="02070309020205020404" pitchFamily="49" charset="0"/>
                <a:cs typeface="Courier New" panose="02070309020205020404" pitchFamily="49" charset="0"/>
              </a:rPr>
              <a:t>VerifyPrediction</a:t>
            </a:r>
            <a:endParaRPr lang="en-US" sz="1400">
              <a:latin typeface="Courier New" panose="02070309020205020404" pitchFamily="49" charset="0"/>
              <a:cs typeface="Courier New" panose="02070309020205020404" pitchFamily="49" charset="0"/>
            </a:endParaRPr>
          </a:p>
        </p:txBody>
      </p:sp>
      <p:sp>
        <p:nvSpPr>
          <p:cNvPr id="62" name="Rectangle 61">
            <a:extLst>
              <a:ext uri="{FF2B5EF4-FFF2-40B4-BE49-F238E27FC236}">
                <a16:creationId xmlns:a16="http://schemas.microsoft.com/office/drawing/2014/main" id="{08529C29-02BE-412A-98FE-AB80EA9F1231}"/>
              </a:ext>
            </a:extLst>
          </p:cNvPr>
          <p:cNvSpPr/>
          <p:nvPr/>
        </p:nvSpPr>
        <p:spPr>
          <a:xfrm>
            <a:off x="6708821" y="3442593"/>
            <a:ext cx="1272540" cy="415254"/>
          </a:xfrm>
          <a:prstGeom prst="rect">
            <a:avLst/>
          </a:prstGeom>
          <a:solidFill>
            <a:schemeClr val="tx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Arial"/>
              </a:rPr>
              <a:t>Dispatch</a:t>
            </a:r>
          </a:p>
        </p:txBody>
      </p:sp>
      <p:cxnSp>
        <p:nvCxnSpPr>
          <p:cNvPr id="63" name="Straight Arrow Connector 62">
            <a:extLst>
              <a:ext uri="{FF2B5EF4-FFF2-40B4-BE49-F238E27FC236}">
                <a16:creationId xmlns:a16="http://schemas.microsoft.com/office/drawing/2014/main" id="{6682EC59-9F5B-48DE-B0CD-79CBC95AEC25}"/>
              </a:ext>
            </a:extLst>
          </p:cNvPr>
          <p:cNvCxnSpPr>
            <a:cxnSpLocks/>
          </p:cNvCxnSpPr>
          <p:nvPr/>
        </p:nvCxnSpPr>
        <p:spPr>
          <a:xfrm>
            <a:off x="7345091" y="3306067"/>
            <a:ext cx="0" cy="12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CD6F73A-8918-44D9-A888-94E0CBB906E9}"/>
              </a:ext>
            </a:extLst>
          </p:cNvPr>
          <p:cNvCxnSpPr>
            <a:cxnSpLocks/>
          </p:cNvCxnSpPr>
          <p:nvPr/>
        </p:nvCxnSpPr>
        <p:spPr>
          <a:xfrm>
            <a:off x="7345091" y="3845817"/>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797460"/>
      </p:ext>
    </p:extLst>
  </p:cSld>
  <p:clrMapOvr>
    <a:masterClrMapping/>
  </p:clrMapOvr>
  <mc:AlternateContent xmlns:mc="http://schemas.openxmlformats.org/markup-compatibility/2006" xmlns:p14="http://schemas.microsoft.com/office/powerpoint/2010/main">
    <mc:Choice Requires="p14">
      <p:transition spd="slow" p14:dur="2000" advTm="123"/>
    </mc:Choice>
    <mc:Fallback xmlns="">
      <p:transition spd="slow" advTm="1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9B2AC-F1FC-40E1-B6CD-B9821529D62D}"/>
              </a:ext>
            </a:extLst>
          </p:cNvPr>
          <p:cNvSpPr>
            <a:spLocks noGrp="1"/>
          </p:cNvSpPr>
          <p:nvPr>
            <p:ph type="title"/>
          </p:nvPr>
        </p:nvSpPr>
        <p:spPr/>
        <p:txBody>
          <a:bodyPr>
            <a:normAutofit fontScale="90000"/>
          </a:bodyPr>
          <a:lstStyle/>
          <a:p>
            <a:r>
              <a:rPr lang="en-US"/>
              <a:t>Constant</a:t>
            </a:r>
            <a:r>
              <a:rPr lang="en-US" dirty="0"/>
              <a:t> Value Prediction</a:t>
            </a:r>
          </a:p>
        </p:txBody>
      </p:sp>
      <p:sp>
        <p:nvSpPr>
          <p:cNvPr id="5" name="Content Placeholder 4">
            <a:extLst>
              <a:ext uri="{FF2B5EF4-FFF2-40B4-BE49-F238E27FC236}">
                <a16:creationId xmlns:a16="http://schemas.microsoft.com/office/drawing/2014/main" id="{3BF58694-8C8B-42E3-9A6E-A11D08E71E1E}"/>
              </a:ext>
            </a:extLst>
          </p:cNvPr>
          <p:cNvSpPr>
            <a:spLocks noGrp="1"/>
          </p:cNvSpPr>
          <p:nvPr>
            <p:ph idx="1"/>
          </p:nvPr>
        </p:nvSpPr>
        <p:spPr/>
        <p:txBody>
          <a:bodyPr/>
          <a:lstStyle/>
          <a:p>
            <a:pPr marL="514350" indent="-514350">
              <a:buFont typeface="+mj-lt"/>
              <a:buAutoNum type="arabicPeriod"/>
            </a:pPr>
            <a:r>
              <a:rPr lang="en-US" dirty="0">
                <a:solidFill>
                  <a:schemeClr val="bg1">
                    <a:lumMod val="75000"/>
                  </a:schemeClr>
                </a:solidFill>
              </a:rPr>
              <a:t>Background</a:t>
            </a:r>
          </a:p>
          <a:p>
            <a:pPr marL="514350" indent="-514350">
              <a:buFont typeface="+mj-lt"/>
              <a:buAutoNum type="arabicPeriod"/>
            </a:pPr>
            <a:r>
              <a:rPr lang="en-US" dirty="0">
                <a:solidFill>
                  <a:schemeClr val="bg1">
                    <a:lumMod val="75000"/>
                  </a:schemeClr>
                </a:solidFill>
              </a:rPr>
              <a:t>Implementation</a:t>
            </a:r>
          </a:p>
          <a:p>
            <a:pPr marL="514350" indent="-514350">
              <a:buFont typeface="+mj-lt"/>
              <a:buAutoNum type="arabicPeriod"/>
            </a:pPr>
            <a:r>
              <a:rPr lang="en-US" dirty="0"/>
              <a:t>Results</a:t>
            </a:r>
          </a:p>
          <a:p>
            <a:pPr marL="514350" indent="-514350">
              <a:buFont typeface="+mj-lt"/>
              <a:buAutoNum type="arabicPeriod"/>
            </a:pPr>
            <a:r>
              <a:rPr lang="en-US" dirty="0">
                <a:solidFill>
                  <a:schemeClr val="bg1">
                    <a:lumMod val="75000"/>
                  </a:schemeClr>
                </a:solidFill>
              </a:rPr>
              <a:t>Future Work</a:t>
            </a:r>
          </a:p>
          <a:p>
            <a:pPr marL="514350" indent="-514350">
              <a:buFont typeface="+mj-lt"/>
              <a:buAutoNum type="arabicPeriod"/>
            </a:pPr>
            <a:endParaRPr lang="en-US" dirty="0"/>
          </a:p>
        </p:txBody>
      </p:sp>
    </p:spTree>
    <p:extLst>
      <p:ext uri="{BB962C8B-B14F-4D97-AF65-F5344CB8AC3E}">
        <p14:creationId xmlns:p14="http://schemas.microsoft.com/office/powerpoint/2010/main" val="1604693422"/>
      </p:ext>
    </p:extLst>
  </p:cSld>
  <p:clrMapOvr>
    <a:masterClrMapping/>
  </p:clrMapOvr>
  <mc:AlternateContent xmlns:mc="http://schemas.openxmlformats.org/markup-compatibility/2006" xmlns:p14="http://schemas.microsoft.com/office/powerpoint/2010/main">
    <mc:Choice Requires="p14">
      <p:transition spd="slow" p14:dur="2000" advTm="200"/>
    </mc:Choice>
    <mc:Fallback xmlns="">
      <p:transition spd="slow" advTm="2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92C-1310-4B55-9C12-AAF684AC306A}"/>
              </a:ext>
            </a:extLst>
          </p:cNvPr>
          <p:cNvSpPr>
            <a:spLocks noGrp="1"/>
          </p:cNvSpPr>
          <p:nvPr>
            <p:ph type="title"/>
          </p:nvPr>
        </p:nvSpPr>
        <p:spPr>
          <a:xfrm>
            <a:off x="703118" y="113142"/>
            <a:ext cx="10515600" cy="666573"/>
          </a:xfrm>
        </p:spPr>
        <p:txBody>
          <a:bodyPr>
            <a:normAutofit fontScale="90000"/>
          </a:bodyPr>
          <a:lstStyle/>
          <a:p>
            <a:r>
              <a:rPr lang="en-US" dirty="0"/>
              <a:t>Results: Gem5 Simulation Configurations</a:t>
            </a:r>
          </a:p>
        </p:txBody>
      </p:sp>
      <p:graphicFrame>
        <p:nvGraphicFramePr>
          <p:cNvPr id="6" name="Content Placeholder 5">
            <a:extLst>
              <a:ext uri="{FF2B5EF4-FFF2-40B4-BE49-F238E27FC236}">
                <a16:creationId xmlns:a16="http://schemas.microsoft.com/office/drawing/2014/main" id="{0644D0AA-BFE2-4BCA-8B54-F3A2E184E68D}"/>
              </a:ext>
            </a:extLst>
          </p:cNvPr>
          <p:cNvGraphicFramePr>
            <a:graphicFrameLocks noGrp="1"/>
          </p:cNvGraphicFramePr>
          <p:nvPr>
            <p:ph idx="1"/>
            <p:extLst>
              <p:ext uri="{D42A27DB-BD31-4B8C-83A1-F6EECF244321}">
                <p14:modId xmlns:p14="http://schemas.microsoft.com/office/powerpoint/2010/main" val="3509615825"/>
              </p:ext>
            </p:extLst>
          </p:nvPr>
        </p:nvGraphicFramePr>
        <p:xfrm>
          <a:off x="786246" y="896299"/>
          <a:ext cx="10872355" cy="5065402"/>
        </p:xfrm>
        <a:graphic>
          <a:graphicData uri="http://schemas.openxmlformats.org/drawingml/2006/table">
            <a:tbl>
              <a:tblPr firstRow="1" bandRow="1">
                <a:tableStyleId>{5C22544A-7EE6-4342-B048-85BDC9FD1C3A}</a:tableStyleId>
              </a:tblPr>
              <a:tblGrid>
                <a:gridCol w="3551530">
                  <a:extLst>
                    <a:ext uri="{9D8B030D-6E8A-4147-A177-3AD203B41FA5}">
                      <a16:colId xmlns:a16="http://schemas.microsoft.com/office/drawing/2014/main" val="2278293276"/>
                    </a:ext>
                  </a:extLst>
                </a:gridCol>
                <a:gridCol w="2027184">
                  <a:extLst>
                    <a:ext uri="{9D8B030D-6E8A-4147-A177-3AD203B41FA5}">
                      <a16:colId xmlns:a16="http://schemas.microsoft.com/office/drawing/2014/main" val="3071725031"/>
                    </a:ext>
                  </a:extLst>
                </a:gridCol>
                <a:gridCol w="2644841">
                  <a:extLst>
                    <a:ext uri="{9D8B030D-6E8A-4147-A177-3AD203B41FA5}">
                      <a16:colId xmlns:a16="http://schemas.microsoft.com/office/drawing/2014/main" val="1573900434"/>
                    </a:ext>
                  </a:extLst>
                </a:gridCol>
                <a:gridCol w="2648800">
                  <a:extLst>
                    <a:ext uri="{9D8B030D-6E8A-4147-A177-3AD203B41FA5}">
                      <a16:colId xmlns:a16="http://schemas.microsoft.com/office/drawing/2014/main" val="3676034729"/>
                    </a:ext>
                  </a:extLst>
                </a:gridCol>
              </a:tblGrid>
              <a:tr h="383838">
                <a:tc rowSpan="2">
                  <a:txBody>
                    <a:bodyPr/>
                    <a:lstStyle/>
                    <a:p>
                      <a:pPr algn="ctr" rtl="0" fontAlgn="ctr"/>
                      <a:r>
                        <a:rPr lang="en-US" sz="2000" u="none" strike="noStrike" dirty="0">
                          <a:effectLst/>
                        </a:rPr>
                        <a:t>Variation of LVP</a:t>
                      </a:r>
                      <a:endParaRPr lang="en-US" sz="2000" b="1" i="0" u="none" strike="noStrike" dirty="0">
                        <a:solidFill>
                          <a:srgbClr val="FFFFFF"/>
                        </a:solidFill>
                        <a:effectLst/>
                        <a:latin typeface="Arial" panose="020B0604020202020204" pitchFamily="34" charset="0"/>
                      </a:endParaRPr>
                    </a:p>
                  </a:txBody>
                  <a:tcPr marL="7738" marR="7738" marT="7738" marB="0" anchor="ctr"/>
                </a:tc>
                <a:tc gridSpan="3">
                  <a:txBody>
                    <a:bodyPr/>
                    <a:lstStyle/>
                    <a:p>
                      <a:pPr marL="0" algn="ctr" defTabSz="914400" rtl="0" eaLnBrk="1" fontAlgn="ctr" latinLnBrk="0" hangingPunct="1"/>
                      <a:r>
                        <a:rPr lang="en-US" sz="2000" b="1" u="none" strike="noStrike" kern="1200" dirty="0">
                          <a:solidFill>
                            <a:schemeClr val="lt1"/>
                          </a:solidFill>
                          <a:effectLst/>
                          <a:latin typeface="+mn-lt"/>
                          <a:ea typeface="+mn-ea"/>
                          <a:cs typeface="+mn-cs"/>
                        </a:rPr>
                        <a:t>Configuration</a:t>
                      </a:r>
                    </a:p>
                  </a:txBody>
                  <a:tcPr marL="7738" marR="7738" marT="7738"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68322977"/>
                  </a:ext>
                </a:extLst>
              </a:tr>
              <a:tr h="255358">
                <a:tc vMerge="1">
                  <a:txBody>
                    <a:bodyPr/>
                    <a:lstStyle/>
                    <a:p>
                      <a:endParaRPr lang="en-US"/>
                    </a:p>
                  </a:txBody>
                  <a:tcPr/>
                </a:tc>
                <a:tc>
                  <a:txBody>
                    <a:bodyPr/>
                    <a:lstStyle/>
                    <a:p>
                      <a:pPr algn="ctr" fontAlgn="ctr"/>
                      <a:r>
                        <a:rPr lang="en-US" sz="1500" u="none" strike="noStrike" dirty="0">
                          <a:effectLst/>
                        </a:rPr>
                        <a:t>LCT</a:t>
                      </a:r>
                      <a:endParaRPr lang="en-US" sz="1500" b="1"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500" u="none" strike="noStrike" dirty="0">
                          <a:effectLst/>
                        </a:rPr>
                        <a:t>LVPT</a:t>
                      </a:r>
                      <a:endParaRPr lang="en-US" sz="1500" b="1"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500" u="none" strike="noStrike" dirty="0">
                          <a:effectLst/>
                        </a:rPr>
                        <a:t>CVU</a:t>
                      </a:r>
                      <a:endParaRPr lang="en-US" sz="1500" b="1" i="0" u="none" strike="noStrike" dirty="0">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1576845550"/>
                  </a:ext>
                </a:extLst>
              </a:tr>
              <a:tr h="255358">
                <a:tc>
                  <a:txBody>
                    <a:bodyPr/>
                    <a:lstStyle/>
                    <a:p>
                      <a:pPr algn="ctr" fontAlgn="ctr"/>
                      <a:r>
                        <a:rPr lang="en-US" sz="1500" u="none" strike="noStrike">
                          <a:effectLst/>
                        </a:rPr>
                        <a:t>Baseline - w/o LVP</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100" u="none" strike="noStrike">
                          <a:effectLst/>
                        </a:rPr>
                        <a:t>n/a</a:t>
                      </a:r>
                      <a:endParaRPr lang="en-US" sz="11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100" u="none" strike="noStrike">
                          <a:effectLst/>
                        </a:rPr>
                        <a:t>n/a</a:t>
                      </a:r>
                      <a:endParaRPr lang="en-US" sz="11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100" u="none" strike="noStrike">
                          <a:effectLst/>
                        </a:rPr>
                        <a:t>n/a</a:t>
                      </a:r>
                      <a:endParaRPr lang="en-US" sz="1100" b="0" i="0" u="none" strike="noStrike">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1227121840"/>
                  </a:ext>
                </a:extLst>
              </a:tr>
              <a:tr h="527740">
                <a:tc>
                  <a:txBody>
                    <a:bodyPr/>
                    <a:lstStyle/>
                    <a:p>
                      <a:pPr algn="ctr" fontAlgn="ctr"/>
                      <a:r>
                        <a:rPr lang="en-US" sz="1500" u="none" strike="noStrike" dirty="0">
                          <a:effectLst/>
                        </a:rPr>
                        <a:t>Variation-0 (LVP Baseline)</a:t>
                      </a:r>
                      <a:endParaRPr lang="en-US" sz="15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512 entries, </a:t>
                      </a:r>
                      <a:br>
                        <a:rPr lang="en-US" sz="1200" u="none" strike="noStrike" dirty="0">
                          <a:effectLst/>
                        </a:rPr>
                      </a:br>
                      <a:r>
                        <a:rPr lang="en-US" sz="1200" u="none" strike="noStrike" dirty="0">
                          <a:effectLst/>
                        </a:rPr>
                        <a:t>2-bit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a:effectLst/>
                        </a:rPr>
                        <a:t>1024 entries, history depth of 1</a:t>
                      </a:r>
                      <a:endParaRPr lang="en-US" sz="12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a:effectLst/>
                        </a:rPr>
                        <a:t>8 entries/thread, </a:t>
                      </a:r>
                      <a:br>
                        <a:rPr lang="en-US" sz="1200" u="none" strike="noStrike">
                          <a:effectLst/>
                        </a:rPr>
                      </a:br>
                      <a:r>
                        <a:rPr lang="en-US" sz="1200" u="none" strike="noStrike">
                          <a:effectLst/>
                        </a:rPr>
                        <a:t>FIFO replacement policy</a:t>
                      </a:r>
                      <a:endParaRPr lang="en-US" sz="1200" b="0" i="0" u="none" strike="noStrike">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392906320"/>
                  </a:ext>
                </a:extLst>
              </a:tr>
              <a:tr h="527740">
                <a:tc>
                  <a:txBody>
                    <a:bodyPr/>
                    <a:lstStyle/>
                    <a:p>
                      <a:pPr algn="ctr" fontAlgn="ctr"/>
                      <a:r>
                        <a:rPr lang="en-US" sz="1500" u="none" strike="noStrike">
                          <a:effectLst/>
                        </a:rPr>
                        <a:t>Variation-1</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512 entries, </a:t>
                      </a:r>
                      <a:br>
                        <a:rPr lang="en-US" sz="1200" u="none" strike="noStrike" dirty="0">
                          <a:effectLst/>
                        </a:rPr>
                      </a:br>
                      <a:r>
                        <a:rPr lang="en-US" sz="1200" u="none" strike="noStrike" dirty="0">
                          <a:effectLst/>
                          <a:highlight>
                            <a:srgbClr val="FFFF00"/>
                          </a:highlight>
                        </a:rPr>
                        <a:t>4-bit</a:t>
                      </a:r>
                      <a:r>
                        <a:rPr lang="en-US" sz="1200" u="none" strike="noStrike" dirty="0">
                          <a:effectLst/>
                        </a:rPr>
                        <a: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1024 entries, history depth of 1</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a:effectLst/>
                        </a:rPr>
                        <a:t>8 entries/thread, </a:t>
                      </a:r>
                      <a:br>
                        <a:rPr lang="en-US" sz="1200" u="none" strike="noStrike">
                          <a:effectLst/>
                        </a:rPr>
                      </a:br>
                      <a:r>
                        <a:rPr lang="en-US" sz="1200" u="none" strike="noStrike">
                          <a:effectLst/>
                        </a:rPr>
                        <a:t>FIFO replacement policy</a:t>
                      </a:r>
                      <a:endParaRPr lang="en-US" sz="1200" b="0" i="0" u="none" strike="noStrike">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4140352379"/>
                  </a:ext>
                </a:extLst>
              </a:tr>
              <a:tr h="527740">
                <a:tc>
                  <a:txBody>
                    <a:bodyPr/>
                    <a:lstStyle/>
                    <a:p>
                      <a:pPr algn="ctr" fontAlgn="ctr"/>
                      <a:r>
                        <a:rPr lang="en-US" sz="1500" u="none" strike="noStrike">
                          <a:effectLst/>
                        </a:rPr>
                        <a:t>Variation-2</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highlight>
                            <a:srgbClr val="FFFF00"/>
                          </a:highlight>
                        </a:rPr>
                        <a:t>1024</a:t>
                      </a:r>
                      <a:r>
                        <a:rPr lang="en-US" sz="1200" u="none" strike="noStrike" dirty="0">
                          <a:effectLst/>
                        </a:rPr>
                        <a:t> entries, </a:t>
                      </a:r>
                      <a:br>
                        <a:rPr lang="en-US" sz="1200" u="none" strike="noStrike" dirty="0">
                          <a:effectLst/>
                        </a:rPr>
                      </a:br>
                      <a:r>
                        <a:rPr lang="en-US" sz="1200" u="none" strike="noStrike" dirty="0">
                          <a:effectLst/>
                        </a:rPr>
                        <a:t>2-bit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highlight>
                            <a:srgbClr val="FFFF00"/>
                          </a:highlight>
                        </a:rPr>
                        <a:t>4096</a:t>
                      </a:r>
                      <a:r>
                        <a:rPr lang="en-US" sz="1200" u="none" strike="noStrike" dirty="0">
                          <a:effectLst/>
                        </a:rPr>
                        <a:t> entries, history depth of 16</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32 entries/thread, </a:t>
                      </a:r>
                      <a:br>
                        <a:rPr lang="en-US" sz="1200" u="none" strike="noStrike" dirty="0">
                          <a:effectLst/>
                        </a:rPr>
                      </a:br>
                      <a:r>
                        <a:rPr lang="en-US" sz="1200" u="none" strike="noStrike" dirty="0">
                          <a:effectLst/>
                          <a:highlight>
                            <a:srgbClr val="FFFF00"/>
                          </a:highlight>
                        </a:rPr>
                        <a:t>FIFO</a:t>
                      </a:r>
                      <a:r>
                        <a:rPr lang="en-US" sz="1200" u="none" strike="noStrike" dirty="0">
                          <a:effectLst/>
                        </a:rPr>
                        <a:t> replacement policy</a:t>
                      </a:r>
                      <a:endParaRPr lang="en-US" sz="1200" b="0" i="0" u="none" strike="noStrike" dirty="0">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90209927"/>
                  </a:ext>
                </a:extLst>
              </a:tr>
              <a:tr h="386906">
                <a:tc>
                  <a:txBody>
                    <a:bodyPr/>
                    <a:lstStyle/>
                    <a:p>
                      <a:pPr algn="ctr" fontAlgn="ctr"/>
                      <a:r>
                        <a:rPr lang="en-US" sz="1500" u="none" strike="noStrike">
                          <a:effectLst/>
                        </a:rPr>
                        <a:t>Variation-3</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1024 entries, </a:t>
                      </a:r>
                      <a:br>
                        <a:rPr lang="en-US" sz="1200" u="none" strike="noStrike" dirty="0">
                          <a:effectLst/>
                        </a:rPr>
                      </a:br>
                      <a:r>
                        <a:rPr lang="en-US" sz="1200" u="none" strike="noStrike" dirty="0">
                          <a:effectLst/>
                        </a:rPr>
                        <a:t>2-bit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4096 entries, history depth of 16</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32 entries/thread, </a:t>
                      </a:r>
                      <a:br>
                        <a:rPr lang="en-US" sz="1200" u="none" strike="noStrike" dirty="0">
                          <a:effectLst/>
                        </a:rPr>
                      </a:br>
                      <a:r>
                        <a:rPr lang="en-US" sz="1200" u="none" strike="noStrike" dirty="0">
                          <a:effectLst/>
                          <a:highlight>
                            <a:srgbClr val="FFFF00"/>
                          </a:highlight>
                        </a:rPr>
                        <a:t>LRU</a:t>
                      </a:r>
                      <a:r>
                        <a:rPr lang="en-US" sz="1200" u="none" strike="noStrike" dirty="0">
                          <a:effectLst/>
                        </a:rPr>
                        <a:t> replacement policy</a:t>
                      </a:r>
                      <a:endParaRPr lang="en-US" sz="1200" b="0" i="0" u="none" strike="noStrike" dirty="0">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4243945568"/>
                  </a:ext>
                </a:extLst>
              </a:tr>
              <a:tr h="572621">
                <a:tc>
                  <a:txBody>
                    <a:bodyPr/>
                    <a:lstStyle/>
                    <a:p>
                      <a:pPr algn="ctr" fontAlgn="ctr"/>
                      <a:r>
                        <a:rPr lang="en-US" sz="1500" u="none" strike="noStrike">
                          <a:effectLst/>
                        </a:rPr>
                        <a:t>Variation-4</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1024 entries, </a:t>
                      </a:r>
                      <a:br>
                        <a:rPr lang="en-US" sz="1200" u="none" strike="noStrike" dirty="0">
                          <a:effectLst/>
                        </a:rPr>
                      </a:br>
                      <a:r>
                        <a:rPr lang="en-US" sz="1200" u="none" strike="noStrike" dirty="0">
                          <a:effectLst/>
                        </a:rPr>
                        <a:t>2-bit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4096 entries, history depth of 16</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32 entries/thread, </a:t>
                      </a:r>
                      <a:br>
                        <a:rPr lang="en-US" sz="1200" u="none" strike="noStrike" dirty="0">
                          <a:effectLst/>
                        </a:rPr>
                      </a:br>
                      <a:r>
                        <a:rPr lang="en-US" sz="1200" u="none" strike="noStrike" dirty="0">
                          <a:effectLst/>
                          <a:highlight>
                            <a:srgbClr val="FFFF00"/>
                          </a:highlight>
                        </a:rPr>
                        <a:t>NLRU</a:t>
                      </a:r>
                      <a:r>
                        <a:rPr lang="en-US" sz="1200" u="none" strike="noStrike" dirty="0">
                          <a:effectLst/>
                        </a:rPr>
                        <a:t> replacement policy</a:t>
                      </a:r>
                      <a:endParaRPr lang="en-US" sz="1200" b="0" i="0" u="none" strike="noStrike" dirty="0">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193417982"/>
                  </a:ext>
                </a:extLst>
              </a:tr>
              <a:tr h="527740">
                <a:tc>
                  <a:txBody>
                    <a:bodyPr/>
                    <a:lstStyle/>
                    <a:p>
                      <a:pPr algn="ctr" fontAlgn="ctr"/>
                      <a:r>
                        <a:rPr lang="en-US" sz="1500" u="none" strike="noStrike">
                          <a:effectLst/>
                        </a:rPr>
                        <a:t>Variation-5</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1024 entries, </a:t>
                      </a:r>
                      <a:br>
                        <a:rPr lang="en-US" sz="1200" u="none" strike="noStrike" dirty="0">
                          <a:effectLst/>
                        </a:rPr>
                      </a:br>
                      <a:r>
                        <a:rPr lang="en-US" sz="1200" u="none" strike="noStrike" dirty="0">
                          <a:effectLst/>
                        </a:rPr>
                        <a:t>2-bit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a:effectLst/>
                        </a:rPr>
                        <a:t>4096 entries, history depth of 16</a:t>
                      </a:r>
                      <a:endParaRPr lang="en-US" sz="12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32 entries/thread, </a:t>
                      </a:r>
                      <a:br>
                        <a:rPr lang="en-US" sz="1200" u="none" strike="noStrike" dirty="0">
                          <a:effectLst/>
                        </a:rPr>
                      </a:br>
                      <a:r>
                        <a:rPr lang="en-US" sz="1200" u="none" strike="noStrike" dirty="0">
                          <a:effectLst/>
                          <a:highlight>
                            <a:srgbClr val="FFFF00"/>
                          </a:highlight>
                        </a:rPr>
                        <a:t>MRU</a:t>
                      </a:r>
                      <a:r>
                        <a:rPr lang="en-US" sz="1200" u="none" strike="noStrike" dirty="0">
                          <a:effectLst/>
                        </a:rPr>
                        <a:t> replacement policy</a:t>
                      </a:r>
                      <a:endParaRPr lang="en-US" sz="1200" b="0" i="0" u="none" strike="noStrike" dirty="0">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1029469408"/>
                  </a:ext>
                </a:extLst>
              </a:tr>
              <a:tr h="572621">
                <a:tc>
                  <a:txBody>
                    <a:bodyPr/>
                    <a:lstStyle/>
                    <a:p>
                      <a:pPr algn="ctr" fontAlgn="ctr"/>
                      <a:r>
                        <a:rPr lang="en-US" sz="1500" u="none" strike="noStrike">
                          <a:effectLst/>
                        </a:rPr>
                        <a:t>Variation-6</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1024 entries, </a:t>
                      </a:r>
                      <a:br>
                        <a:rPr lang="en-US" sz="1200" u="none" strike="noStrike" dirty="0">
                          <a:effectLst/>
                        </a:rPr>
                      </a:br>
                      <a:r>
                        <a:rPr lang="en-US" sz="1200" u="none" strike="noStrike" dirty="0">
                          <a:effectLst/>
                        </a:rPr>
                        <a:t>2-bit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a:effectLst/>
                        </a:rPr>
                        <a:t>4096 entries, history depth of 16</a:t>
                      </a:r>
                      <a:endParaRPr lang="en-US" sz="12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32 entries/thread, </a:t>
                      </a:r>
                      <a:br>
                        <a:rPr lang="en-US" sz="1200" u="none" strike="noStrike" dirty="0">
                          <a:effectLst/>
                        </a:rPr>
                      </a:br>
                      <a:r>
                        <a:rPr lang="en-US" sz="1200" u="none" strike="noStrike" dirty="0">
                          <a:effectLst/>
                          <a:highlight>
                            <a:srgbClr val="FFFF00"/>
                          </a:highlight>
                        </a:rPr>
                        <a:t>NMRU</a:t>
                      </a:r>
                      <a:r>
                        <a:rPr lang="en-US" sz="1200" u="none" strike="noStrike" dirty="0">
                          <a:effectLst/>
                        </a:rPr>
                        <a:t> replacement policy</a:t>
                      </a:r>
                      <a:endParaRPr lang="en-US" sz="1200" b="0" i="0" u="none" strike="noStrike" dirty="0">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1842730554"/>
                  </a:ext>
                </a:extLst>
              </a:tr>
              <a:tr h="527740">
                <a:tc>
                  <a:txBody>
                    <a:bodyPr/>
                    <a:lstStyle/>
                    <a:p>
                      <a:pPr algn="ctr" fontAlgn="ctr"/>
                      <a:r>
                        <a:rPr lang="en-US" sz="1500" u="none" strike="noStrike">
                          <a:effectLst/>
                        </a:rPr>
                        <a:t>Variation-7</a:t>
                      </a:r>
                      <a:endParaRPr lang="en-US" sz="15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1024 entries, </a:t>
                      </a:r>
                      <a:br>
                        <a:rPr lang="en-US" sz="1200" u="none" strike="noStrike" dirty="0">
                          <a:effectLst/>
                        </a:rPr>
                      </a:br>
                      <a:r>
                        <a:rPr lang="en-US" sz="1200" u="none" strike="noStrike" dirty="0">
                          <a:effectLst/>
                          <a:highlight>
                            <a:srgbClr val="FFFF00"/>
                          </a:highlight>
                        </a:rPr>
                        <a:t>4-bit</a:t>
                      </a:r>
                      <a:r>
                        <a:rPr lang="en-US" sz="1200" u="none" strike="noStrike" dirty="0">
                          <a:effectLst/>
                        </a:rPr>
                        <a:t> counter</a:t>
                      </a:r>
                      <a:endParaRPr lang="en-US" sz="1200" b="0" i="0" u="none" strike="noStrike" dirty="0">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a:effectLst/>
                        </a:rPr>
                        <a:t>4096 entries, history depth of 16</a:t>
                      </a:r>
                      <a:endParaRPr lang="en-US" sz="1200" b="0" i="0" u="none" strike="noStrike">
                        <a:solidFill>
                          <a:srgbClr val="000000"/>
                        </a:solidFill>
                        <a:effectLst/>
                        <a:latin typeface="Arial" panose="020B0604020202020204" pitchFamily="34" charset="0"/>
                      </a:endParaRPr>
                    </a:p>
                  </a:txBody>
                  <a:tcPr marL="7738" marR="7738" marT="7738" marB="0" anchor="ctr"/>
                </a:tc>
                <a:tc>
                  <a:txBody>
                    <a:bodyPr/>
                    <a:lstStyle/>
                    <a:p>
                      <a:pPr algn="ctr" fontAlgn="ctr"/>
                      <a:r>
                        <a:rPr lang="en-US" sz="1200" u="none" strike="noStrike" dirty="0">
                          <a:effectLst/>
                        </a:rPr>
                        <a:t>32 entries/thread, </a:t>
                      </a:r>
                      <a:br>
                        <a:rPr lang="en-US" sz="1200" u="none" strike="noStrike" dirty="0">
                          <a:effectLst/>
                        </a:rPr>
                      </a:br>
                      <a:r>
                        <a:rPr lang="en-US" sz="1200" u="none" strike="noStrike" dirty="0">
                          <a:effectLst/>
                        </a:rPr>
                        <a:t>FIFO replacement policy</a:t>
                      </a:r>
                      <a:endParaRPr lang="en-US" sz="1200" b="0" i="0" u="none" strike="noStrike" dirty="0">
                        <a:solidFill>
                          <a:srgbClr val="000000"/>
                        </a:solidFill>
                        <a:effectLst/>
                        <a:latin typeface="Arial" panose="020B0604020202020204" pitchFamily="34" charset="0"/>
                      </a:endParaRPr>
                    </a:p>
                  </a:txBody>
                  <a:tcPr marL="7738" marR="7738" marT="7738" marB="0" anchor="ctr"/>
                </a:tc>
                <a:extLst>
                  <a:ext uri="{0D108BD9-81ED-4DB2-BD59-A6C34878D82A}">
                    <a16:rowId xmlns:a16="http://schemas.microsoft.com/office/drawing/2014/main" val="1077344608"/>
                  </a:ext>
                </a:extLst>
              </a:tr>
            </a:tbl>
          </a:graphicData>
        </a:graphic>
      </p:graphicFrame>
    </p:spTree>
    <p:extLst>
      <p:ext uri="{BB962C8B-B14F-4D97-AF65-F5344CB8AC3E}">
        <p14:creationId xmlns:p14="http://schemas.microsoft.com/office/powerpoint/2010/main" val="1325412759"/>
      </p:ext>
    </p:extLst>
  </p:cSld>
  <p:clrMapOvr>
    <a:masterClrMapping/>
  </p:clrMapOvr>
  <mc:AlternateContent xmlns:mc="http://schemas.openxmlformats.org/markup-compatibility/2006" xmlns:p14="http://schemas.microsoft.com/office/powerpoint/2010/main">
    <mc:Choice Requires="p14">
      <p:transition spd="slow" p14:dur="2000" advTm="103"/>
    </mc:Choice>
    <mc:Fallback xmlns="">
      <p:transition spd="slow" advTm="1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9740243-3E2A-43F3-9C6A-8BCF45165B82}"/>
              </a:ext>
            </a:extLst>
          </p:cNvPr>
          <p:cNvSpPr>
            <a:spLocks noGrp="1"/>
          </p:cNvSpPr>
          <p:nvPr>
            <p:ph type="title"/>
          </p:nvPr>
        </p:nvSpPr>
        <p:spPr>
          <a:xfrm>
            <a:off x="838200" y="367542"/>
            <a:ext cx="10515600" cy="666573"/>
          </a:xfrm>
        </p:spPr>
        <p:txBody>
          <a:bodyPr anchor="ctr">
            <a:normAutofit/>
          </a:bodyPr>
          <a:lstStyle/>
          <a:p>
            <a:r>
              <a:rPr lang="en-US" sz="4100"/>
              <a:t>Results – Minor CPU</a:t>
            </a:r>
          </a:p>
        </p:txBody>
      </p:sp>
      <p:sp>
        <p:nvSpPr>
          <p:cNvPr id="8" name="TextBox 7">
            <a:extLst>
              <a:ext uri="{FF2B5EF4-FFF2-40B4-BE49-F238E27FC236}">
                <a16:creationId xmlns:a16="http://schemas.microsoft.com/office/drawing/2014/main" id="{7FB5FF19-EF1F-42A3-8EC8-74A36400F24E}"/>
              </a:ext>
            </a:extLst>
          </p:cNvPr>
          <p:cNvSpPr txBox="1"/>
          <p:nvPr/>
        </p:nvSpPr>
        <p:spPr>
          <a:xfrm>
            <a:off x="6856894" y="5303214"/>
            <a:ext cx="4340507" cy="369332"/>
          </a:xfrm>
          <a:prstGeom prst="rect">
            <a:avLst/>
          </a:prstGeom>
          <a:noFill/>
        </p:spPr>
        <p:txBody>
          <a:bodyPr wrap="square" rtlCol="0">
            <a:spAutoFit/>
          </a:bodyPr>
          <a:lstStyle/>
          <a:p>
            <a:pPr algn="ctr"/>
            <a:r>
              <a:rPr lang="en-US"/>
              <a:t>Min: 0.2836, Max: 99.90</a:t>
            </a:r>
          </a:p>
        </p:txBody>
      </p:sp>
      <p:sp>
        <p:nvSpPr>
          <p:cNvPr id="12" name="Star: 5 Points 11">
            <a:extLst>
              <a:ext uri="{FF2B5EF4-FFF2-40B4-BE49-F238E27FC236}">
                <a16:creationId xmlns:a16="http://schemas.microsoft.com/office/drawing/2014/main" id="{C6398DEC-A559-41FC-ABCC-87299CC382AD}"/>
              </a:ext>
            </a:extLst>
          </p:cNvPr>
          <p:cNvSpPr/>
          <p:nvPr/>
        </p:nvSpPr>
        <p:spPr>
          <a:xfrm>
            <a:off x="10583942" y="4443766"/>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948C3B59-6F76-4F1E-8AE8-BB288E44F49B}"/>
              </a:ext>
            </a:extLst>
          </p:cNvPr>
          <p:cNvSpPr/>
          <p:nvPr/>
        </p:nvSpPr>
        <p:spPr>
          <a:xfrm>
            <a:off x="8335488" y="1369592"/>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EAB86C4A-F24B-47AA-8D28-37B0A25CADD1}"/>
              </a:ext>
            </a:extLst>
          </p:cNvPr>
          <p:cNvSpPr/>
          <p:nvPr/>
        </p:nvSpPr>
        <p:spPr>
          <a:xfrm>
            <a:off x="9208118" y="1369593"/>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hart 19">
            <a:extLst>
              <a:ext uri="{FF2B5EF4-FFF2-40B4-BE49-F238E27FC236}">
                <a16:creationId xmlns:a16="http://schemas.microsoft.com/office/drawing/2014/main" id="{E8849D2C-BF2A-408F-8AB5-0FFE4B66F30F}"/>
              </a:ext>
            </a:extLst>
          </p:cNvPr>
          <p:cNvGraphicFramePr>
            <a:graphicFrameLocks/>
          </p:cNvGraphicFramePr>
          <p:nvPr>
            <p:extLst>
              <p:ext uri="{D42A27DB-BD31-4B8C-83A1-F6EECF244321}">
                <p14:modId xmlns:p14="http://schemas.microsoft.com/office/powerpoint/2010/main" val="1335885441"/>
              </p:ext>
            </p:extLst>
          </p:nvPr>
        </p:nvGraphicFramePr>
        <p:xfrm>
          <a:off x="838199" y="1090506"/>
          <a:ext cx="5422457" cy="4212708"/>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C591267E-52C8-4050-A4BC-D982A6B89C40}"/>
              </a:ext>
            </a:extLst>
          </p:cNvPr>
          <p:cNvSpPr txBox="1"/>
          <p:nvPr/>
        </p:nvSpPr>
        <p:spPr>
          <a:xfrm>
            <a:off x="1199509" y="5359605"/>
            <a:ext cx="4340507" cy="369332"/>
          </a:xfrm>
          <a:prstGeom prst="rect">
            <a:avLst/>
          </a:prstGeom>
          <a:noFill/>
        </p:spPr>
        <p:txBody>
          <a:bodyPr wrap="square" rtlCol="0">
            <a:spAutoFit/>
          </a:bodyPr>
          <a:lstStyle/>
          <a:p>
            <a:pPr algn="ctr"/>
            <a:r>
              <a:rPr lang="en-US"/>
              <a:t>Min: 0.1898, Max: 33.34</a:t>
            </a:r>
          </a:p>
        </p:txBody>
      </p:sp>
      <p:sp>
        <p:nvSpPr>
          <p:cNvPr id="22" name="Star: 5 Points 21">
            <a:extLst>
              <a:ext uri="{FF2B5EF4-FFF2-40B4-BE49-F238E27FC236}">
                <a16:creationId xmlns:a16="http://schemas.microsoft.com/office/drawing/2014/main" id="{E783B889-7714-4706-B5CD-0210AE259282}"/>
              </a:ext>
            </a:extLst>
          </p:cNvPr>
          <p:cNvSpPr/>
          <p:nvPr/>
        </p:nvSpPr>
        <p:spPr>
          <a:xfrm>
            <a:off x="5488305" y="4443767"/>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B3A26D2E-0A65-46BE-92DC-D53251A50AF4}"/>
              </a:ext>
            </a:extLst>
          </p:cNvPr>
          <p:cNvSpPr/>
          <p:nvPr/>
        </p:nvSpPr>
        <p:spPr>
          <a:xfrm>
            <a:off x="2992297" y="1860731"/>
            <a:ext cx="173621" cy="1851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AAF85B7E-5F16-490B-B5B2-5F6AC6FF85CE}"/>
              </a:ext>
            </a:extLst>
          </p:cNvPr>
          <p:cNvGraphicFramePr>
            <a:graphicFrameLocks/>
          </p:cNvGraphicFramePr>
          <p:nvPr>
            <p:extLst>
              <p:ext uri="{D42A27DB-BD31-4B8C-83A1-F6EECF244321}">
                <p14:modId xmlns:p14="http://schemas.microsoft.com/office/powerpoint/2010/main" val="2923333798"/>
              </p:ext>
            </p:extLst>
          </p:nvPr>
        </p:nvGraphicFramePr>
        <p:xfrm>
          <a:off x="6128754" y="1090505"/>
          <a:ext cx="5225046" cy="42127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05053187"/>
      </p:ext>
    </p:extLst>
  </p:cSld>
  <p:clrMapOvr>
    <a:masterClrMapping/>
  </p:clrMapOvr>
  <mc:AlternateContent xmlns:mc="http://schemas.openxmlformats.org/markup-compatibility/2006" xmlns:p14="http://schemas.microsoft.com/office/powerpoint/2010/main">
    <mc:Choice Requires="p14">
      <p:transition spd="slow" p14:dur="2000" advTm="801"/>
    </mc:Choice>
    <mc:Fallback xmlns="">
      <p:transition spd="slow" advTm="801"/>
    </mc:Fallback>
  </mc:AlternateContent>
</p:sld>
</file>

<file path=ppt/theme/theme1.xml><?xml version="1.0" encoding="utf-8"?>
<a:theme xmlns:a="http://schemas.openxmlformats.org/drawingml/2006/main" name="Widescreen_Geometric">
  <a:themeElements>
    <a:clrScheme name="UWBrand">
      <a:dk1>
        <a:sysClr val="windowText" lastClr="000000"/>
      </a:dk1>
      <a:lt1>
        <a:srgbClr val="FFFFFF"/>
      </a:lt1>
      <a:dk2>
        <a:srgbClr val="FFFFFF"/>
      </a:dk2>
      <a:lt2>
        <a:srgbClr val="FFFFFF"/>
      </a:lt2>
      <a:accent1>
        <a:srgbClr val="C5050C"/>
      </a:accent1>
      <a:accent2>
        <a:srgbClr val="FF8000"/>
      </a:accent2>
      <a:accent3>
        <a:srgbClr val="FFBF00"/>
      </a:accent3>
      <a:accent4>
        <a:srgbClr val="97B85F"/>
      </a:accent4>
      <a:accent5>
        <a:srgbClr val="6B9999"/>
      </a:accent5>
      <a:accent6>
        <a:srgbClr val="386666"/>
      </a:accent6>
      <a:hlink>
        <a:srgbClr val="0479A8"/>
      </a:hlink>
      <a:folHlink>
        <a:srgbClr val="0479A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de_Geometric" id="{69D40599-A5C7-4E1A-87B1-BF97774EE86B}" vid="{3B9C0633-8C87-4154-93D9-7D4FF16314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A7736F2834074786910DC4013A7E61" ma:contentTypeVersion="4" ma:contentTypeDescription="Create a new document." ma:contentTypeScope="" ma:versionID="7beff93eb9c09e9c01626134f04c4b87">
  <xsd:schema xmlns:xsd="http://www.w3.org/2001/XMLSchema" xmlns:xs="http://www.w3.org/2001/XMLSchema" xmlns:p="http://schemas.microsoft.com/office/2006/metadata/properties" xmlns:ns2="84909b1e-8e79-4bcc-8254-b42261cd8307" targetNamespace="http://schemas.microsoft.com/office/2006/metadata/properties" ma:root="true" ma:fieldsID="c7aa2565bd51525cb9d71c2058e34882" ns2:_="">
    <xsd:import namespace="84909b1e-8e79-4bcc-8254-b42261cd830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909b1e-8e79-4bcc-8254-b42261cd83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62B1C7-47C7-449E-9B55-58D00EAC9A7C}">
  <ds:schemaRefs>
    <ds:schemaRef ds:uri="http://schemas.microsoft.com/sharepoint/v3/contenttype/forms"/>
  </ds:schemaRefs>
</ds:datastoreItem>
</file>

<file path=customXml/itemProps2.xml><?xml version="1.0" encoding="utf-8"?>
<ds:datastoreItem xmlns:ds="http://schemas.openxmlformats.org/officeDocument/2006/customXml" ds:itemID="{0E0CE57B-8F99-4E72-B455-94D5E5D8538A}">
  <ds:schemaRefs>
    <ds:schemaRef ds:uri="84909b1e-8e79-4bcc-8254-b42261cd83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3BE491C0-C386-4FBB-8A98-89C3094919BF}">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Wide_Geometric</Template>
  <TotalTime>3411</TotalTime>
  <Words>2088</Words>
  <Application>Microsoft Office PowerPoint</Application>
  <PresentationFormat>Widescreen</PresentationFormat>
  <Paragraphs>275</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Tahoma</vt:lpstr>
      <vt:lpstr>Times New Roman</vt:lpstr>
      <vt:lpstr>Widescreen_Geometric</vt:lpstr>
      <vt:lpstr>Constant Value Prediction</vt:lpstr>
      <vt:lpstr>Constant Value Prediction</vt:lpstr>
      <vt:lpstr>Background</vt:lpstr>
      <vt:lpstr>Constant Value Prediction</vt:lpstr>
      <vt:lpstr>Implementation – Load Value Prediction Unit</vt:lpstr>
      <vt:lpstr>Implementation – CPU Modifications</vt:lpstr>
      <vt:lpstr>Constant Value Prediction</vt:lpstr>
      <vt:lpstr>Results: Gem5 Simulation Configurations</vt:lpstr>
      <vt:lpstr>Results – Minor CPU</vt:lpstr>
      <vt:lpstr>Results – Minor CPU</vt:lpstr>
      <vt:lpstr>Results – DerivO3 CPU</vt:lpstr>
      <vt:lpstr>Results – DerivO3 CPU</vt:lpstr>
      <vt:lpstr>Results – Summary</vt:lpstr>
      <vt:lpstr>Constant Value Prediction</vt:lpstr>
      <vt:lpstr>Future Work</vt:lpstr>
      <vt:lpstr>Backup</vt:lpstr>
      <vt:lpstr>References</vt:lpstr>
      <vt:lpstr>Results – Minor CPU</vt:lpstr>
      <vt:lpstr>gem5 Configuration</vt:lpstr>
      <vt:lpstr>Implementation – Minor CPU</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Value Prediction</dc:title>
  <dc:creator>Robert Viramontes</dc:creator>
  <cp:lastModifiedBy>Prajyot Gupta</cp:lastModifiedBy>
  <cp:revision>2</cp:revision>
  <dcterms:created xsi:type="dcterms:W3CDTF">2021-04-25T21:20:12Z</dcterms:created>
  <dcterms:modified xsi:type="dcterms:W3CDTF">2021-04-28T17:56:48Z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0x010100CDA7736F2834074786910DC4013A7E61</vt:lpwstr>
  </property>
</Properties>
</file>