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handoutMasterIdLst>
    <p:handoutMasterId r:id="rId26"/>
  </p:handoutMasterIdLst>
  <p:sldIdLst>
    <p:sldId id="256" r:id="rId2"/>
    <p:sldId id="257" r:id="rId3"/>
    <p:sldId id="269" r:id="rId4"/>
    <p:sldId id="258" r:id="rId5"/>
    <p:sldId id="259" r:id="rId6"/>
    <p:sldId id="260" r:id="rId7"/>
    <p:sldId id="278" r:id="rId8"/>
    <p:sldId id="261" r:id="rId9"/>
    <p:sldId id="262" r:id="rId10"/>
    <p:sldId id="264" r:id="rId11"/>
    <p:sldId id="263" r:id="rId12"/>
    <p:sldId id="272" r:id="rId13"/>
    <p:sldId id="279" r:id="rId14"/>
    <p:sldId id="265" r:id="rId15"/>
    <p:sldId id="266" r:id="rId16"/>
    <p:sldId id="273" r:id="rId17"/>
    <p:sldId id="274" r:id="rId18"/>
    <p:sldId id="275" r:id="rId19"/>
    <p:sldId id="276" r:id="rId20"/>
    <p:sldId id="277" r:id="rId21"/>
    <p:sldId id="267" r:id="rId22"/>
    <p:sldId id="268" r:id="rId23"/>
    <p:sldId id="271" r:id="rId2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4660"/>
  </p:normalViewPr>
  <p:slideViewPr>
    <p:cSldViewPr snapToGrid="0">
      <p:cViewPr varScale="1">
        <p:scale>
          <a:sx n="66" d="100"/>
          <a:sy n="66" d="100"/>
        </p:scale>
        <p:origin x="48"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5" tIns="46583" rIns="93165" bIns="46583"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65" tIns="46583" rIns="93165" bIns="46583" rtlCol="0"/>
          <a:lstStyle>
            <a:lvl1pPr algn="r">
              <a:defRPr sz="1200"/>
            </a:lvl1pPr>
          </a:lstStyle>
          <a:p>
            <a:endParaRPr lang="en-US"/>
          </a:p>
        </p:txBody>
      </p:sp>
      <p:sp>
        <p:nvSpPr>
          <p:cNvPr id="4" name="Footer Placeholder 3"/>
          <p:cNvSpPr>
            <a:spLocks noGrp="1"/>
          </p:cNvSpPr>
          <p:nvPr>
            <p:ph type="ftr" sz="quarter" idx="2"/>
          </p:nvPr>
        </p:nvSpPr>
        <p:spPr>
          <a:xfrm>
            <a:off x="0" y="8829968"/>
            <a:ext cx="3037840" cy="466433"/>
          </a:xfrm>
          <a:prstGeom prst="rect">
            <a:avLst/>
          </a:prstGeom>
        </p:spPr>
        <p:txBody>
          <a:bodyPr vert="horz" lIns="93165" tIns="46583" rIns="93165" bIns="46583"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8"/>
            <a:ext cx="3037840" cy="466433"/>
          </a:xfrm>
          <a:prstGeom prst="rect">
            <a:avLst/>
          </a:prstGeom>
        </p:spPr>
        <p:txBody>
          <a:bodyPr vert="horz" lIns="93165" tIns="46583" rIns="93165" bIns="46583" rtlCol="0" anchor="b"/>
          <a:lstStyle>
            <a:lvl1pPr algn="r">
              <a:defRPr sz="1200"/>
            </a:lvl1pPr>
          </a:lstStyle>
          <a:p>
            <a:fld id="{67E3231B-E461-401C-A90A-C7F14C090F25}" type="slidenum">
              <a:rPr lang="en-US" smtClean="0"/>
              <a:t>‹#›</a:t>
            </a:fld>
            <a:endParaRPr lang="en-US"/>
          </a:p>
        </p:txBody>
      </p:sp>
    </p:spTree>
    <p:extLst>
      <p:ext uri="{BB962C8B-B14F-4D97-AF65-F5344CB8AC3E}">
        <p14:creationId xmlns:p14="http://schemas.microsoft.com/office/powerpoint/2010/main" val="425862375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037523" cy="466247"/>
          </a:xfrm>
          <a:prstGeom prst="rect">
            <a:avLst/>
          </a:prstGeom>
        </p:spPr>
        <p:txBody>
          <a:bodyPr vert="horz" lIns="91320" tIns="45660" rIns="91320" bIns="45660" rtlCol="0"/>
          <a:lstStyle>
            <a:lvl1pPr algn="l">
              <a:defRPr sz="1200"/>
            </a:lvl1pPr>
          </a:lstStyle>
          <a:p>
            <a:endParaRPr lang="en-US"/>
          </a:p>
        </p:txBody>
      </p:sp>
      <p:sp>
        <p:nvSpPr>
          <p:cNvPr id="3" name="Date Placeholder 2"/>
          <p:cNvSpPr>
            <a:spLocks noGrp="1"/>
          </p:cNvSpPr>
          <p:nvPr>
            <p:ph type="dt" idx="1"/>
          </p:nvPr>
        </p:nvSpPr>
        <p:spPr>
          <a:xfrm>
            <a:off x="3971292" y="2"/>
            <a:ext cx="3037523" cy="466247"/>
          </a:xfrm>
          <a:prstGeom prst="rect">
            <a:avLst/>
          </a:prstGeom>
        </p:spPr>
        <p:txBody>
          <a:bodyPr vert="horz" lIns="91320" tIns="45660" rIns="91320" bIns="45660" rtlCol="0"/>
          <a:lstStyle>
            <a:lvl1pPr algn="r">
              <a:defRPr sz="1200"/>
            </a:lvl1pPr>
          </a:lstStyle>
          <a:p>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320" tIns="45660" rIns="91320" bIns="45660" rtlCol="0" anchor="ctr"/>
          <a:lstStyle/>
          <a:p>
            <a:endParaRPr lang="en-US"/>
          </a:p>
        </p:txBody>
      </p:sp>
      <p:sp>
        <p:nvSpPr>
          <p:cNvPr id="5" name="Notes Placeholder 4"/>
          <p:cNvSpPr>
            <a:spLocks noGrp="1"/>
          </p:cNvSpPr>
          <p:nvPr>
            <p:ph type="body" sz="quarter" idx="3"/>
          </p:nvPr>
        </p:nvSpPr>
        <p:spPr>
          <a:xfrm>
            <a:off x="700723" y="4473754"/>
            <a:ext cx="5608954" cy="3660200"/>
          </a:xfrm>
          <a:prstGeom prst="rect">
            <a:avLst/>
          </a:prstGeom>
        </p:spPr>
        <p:txBody>
          <a:bodyPr vert="horz" lIns="91320" tIns="45660" rIns="91320" bIns="4566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30154"/>
            <a:ext cx="3037523" cy="466247"/>
          </a:xfrm>
          <a:prstGeom prst="rect">
            <a:avLst/>
          </a:prstGeom>
        </p:spPr>
        <p:txBody>
          <a:bodyPr vert="horz" lIns="91320" tIns="45660" rIns="91320" bIns="45660" rtlCol="0" anchor="b"/>
          <a:lstStyle>
            <a:lvl1pPr algn="l">
              <a:defRPr sz="1200"/>
            </a:lvl1pPr>
          </a:lstStyle>
          <a:p>
            <a:endParaRPr lang="en-US"/>
          </a:p>
        </p:txBody>
      </p:sp>
      <p:sp>
        <p:nvSpPr>
          <p:cNvPr id="7" name="Slide Number Placeholder 6"/>
          <p:cNvSpPr>
            <a:spLocks noGrp="1"/>
          </p:cNvSpPr>
          <p:nvPr>
            <p:ph type="sldNum" sz="quarter" idx="5"/>
          </p:nvPr>
        </p:nvSpPr>
        <p:spPr>
          <a:xfrm>
            <a:off x="3971292" y="8830154"/>
            <a:ext cx="3037523" cy="466247"/>
          </a:xfrm>
          <a:prstGeom prst="rect">
            <a:avLst/>
          </a:prstGeom>
        </p:spPr>
        <p:txBody>
          <a:bodyPr vert="horz" lIns="91320" tIns="45660" rIns="91320" bIns="45660" rtlCol="0" anchor="b"/>
          <a:lstStyle>
            <a:lvl1pPr algn="r">
              <a:defRPr sz="1200"/>
            </a:lvl1pPr>
          </a:lstStyle>
          <a:p>
            <a:fld id="{5D495072-EAA5-48AC-BF0D-26C8EA311B38}" type="slidenum">
              <a:rPr lang="en-US" smtClean="0"/>
              <a:t>‹#›</a:t>
            </a:fld>
            <a:endParaRPr lang="en-US"/>
          </a:p>
        </p:txBody>
      </p:sp>
    </p:spTree>
    <p:extLst>
      <p:ext uri="{BB962C8B-B14F-4D97-AF65-F5344CB8AC3E}">
        <p14:creationId xmlns:p14="http://schemas.microsoft.com/office/powerpoint/2010/main" val="229138650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495072-EAA5-48AC-BF0D-26C8EA311B38}" type="slidenum">
              <a:rPr lang="en-US" smtClean="0"/>
              <a:t>1</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867552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Jenelynn</a:t>
            </a:r>
            <a:endParaRPr lang="en-US" dirty="0"/>
          </a:p>
        </p:txBody>
      </p:sp>
      <p:sp>
        <p:nvSpPr>
          <p:cNvPr id="4" name="Slide Number Placeholder 3"/>
          <p:cNvSpPr>
            <a:spLocks noGrp="1"/>
          </p:cNvSpPr>
          <p:nvPr>
            <p:ph type="sldNum" sz="quarter" idx="10"/>
          </p:nvPr>
        </p:nvSpPr>
        <p:spPr/>
        <p:txBody>
          <a:bodyPr/>
          <a:lstStyle/>
          <a:p>
            <a:fld id="{5D495072-EAA5-48AC-BF0D-26C8EA311B38}" type="slidenum">
              <a:rPr lang="en-US" smtClean="0"/>
              <a:t>10</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584018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Jenelynn</a:t>
            </a:r>
            <a:endParaRPr lang="en-US" dirty="0"/>
          </a:p>
        </p:txBody>
      </p:sp>
      <p:sp>
        <p:nvSpPr>
          <p:cNvPr id="4" name="Slide Number Placeholder 3"/>
          <p:cNvSpPr>
            <a:spLocks noGrp="1"/>
          </p:cNvSpPr>
          <p:nvPr>
            <p:ph type="sldNum" sz="quarter" idx="10"/>
          </p:nvPr>
        </p:nvSpPr>
        <p:spPr/>
        <p:txBody>
          <a:bodyPr/>
          <a:lstStyle/>
          <a:p>
            <a:fld id="{5D495072-EAA5-48AC-BF0D-26C8EA311B38}" type="slidenum">
              <a:rPr lang="en-US" smtClean="0"/>
              <a:t>11</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586969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Jenelynn</a:t>
            </a:r>
            <a:endParaRPr lang="en-US" dirty="0"/>
          </a:p>
        </p:txBody>
      </p:sp>
      <p:sp>
        <p:nvSpPr>
          <p:cNvPr id="4" name="Slide Number Placeholder 3"/>
          <p:cNvSpPr>
            <a:spLocks noGrp="1"/>
          </p:cNvSpPr>
          <p:nvPr>
            <p:ph type="sldNum" sz="quarter" idx="10"/>
          </p:nvPr>
        </p:nvSpPr>
        <p:spPr/>
        <p:txBody>
          <a:bodyPr/>
          <a:lstStyle/>
          <a:p>
            <a:fld id="{5D495072-EAA5-48AC-BF0D-26C8EA311B38}" type="slidenum">
              <a:rPr lang="en-US" smtClean="0"/>
              <a:t>12</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402678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Jenelynn</a:t>
            </a:r>
            <a:endParaRPr lang="en-US" dirty="0"/>
          </a:p>
        </p:txBody>
      </p:sp>
      <p:sp>
        <p:nvSpPr>
          <p:cNvPr id="4" name="Slide Number Placeholder 3"/>
          <p:cNvSpPr>
            <a:spLocks noGrp="1"/>
          </p:cNvSpPr>
          <p:nvPr>
            <p:ph type="sldNum" sz="quarter" idx="10"/>
          </p:nvPr>
        </p:nvSpPr>
        <p:spPr/>
        <p:txBody>
          <a:bodyPr/>
          <a:lstStyle/>
          <a:p>
            <a:fld id="{5D495072-EAA5-48AC-BF0D-26C8EA311B38}" type="slidenum">
              <a:rPr lang="en-US" smtClean="0"/>
              <a:t>13</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25766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Jenelynn</a:t>
            </a:r>
            <a:endParaRPr lang="en-US" dirty="0"/>
          </a:p>
        </p:txBody>
      </p:sp>
      <p:sp>
        <p:nvSpPr>
          <p:cNvPr id="4" name="Slide Number Placeholder 3"/>
          <p:cNvSpPr>
            <a:spLocks noGrp="1"/>
          </p:cNvSpPr>
          <p:nvPr>
            <p:ph type="sldNum" sz="quarter" idx="10"/>
          </p:nvPr>
        </p:nvSpPr>
        <p:spPr/>
        <p:txBody>
          <a:bodyPr/>
          <a:lstStyle/>
          <a:p>
            <a:fld id="{5D495072-EAA5-48AC-BF0D-26C8EA311B38}" type="slidenum">
              <a:rPr lang="en-US" smtClean="0"/>
              <a:t>14</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803463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Jenelynn</a:t>
            </a:r>
            <a:endParaRPr lang="en-US" dirty="0"/>
          </a:p>
        </p:txBody>
      </p:sp>
      <p:sp>
        <p:nvSpPr>
          <p:cNvPr id="4" name="Slide Number Placeholder 3"/>
          <p:cNvSpPr>
            <a:spLocks noGrp="1"/>
          </p:cNvSpPr>
          <p:nvPr>
            <p:ph type="sldNum" sz="quarter" idx="10"/>
          </p:nvPr>
        </p:nvSpPr>
        <p:spPr/>
        <p:txBody>
          <a:bodyPr/>
          <a:lstStyle/>
          <a:p>
            <a:fld id="{5D495072-EAA5-48AC-BF0D-26C8EA311B38}" type="slidenum">
              <a:rPr lang="en-US" smtClean="0"/>
              <a:t>15</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4203135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Mickey</a:t>
            </a:r>
            <a:endParaRPr lang="en-US" dirty="0"/>
          </a:p>
        </p:txBody>
      </p:sp>
      <p:sp>
        <p:nvSpPr>
          <p:cNvPr id="4" name="Slide Number Placeholder 3"/>
          <p:cNvSpPr>
            <a:spLocks noGrp="1"/>
          </p:cNvSpPr>
          <p:nvPr>
            <p:ph type="sldNum" sz="quarter" idx="10"/>
          </p:nvPr>
        </p:nvSpPr>
        <p:spPr/>
        <p:txBody>
          <a:bodyPr/>
          <a:lstStyle/>
          <a:p>
            <a:fld id="{5D495072-EAA5-48AC-BF0D-26C8EA311B38}" type="slidenum">
              <a:rPr lang="en-US" smtClean="0"/>
              <a:t>16</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347671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Mickey</a:t>
            </a:r>
            <a:endParaRPr lang="en-US" dirty="0"/>
          </a:p>
        </p:txBody>
      </p:sp>
      <p:sp>
        <p:nvSpPr>
          <p:cNvPr id="4" name="Slide Number Placeholder 3"/>
          <p:cNvSpPr>
            <a:spLocks noGrp="1"/>
          </p:cNvSpPr>
          <p:nvPr>
            <p:ph type="sldNum" sz="quarter" idx="10"/>
          </p:nvPr>
        </p:nvSpPr>
        <p:spPr/>
        <p:txBody>
          <a:bodyPr/>
          <a:lstStyle/>
          <a:p>
            <a:fld id="{5D495072-EAA5-48AC-BF0D-26C8EA311B38}" type="slidenum">
              <a:rPr lang="en-US" smtClean="0"/>
              <a:t>17</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249871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Mickey</a:t>
            </a:r>
            <a:endParaRPr lang="en-US" dirty="0"/>
          </a:p>
        </p:txBody>
      </p:sp>
      <p:sp>
        <p:nvSpPr>
          <p:cNvPr id="4" name="Slide Number Placeholder 3"/>
          <p:cNvSpPr>
            <a:spLocks noGrp="1"/>
          </p:cNvSpPr>
          <p:nvPr>
            <p:ph type="sldNum" sz="quarter" idx="10"/>
          </p:nvPr>
        </p:nvSpPr>
        <p:spPr/>
        <p:txBody>
          <a:bodyPr/>
          <a:lstStyle/>
          <a:p>
            <a:fld id="{5D495072-EAA5-48AC-BF0D-26C8EA311B38}" type="slidenum">
              <a:rPr lang="en-US" smtClean="0"/>
              <a:t>18</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959672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Mickey</a:t>
            </a:r>
            <a:endParaRPr lang="en-US" dirty="0"/>
          </a:p>
        </p:txBody>
      </p:sp>
      <p:sp>
        <p:nvSpPr>
          <p:cNvPr id="4" name="Slide Number Placeholder 3"/>
          <p:cNvSpPr>
            <a:spLocks noGrp="1"/>
          </p:cNvSpPr>
          <p:nvPr>
            <p:ph type="sldNum" sz="quarter" idx="10"/>
          </p:nvPr>
        </p:nvSpPr>
        <p:spPr/>
        <p:txBody>
          <a:bodyPr/>
          <a:lstStyle/>
          <a:p>
            <a:fld id="{5D495072-EAA5-48AC-BF0D-26C8EA311B38}" type="slidenum">
              <a:rPr lang="en-US" smtClean="0"/>
              <a:t>19</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968700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Mickey/Ted</a:t>
            </a:r>
            <a:endParaRPr lang="en-US" dirty="0"/>
          </a:p>
        </p:txBody>
      </p:sp>
      <p:sp>
        <p:nvSpPr>
          <p:cNvPr id="4" name="Slide Number Placeholder 3"/>
          <p:cNvSpPr>
            <a:spLocks noGrp="1"/>
          </p:cNvSpPr>
          <p:nvPr>
            <p:ph type="sldNum" sz="quarter" idx="10"/>
          </p:nvPr>
        </p:nvSpPr>
        <p:spPr/>
        <p:txBody>
          <a:bodyPr/>
          <a:lstStyle/>
          <a:p>
            <a:fld id="{5D495072-EAA5-48AC-BF0D-26C8EA311B38}" type="slidenum">
              <a:rPr lang="en-US" smtClean="0"/>
              <a:t>2</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330686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Mickey</a:t>
            </a:r>
            <a:endParaRPr lang="en-US" dirty="0"/>
          </a:p>
        </p:txBody>
      </p:sp>
      <p:sp>
        <p:nvSpPr>
          <p:cNvPr id="4" name="Slide Number Placeholder 3"/>
          <p:cNvSpPr>
            <a:spLocks noGrp="1"/>
          </p:cNvSpPr>
          <p:nvPr>
            <p:ph type="sldNum" sz="quarter" idx="10"/>
          </p:nvPr>
        </p:nvSpPr>
        <p:spPr/>
        <p:txBody>
          <a:bodyPr/>
          <a:lstStyle/>
          <a:p>
            <a:fld id="{5D495072-EAA5-48AC-BF0D-26C8EA311B38}" type="slidenum">
              <a:rPr lang="en-US" smtClean="0"/>
              <a:t>20</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518304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Jenelynn</a:t>
            </a:r>
            <a:endParaRPr lang="en-US" dirty="0"/>
          </a:p>
        </p:txBody>
      </p:sp>
      <p:sp>
        <p:nvSpPr>
          <p:cNvPr id="4" name="Slide Number Placeholder 3"/>
          <p:cNvSpPr>
            <a:spLocks noGrp="1"/>
          </p:cNvSpPr>
          <p:nvPr>
            <p:ph type="sldNum" sz="quarter" idx="10"/>
          </p:nvPr>
        </p:nvSpPr>
        <p:spPr/>
        <p:txBody>
          <a:bodyPr/>
          <a:lstStyle/>
          <a:p>
            <a:fld id="{5D495072-EAA5-48AC-BF0D-26C8EA311B38}" type="slidenum">
              <a:rPr lang="en-US" smtClean="0"/>
              <a:t>21</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069072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Jenelynn</a:t>
            </a:r>
            <a:endParaRPr lang="en-US" dirty="0"/>
          </a:p>
        </p:txBody>
      </p:sp>
      <p:sp>
        <p:nvSpPr>
          <p:cNvPr id="4" name="Slide Number Placeholder 3"/>
          <p:cNvSpPr>
            <a:spLocks noGrp="1"/>
          </p:cNvSpPr>
          <p:nvPr>
            <p:ph type="sldNum" sz="quarter" idx="10"/>
          </p:nvPr>
        </p:nvSpPr>
        <p:spPr/>
        <p:txBody>
          <a:bodyPr/>
          <a:lstStyle/>
          <a:p>
            <a:fld id="{5D495072-EAA5-48AC-BF0D-26C8EA311B38}" type="slidenum">
              <a:rPr lang="en-US" smtClean="0"/>
              <a:t>22</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172238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495072-EAA5-48AC-BF0D-26C8EA311B38}" type="slidenum">
              <a:rPr lang="en-US" smtClean="0"/>
              <a:t>23</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296610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Mickey/Ted</a:t>
            </a:r>
            <a:endParaRPr lang="en-US" dirty="0"/>
          </a:p>
        </p:txBody>
      </p:sp>
      <p:sp>
        <p:nvSpPr>
          <p:cNvPr id="4" name="Slide Number Placeholder 3"/>
          <p:cNvSpPr>
            <a:spLocks noGrp="1"/>
          </p:cNvSpPr>
          <p:nvPr>
            <p:ph type="sldNum" sz="quarter" idx="10"/>
          </p:nvPr>
        </p:nvSpPr>
        <p:spPr/>
        <p:txBody>
          <a:bodyPr/>
          <a:lstStyle/>
          <a:p>
            <a:fld id="{5D495072-EAA5-48AC-BF0D-26C8EA311B38}" type="slidenum">
              <a:rPr lang="en-US" smtClean="0"/>
              <a:t>3</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725669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Mickey/Ted</a:t>
            </a:r>
            <a:endParaRPr lang="en-US" dirty="0"/>
          </a:p>
        </p:txBody>
      </p:sp>
      <p:sp>
        <p:nvSpPr>
          <p:cNvPr id="4" name="Slide Number Placeholder 3"/>
          <p:cNvSpPr>
            <a:spLocks noGrp="1"/>
          </p:cNvSpPr>
          <p:nvPr>
            <p:ph type="sldNum" sz="quarter" idx="10"/>
          </p:nvPr>
        </p:nvSpPr>
        <p:spPr/>
        <p:txBody>
          <a:bodyPr/>
          <a:lstStyle/>
          <a:p>
            <a:fld id="{5D495072-EAA5-48AC-BF0D-26C8EA311B38}" type="slidenum">
              <a:rPr lang="en-US" smtClean="0"/>
              <a:t>4</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4164693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Jenelynn</a:t>
            </a:r>
            <a:endParaRPr lang="en-US" dirty="0"/>
          </a:p>
        </p:txBody>
      </p:sp>
      <p:sp>
        <p:nvSpPr>
          <p:cNvPr id="4" name="Slide Number Placeholder 3"/>
          <p:cNvSpPr>
            <a:spLocks noGrp="1"/>
          </p:cNvSpPr>
          <p:nvPr>
            <p:ph type="sldNum" sz="quarter" idx="10"/>
          </p:nvPr>
        </p:nvSpPr>
        <p:spPr/>
        <p:txBody>
          <a:bodyPr/>
          <a:lstStyle/>
          <a:p>
            <a:fld id="{5D495072-EAA5-48AC-BF0D-26C8EA311B38}" type="slidenum">
              <a:rPr lang="en-US" smtClean="0"/>
              <a:t>5</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875907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Jenelynn</a:t>
            </a:r>
            <a:endParaRPr lang="en-US" dirty="0"/>
          </a:p>
        </p:txBody>
      </p:sp>
      <p:sp>
        <p:nvSpPr>
          <p:cNvPr id="4" name="Slide Number Placeholder 3"/>
          <p:cNvSpPr>
            <a:spLocks noGrp="1"/>
          </p:cNvSpPr>
          <p:nvPr>
            <p:ph type="sldNum" sz="quarter" idx="10"/>
          </p:nvPr>
        </p:nvSpPr>
        <p:spPr/>
        <p:txBody>
          <a:bodyPr/>
          <a:lstStyle/>
          <a:p>
            <a:fld id="{5D495072-EAA5-48AC-BF0D-26C8EA311B38}" type="slidenum">
              <a:rPr lang="en-US" smtClean="0"/>
              <a:t>6</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114359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Jenelynn</a:t>
            </a:r>
            <a:endParaRPr lang="en-US" dirty="0"/>
          </a:p>
        </p:txBody>
      </p:sp>
      <p:sp>
        <p:nvSpPr>
          <p:cNvPr id="4" name="Slide Number Placeholder 3"/>
          <p:cNvSpPr>
            <a:spLocks noGrp="1"/>
          </p:cNvSpPr>
          <p:nvPr>
            <p:ph type="sldNum" sz="quarter" idx="10"/>
          </p:nvPr>
        </p:nvSpPr>
        <p:spPr/>
        <p:txBody>
          <a:bodyPr/>
          <a:lstStyle/>
          <a:p>
            <a:fld id="{5D495072-EAA5-48AC-BF0D-26C8EA311B38}" type="slidenum">
              <a:rPr lang="en-US" smtClean="0"/>
              <a:t>7</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190886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Jenelynn</a:t>
            </a:r>
            <a:endParaRPr lang="en-US" dirty="0"/>
          </a:p>
        </p:txBody>
      </p:sp>
      <p:sp>
        <p:nvSpPr>
          <p:cNvPr id="4" name="Slide Number Placeholder 3"/>
          <p:cNvSpPr>
            <a:spLocks noGrp="1"/>
          </p:cNvSpPr>
          <p:nvPr>
            <p:ph type="sldNum" sz="quarter" idx="10"/>
          </p:nvPr>
        </p:nvSpPr>
        <p:spPr/>
        <p:txBody>
          <a:bodyPr/>
          <a:lstStyle/>
          <a:p>
            <a:fld id="{5D495072-EAA5-48AC-BF0D-26C8EA311B38}" type="slidenum">
              <a:rPr lang="en-US" smtClean="0"/>
              <a:t>8</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418896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Jenelynn</a:t>
            </a:r>
            <a:endParaRPr lang="en-US" dirty="0"/>
          </a:p>
        </p:txBody>
      </p:sp>
      <p:sp>
        <p:nvSpPr>
          <p:cNvPr id="4" name="Slide Number Placeholder 3"/>
          <p:cNvSpPr>
            <a:spLocks noGrp="1"/>
          </p:cNvSpPr>
          <p:nvPr>
            <p:ph type="sldNum" sz="quarter" idx="10"/>
          </p:nvPr>
        </p:nvSpPr>
        <p:spPr/>
        <p:txBody>
          <a:bodyPr/>
          <a:lstStyle/>
          <a:p>
            <a:fld id="{5D495072-EAA5-48AC-BF0D-26C8EA311B38}" type="slidenum">
              <a:rPr lang="en-US" smtClean="0"/>
              <a:t>9</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038320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15000"/>
            <a:lum/>
          </a:blip>
          <a:srcRect/>
          <a:stretch>
            <a:fillRect t="-24000" b="-2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10/3/2018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10/3/2018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10/3/2018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10/3/2018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 y="0"/>
            <a:ext cx="10637520" cy="1051560"/>
          </a:xfrm>
          <a:effectLst>
            <a:outerShdw blurRad="50800" dist="38100" dir="10800000" algn="r" rotWithShape="0">
              <a:prstClr val="black">
                <a:alpha val="40000"/>
              </a:prstClr>
            </a:outerShdw>
          </a:effectLst>
        </p:spPr>
        <p:txBody>
          <a:bodyPr>
            <a:normAutofit/>
          </a:bodyPr>
          <a:lstStyle>
            <a:lvl1pPr>
              <a:defRPr sz="2800" b="1" baseline="0">
                <a:solidFill>
                  <a:schemeClr val="tx1">
                    <a:lumMod val="75000"/>
                  </a:schemeClr>
                </a:solidFill>
              </a:defRPr>
            </a:lvl1pPr>
          </a:lstStyle>
          <a:p>
            <a:r>
              <a:rPr lang="en-US" dirty="0" smtClean="0"/>
              <a:t>UNITED STATES DISTRICT COURT</a:t>
            </a:r>
            <a:br>
              <a:rPr lang="en-US" dirty="0" smtClean="0"/>
            </a:br>
            <a:r>
              <a:rPr lang="en-US" dirty="0" smtClean="0"/>
              <a:t>Southern District of California</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10/3/2018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10/3/2018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20000"/>
            <a:lum/>
          </a:blip>
          <a:srcRect/>
          <a:stretch>
            <a:fillRect t="-24000" b="-2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10/3/2018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casd.circ9.dc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casd.uscourts.gov/"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casd.circ9.dc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ecf.casd.circ9.dc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jnet.ao.dcn/policy-guidance/guide-judiciary-policy/volume-18-statistics/ch-5-judges-caseload-activities#54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b="1" dirty="0" smtClean="0">
                <a:solidFill>
                  <a:schemeClr val="accent1"/>
                </a:solidFill>
                <a:effectLst/>
              </a:rPr>
              <a:t>Introduction to the </a:t>
            </a:r>
            <a:r>
              <a:rPr lang="en-US" sz="6000" b="1" dirty="0" smtClean="0">
                <a:solidFill>
                  <a:schemeClr val="bg1"/>
                </a:solidFill>
                <a:effectLst/>
              </a:rPr>
              <a:t/>
            </a:r>
            <a:br>
              <a:rPr lang="en-US" sz="6000" b="1" dirty="0" smtClean="0">
                <a:solidFill>
                  <a:schemeClr val="bg1"/>
                </a:solidFill>
                <a:effectLst/>
              </a:rPr>
            </a:br>
            <a:r>
              <a:rPr lang="en-US" sz="7200" b="1" dirty="0" smtClean="0">
                <a:solidFill>
                  <a:schemeClr val="accent1"/>
                </a:solidFill>
                <a:effectLst/>
              </a:rPr>
              <a:t>Clerk’s Office and CM/ECF v6.2</a:t>
            </a:r>
            <a:endParaRPr lang="en-US" sz="7200" b="1" dirty="0">
              <a:solidFill>
                <a:schemeClr val="accent1"/>
              </a:solidFill>
              <a:effectLst/>
            </a:endParaRPr>
          </a:p>
        </p:txBody>
      </p:sp>
      <p:sp>
        <p:nvSpPr>
          <p:cNvPr id="3" name="Subtitle 2"/>
          <p:cNvSpPr>
            <a:spLocks noGrp="1"/>
          </p:cNvSpPr>
          <p:nvPr>
            <p:ph type="subTitle" idx="1"/>
          </p:nvPr>
        </p:nvSpPr>
        <p:spPr>
          <a:xfrm>
            <a:off x="2209799" y="2687782"/>
            <a:ext cx="9144000" cy="1760617"/>
          </a:xfrm>
        </p:spPr>
        <p:txBody>
          <a:bodyPr>
            <a:normAutofit/>
          </a:bodyPr>
          <a:lstStyle/>
          <a:p>
            <a:r>
              <a:rPr lang="en-US" b="1" dirty="0" smtClean="0">
                <a:solidFill>
                  <a:schemeClr val="bg1"/>
                </a:solidFill>
                <a:effectLst>
                  <a:outerShdw blurRad="38100" dist="38100" dir="2700000" algn="tl">
                    <a:srgbClr val="000000">
                      <a:alpha val="43137"/>
                    </a:srgbClr>
                  </a:outerShdw>
                </a:effectLst>
              </a:rPr>
              <a:t>UNITED STATES DISTRICT COURT</a:t>
            </a:r>
          </a:p>
          <a:p>
            <a:r>
              <a:rPr lang="en-US" b="1" dirty="0" smtClean="0">
                <a:solidFill>
                  <a:schemeClr val="bg1"/>
                </a:solidFill>
                <a:effectLst>
                  <a:outerShdw blurRad="38100" dist="38100" dir="2700000" algn="tl">
                    <a:srgbClr val="000000">
                      <a:alpha val="43137"/>
                    </a:srgbClr>
                  </a:outerShdw>
                </a:effectLst>
              </a:rPr>
              <a:t>Southern District of California</a:t>
            </a:r>
          </a:p>
          <a:p>
            <a:r>
              <a:rPr lang="en-US" b="1" dirty="0" smtClean="0">
                <a:solidFill>
                  <a:schemeClr val="bg1"/>
                </a:solidFill>
                <a:effectLst>
                  <a:outerShdw blurRad="38100" dist="38100" dir="2700000" algn="tl">
                    <a:srgbClr val="000000">
                      <a:alpha val="43137"/>
                    </a:srgbClr>
                  </a:outerShdw>
                </a:effectLst>
              </a:rPr>
              <a:t>District Court Term Law Clerk Orientation 2018</a:t>
            </a:r>
          </a:p>
        </p:txBody>
      </p:sp>
    </p:spTree>
    <p:extLst>
      <p:ext uri="{BB962C8B-B14F-4D97-AF65-F5344CB8AC3E}">
        <p14:creationId xmlns:p14="http://schemas.microsoft.com/office/powerpoint/2010/main" val="3086189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9491"/>
            <a:ext cx="10515600" cy="1081906"/>
          </a:xfrm>
        </p:spPr>
        <p:txBody>
          <a:bodyPr>
            <a:normAutofit fontScale="90000"/>
          </a:bodyPr>
          <a:lstStyle/>
          <a:p>
            <a:r>
              <a:rPr lang="en-US" sz="2400" dirty="0" smtClean="0">
                <a:solidFill>
                  <a:srgbClr val="418AB3"/>
                </a:solidFill>
              </a:rPr>
              <a:t>Case Services Department</a:t>
            </a:r>
            <a:r>
              <a:rPr lang="en-US" sz="4900" dirty="0">
                <a:solidFill>
                  <a:srgbClr val="418AB3"/>
                </a:solidFill>
              </a:rPr>
              <a:t/>
            </a:r>
            <a:br>
              <a:rPr lang="en-US" sz="4900" dirty="0">
                <a:solidFill>
                  <a:srgbClr val="418AB3"/>
                </a:solidFill>
              </a:rPr>
            </a:br>
            <a:r>
              <a:rPr lang="en-US" sz="4400" b="1" dirty="0">
                <a:solidFill>
                  <a:srgbClr val="418AB3"/>
                </a:solidFill>
              </a:rPr>
              <a:t>What is the Role of a Case Administrator?</a:t>
            </a:r>
            <a:endParaRPr lang="en-US" dirty="0">
              <a:solidFill>
                <a:schemeClr val="accent1"/>
              </a:solidFill>
            </a:endParaRPr>
          </a:p>
        </p:txBody>
      </p:sp>
      <p:sp>
        <p:nvSpPr>
          <p:cNvPr id="3" name="Content Placeholder 2"/>
          <p:cNvSpPr>
            <a:spLocks noGrp="1"/>
          </p:cNvSpPr>
          <p:nvPr>
            <p:ph idx="1"/>
          </p:nvPr>
        </p:nvSpPr>
        <p:spPr>
          <a:xfrm>
            <a:off x="838200" y="1676400"/>
            <a:ext cx="10515600" cy="5181600"/>
          </a:xfrm>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lstStyle/>
          <a:p>
            <a:pPr>
              <a:spcBef>
                <a:spcPts val="0"/>
              </a:spcBef>
              <a:spcAft>
                <a:spcPts val="1200"/>
              </a:spcAft>
            </a:pPr>
            <a:r>
              <a:rPr lang="en-US" dirty="0" smtClean="0">
                <a:solidFill>
                  <a:schemeClr val="bg1"/>
                </a:solidFill>
              </a:rPr>
              <a:t>Initiating documents are reviewed after submission (Master Case or paper filing)</a:t>
            </a:r>
          </a:p>
          <a:p>
            <a:pPr lvl="1">
              <a:spcBef>
                <a:spcPts val="0"/>
              </a:spcBef>
              <a:spcAft>
                <a:spcPts val="1200"/>
              </a:spcAft>
              <a:buFont typeface="Wingdings" panose="05000000000000000000" pitchFamily="2" charset="2"/>
              <a:buChar char="§"/>
            </a:pPr>
            <a:r>
              <a:rPr lang="en-US" dirty="0" smtClean="0">
                <a:solidFill>
                  <a:schemeClr val="bg1"/>
                </a:solidFill>
              </a:rPr>
              <a:t>What we look for: JS-44 </a:t>
            </a:r>
            <a:r>
              <a:rPr lang="en-US" dirty="0">
                <a:solidFill>
                  <a:schemeClr val="bg1"/>
                </a:solidFill>
              </a:rPr>
              <a:t>Civil Coversheet, Signatures, Attorney Registration, Payment, Supporting </a:t>
            </a:r>
            <a:r>
              <a:rPr lang="en-US" dirty="0" smtClean="0">
                <a:solidFill>
                  <a:schemeClr val="bg1"/>
                </a:solidFill>
              </a:rPr>
              <a:t>Documents</a:t>
            </a:r>
          </a:p>
          <a:p>
            <a:pPr>
              <a:spcBef>
                <a:spcPts val="0"/>
              </a:spcBef>
              <a:spcAft>
                <a:spcPts val="1200"/>
              </a:spcAft>
            </a:pPr>
            <a:r>
              <a:rPr lang="en-US" b="1" dirty="0" smtClean="0">
                <a:solidFill>
                  <a:schemeClr val="bg1"/>
                </a:solidFill>
              </a:rPr>
              <a:t>Case Assignment via CM/ECF Case Assignment Decks</a:t>
            </a:r>
          </a:p>
          <a:p>
            <a:pPr>
              <a:spcBef>
                <a:spcPts val="0"/>
              </a:spcBef>
              <a:spcAft>
                <a:spcPts val="1200"/>
              </a:spcAft>
            </a:pPr>
            <a:endParaRPr lang="en-US" dirty="0" smtClean="0">
              <a:solidFill>
                <a:schemeClr val="bg1"/>
              </a:solidFill>
            </a:endParaRPr>
          </a:p>
          <a:p>
            <a:pPr>
              <a:spcBef>
                <a:spcPts val="0"/>
              </a:spcBef>
              <a:spcAft>
                <a:spcPts val="1200"/>
              </a:spcAft>
            </a:pPr>
            <a:endParaRPr lang="en-US" dirty="0">
              <a:solidFill>
                <a:schemeClr val="bg1"/>
              </a:solidFill>
            </a:endParaRPr>
          </a:p>
          <a:p>
            <a:pPr>
              <a:spcBef>
                <a:spcPts val="0"/>
              </a:spcBef>
              <a:spcAft>
                <a:spcPts val="1200"/>
              </a:spcAft>
            </a:pPr>
            <a:endParaRPr lang="en-US" dirty="0" smtClean="0">
              <a:solidFill>
                <a:schemeClr val="bg1"/>
              </a:solidFill>
            </a:endParaRPr>
          </a:p>
          <a:p>
            <a:pPr>
              <a:spcBef>
                <a:spcPts val="0"/>
              </a:spcBef>
              <a:spcAft>
                <a:spcPts val="1200"/>
              </a:spcAft>
            </a:pPr>
            <a:endParaRPr lang="en-US" dirty="0">
              <a:solidFill>
                <a:schemeClr val="bg1"/>
              </a:solidFill>
            </a:endParaRPr>
          </a:p>
          <a:p>
            <a:pPr>
              <a:spcBef>
                <a:spcPts val="0"/>
              </a:spcBef>
              <a:spcAft>
                <a:spcPts val="1200"/>
              </a:spcAft>
            </a:pPr>
            <a:r>
              <a:rPr lang="en-US" dirty="0" smtClean="0">
                <a:solidFill>
                  <a:schemeClr val="bg1"/>
                </a:solidFill>
              </a:rPr>
              <a:t>Patent Pilot Reassignments (G.O. 580)</a:t>
            </a:r>
          </a:p>
          <a:p>
            <a:pPr marL="0" indent="0">
              <a:spcBef>
                <a:spcPts val="0"/>
              </a:spcBef>
              <a:spcAft>
                <a:spcPts val="1200"/>
              </a:spcAft>
              <a:buNone/>
            </a:pPr>
            <a:endParaRPr lang="en-US" dirty="0" smtClean="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515174065"/>
              </p:ext>
            </p:extLst>
          </p:nvPr>
        </p:nvGraphicFramePr>
        <p:xfrm>
          <a:off x="1358811" y="4015447"/>
          <a:ext cx="9545783" cy="2011680"/>
        </p:xfrm>
        <a:graphic>
          <a:graphicData uri="http://schemas.openxmlformats.org/drawingml/2006/table">
            <a:tbl>
              <a:tblPr firstRow="1" bandRow="1">
                <a:tableStyleId>{2D5ABB26-0587-4C30-8999-92F81FD0307C}</a:tableStyleId>
              </a:tblPr>
              <a:tblGrid>
                <a:gridCol w="4221374">
                  <a:extLst>
                    <a:ext uri="{9D8B030D-6E8A-4147-A177-3AD203B41FA5}">
                      <a16:colId xmlns:a16="http://schemas.microsoft.com/office/drawing/2014/main" val="20000"/>
                    </a:ext>
                  </a:extLst>
                </a:gridCol>
                <a:gridCol w="5324409">
                  <a:extLst>
                    <a:ext uri="{9D8B030D-6E8A-4147-A177-3AD203B41FA5}">
                      <a16:colId xmlns:a16="http://schemas.microsoft.com/office/drawing/2014/main" val="20001"/>
                    </a:ext>
                  </a:extLst>
                </a:gridCol>
              </a:tblGrid>
              <a:tr h="300516">
                <a:tc>
                  <a:txBody>
                    <a:bodyPr/>
                    <a:lstStyle/>
                    <a:p>
                      <a:pPr marL="285750" indent="-285750">
                        <a:buFont typeface="Wingdings" panose="05000000000000000000" pitchFamily="2" charset="2"/>
                        <a:buChar char="§"/>
                      </a:pPr>
                      <a:r>
                        <a:rPr lang="en-US" sz="1600" dirty="0" smtClean="0">
                          <a:solidFill>
                            <a:schemeClr val="bg1"/>
                          </a:solidFill>
                        </a:rPr>
                        <a:t>Civil</a:t>
                      </a:r>
                      <a:r>
                        <a:rPr lang="en-US" sz="1600" baseline="0" dirty="0" smtClean="0">
                          <a:solidFill>
                            <a:schemeClr val="bg1"/>
                          </a:solidFill>
                        </a:rPr>
                        <a:t> (District)</a:t>
                      </a:r>
                      <a:endParaRPr lang="en-US" sz="1600" dirty="0">
                        <a:solidFill>
                          <a:schemeClr val="bg1"/>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pPr marL="285750" indent="-285750">
                        <a:buFont typeface="Wingdings" panose="05000000000000000000" pitchFamily="2" charset="2"/>
                        <a:buChar char="§"/>
                      </a:pPr>
                      <a:r>
                        <a:rPr lang="en-US" sz="1600" dirty="0" smtClean="0">
                          <a:solidFill>
                            <a:schemeClr val="bg1"/>
                          </a:solidFill>
                        </a:rPr>
                        <a:t>Civil (Magistrate)</a:t>
                      </a:r>
                      <a:endParaRPr lang="en-US" sz="1600" dirty="0">
                        <a:solidFill>
                          <a:schemeClr val="bg1"/>
                        </a:solidFill>
                      </a:endParaRPr>
                    </a:p>
                  </a:txBody>
                  <a:tcPr>
                    <a:lnL>
                      <a:noFill/>
                    </a:lnL>
                  </a:tcPr>
                </a:tc>
                <a:extLst>
                  <a:ext uri="{0D108BD9-81ED-4DB2-BD59-A6C34878D82A}">
                    <a16:rowId xmlns:a16="http://schemas.microsoft.com/office/drawing/2014/main" val="10000"/>
                  </a:ext>
                </a:extLst>
              </a:tr>
              <a:tr h="300516">
                <a:tc>
                  <a:txBody>
                    <a:bodyPr/>
                    <a:lstStyle/>
                    <a:p>
                      <a:pPr marL="285750" indent="-285750">
                        <a:buFont typeface="Wingdings" panose="05000000000000000000" pitchFamily="2" charset="2"/>
                        <a:buChar char="§"/>
                      </a:pPr>
                      <a:r>
                        <a:rPr lang="en-US" sz="1600" dirty="0" smtClean="0">
                          <a:solidFill>
                            <a:schemeClr val="bg1"/>
                          </a:solidFill>
                        </a:rPr>
                        <a:t>Civil</a:t>
                      </a:r>
                      <a:r>
                        <a:rPr lang="en-US" sz="1600" baseline="0" dirty="0" smtClean="0">
                          <a:solidFill>
                            <a:schemeClr val="bg1"/>
                          </a:solidFill>
                        </a:rPr>
                        <a:t> (District - Patent)</a:t>
                      </a:r>
                      <a:endParaRPr lang="en-US" sz="1600" dirty="0">
                        <a:solidFill>
                          <a:schemeClr val="bg1"/>
                        </a:solidFill>
                      </a:endParaRPr>
                    </a:p>
                  </a:txBody>
                  <a:tcPr anchor="b">
                    <a:lnT>
                      <a:noFill/>
                    </a:lnT>
                  </a:tcPr>
                </a:tc>
                <a:tc>
                  <a:txBody>
                    <a:bodyPr/>
                    <a:lstStyle/>
                    <a:p>
                      <a:pPr marL="285750" indent="-285750">
                        <a:buFont typeface="Wingdings" panose="05000000000000000000" pitchFamily="2" charset="2"/>
                        <a:buChar char="§"/>
                      </a:pPr>
                      <a:r>
                        <a:rPr lang="en-US" sz="1600" dirty="0" smtClean="0">
                          <a:solidFill>
                            <a:schemeClr val="bg1"/>
                          </a:solidFill>
                        </a:rPr>
                        <a:t>Civil (Magistrate - Patent/TM/Copy)</a:t>
                      </a:r>
                      <a:endParaRPr lang="en-US" sz="1600" dirty="0">
                        <a:solidFill>
                          <a:schemeClr val="bg1"/>
                        </a:solidFill>
                      </a:endParaRPr>
                    </a:p>
                  </a:txBody>
                  <a:tcPr/>
                </a:tc>
                <a:extLst>
                  <a:ext uri="{0D108BD9-81ED-4DB2-BD59-A6C34878D82A}">
                    <a16:rowId xmlns:a16="http://schemas.microsoft.com/office/drawing/2014/main" val="10001"/>
                  </a:ext>
                </a:extLst>
              </a:tr>
              <a:tr h="300516">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smtClean="0">
                          <a:solidFill>
                            <a:schemeClr val="bg1"/>
                          </a:solidFill>
                        </a:rPr>
                        <a:t>Civil</a:t>
                      </a:r>
                      <a:r>
                        <a:rPr lang="en-US" sz="1600" baseline="0" dirty="0" smtClean="0">
                          <a:solidFill>
                            <a:schemeClr val="bg1"/>
                          </a:solidFill>
                        </a:rPr>
                        <a:t> (District - TM/Copy)</a:t>
                      </a:r>
                      <a:endParaRPr lang="en-US" sz="1600" dirty="0" smtClean="0">
                        <a:solidFill>
                          <a:schemeClr val="bg1"/>
                        </a:solidFill>
                      </a:endParaRPr>
                    </a:p>
                  </a:txBody>
                  <a:tcPr/>
                </a:tc>
                <a:tc>
                  <a:txBody>
                    <a:bodyPr/>
                    <a:lstStyle/>
                    <a:p>
                      <a:pPr marL="285750" indent="-285750">
                        <a:buFont typeface="Wingdings" panose="05000000000000000000" pitchFamily="2" charset="2"/>
                        <a:buChar char="§"/>
                      </a:pPr>
                      <a:r>
                        <a:rPr lang="en-US" sz="1600" dirty="0" smtClean="0">
                          <a:solidFill>
                            <a:schemeClr val="bg1"/>
                          </a:solidFill>
                        </a:rPr>
                        <a:t>Civil (Magistrate - 2254)</a:t>
                      </a:r>
                      <a:endParaRPr lang="en-US" sz="1600" dirty="0">
                        <a:solidFill>
                          <a:schemeClr val="bg1"/>
                        </a:solidFill>
                      </a:endParaRPr>
                    </a:p>
                  </a:txBody>
                  <a:tcPr/>
                </a:tc>
                <a:extLst>
                  <a:ext uri="{0D108BD9-81ED-4DB2-BD59-A6C34878D82A}">
                    <a16:rowId xmlns:a16="http://schemas.microsoft.com/office/drawing/2014/main" val="10002"/>
                  </a:ext>
                </a:extLst>
              </a:tr>
              <a:tr h="300516">
                <a:tc>
                  <a:txBody>
                    <a:bodyPr/>
                    <a:lstStyle/>
                    <a:p>
                      <a:pPr marL="285750" indent="-285750">
                        <a:buFont typeface="Wingdings" panose="05000000000000000000" pitchFamily="2" charset="2"/>
                        <a:buChar char="§"/>
                      </a:pPr>
                      <a:r>
                        <a:rPr lang="en-US" sz="1600" dirty="0" smtClean="0">
                          <a:solidFill>
                            <a:schemeClr val="bg1"/>
                          </a:solidFill>
                        </a:rPr>
                        <a:t>Civil (District - Death Penalty)</a:t>
                      </a:r>
                      <a:endParaRPr lang="en-US" sz="1600" dirty="0">
                        <a:solidFill>
                          <a:schemeClr val="bg1"/>
                        </a:solidFill>
                      </a:endParaRPr>
                    </a:p>
                  </a:txBody>
                  <a:tcPr/>
                </a:tc>
                <a:tc>
                  <a:txBody>
                    <a:bodyPr/>
                    <a:lstStyle/>
                    <a:p>
                      <a:pPr marL="285750" indent="-285750">
                        <a:buFont typeface="Wingdings" panose="05000000000000000000" pitchFamily="2" charset="2"/>
                        <a:buChar char="§"/>
                      </a:pPr>
                      <a:r>
                        <a:rPr lang="en-US" sz="1600" dirty="0" smtClean="0">
                          <a:solidFill>
                            <a:schemeClr val="bg1"/>
                          </a:solidFill>
                        </a:rPr>
                        <a:t>Civil (Magistrate -</a:t>
                      </a:r>
                      <a:r>
                        <a:rPr lang="en-US" sz="1600" baseline="0" dirty="0" smtClean="0">
                          <a:solidFill>
                            <a:schemeClr val="bg1"/>
                          </a:solidFill>
                        </a:rPr>
                        <a:t> Prisoner 1983)</a:t>
                      </a:r>
                      <a:endParaRPr lang="en-US" sz="1600" dirty="0">
                        <a:solidFill>
                          <a:schemeClr val="bg1"/>
                        </a:solidFill>
                      </a:endParaRPr>
                    </a:p>
                  </a:txBody>
                  <a:tcPr/>
                </a:tc>
                <a:extLst>
                  <a:ext uri="{0D108BD9-81ED-4DB2-BD59-A6C34878D82A}">
                    <a16:rowId xmlns:a16="http://schemas.microsoft.com/office/drawing/2014/main" val="10003"/>
                  </a:ext>
                </a:extLst>
              </a:tr>
              <a:tr h="300516">
                <a:tc>
                  <a:txBody>
                    <a:bodyPr/>
                    <a:lstStyle/>
                    <a:p>
                      <a:pPr marL="285750" indent="-285750">
                        <a:buFont typeface="Wingdings" panose="05000000000000000000" pitchFamily="2" charset="2"/>
                        <a:buChar char="§"/>
                      </a:pPr>
                      <a:endParaRPr lang="en-US" sz="1600" dirty="0">
                        <a:solidFill>
                          <a:schemeClr val="bg1"/>
                        </a:solidFil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smtClean="0">
                          <a:solidFill>
                            <a:schemeClr val="bg1"/>
                          </a:solidFill>
                        </a:rPr>
                        <a:t>Civil (Magistrate - Death Penalty)</a:t>
                      </a:r>
                    </a:p>
                  </a:txBody>
                  <a:tcPr/>
                </a:tc>
                <a:extLst>
                  <a:ext uri="{0D108BD9-81ED-4DB2-BD59-A6C34878D82A}">
                    <a16:rowId xmlns:a16="http://schemas.microsoft.com/office/drawing/2014/main" val="10004"/>
                  </a:ext>
                </a:extLst>
              </a:tr>
              <a:tr h="306177">
                <a:tc>
                  <a:txBody>
                    <a:bodyPr/>
                    <a:lstStyle/>
                    <a:p>
                      <a:pPr marL="285750" indent="-285750">
                        <a:buFont typeface="Wingdings" panose="05000000000000000000" pitchFamily="2" charset="2"/>
                        <a:buChar char="§"/>
                      </a:pPr>
                      <a:endParaRPr lang="en-US" sz="1600" dirty="0">
                        <a:solidFill>
                          <a:schemeClr val="bg1"/>
                        </a:solidFil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smtClean="0">
                          <a:solidFill>
                            <a:schemeClr val="bg1"/>
                          </a:solidFill>
                        </a:rPr>
                        <a:t>Civil (Magistrate - Social Security)</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6473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rgbClr val="418AB3"/>
                </a:solidFill>
              </a:rPr>
              <a:t>Case Services Department</a:t>
            </a:r>
            <a:r>
              <a:rPr lang="en-US" sz="4400" dirty="0">
                <a:solidFill>
                  <a:srgbClr val="418AB3"/>
                </a:solidFill>
              </a:rPr>
              <a:t/>
            </a:r>
            <a:br>
              <a:rPr lang="en-US" sz="4400" dirty="0">
                <a:solidFill>
                  <a:srgbClr val="418AB3"/>
                </a:solidFill>
              </a:rPr>
            </a:br>
            <a:r>
              <a:rPr lang="en-US" sz="4000" b="1" dirty="0">
                <a:solidFill>
                  <a:srgbClr val="418AB3"/>
                </a:solidFill>
              </a:rPr>
              <a:t>What is the Role of a Case Administrator?</a:t>
            </a:r>
            <a:endParaRPr lang="en-US" dirty="0">
              <a:solidFill>
                <a:schemeClr val="accent1"/>
              </a:solidFill>
            </a:endParaRPr>
          </a:p>
        </p:txBody>
      </p:sp>
      <p:sp>
        <p:nvSpPr>
          <p:cNvPr id="3" name="Content Placeholder 2"/>
          <p:cNvSpPr>
            <a:spLocks noGrp="1"/>
          </p:cNvSpPr>
          <p:nvPr>
            <p:ph idx="1"/>
          </p:nvPr>
        </p:nvSpPr>
        <p:spPr>
          <a:xfrm>
            <a:off x="838200" y="1825624"/>
            <a:ext cx="10515600" cy="5032375"/>
          </a:xfrm>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lnSpcReduction="10000"/>
          </a:bodyPr>
          <a:lstStyle/>
          <a:p>
            <a:pPr marL="0" indent="0">
              <a:spcBef>
                <a:spcPts val="0"/>
              </a:spcBef>
              <a:spcAft>
                <a:spcPts val="1800"/>
              </a:spcAft>
              <a:buNone/>
            </a:pPr>
            <a:r>
              <a:rPr lang="en-US" sz="3000" b="1" dirty="0" smtClean="0">
                <a:solidFill>
                  <a:schemeClr val="bg1"/>
                </a:solidFill>
              </a:rPr>
              <a:t>Intake/Case Administrator Duties (continued):</a:t>
            </a:r>
          </a:p>
          <a:p>
            <a:pPr>
              <a:spcBef>
                <a:spcPts val="0"/>
              </a:spcBef>
              <a:spcAft>
                <a:spcPts val="1200"/>
              </a:spcAft>
            </a:pPr>
            <a:r>
              <a:rPr lang="en-US" dirty="0">
                <a:solidFill>
                  <a:schemeClr val="bg1"/>
                </a:solidFill>
              </a:rPr>
              <a:t>Receive and review incoming court documents for conformity with appropriate rules, practices and/or court requirements -&gt; Prepare “</a:t>
            </a:r>
            <a:r>
              <a:rPr lang="en-US" b="1" dirty="0">
                <a:solidFill>
                  <a:schemeClr val="bg1"/>
                </a:solidFill>
              </a:rPr>
              <a:t>Notices of Document Discrepancy</a:t>
            </a:r>
            <a:r>
              <a:rPr lang="en-US" dirty="0" smtClean="0">
                <a:solidFill>
                  <a:schemeClr val="bg1"/>
                </a:solidFill>
              </a:rPr>
              <a:t>”</a:t>
            </a:r>
          </a:p>
          <a:p>
            <a:pPr>
              <a:spcBef>
                <a:spcPts val="0"/>
              </a:spcBef>
              <a:spcAft>
                <a:spcPts val="1200"/>
              </a:spcAft>
            </a:pPr>
            <a:r>
              <a:rPr lang="en-US" dirty="0" smtClean="0">
                <a:solidFill>
                  <a:schemeClr val="bg1"/>
                </a:solidFill>
              </a:rPr>
              <a:t>Quality </a:t>
            </a:r>
            <a:r>
              <a:rPr lang="en-US" dirty="0">
                <a:solidFill>
                  <a:schemeClr val="bg1"/>
                </a:solidFill>
              </a:rPr>
              <a:t>Control (QC) of attorney E-filed pleadings</a:t>
            </a:r>
          </a:p>
          <a:p>
            <a:pPr lvl="1">
              <a:spcBef>
                <a:spcPts val="0"/>
              </a:spcBef>
              <a:spcAft>
                <a:spcPts val="1200"/>
              </a:spcAft>
              <a:buFont typeface="Wingdings" panose="05000000000000000000" pitchFamily="2" charset="2"/>
              <a:buChar char="§"/>
            </a:pPr>
            <a:r>
              <a:rPr lang="en-US" sz="2600" dirty="0">
                <a:solidFill>
                  <a:schemeClr val="bg1"/>
                </a:solidFill>
              </a:rPr>
              <a:t>set hearings off pleadings (chambers preference)</a:t>
            </a:r>
          </a:p>
          <a:p>
            <a:pPr lvl="1">
              <a:spcBef>
                <a:spcPts val="0"/>
              </a:spcBef>
              <a:spcAft>
                <a:spcPts val="1200"/>
              </a:spcAft>
              <a:buFont typeface="Wingdings" panose="05000000000000000000" pitchFamily="2" charset="2"/>
              <a:buChar char="§"/>
            </a:pPr>
            <a:r>
              <a:rPr lang="en-US" sz="2600" dirty="0">
                <a:solidFill>
                  <a:schemeClr val="bg1"/>
                </a:solidFill>
              </a:rPr>
              <a:t>refer motions, if applicable (non-dispositive, discovery)</a:t>
            </a:r>
          </a:p>
          <a:p>
            <a:pPr lvl="1">
              <a:spcBef>
                <a:spcPts val="0"/>
              </a:spcBef>
              <a:spcAft>
                <a:spcPts val="1200"/>
              </a:spcAft>
              <a:buFont typeface="Wingdings" panose="05000000000000000000" pitchFamily="2" charset="2"/>
              <a:buChar char="§"/>
            </a:pPr>
            <a:r>
              <a:rPr lang="en-US" sz="2600" dirty="0">
                <a:solidFill>
                  <a:schemeClr val="bg1"/>
                </a:solidFill>
              </a:rPr>
              <a:t>include “court only” staff notes on the docket, if appropriate</a:t>
            </a:r>
          </a:p>
          <a:p>
            <a:pPr lvl="1">
              <a:spcBef>
                <a:spcPts val="0"/>
              </a:spcBef>
              <a:spcAft>
                <a:spcPts val="1200"/>
              </a:spcAft>
              <a:buFont typeface="Wingdings" panose="05000000000000000000" pitchFamily="2" charset="2"/>
              <a:buChar char="§"/>
            </a:pPr>
            <a:r>
              <a:rPr lang="en-US" sz="2600" dirty="0">
                <a:solidFill>
                  <a:schemeClr val="bg1"/>
                </a:solidFill>
              </a:rPr>
              <a:t>inform filers of erroneous filings (QC Mailer, calls, emails)</a:t>
            </a:r>
          </a:p>
          <a:p>
            <a:pPr lvl="2">
              <a:spcBef>
                <a:spcPts val="0"/>
              </a:spcBef>
              <a:spcAft>
                <a:spcPts val="1600"/>
              </a:spcAft>
              <a:buFont typeface="Wingdings" panose="05000000000000000000" pitchFamily="2" charset="2"/>
              <a:buChar char="Ø"/>
            </a:pPr>
            <a:r>
              <a:rPr lang="en-US" dirty="0">
                <a:solidFill>
                  <a:schemeClr val="bg1"/>
                </a:solidFill>
              </a:rPr>
              <a:t>Example: Notice, Consent, and Reference of a Civil Action to Magistrate </a:t>
            </a:r>
            <a:r>
              <a:rPr lang="en-US" dirty="0" smtClean="0">
                <a:solidFill>
                  <a:schemeClr val="bg1"/>
                </a:solidFill>
              </a:rPr>
              <a:t>Judge</a:t>
            </a:r>
          </a:p>
          <a:p>
            <a:pPr marL="457200" lvl="1" indent="0">
              <a:spcBef>
                <a:spcPts val="0"/>
              </a:spcBef>
              <a:spcAft>
                <a:spcPts val="1200"/>
              </a:spcAft>
              <a:buNone/>
            </a:pPr>
            <a:endParaRPr lang="en-US" dirty="0" smtClean="0">
              <a:solidFill>
                <a:schemeClr val="bg1"/>
              </a:solidFill>
            </a:endParaRPr>
          </a:p>
        </p:txBody>
      </p:sp>
    </p:spTree>
    <p:extLst>
      <p:ext uri="{BB962C8B-B14F-4D97-AF65-F5344CB8AC3E}">
        <p14:creationId xmlns:p14="http://schemas.microsoft.com/office/powerpoint/2010/main" val="376167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rgbClr val="418AB3"/>
                </a:solidFill>
              </a:rPr>
              <a:t>Case Services Department</a:t>
            </a:r>
            <a:r>
              <a:rPr lang="en-US" sz="4400" dirty="0">
                <a:solidFill>
                  <a:srgbClr val="418AB3"/>
                </a:solidFill>
              </a:rPr>
              <a:t/>
            </a:r>
            <a:br>
              <a:rPr lang="en-US" sz="4400" dirty="0">
                <a:solidFill>
                  <a:srgbClr val="418AB3"/>
                </a:solidFill>
              </a:rPr>
            </a:br>
            <a:r>
              <a:rPr lang="en-US" sz="4000" b="1" dirty="0">
                <a:solidFill>
                  <a:srgbClr val="418AB3"/>
                </a:solidFill>
              </a:rPr>
              <a:t>What is the Role of a Case Administrator?</a:t>
            </a:r>
            <a:endParaRPr lang="en-US" dirty="0">
              <a:solidFill>
                <a:schemeClr val="accent1"/>
              </a:solidFill>
            </a:endParaRPr>
          </a:p>
        </p:txBody>
      </p:sp>
      <p:sp>
        <p:nvSpPr>
          <p:cNvPr id="3" name="Content Placeholder 2"/>
          <p:cNvSpPr>
            <a:spLocks noGrp="1"/>
          </p:cNvSpPr>
          <p:nvPr>
            <p:ph idx="1"/>
          </p:nvPr>
        </p:nvSpPr>
        <p:spPr>
          <a:xfrm>
            <a:off x="838200" y="1825624"/>
            <a:ext cx="10515600" cy="5032375"/>
          </a:xfrm>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a:bodyPr>
          <a:lstStyle/>
          <a:p>
            <a:pPr marL="0" indent="0">
              <a:spcBef>
                <a:spcPts val="0"/>
              </a:spcBef>
              <a:spcAft>
                <a:spcPts val="1800"/>
              </a:spcAft>
              <a:buNone/>
            </a:pPr>
            <a:r>
              <a:rPr lang="en-US" sz="3100" b="1" dirty="0" smtClean="0">
                <a:solidFill>
                  <a:schemeClr val="bg1"/>
                </a:solidFill>
              </a:rPr>
              <a:t>Intake/Case Administrator Duties (continued):</a:t>
            </a:r>
          </a:p>
          <a:p>
            <a:pPr>
              <a:spcBef>
                <a:spcPts val="0"/>
              </a:spcBef>
              <a:spcAft>
                <a:spcPts val="1200"/>
              </a:spcAft>
            </a:pPr>
            <a:r>
              <a:rPr lang="en-US" dirty="0" smtClean="0">
                <a:solidFill>
                  <a:schemeClr val="bg1"/>
                </a:solidFill>
              </a:rPr>
              <a:t>Docket ORDERS from the </a:t>
            </a:r>
            <a:r>
              <a:rPr lang="en-US" b="1" dirty="0" smtClean="0">
                <a:solidFill>
                  <a:schemeClr val="bg1"/>
                </a:solidFill>
              </a:rPr>
              <a:t>s: drive</a:t>
            </a:r>
          </a:p>
          <a:p>
            <a:pPr lvl="1">
              <a:spcBef>
                <a:spcPts val="0"/>
              </a:spcBef>
              <a:spcAft>
                <a:spcPts val="1200"/>
              </a:spcAft>
              <a:buFont typeface="Wingdings" panose="05000000000000000000" pitchFamily="2" charset="2"/>
              <a:buChar char="§"/>
            </a:pPr>
            <a:r>
              <a:rPr lang="en-US" sz="2600" dirty="0" smtClean="0">
                <a:solidFill>
                  <a:schemeClr val="bg1"/>
                </a:solidFill>
              </a:rPr>
              <a:t>Make </a:t>
            </a:r>
            <a:r>
              <a:rPr lang="en-US" sz="2600" b="1" dirty="0" smtClean="0">
                <a:solidFill>
                  <a:schemeClr val="bg1"/>
                </a:solidFill>
              </a:rPr>
              <a:t>summary</a:t>
            </a:r>
            <a:r>
              <a:rPr lang="en-US" sz="2600" dirty="0" smtClean="0">
                <a:solidFill>
                  <a:schemeClr val="bg1"/>
                </a:solidFill>
              </a:rPr>
              <a:t> entries on the docket</a:t>
            </a:r>
          </a:p>
          <a:p>
            <a:pPr lvl="1">
              <a:spcBef>
                <a:spcPts val="0"/>
              </a:spcBef>
              <a:spcAft>
                <a:spcPts val="1200"/>
              </a:spcAft>
              <a:buFont typeface="Wingdings" panose="05000000000000000000" pitchFamily="2" charset="2"/>
              <a:buChar char="§"/>
            </a:pPr>
            <a:r>
              <a:rPr lang="en-US" sz="2600" dirty="0" smtClean="0">
                <a:solidFill>
                  <a:schemeClr val="bg1"/>
                </a:solidFill>
              </a:rPr>
              <a:t>Mark orders in CM/ECF as </a:t>
            </a:r>
            <a:r>
              <a:rPr lang="en-US" sz="2600" b="1" dirty="0" smtClean="0">
                <a:solidFill>
                  <a:schemeClr val="bg1"/>
                </a:solidFill>
              </a:rPr>
              <a:t>written opinions </a:t>
            </a:r>
            <a:r>
              <a:rPr lang="en-US" sz="2600" dirty="0" smtClean="0">
                <a:solidFill>
                  <a:schemeClr val="bg1"/>
                </a:solidFill>
              </a:rPr>
              <a:t>as defined by the Judicial Conference and required by the E-Government Act</a:t>
            </a:r>
          </a:p>
          <a:p>
            <a:pPr lvl="1">
              <a:spcBef>
                <a:spcPts val="0"/>
              </a:spcBef>
              <a:spcAft>
                <a:spcPts val="1200"/>
              </a:spcAft>
              <a:buFont typeface="Wingdings" panose="05000000000000000000" pitchFamily="2" charset="2"/>
              <a:buChar char="§"/>
            </a:pPr>
            <a:r>
              <a:rPr lang="en-US" sz="2600" dirty="0" smtClean="0">
                <a:solidFill>
                  <a:schemeClr val="bg1"/>
                </a:solidFill>
              </a:rPr>
              <a:t>Set future </a:t>
            </a:r>
            <a:r>
              <a:rPr lang="en-US" sz="2600" b="1" dirty="0" smtClean="0">
                <a:solidFill>
                  <a:schemeClr val="bg1"/>
                </a:solidFill>
              </a:rPr>
              <a:t>hearings/deadlines</a:t>
            </a:r>
            <a:r>
              <a:rPr lang="en-US" sz="2600" dirty="0" smtClean="0">
                <a:solidFill>
                  <a:schemeClr val="bg1"/>
                </a:solidFill>
              </a:rPr>
              <a:t> in CM/ECF -&gt; Appear in CEO, Lotus Calendar, and SharePoint Calendar</a:t>
            </a:r>
          </a:p>
          <a:p>
            <a:pPr lvl="1">
              <a:spcBef>
                <a:spcPts val="0"/>
              </a:spcBef>
              <a:spcAft>
                <a:spcPts val="1200"/>
              </a:spcAft>
              <a:buFont typeface="Wingdings" panose="05000000000000000000" pitchFamily="2" charset="2"/>
              <a:buChar char="§"/>
            </a:pPr>
            <a:r>
              <a:rPr lang="en-US" sz="2600" dirty="0" smtClean="0">
                <a:solidFill>
                  <a:schemeClr val="bg1"/>
                </a:solidFill>
              </a:rPr>
              <a:t>Enter statistical </a:t>
            </a:r>
            <a:r>
              <a:rPr lang="en-US" sz="2600" b="1" dirty="0" smtClean="0">
                <a:solidFill>
                  <a:schemeClr val="bg1"/>
                </a:solidFill>
              </a:rPr>
              <a:t>closing information</a:t>
            </a:r>
            <a:r>
              <a:rPr lang="en-US" sz="2600" dirty="0" smtClean="0">
                <a:solidFill>
                  <a:schemeClr val="bg1"/>
                </a:solidFill>
              </a:rPr>
              <a:t> per order</a:t>
            </a:r>
          </a:p>
          <a:p>
            <a:pPr lvl="2">
              <a:spcBef>
                <a:spcPts val="0"/>
              </a:spcBef>
              <a:spcAft>
                <a:spcPts val="1200"/>
              </a:spcAft>
              <a:buFont typeface="Wingdings" panose="05000000000000000000" pitchFamily="2" charset="2"/>
              <a:buChar char="Ø"/>
            </a:pPr>
            <a:r>
              <a:rPr lang="en-US" dirty="0" smtClean="0">
                <a:solidFill>
                  <a:schemeClr val="bg1"/>
                </a:solidFill>
              </a:rPr>
              <a:t>Caption</a:t>
            </a:r>
            <a:r>
              <a:rPr lang="en-US" dirty="0">
                <a:solidFill>
                  <a:schemeClr val="bg1"/>
                </a:solidFill>
              </a:rPr>
              <a:t>: “Order and </a:t>
            </a:r>
            <a:r>
              <a:rPr lang="en-US" dirty="0" smtClean="0">
                <a:solidFill>
                  <a:schemeClr val="bg1"/>
                </a:solidFill>
              </a:rPr>
              <a:t>Judgment”</a:t>
            </a:r>
          </a:p>
          <a:p>
            <a:pPr lvl="2">
              <a:spcBef>
                <a:spcPts val="0"/>
              </a:spcBef>
              <a:spcAft>
                <a:spcPts val="1200"/>
              </a:spcAft>
              <a:buFont typeface="Wingdings" panose="05000000000000000000" pitchFamily="2" charset="2"/>
              <a:buChar char="Ø"/>
            </a:pPr>
            <a:r>
              <a:rPr lang="en-US" dirty="0" smtClean="0">
                <a:solidFill>
                  <a:schemeClr val="bg1"/>
                </a:solidFill>
              </a:rPr>
              <a:t>Conclusion</a:t>
            </a:r>
            <a:r>
              <a:rPr lang="en-US" dirty="0">
                <a:solidFill>
                  <a:schemeClr val="bg1"/>
                </a:solidFill>
              </a:rPr>
              <a:t>: “Clerk is ordered to close the case.”</a:t>
            </a:r>
            <a:endParaRPr lang="en-US" dirty="0" smtClean="0">
              <a:solidFill>
                <a:schemeClr val="bg1"/>
              </a:solidFill>
            </a:endParaRPr>
          </a:p>
        </p:txBody>
      </p:sp>
    </p:spTree>
    <p:extLst>
      <p:ext uri="{BB962C8B-B14F-4D97-AF65-F5344CB8AC3E}">
        <p14:creationId xmlns:p14="http://schemas.microsoft.com/office/powerpoint/2010/main" val="216220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418AB3"/>
                </a:solidFill>
              </a:rPr>
              <a:t>CRD </a:t>
            </a:r>
            <a:r>
              <a:rPr lang="en-US" sz="2400" dirty="0">
                <a:solidFill>
                  <a:srgbClr val="418AB3"/>
                </a:solidFill>
              </a:rPr>
              <a:t>Department</a:t>
            </a:r>
            <a:r>
              <a:rPr lang="en-US" sz="4400" dirty="0">
                <a:solidFill>
                  <a:srgbClr val="418AB3"/>
                </a:solidFill>
              </a:rPr>
              <a:t/>
            </a:r>
            <a:br>
              <a:rPr lang="en-US" sz="4400" dirty="0">
                <a:solidFill>
                  <a:srgbClr val="418AB3"/>
                </a:solidFill>
              </a:rPr>
            </a:br>
            <a:r>
              <a:rPr lang="en-US" sz="4000" b="1" dirty="0">
                <a:solidFill>
                  <a:srgbClr val="418AB3"/>
                </a:solidFill>
              </a:rPr>
              <a:t>What is the Role of a </a:t>
            </a:r>
            <a:r>
              <a:rPr lang="en-US" sz="4000" b="1" dirty="0" smtClean="0">
                <a:solidFill>
                  <a:srgbClr val="418AB3"/>
                </a:solidFill>
              </a:rPr>
              <a:t>Courtroom Deputy?</a:t>
            </a:r>
            <a:endParaRPr lang="en-US" dirty="0">
              <a:solidFill>
                <a:schemeClr val="accent1"/>
              </a:solidFill>
            </a:endParaRPr>
          </a:p>
        </p:txBody>
      </p:sp>
      <p:sp>
        <p:nvSpPr>
          <p:cNvPr id="3" name="Content Placeholder 2"/>
          <p:cNvSpPr>
            <a:spLocks noGrp="1"/>
          </p:cNvSpPr>
          <p:nvPr>
            <p:ph idx="1"/>
          </p:nvPr>
        </p:nvSpPr>
        <p:spPr>
          <a:xfrm>
            <a:off x="838200" y="1690688"/>
            <a:ext cx="10515600" cy="5167311"/>
          </a:xfrm>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a:bodyPr>
          <a:lstStyle/>
          <a:p>
            <a:pPr marL="0" indent="0">
              <a:spcBef>
                <a:spcPts val="0"/>
              </a:spcBef>
              <a:spcAft>
                <a:spcPts val="1800"/>
              </a:spcAft>
              <a:buNone/>
            </a:pPr>
            <a:r>
              <a:rPr lang="en-US" sz="3100" b="1" dirty="0" smtClean="0">
                <a:solidFill>
                  <a:schemeClr val="bg1"/>
                </a:solidFill>
              </a:rPr>
              <a:t>Courtroom Deputy Duties:</a:t>
            </a:r>
          </a:p>
          <a:p>
            <a:pPr>
              <a:spcBef>
                <a:spcPts val="0"/>
              </a:spcBef>
              <a:spcAft>
                <a:spcPts val="1200"/>
              </a:spcAft>
            </a:pPr>
            <a:r>
              <a:rPr lang="en-US" dirty="0" smtClean="0">
                <a:solidFill>
                  <a:schemeClr val="bg1"/>
                </a:solidFill>
              </a:rPr>
              <a:t>Performs Case Management</a:t>
            </a:r>
            <a:endParaRPr lang="en-US" b="1" dirty="0" smtClean="0">
              <a:solidFill>
                <a:schemeClr val="bg1"/>
              </a:solidFill>
            </a:endParaRPr>
          </a:p>
          <a:p>
            <a:pPr lvl="1">
              <a:spcBef>
                <a:spcPts val="0"/>
              </a:spcBef>
              <a:spcAft>
                <a:spcPts val="1200"/>
              </a:spcAft>
              <a:buFont typeface="Wingdings" panose="05000000000000000000" pitchFamily="2" charset="2"/>
              <a:buChar char="§"/>
            </a:pPr>
            <a:r>
              <a:rPr lang="en-US" sz="2600" dirty="0" smtClean="0">
                <a:solidFill>
                  <a:schemeClr val="bg1"/>
                </a:solidFill>
              </a:rPr>
              <a:t>Calendaring and regulating case movement via CM/ECF and CEO (Chambers Electronic </a:t>
            </a:r>
            <a:r>
              <a:rPr lang="en-US" sz="2600" dirty="0">
                <a:solidFill>
                  <a:schemeClr val="bg1"/>
                </a:solidFill>
              </a:rPr>
              <a:t>Organizer); Keeps the judge and chambers’ staff informed of case </a:t>
            </a:r>
            <a:r>
              <a:rPr lang="en-US" sz="2600" dirty="0" smtClean="0">
                <a:solidFill>
                  <a:schemeClr val="bg1"/>
                </a:solidFill>
              </a:rPr>
              <a:t>progress</a:t>
            </a:r>
          </a:p>
          <a:p>
            <a:pPr lvl="1">
              <a:spcBef>
                <a:spcPts val="0"/>
              </a:spcBef>
              <a:spcAft>
                <a:spcPts val="1200"/>
              </a:spcAft>
              <a:buFont typeface="Wingdings" panose="05000000000000000000" pitchFamily="2" charset="2"/>
              <a:buChar char="§"/>
            </a:pPr>
            <a:r>
              <a:rPr lang="en-US" sz="2600" dirty="0" smtClean="0">
                <a:solidFill>
                  <a:schemeClr val="bg1"/>
                </a:solidFill>
              </a:rPr>
              <a:t>Attends court sessions </a:t>
            </a:r>
            <a:r>
              <a:rPr lang="en-US" sz="2600" dirty="0">
                <a:solidFill>
                  <a:schemeClr val="bg1"/>
                </a:solidFill>
              </a:rPr>
              <a:t>and conferences, conducts arraignments, swears witnesses, marks and receives exhibits, empanels jurors, and conducts telephone conference calls</a:t>
            </a:r>
            <a:endParaRPr lang="en-US" sz="2600" dirty="0" smtClean="0">
              <a:solidFill>
                <a:schemeClr val="bg1"/>
              </a:solidFill>
            </a:endParaRPr>
          </a:p>
          <a:p>
            <a:pPr lvl="1">
              <a:spcBef>
                <a:spcPts val="0"/>
              </a:spcBef>
              <a:spcAft>
                <a:spcPts val="1200"/>
              </a:spcAft>
              <a:buFont typeface="Wingdings" panose="05000000000000000000" pitchFamily="2" charset="2"/>
              <a:buChar char="§"/>
            </a:pPr>
            <a:r>
              <a:rPr lang="en-US" sz="2600" dirty="0">
                <a:solidFill>
                  <a:schemeClr val="bg1"/>
                </a:solidFill>
              </a:rPr>
              <a:t>Prepares and distributes documents such as calendars, judgment and commitment orders, and minute </a:t>
            </a:r>
            <a:r>
              <a:rPr lang="en-US" sz="2600" dirty="0" smtClean="0">
                <a:solidFill>
                  <a:schemeClr val="bg1"/>
                </a:solidFill>
              </a:rPr>
              <a:t>order</a:t>
            </a:r>
          </a:p>
          <a:p>
            <a:pPr lvl="1">
              <a:spcBef>
                <a:spcPts val="0"/>
              </a:spcBef>
              <a:spcAft>
                <a:spcPts val="1200"/>
              </a:spcAft>
              <a:buFont typeface="Wingdings" panose="05000000000000000000" pitchFamily="2" charset="2"/>
              <a:buChar char="§"/>
            </a:pPr>
            <a:r>
              <a:rPr lang="en-US" sz="2600" dirty="0">
                <a:solidFill>
                  <a:schemeClr val="bg1"/>
                </a:solidFill>
              </a:rPr>
              <a:t>Maintains case management statistics</a:t>
            </a:r>
            <a:endParaRPr lang="en-US" dirty="0" smtClean="0">
              <a:solidFill>
                <a:schemeClr val="bg1"/>
              </a:solidFill>
            </a:endParaRPr>
          </a:p>
        </p:txBody>
      </p:sp>
    </p:spTree>
    <p:extLst>
      <p:ext uri="{BB962C8B-B14F-4D97-AF65-F5344CB8AC3E}">
        <p14:creationId xmlns:p14="http://schemas.microsoft.com/office/powerpoint/2010/main" val="188634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2262"/>
            <a:ext cx="10515600" cy="1091738"/>
          </a:xfrm>
        </p:spPr>
        <p:txBody>
          <a:bodyPr/>
          <a:lstStyle/>
          <a:p>
            <a:r>
              <a:rPr lang="en-US" sz="2400" dirty="0">
                <a:solidFill>
                  <a:srgbClr val="418AB3"/>
                </a:solidFill>
              </a:rPr>
              <a:t>CM/ECF </a:t>
            </a:r>
            <a:r>
              <a:rPr lang="en-US" sz="2400" dirty="0" smtClean="0">
                <a:solidFill>
                  <a:srgbClr val="418AB3"/>
                </a:solidFill>
              </a:rPr>
              <a:t>v6.2</a:t>
            </a:r>
            <a:r>
              <a:rPr lang="en-US" sz="4900" dirty="0">
                <a:solidFill>
                  <a:srgbClr val="418AB3"/>
                </a:solidFill>
              </a:rPr>
              <a:t/>
            </a:r>
            <a:br>
              <a:rPr lang="en-US" sz="4900" dirty="0">
                <a:solidFill>
                  <a:srgbClr val="418AB3"/>
                </a:solidFill>
              </a:rPr>
            </a:br>
            <a:r>
              <a:rPr lang="en-US" sz="4000" b="1" dirty="0" smtClean="0">
                <a:solidFill>
                  <a:srgbClr val="418AB3"/>
                </a:solidFill>
              </a:rPr>
              <a:t>How Are Civil Sealed Documents Processed?</a:t>
            </a:r>
            <a:endParaRPr lang="en-US" sz="4000" dirty="0">
              <a:solidFill>
                <a:schemeClr val="accent1"/>
              </a:solidFill>
            </a:endParaRPr>
          </a:p>
        </p:txBody>
      </p:sp>
      <p:sp>
        <p:nvSpPr>
          <p:cNvPr id="3" name="Content Placeholder 2"/>
          <p:cNvSpPr>
            <a:spLocks noGrp="1"/>
          </p:cNvSpPr>
          <p:nvPr>
            <p:ph idx="1"/>
          </p:nvPr>
        </p:nvSpPr>
        <p:spPr>
          <a:xfrm>
            <a:off x="838200" y="1690688"/>
            <a:ext cx="10515600" cy="5167311"/>
          </a:xfrm>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fontScale="92500" lnSpcReduction="10000"/>
          </a:bodyPr>
          <a:lstStyle/>
          <a:p>
            <a:pPr marL="0" indent="0">
              <a:spcBef>
                <a:spcPts val="0"/>
              </a:spcBef>
              <a:spcAft>
                <a:spcPts val="1200"/>
              </a:spcAft>
              <a:buNone/>
            </a:pPr>
            <a:r>
              <a:rPr lang="en-US" b="1" dirty="0" smtClean="0">
                <a:solidFill>
                  <a:schemeClr val="bg1"/>
                </a:solidFill>
              </a:rPr>
              <a:t>Civil Sealed Documents</a:t>
            </a:r>
            <a:endParaRPr lang="en-US" dirty="0" smtClean="0">
              <a:solidFill>
                <a:schemeClr val="bg1"/>
              </a:solidFill>
            </a:endParaRPr>
          </a:p>
          <a:p>
            <a:pPr>
              <a:spcBef>
                <a:spcPts val="0"/>
              </a:spcBef>
              <a:spcAft>
                <a:spcPts val="1200"/>
              </a:spcAft>
            </a:pPr>
            <a:r>
              <a:rPr lang="en-US" dirty="0" smtClean="0">
                <a:solidFill>
                  <a:schemeClr val="bg1"/>
                </a:solidFill>
              </a:rPr>
              <a:t>Attorneys must E-file </a:t>
            </a:r>
            <a:r>
              <a:rPr lang="en-US" u="sng" dirty="0" smtClean="0">
                <a:solidFill>
                  <a:schemeClr val="bg1"/>
                </a:solidFill>
              </a:rPr>
              <a:t>civil</a:t>
            </a:r>
            <a:r>
              <a:rPr lang="en-US" dirty="0" smtClean="0">
                <a:solidFill>
                  <a:schemeClr val="bg1"/>
                </a:solidFill>
              </a:rPr>
              <a:t> sealed documents (non-sealed case) </a:t>
            </a:r>
            <a:br>
              <a:rPr lang="en-US" dirty="0" smtClean="0">
                <a:solidFill>
                  <a:schemeClr val="bg1"/>
                </a:solidFill>
              </a:rPr>
            </a:br>
            <a:r>
              <a:rPr lang="en-US" dirty="0" smtClean="0">
                <a:solidFill>
                  <a:schemeClr val="bg1"/>
                </a:solidFill>
              </a:rPr>
              <a:t>in CM/ECF.  </a:t>
            </a:r>
            <a:r>
              <a:rPr lang="en-US" sz="2000" i="1" dirty="0" smtClean="0">
                <a:solidFill>
                  <a:schemeClr val="bg1"/>
                </a:solidFill>
              </a:rPr>
              <a:t>Note: This policy is outlined in the Electronic Case Filing Administrative Policies and Procedures Manual, Section 2.j.</a:t>
            </a:r>
          </a:p>
          <a:p>
            <a:pPr marL="914400" lvl="1" indent="-457200">
              <a:spcBef>
                <a:spcPts val="0"/>
              </a:spcBef>
              <a:spcAft>
                <a:spcPts val="1200"/>
              </a:spcAft>
              <a:buFont typeface="+mj-lt"/>
              <a:buAutoNum type="arabicPeriod"/>
            </a:pPr>
            <a:r>
              <a:rPr lang="en-US" dirty="0">
                <a:solidFill>
                  <a:schemeClr val="bg1"/>
                </a:solidFill>
              </a:rPr>
              <a:t>Attorney will </a:t>
            </a:r>
            <a:r>
              <a:rPr lang="en-US" b="1" dirty="0">
                <a:solidFill>
                  <a:schemeClr val="bg1"/>
                </a:solidFill>
              </a:rPr>
              <a:t>e-file</a:t>
            </a:r>
            <a:r>
              <a:rPr lang="en-US" dirty="0">
                <a:solidFill>
                  <a:schemeClr val="bg1"/>
                </a:solidFill>
              </a:rPr>
              <a:t> the “Motion to File Documents Under Seal”</a:t>
            </a:r>
          </a:p>
          <a:p>
            <a:pPr marL="914400" lvl="1" indent="-457200">
              <a:spcBef>
                <a:spcPts val="0"/>
              </a:spcBef>
              <a:spcAft>
                <a:spcPts val="1200"/>
              </a:spcAft>
              <a:buFont typeface="+mj-lt"/>
              <a:buAutoNum type="arabicPeriod"/>
            </a:pPr>
            <a:r>
              <a:rPr lang="en-US" dirty="0">
                <a:solidFill>
                  <a:schemeClr val="bg1"/>
                </a:solidFill>
              </a:rPr>
              <a:t>Attorney will then electronically </a:t>
            </a:r>
            <a:r>
              <a:rPr lang="en-US" b="1" dirty="0">
                <a:solidFill>
                  <a:schemeClr val="bg1"/>
                </a:solidFill>
              </a:rPr>
              <a:t>lodge</a:t>
            </a:r>
            <a:r>
              <a:rPr lang="en-US" dirty="0">
                <a:solidFill>
                  <a:schemeClr val="bg1"/>
                </a:solidFill>
              </a:rPr>
              <a:t> the proposed sealed document</a:t>
            </a:r>
          </a:p>
          <a:p>
            <a:pPr marL="914400" lvl="1" indent="-457200">
              <a:spcBef>
                <a:spcPts val="0"/>
              </a:spcBef>
              <a:spcAft>
                <a:spcPts val="1200"/>
              </a:spcAft>
              <a:buFont typeface="+mj-lt"/>
              <a:buAutoNum type="arabicPeriod"/>
            </a:pPr>
            <a:r>
              <a:rPr lang="en-US" dirty="0">
                <a:solidFill>
                  <a:schemeClr val="bg1"/>
                </a:solidFill>
              </a:rPr>
              <a:t>Attorney will email proposed order to the assigned judge</a:t>
            </a:r>
          </a:p>
          <a:p>
            <a:pPr marL="914400" lvl="1" indent="-457200">
              <a:spcBef>
                <a:spcPts val="0"/>
              </a:spcBef>
              <a:spcAft>
                <a:spcPts val="1200"/>
              </a:spcAft>
              <a:buFont typeface="+mj-lt"/>
              <a:buAutoNum type="arabicPeriod"/>
            </a:pPr>
            <a:r>
              <a:rPr lang="en-US" dirty="0">
                <a:solidFill>
                  <a:schemeClr val="bg1"/>
                </a:solidFill>
              </a:rPr>
              <a:t>If the order is granted, the Sealed Case Administrator will </a:t>
            </a:r>
            <a:r>
              <a:rPr lang="en-US" b="1" dirty="0">
                <a:solidFill>
                  <a:schemeClr val="bg1"/>
                </a:solidFill>
              </a:rPr>
              <a:t>file</a:t>
            </a:r>
            <a:r>
              <a:rPr lang="en-US" dirty="0">
                <a:solidFill>
                  <a:schemeClr val="bg1"/>
                </a:solidFill>
              </a:rPr>
              <a:t> the lodged document as a “</a:t>
            </a:r>
            <a:r>
              <a:rPr lang="en-US" b="1" dirty="0">
                <a:solidFill>
                  <a:schemeClr val="bg1"/>
                </a:solidFill>
              </a:rPr>
              <a:t>Sealed Document</a:t>
            </a:r>
            <a:r>
              <a:rPr lang="en-US" dirty="0">
                <a:solidFill>
                  <a:schemeClr val="bg1"/>
                </a:solidFill>
              </a:rPr>
              <a:t>” on the case docket</a:t>
            </a:r>
            <a:r>
              <a:rPr lang="en-US" dirty="0" smtClean="0">
                <a:solidFill>
                  <a:schemeClr val="bg1"/>
                </a:solidFill>
              </a:rPr>
              <a:t>.</a:t>
            </a:r>
          </a:p>
          <a:p>
            <a:pPr>
              <a:spcBef>
                <a:spcPts val="0"/>
              </a:spcBef>
              <a:spcAft>
                <a:spcPts val="1200"/>
              </a:spcAft>
            </a:pPr>
            <a:r>
              <a:rPr lang="en-US" dirty="0" smtClean="0">
                <a:solidFill>
                  <a:schemeClr val="bg1"/>
                </a:solidFill>
              </a:rPr>
              <a:t>Sealed docket entries are </a:t>
            </a:r>
            <a:r>
              <a:rPr lang="en-US" u="sng" dirty="0" smtClean="0">
                <a:solidFill>
                  <a:schemeClr val="bg1"/>
                </a:solidFill>
              </a:rPr>
              <a:t>not visible</a:t>
            </a:r>
            <a:r>
              <a:rPr lang="en-US" dirty="0" smtClean="0">
                <a:solidFill>
                  <a:schemeClr val="bg1"/>
                </a:solidFill>
              </a:rPr>
              <a:t> to the public or case participants.</a:t>
            </a:r>
          </a:p>
          <a:p>
            <a:pPr>
              <a:spcBef>
                <a:spcPts val="0"/>
              </a:spcBef>
              <a:spcAft>
                <a:spcPts val="1200"/>
              </a:spcAft>
            </a:pPr>
            <a:r>
              <a:rPr lang="en-US" dirty="0" smtClean="0">
                <a:solidFill>
                  <a:schemeClr val="bg1"/>
                </a:solidFill>
              </a:rPr>
              <a:t>Sealed docket entries, sealed documents, and sealed cases are only accessible by judges/chambers assigned to the case, CRDs, and specific Case Administrators assigned to manage sealed information.</a:t>
            </a:r>
          </a:p>
        </p:txBody>
      </p:sp>
    </p:spTree>
    <p:extLst>
      <p:ext uri="{BB962C8B-B14F-4D97-AF65-F5344CB8AC3E}">
        <p14:creationId xmlns:p14="http://schemas.microsoft.com/office/powerpoint/2010/main" val="403083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rgbClr val="418AB3"/>
                </a:solidFill>
              </a:rPr>
              <a:t>CM/ECF </a:t>
            </a:r>
            <a:r>
              <a:rPr lang="en-US" sz="2400" dirty="0" smtClean="0">
                <a:solidFill>
                  <a:srgbClr val="418AB3"/>
                </a:solidFill>
              </a:rPr>
              <a:t>v6.2</a:t>
            </a:r>
            <a:r>
              <a:rPr lang="en-US" sz="4900" dirty="0">
                <a:solidFill>
                  <a:srgbClr val="418AB3"/>
                </a:solidFill>
              </a:rPr>
              <a:t/>
            </a:r>
            <a:br>
              <a:rPr lang="en-US" sz="4900" dirty="0">
                <a:solidFill>
                  <a:srgbClr val="418AB3"/>
                </a:solidFill>
              </a:rPr>
            </a:br>
            <a:r>
              <a:rPr lang="en-US" sz="4400" b="1" dirty="0" smtClean="0">
                <a:solidFill>
                  <a:srgbClr val="418AB3"/>
                </a:solidFill>
              </a:rPr>
              <a:t>Where Can I Find More Information?</a:t>
            </a:r>
            <a:endParaRPr lang="en-US" dirty="0">
              <a:solidFill>
                <a:schemeClr val="accent1"/>
              </a:solidFill>
            </a:endParaRPr>
          </a:p>
        </p:txBody>
      </p:sp>
      <p:sp>
        <p:nvSpPr>
          <p:cNvPr id="3" name="Content Placeholder 2"/>
          <p:cNvSpPr>
            <a:spLocks noGrp="1"/>
          </p:cNvSpPr>
          <p:nvPr>
            <p:ph idx="1"/>
          </p:nvPr>
        </p:nvSpPr>
        <p:spPr>
          <a:xfrm>
            <a:off x="838200" y="1778924"/>
            <a:ext cx="10515600" cy="5079075"/>
          </a:xfrm>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a:bodyPr>
          <a:lstStyle/>
          <a:p>
            <a:pPr>
              <a:spcBef>
                <a:spcPts val="0"/>
              </a:spcBef>
              <a:spcAft>
                <a:spcPts val="1200"/>
              </a:spcAft>
            </a:pPr>
            <a:r>
              <a:rPr lang="en-US" b="1" dirty="0" smtClean="0">
                <a:solidFill>
                  <a:schemeClr val="bg1"/>
                </a:solidFill>
              </a:rPr>
              <a:t>Case Services SharePoint </a:t>
            </a:r>
            <a:r>
              <a:rPr lang="en-US" b="1" dirty="0">
                <a:solidFill>
                  <a:schemeClr val="bg1"/>
                </a:solidFill>
              </a:rPr>
              <a:t>Site - Docketing </a:t>
            </a:r>
            <a:r>
              <a:rPr lang="en-US" b="1" dirty="0" smtClean="0">
                <a:solidFill>
                  <a:schemeClr val="bg1"/>
                </a:solidFill>
              </a:rPr>
              <a:t>Assignments:</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sp.casd.circ9.dcn</a:t>
            </a:r>
            <a:r>
              <a:rPr lang="en-US" dirty="0" smtClean="0">
                <a:solidFill>
                  <a:schemeClr val="bg1"/>
                </a:solidFill>
              </a:rPr>
              <a:t> - Case Services </a:t>
            </a:r>
            <a:r>
              <a:rPr lang="en-US" dirty="0">
                <a:solidFill>
                  <a:schemeClr val="bg1"/>
                </a:solidFill>
              </a:rPr>
              <a:t>-</a:t>
            </a:r>
            <a:r>
              <a:rPr lang="en-US" dirty="0" smtClean="0">
                <a:solidFill>
                  <a:schemeClr val="bg1"/>
                </a:solidFill>
              </a:rPr>
              <a:t> Docketing Assignments</a:t>
            </a:r>
          </a:p>
          <a:p>
            <a:pPr>
              <a:spcBef>
                <a:spcPts val="0"/>
              </a:spcBef>
              <a:spcAft>
                <a:spcPts val="1200"/>
              </a:spcAft>
            </a:pPr>
            <a:r>
              <a:rPr lang="en-US" b="1" dirty="0" smtClean="0">
                <a:solidFill>
                  <a:schemeClr val="bg1"/>
                </a:solidFill>
              </a:rPr>
              <a:t>Electronic Case Filing Administrative </a:t>
            </a:r>
            <a:br>
              <a:rPr lang="en-US" b="1" dirty="0" smtClean="0">
                <a:solidFill>
                  <a:schemeClr val="bg1"/>
                </a:solidFill>
              </a:rPr>
            </a:br>
            <a:r>
              <a:rPr lang="en-US" b="1" dirty="0" smtClean="0">
                <a:solidFill>
                  <a:schemeClr val="bg1"/>
                </a:solidFill>
              </a:rPr>
              <a:t>Policies and Procedures Manual:  </a:t>
            </a:r>
            <a:r>
              <a:rPr lang="en-US" dirty="0" smtClean="0">
                <a:solidFill>
                  <a:schemeClr val="bg1"/>
                </a:solidFill>
              </a:rPr>
              <a:t/>
            </a:r>
            <a:br>
              <a:rPr lang="en-US" dirty="0" smtClean="0">
                <a:solidFill>
                  <a:schemeClr val="bg1"/>
                </a:solidFill>
              </a:rPr>
            </a:br>
            <a:r>
              <a:rPr lang="en-US" dirty="0" smtClean="0">
                <a:solidFill>
                  <a:schemeClr val="bg1"/>
                </a:solidFill>
                <a:hlinkClick r:id="rId4"/>
              </a:rPr>
              <a:t>https://www.casd.uscourts.gov</a:t>
            </a:r>
            <a:r>
              <a:rPr lang="en-US" dirty="0">
                <a:solidFill>
                  <a:schemeClr val="bg1"/>
                </a:solidFill>
              </a:rPr>
              <a:t> </a:t>
            </a:r>
            <a:r>
              <a:rPr lang="en-US" dirty="0" smtClean="0">
                <a:solidFill>
                  <a:schemeClr val="bg1"/>
                </a:solidFill>
              </a:rPr>
              <a:t>- CMECF - Policies and Procedures</a:t>
            </a:r>
          </a:p>
          <a:p>
            <a:pPr>
              <a:spcBef>
                <a:spcPts val="0"/>
              </a:spcBef>
              <a:spcAft>
                <a:spcPts val="1200"/>
              </a:spcAft>
            </a:pPr>
            <a:r>
              <a:rPr lang="en-US" b="1" dirty="0" smtClean="0">
                <a:solidFill>
                  <a:schemeClr val="bg1"/>
                </a:solidFill>
              </a:rPr>
              <a:t>Electronic Learning Modules </a:t>
            </a:r>
            <a:r>
              <a:rPr lang="en-US" b="1" i="1" dirty="0" smtClean="0">
                <a:solidFill>
                  <a:schemeClr val="bg1"/>
                </a:solidFill>
              </a:rPr>
              <a:t>(How to File a New Civil Case, How to E-filed Civil Sealed Documents, etc.)</a:t>
            </a:r>
            <a:r>
              <a:rPr lang="en-US" b="1" dirty="0" smtClean="0">
                <a:solidFill>
                  <a:schemeClr val="bg1"/>
                </a:solidFill>
              </a:rPr>
              <a:t>:  </a:t>
            </a:r>
            <a:r>
              <a:rPr lang="en-US" dirty="0" smtClean="0">
                <a:solidFill>
                  <a:schemeClr val="bg1"/>
                </a:solidFill>
              </a:rPr>
              <a:t/>
            </a:r>
            <a:br>
              <a:rPr lang="en-US" dirty="0" smtClean="0">
                <a:solidFill>
                  <a:schemeClr val="bg1"/>
                </a:solidFill>
              </a:rPr>
            </a:br>
            <a:r>
              <a:rPr lang="en-US" dirty="0">
                <a:solidFill>
                  <a:schemeClr val="bg1"/>
                </a:solidFill>
                <a:hlinkClick r:id="rId4"/>
              </a:rPr>
              <a:t>https://www.casd.uscourts.gov</a:t>
            </a:r>
            <a:r>
              <a:rPr lang="en-US" dirty="0">
                <a:solidFill>
                  <a:schemeClr val="bg1"/>
                </a:solidFill>
              </a:rPr>
              <a:t> - CMECF - Policies and </a:t>
            </a:r>
            <a:r>
              <a:rPr lang="en-US" dirty="0" smtClean="0">
                <a:solidFill>
                  <a:schemeClr val="bg1"/>
                </a:solidFill>
              </a:rPr>
              <a:t>Procedures</a:t>
            </a:r>
          </a:p>
          <a:p>
            <a:pPr>
              <a:spcBef>
                <a:spcPts val="0"/>
              </a:spcBef>
              <a:spcAft>
                <a:spcPts val="1200"/>
              </a:spcAft>
            </a:pPr>
            <a:r>
              <a:rPr lang="en-US" b="1" dirty="0" smtClean="0">
                <a:solidFill>
                  <a:schemeClr val="bg1"/>
                </a:solidFill>
              </a:rPr>
              <a:t>CASD Training Tutorials:  </a:t>
            </a:r>
            <a:r>
              <a:rPr lang="en-US" dirty="0" smtClean="0">
                <a:solidFill>
                  <a:schemeClr val="bg1"/>
                </a:solidFill>
              </a:rPr>
              <a:t/>
            </a:r>
            <a:br>
              <a:rPr lang="en-US" dirty="0" smtClean="0">
                <a:solidFill>
                  <a:schemeClr val="bg1"/>
                </a:solidFill>
              </a:rPr>
            </a:br>
            <a:r>
              <a:rPr lang="en-US" dirty="0" smtClean="0">
                <a:solidFill>
                  <a:schemeClr val="bg1"/>
                </a:solidFill>
                <a:hlinkClick r:id="rId3"/>
              </a:rPr>
              <a:t>http://sp.casd.circ9.dcn</a:t>
            </a:r>
            <a:r>
              <a:rPr lang="en-US" dirty="0" smtClean="0">
                <a:solidFill>
                  <a:schemeClr val="bg1"/>
                </a:solidFill>
              </a:rPr>
              <a:t> - Training - Automation Training - Training Tutorials</a:t>
            </a:r>
          </a:p>
        </p:txBody>
      </p:sp>
    </p:spTree>
    <p:extLst>
      <p:ext uri="{BB962C8B-B14F-4D97-AF65-F5344CB8AC3E}">
        <p14:creationId xmlns:p14="http://schemas.microsoft.com/office/powerpoint/2010/main" val="298389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418AB3"/>
                </a:solidFill>
              </a:rPr>
              <a:t>Administration</a:t>
            </a:r>
            <a:r>
              <a:rPr lang="en-US" sz="4900" dirty="0">
                <a:solidFill>
                  <a:srgbClr val="418AB3"/>
                </a:solidFill>
              </a:rPr>
              <a:t/>
            </a:r>
            <a:br>
              <a:rPr lang="en-US" sz="4900" dirty="0">
                <a:solidFill>
                  <a:srgbClr val="418AB3"/>
                </a:solidFill>
              </a:rPr>
            </a:br>
            <a:r>
              <a:rPr lang="en-US" sz="4400" b="1" dirty="0" smtClean="0">
                <a:solidFill>
                  <a:srgbClr val="418AB3"/>
                </a:solidFill>
              </a:rPr>
              <a:t>How Can the I.T. Department Help?</a:t>
            </a:r>
            <a:endParaRPr lang="en-US" sz="4400" b="1" dirty="0">
              <a:solidFill>
                <a:schemeClr val="accent1"/>
              </a:solidFill>
            </a:endParaRPr>
          </a:p>
        </p:txBody>
      </p:sp>
      <p:sp>
        <p:nvSpPr>
          <p:cNvPr id="3" name="Content Placeholder 2"/>
          <p:cNvSpPr>
            <a:spLocks noGrp="1"/>
          </p:cNvSpPr>
          <p:nvPr>
            <p:ph idx="1"/>
          </p:nvPr>
        </p:nvSpPr>
        <p:spPr>
          <a:xfrm>
            <a:off x="838200" y="1729047"/>
            <a:ext cx="10515600" cy="5128952"/>
          </a:xfrm>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a:bodyPr>
          <a:lstStyle/>
          <a:p>
            <a:pPr marL="0" indent="0">
              <a:spcBef>
                <a:spcPts val="0"/>
              </a:spcBef>
              <a:spcAft>
                <a:spcPts val="1200"/>
              </a:spcAft>
              <a:buNone/>
            </a:pPr>
            <a:r>
              <a:rPr lang="en-US" b="1" dirty="0">
                <a:solidFill>
                  <a:schemeClr val="bg1"/>
                </a:solidFill>
              </a:rPr>
              <a:t>Information Technology </a:t>
            </a:r>
            <a:r>
              <a:rPr lang="en-US" b="1" dirty="0" smtClean="0">
                <a:solidFill>
                  <a:schemeClr val="bg1"/>
                </a:solidFill>
              </a:rPr>
              <a:t>Department</a:t>
            </a:r>
          </a:p>
          <a:p>
            <a:pPr>
              <a:spcBef>
                <a:spcPts val="0"/>
              </a:spcBef>
              <a:spcAft>
                <a:spcPts val="1200"/>
              </a:spcAft>
            </a:pPr>
            <a:r>
              <a:rPr lang="en-US" b="1" dirty="0" smtClean="0">
                <a:solidFill>
                  <a:schemeClr val="bg1"/>
                </a:solidFill>
              </a:rPr>
              <a:t>Sergio </a:t>
            </a:r>
            <a:r>
              <a:rPr lang="en-US" b="1" dirty="0">
                <a:solidFill>
                  <a:schemeClr val="bg1"/>
                </a:solidFill>
              </a:rPr>
              <a:t>Pinto </a:t>
            </a:r>
            <a:r>
              <a:rPr lang="en-US" dirty="0">
                <a:solidFill>
                  <a:schemeClr val="bg1"/>
                </a:solidFill>
              </a:rPr>
              <a:t>- Director of Information Technology</a:t>
            </a:r>
          </a:p>
          <a:p>
            <a:pPr lvl="1">
              <a:spcBef>
                <a:spcPts val="0"/>
              </a:spcBef>
              <a:spcAft>
                <a:spcPts val="1200"/>
              </a:spcAft>
              <a:buFont typeface="Courier New" panose="02070309020205020404" pitchFamily="49" charset="0"/>
              <a:buChar char="o"/>
            </a:pPr>
            <a:r>
              <a:rPr lang="en-US" dirty="0">
                <a:solidFill>
                  <a:schemeClr val="bg1"/>
                </a:solidFill>
              </a:rPr>
              <a:t>619-557-5705 </a:t>
            </a:r>
            <a:r>
              <a:rPr lang="en-US" i="1" dirty="0">
                <a:solidFill>
                  <a:schemeClr val="bg1"/>
                </a:solidFill>
              </a:rPr>
              <a:t>(office) or </a:t>
            </a:r>
            <a:r>
              <a:rPr lang="en-US" dirty="0">
                <a:solidFill>
                  <a:schemeClr val="bg1"/>
                </a:solidFill>
              </a:rPr>
              <a:t>619-247-9732 </a:t>
            </a:r>
            <a:r>
              <a:rPr lang="en-US" i="1" dirty="0">
                <a:solidFill>
                  <a:schemeClr val="bg1"/>
                </a:solidFill>
              </a:rPr>
              <a:t>(work iPhone)</a:t>
            </a:r>
          </a:p>
          <a:p>
            <a:pPr lvl="1">
              <a:spcBef>
                <a:spcPts val="0"/>
              </a:spcBef>
              <a:spcAft>
                <a:spcPts val="1200"/>
              </a:spcAft>
              <a:buFont typeface="Courier New" panose="02070309020205020404" pitchFamily="49" charset="0"/>
              <a:buChar char="o"/>
            </a:pPr>
            <a:r>
              <a:rPr lang="en-US" i="1" dirty="0">
                <a:solidFill>
                  <a:schemeClr val="bg1"/>
                </a:solidFill>
              </a:rPr>
              <a:t>619-557-5412 (Help Desk) or CASD </a:t>
            </a:r>
            <a:r>
              <a:rPr lang="en-US" i="1" dirty="0" err="1">
                <a:solidFill>
                  <a:schemeClr val="bg1"/>
                </a:solidFill>
              </a:rPr>
              <a:t>HelpDesk</a:t>
            </a:r>
            <a:r>
              <a:rPr lang="en-US" i="1" dirty="0">
                <a:solidFill>
                  <a:schemeClr val="bg1"/>
                </a:solidFill>
              </a:rPr>
              <a:t> Ticket (SharePoint/Intranet)</a:t>
            </a:r>
          </a:p>
          <a:p>
            <a:pPr marL="0" indent="0">
              <a:spcBef>
                <a:spcPts val="0"/>
              </a:spcBef>
              <a:spcAft>
                <a:spcPts val="1200"/>
              </a:spcAft>
              <a:buNone/>
            </a:pPr>
            <a:r>
              <a:rPr lang="en-US" dirty="0">
                <a:solidFill>
                  <a:schemeClr val="bg1"/>
                </a:solidFill>
              </a:rPr>
              <a:t>* I.T. Operational/PC Support – charged with maintaining and supporting all PC functions and courtroom technology</a:t>
            </a:r>
          </a:p>
          <a:p>
            <a:pPr marL="0" indent="0">
              <a:spcBef>
                <a:spcPts val="0"/>
              </a:spcBef>
              <a:spcAft>
                <a:spcPts val="1200"/>
              </a:spcAft>
              <a:buNone/>
            </a:pPr>
            <a:r>
              <a:rPr lang="en-US" dirty="0">
                <a:solidFill>
                  <a:schemeClr val="bg1"/>
                </a:solidFill>
              </a:rPr>
              <a:t>* Network Support – charged with maintaining, securing and supporting court’s network systems</a:t>
            </a:r>
          </a:p>
          <a:p>
            <a:pPr marL="0" indent="0">
              <a:spcBef>
                <a:spcPts val="0"/>
              </a:spcBef>
              <a:spcAft>
                <a:spcPts val="1200"/>
              </a:spcAft>
              <a:buNone/>
            </a:pPr>
            <a:r>
              <a:rPr lang="en-US" dirty="0">
                <a:solidFill>
                  <a:schemeClr val="bg1"/>
                </a:solidFill>
              </a:rPr>
              <a:t>* Programming Support- charged with supporting existing and developing new programs</a:t>
            </a:r>
          </a:p>
          <a:p>
            <a:pPr marL="0" indent="0">
              <a:spcBef>
                <a:spcPts val="0"/>
              </a:spcBef>
              <a:spcAft>
                <a:spcPts val="1200"/>
              </a:spcAft>
              <a:buNone/>
            </a:pPr>
            <a:endParaRPr lang="en-US" b="1" dirty="0">
              <a:solidFill>
                <a:schemeClr val="bg1"/>
              </a:solidFill>
            </a:endParaRPr>
          </a:p>
        </p:txBody>
      </p:sp>
    </p:spTree>
    <p:extLst>
      <p:ext uri="{BB962C8B-B14F-4D97-AF65-F5344CB8AC3E}">
        <p14:creationId xmlns:p14="http://schemas.microsoft.com/office/powerpoint/2010/main" val="324202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solidFill>
                  <a:srgbClr val="418AB3"/>
                </a:solidFill>
              </a:rPr>
              <a:t>Administration</a:t>
            </a:r>
            <a:r>
              <a:rPr lang="en-US" sz="4900" dirty="0">
                <a:solidFill>
                  <a:srgbClr val="418AB3"/>
                </a:solidFill>
              </a:rPr>
              <a:t/>
            </a:r>
            <a:br>
              <a:rPr lang="en-US" sz="4900" dirty="0">
                <a:solidFill>
                  <a:srgbClr val="418AB3"/>
                </a:solidFill>
              </a:rPr>
            </a:br>
            <a:r>
              <a:rPr lang="en-US" sz="4400" b="1" dirty="0">
                <a:solidFill>
                  <a:srgbClr val="418AB3"/>
                </a:solidFill>
              </a:rPr>
              <a:t>How Can </a:t>
            </a:r>
            <a:r>
              <a:rPr lang="en-US" sz="4400" b="1" dirty="0" smtClean="0">
                <a:solidFill>
                  <a:srgbClr val="418AB3"/>
                </a:solidFill>
              </a:rPr>
              <a:t>Facilities and Procurement </a:t>
            </a:r>
            <a:r>
              <a:rPr lang="en-US" sz="4400" b="1" dirty="0">
                <a:solidFill>
                  <a:srgbClr val="418AB3"/>
                </a:solidFill>
              </a:rPr>
              <a:t>Help?</a:t>
            </a:r>
            <a:endParaRPr lang="en-US" sz="4400" b="1" dirty="0">
              <a:solidFill>
                <a:schemeClr val="accent1"/>
              </a:solidFill>
            </a:endParaRPr>
          </a:p>
        </p:txBody>
      </p:sp>
      <p:sp>
        <p:nvSpPr>
          <p:cNvPr id="3" name="Content Placeholder 2"/>
          <p:cNvSpPr>
            <a:spLocks noGrp="1"/>
          </p:cNvSpPr>
          <p:nvPr>
            <p:ph idx="1"/>
          </p:nvPr>
        </p:nvSpPr>
        <p:spPr>
          <a:xfrm>
            <a:off x="838200" y="1825624"/>
            <a:ext cx="10515600" cy="5032375"/>
          </a:xfrm>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fontScale="92500" lnSpcReduction="20000"/>
          </a:bodyPr>
          <a:lstStyle/>
          <a:p>
            <a:pPr marL="0" indent="0">
              <a:spcBef>
                <a:spcPts val="0"/>
              </a:spcBef>
              <a:spcAft>
                <a:spcPts val="1200"/>
              </a:spcAft>
              <a:buNone/>
            </a:pPr>
            <a:r>
              <a:rPr lang="en-US" b="1" dirty="0">
                <a:solidFill>
                  <a:schemeClr val="bg1"/>
                </a:solidFill>
              </a:rPr>
              <a:t>Facilities and Procurement Department</a:t>
            </a:r>
          </a:p>
          <a:p>
            <a:pPr>
              <a:spcBef>
                <a:spcPts val="0"/>
              </a:spcBef>
              <a:spcAft>
                <a:spcPts val="1200"/>
              </a:spcAft>
            </a:pPr>
            <a:r>
              <a:rPr lang="en-US" b="1" dirty="0">
                <a:solidFill>
                  <a:schemeClr val="bg1"/>
                </a:solidFill>
              </a:rPr>
              <a:t>Brian Teague </a:t>
            </a:r>
            <a:r>
              <a:rPr lang="en-US" dirty="0">
                <a:solidFill>
                  <a:schemeClr val="bg1"/>
                </a:solidFill>
              </a:rPr>
              <a:t>– Facilities/Procurement Supervisor</a:t>
            </a:r>
          </a:p>
          <a:p>
            <a:pPr lvl="1">
              <a:spcBef>
                <a:spcPts val="0"/>
              </a:spcBef>
              <a:spcAft>
                <a:spcPts val="1200"/>
              </a:spcAft>
              <a:buFont typeface="Courier New" panose="02070309020205020404" pitchFamily="49" charset="0"/>
              <a:buChar char="o"/>
            </a:pPr>
            <a:r>
              <a:rPr lang="en-US" dirty="0">
                <a:solidFill>
                  <a:schemeClr val="bg1"/>
                </a:solidFill>
              </a:rPr>
              <a:t>619-557-6293 </a:t>
            </a:r>
            <a:r>
              <a:rPr lang="en-US" i="1" dirty="0">
                <a:solidFill>
                  <a:schemeClr val="bg1"/>
                </a:solidFill>
              </a:rPr>
              <a:t>(office) or </a:t>
            </a:r>
            <a:r>
              <a:rPr lang="en-US" dirty="0">
                <a:solidFill>
                  <a:schemeClr val="bg1"/>
                </a:solidFill>
              </a:rPr>
              <a:t>619-805-6815 </a:t>
            </a:r>
            <a:r>
              <a:rPr lang="en-US" i="1" dirty="0">
                <a:solidFill>
                  <a:schemeClr val="bg1"/>
                </a:solidFill>
              </a:rPr>
              <a:t>(work iPhone)</a:t>
            </a:r>
          </a:p>
          <a:p>
            <a:pPr lvl="1">
              <a:spcBef>
                <a:spcPts val="0"/>
              </a:spcBef>
              <a:spcAft>
                <a:spcPts val="1200"/>
              </a:spcAft>
              <a:buFont typeface="Courier New" panose="02070309020205020404" pitchFamily="49" charset="0"/>
              <a:buChar char="o"/>
            </a:pPr>
            <a:r>
              <a:rPr lang="en-US" i="1" dirty="0">
                <a:solidFill>
                  <a:schemeClr val="bg1"/>
                </a:solidFill>
              </a:rPr>
              <a:t>619-557-6780 (Help Desk) or CASD </a:t>
            </a:r>
            <a:r>
              <a:rPr lang="en-US" i="1" dirty="0" err="1">
                <a:solidFill>
                  <a:schemeClr val="bg1"/>
                </a:solidFill>
              </a:rPr>
              <a:t>HelpDesk</a:t>
            </a:r>
            <a:r>
              <a:rPr lang="en-US" i="1" dirty="0">
                <a:solidFill>
                  <a:schemeClr val="bg1"/>
                </a:solidFill>
              </a:rPr>
              <a:t> Ticket (SharePoint/Intranet)</a:t>
            </a:r>
          </a:p>
          <a:p>
            <a:pPr marL="0" indent="0">
              <a:spcBef>
                <a:spcPts val="0"/>
              </a:spcBef>
              <a:spcAft>
                <a:spcPts val="1200"/>
              </a:spcAft>
              <a:buNone/>
            </a:pPr>
            <a:r>
              <a:rPr lang="en-US" dirty="0">
                <a:solidFill>
                  <a:schemeClr val="bg1"/>
                </a:solidFill>
              </a:rPr>
              <a:t>* Facilities Support – charged with supporting and resolving all facility related issues such as temperature, lighting, repairs, building maintenance and janitorial services.  All requests for facility related repair requests must come through this department, who then works with GSA through resolution.</a:t>
            </a:r>
          </a:p>
          <a:p>
            <a:pPr marL="0" indent="0">
              <a:spcBef>
                <a:spcPts val="0"/>
              </a:spcBef>
              <a:spcAft>
                <a:spcPts val="1200"/>
              </a:spcAft>
              <a:buNone/>
            </a:pPr>
            <a:r>
              <a:rPr lang="en-US" dirty="0">
                <a:solidFill>
                  <a:schemeClr val="bg1"/>
                </a:solidFill>
              </a:rPr>
              <a:t>* Procurement Support – charged with procuring and contracting all goods and services in accordance with federal and judicial regulation.  Federal law forbids employees who are not delegated, certified contracting officers from procuring, obligating or contracting for goods or services that are to be funded from appropriated funds</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69396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418AB3"/>
                </a:solidFill>
              </a:rPr>
              <a:t>Administration</a:t>
            </a:r>
            <a:r>
              <a:rPr lang="en-US" sz="6600" dirty="0">
                <a:solidFill>
                  <a:srgbClr val="418AB3"/>
                </a:solidFill>
              </a:rPr>
              <a:t/>
            </a:r>
            <a:br>
              <a:rPr lang="en-US" sz="6600" dirty="0">
                <a:solidFill>
                  <a:srgbClr val="418AB3"/>
                </a:solidFill>
              </a:rPr>
            </a:br>
            <a:r>
              <a:rPr lang="en-US" sz="4400" b="1" dirty="0">
                <a:solidFill>
                  <a:srgbClr val="418AB3"/>
                </a:solidFill>
              </a:rPr>
              <a:t>How Can </a:t>
            </a:r>
            <a:r>
              <a:rPr lang="en-US" sz="4400" b="1" dirty="0" smtClean="0">
                <a:solidFill>
                  <a:srgbClr val="418AB3"/>
                </a:solidFill>
              </a:rPr>
              <a:t>Human Resources Help</a:t>
            </a:r>
            <a:r>
              <a:rPr lang="en-US" sz="4400" b="1" dirty="0">
                <a:solidFill>
                  <a:srgbClr val="418AB3"/>
                </a:solidFill>
              </a:rPr>
              <a:t>?</a:t>
            </a:r>
            <a:endParaRPr lang="en-US" sz="4400" dirty="0">
              <a:solidFill>
                <a:schemeClr val="accent1"/>
              </a:solidFill>
            </a:endParaRPr>
          </a:p>
        </p:txBody>
      </p:sp>
      <p:sp>
        <p:nvSpPr>
          <p:cNvPr id="3" name="Content Placeholder 2"/>
          <p:cNvSpPr>
            <a:spLocks noGrp="1"/>
          </p:cNvSpPr>
          <p:nvPr>
            <p:ph idx="1"/>
          </p:nvPr>
        </p:nvSpPr>
        <p:spPr>
          <a:xfrm>
            <a:off x="838200" y="1825624"/>
            <a:ext cx="10515600" cy="5032375"/>
          </a:xfrm>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a:bodyPr>
          <a:lstStyle/>
          <a:p>
            <a:pPr marL="0" indent="0">
              <a:spcBef>
                <a:spcPts val="0"/>
              </a:spcBef>
              <a:spcAft>
                <a:spcPts val="1200"/>
              </a:spcAft>
              <a:buNone/>
            </a:pPr>
            <a:r>
              <a:rPr lang="en-US" b="1" dirty="0">
                <a:solidFill>
                  <a:schemeClr val="bg1"/>
                </a:solidFill>
              </a:rPr>
              <a:t>Human Resources Department</a:t>
            </a:r>
          </a:p>
          <a:p>
            <a:pPr>
              <a:spcBef>
                <a:spcPts val="0"/>
              </a:spcBef>
              <a:spcAft>
                <a:spcPts val="1200"/>
              </a:spcAft>
            </a:pPr>
            <a:r>
              <a:rPr lang="en-US" b="1" dirty="0">
                <a:solidFill>
                  <a:schemeClr val="bg1"/>
                </a:solidFill>
              </a:rPr>
              <a:t>Mina Guzman </a:t>
            </a:r>
            <a:r>
              <a:rPr lang="en-US" dirty="0">
                <a:solidFill>
                  <a:schemeClr val="bg1"/>
                </a:solidFill>
              </a:rPr>
              <a:t>- Human Resources Supervisor</a:t>
            </a:r>
          </a:p>
          <a:p>
            <a:pPr lvl="1">
              <a:spcBef>
                <a:spcPts val="0"/>
              </a:spcBef>
              <a:spcAft>
                <a:spcPts val="1200"/>
              </a:spcAft>
              <a:buFont typeface="Courier New" panose="02070309020205020404" pitchFamily="49" charset="0"/>
              <a:buChar char="o"/>
            </a:pPr>
            <a:r>
              <a:rPr lang="en-US" dirty="0">
                <a:solidFill>
                  <a:schemeClr val="bg1"/>
                </a:solidFill>
              </a:rPr>
              <a:t>619-557-2959 </a:t>
            </a:r>
            <a:r>
              <a:rPr lang="en-US" i="1" dirty="0">
                <a:solidFill>
                  <a:schemeClr val="bg1"/>
                </a:solidFill>
              </a:rPr>
              <a:t>(office) or </a:t>
            </a:r>
            <a:r>
              <a:rPr lang="en-US" dirty="0">
                <a:solidFill>
                  <a:schemeClr val="bg1"/>
                </a:solidFill>
              </a:rPr>
              <a:t>619-805-6822 </a:t>
            </a:r>
            <a:r>
              <a:rPr lang="en-US" i="1" dirty="0">
                <a:solidFill>
                  <a:schemeClr val="bg1"/>
                </a:solidFill>
              </a:rPr>
              <a:t>(work iPhone)</a:t>
            </a:r>
          </a:p>
          <a:p>
            <a:pPr marL="0" indent="0">
              <a:spcBef>
                <a:spcPts val="0"/>
              </a:spcBef>
              <a:spcAft>
                <a:spcPts val="1200"/>
              </a:spcAft>
              <a:buNone/>
            </a:pPr>
            <a:r>
              <a:rPr lang="en-US" dirty="0">
                <a:solidFill>
                  <a:schemeClr val="bg1"/>
                </a:solidFill>
              </a:rPr>
              <a:t>* Staff Onboarding and Departure </a:t>
            </a:r>
          </a:p>
          <a:p>
            <a:pPr marL="0" indent="0">
              <a:spcBef>
                <a:spcPts val="0"/>
              </a:spcBef>
              <a:spcAft>
                <a:spcPts val="1200"/>
              </a:spcAft>
              <a:buNone/>
            </a:pPr>
            <a:r>
              <a:rPr lang="en-US" dirty="0">
                <a:solidFill>
                  <a:schemeClr val="bg1"/>
                </a:solidFill>
              </a:rPr>
              <a:t>* Security Access Cards</a:t>
            </a:r>
          </a:p>
          <a:p>
            <a:pPr marL="0" indent="0">
              <a:spcBef>
                <a:spcPts val="0"/>
              </a:spcBef>
              <a:spcAft>
                <a:spcPts val="1200"/>
              </a:spcAft>
              <a:buNone/>
            </a:pPr>
            <a:r>
              <a:rPr lang="en-US" dirty="0">
                <a:solidFill>
                  <a:schemeClr val="bg1"/>
                </a:solidFill>
              </a:rPr>
              <a:t>* Benefits and Payroll</a:t>
            </a:r>
          </a:p>
        </p:txBody>
      </p:sp>
    </p:spTree>
    <p:extLst>
      <p:ext uri="{BB962C8B-B14F-4D97-AF65-F5344CB8AC3E}">
        <p14:creationId xmlns:p14="http://schemas.microsoft.com/office/powerpoint/2010/main" val="122901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418AB3"/>
                </a:solidFill>
              </a:rPr>
              <a:t>Administration</a:t>
            </a:r>
            <a:r>
              <a:rPr lang="en-US" sz="6600" dirty="0">
                <a:solidFill>
                  <a:srgbClr val="418AB3"/>
                </a:solidFill>
              </a:rPr>
              <a:t/>
            </a:r>
            <a:br>
              <a:rPr lang="en-US" sz="6600" dirty="0">
                <a:solidFill>
                  <a:srgbClr val="418AB3"/>
                </a:solidFill>
              </a:rPr>
            </a:br>
            <a:r>
              <a:rPr lang="en-US" sz="4400" b="1" dirty="0">
                <a:solidFill>
                  <a:srgbClr val="418AB3"/>
                </a:solidFill>
              </a:rPr>
              <a:t>How Can </a:t>
            </a:r>
            <a:r>
              <a:rPr lang="en-US" sz="4400" b="1" dirty="0" smtClean="0">
                <a:solidFill>
                  <a:srgbClr val="418AB3"/>
                </a:solidFill>
              </a:rPr>
              <a:t>Finance </a:t>
            </a:r>
            <a:r>
              <a:rPr lang="en-US" sz="4400" b="1" dirty="0">
                <a:solidFill>
                  <a:srgbClr val="418AB3"/>
                </a:solidFill>
              </a:rPr>
              <a:t>Help?</a:t>
            </a:r>
            <a:endParaRPr lang="en-US" sz="4400" dirty="0">
              <a:solidFill>
                <a:schemeClr val="accent1"/>
              </a:solidFill>
            </a:endParaRPr>
          </a:p>
        </p:txBody>
      </p:sp>
      <p:sp>
        <p:nvSpPr>
          <p:cNvPr id="3" name="Content Placeholder 2"/>
          <p:cNvSpPr>
            <a:spLocks noGrp="1"/>
          </p:cNvSpPr>
          <p:nvPr>
            <p:ph idx="1"/>
          </p:nvPr>
        </p:nvSpPr>
        <p:spPr>
          <a:xfrm>
            <a:off x="838200" y="1825624"/>
            <a:ext cx="10515600" cy="5032375"/>
          </a:xfrm>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fontScale="92500"/>
          </a:bodyPr>
          <a:lstStyle/>
          <a:p>
            <a:pPr marL="0" indent="0">
              <a:spcBef>
                <a:spcPts val="0"/>
              </a:spcBef>
              <a:spcAft>
                <a:spcPts val="1200"/>
              </a:spcAft>
              <a:buNone/>
            </a:pPr>
            <a:r>
              <a:rPr lang="en-US" b="1" dirty="0">
                <a:solidFill>
                  <a:schemeClr val="bg1"/>
                </a:solidFill>
              </a:rPr>
              <a:t>Finance Department</a:t>
            </a:r>
          </a:p>
          <a:p>
            <a:pPr>
              <a:spcBef>
                <a:spcPts val="0"/>
              </a:spcBef>
              <a:spcAft>
                <a:spcPts val="1200"/>
              </a:spcAft>
            </a:pPr>
            <a:r>
              <a:rPr lang="en-US" b="1" dirty="0">
                <a:solidFill>
                  <a:schemeClr val="bg1"/>
                </a:solidFill>
              </a:rPr>
              <a:t>Laura Jimenez </a:t>
            </a:r>
            <a:r>
              <a:rPr lang="en-US" dirty="0">
                <a:solidFill>
                  <a:schemeClr val="bg1"/>
                </a:solidFill>
              </a:rPr>
              <a:t>- Financial Supervisor</a:t>
            </a:r>
          </a:p>
          <a:p>
            <a:pPr lvl="1">
              <a:spcBef>
                <a:spcPts val="0"/>
              </a:spcBef>
              <a:spcAft>
                <a:spcPts val="1200"/>
              </a:spcAft>
              <a:buFont typeface="Courier New" panose="02070309020205020404" pitchFamily="49" charset="0"/>
              <a:buChar char="o"/>
            </a:pPr>
            <a:r>
              <a:rPr lang="en-US" dirty="0">
                <a:solidFill>
                  <a:schemeClr val="bg1"/>
                </a:solidFill>
              </a:rPr>
              <a:t>619-557-6366 </a:t>
            </a:r>
            <a:r>
              <a:rPr lang="en-US" i="1" dirty="0">
                <a:solidFill>
                  <a:schemeClr val="bg1"/>
                </a:solidFill>
              </a:rPr>
              <a:t>(office) or </a:t>
            </a:r>
            <a:r>
              <a:rPr lang="en-US" dirty="0">
                <a:solidFill>
                  <a:schemeClr val="bg1"/>
                </a:solidFill>
              </a:rPr>
              <a:t>619-602-8876 </a:t>
            </a:r>
            <a:r>
              <a:rPr lang="en-US" i="1" dirty="0">
                <a:solidFill>
                  <a:schemeClr val="bg1"/>
                </a:solidFill>
              </a:rPr>
              <a:t>(work iPhone)</a:t>
            </a:r>
          </a:p>
          <a:p>
            <a:pPr marL="0" indent="0">
              <a:spcBef>
                <a:spcPts val="0"/>
              </a:spcBef>
              <a:spcAft>
                <a:spcPts val="1200"/>
              </a:spcAft>
              <a:buNone/>
            </a:pPr>
            <a:r>
              <a:rPr lang="en-US" dirty="0">
                <a:solidFill>
                  <a:schemeClr val="bg1"/>
                </a:solidFill>
              </a:rPr>
              <a:t>* Travel Services –  employee travel experts - charged with reviewing and certifying that travel reimbursement requests follow all judiciary travel regulations and then processing approved vouchers for payment.  Once judge approves law clerk travel, authorizes charges to court’s credit card for air travel arranged through National Travel. </a:t>
            </a:r>
          </a:p>
          <a:p>
            <a:pPr marL="0" indent="0">
              <a:spcBef>
                <a:spcPts val="0"/>
              </a:spcBef>
              <a:spcAft>
                <a:spcPts val="1200"/>
              </a:spcAft>
              <a:buNone/>
            </a:pPr>
            <a:r>
              <a:rPr lang="en-US" dirty="0">
                <a:solidFill>
                  <a:schemeClr val="bg1"/>
                </a:solidFill>
              </a:rPr>
              <a:t>* Deposit and Withdrawal of moneys in pending or adjudicated cases (Registry Funds), including Interpleader funds and bonds for costs. Also holds personal and real property in accordance with Court’s order.</a:t>
            </a:r>
          </a:p>
        </p:txBody>
      </p:sp>
    </p:spTree>
    <p:extLst>
      <p:ext uri="{BB962C8B-B14F-4D97-AF65-F5344CB8AC3E}">
        <p14:creationId xmlns:p14="http://schemas.microsoft.com/office/powerpoint/2010/main" val="27028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1"/>
                </a:solidFill>
              </a:rPr>
              <a:t>Southern District of California</a:t>
            </a:r>
            <a:r>
              <a:rPr lang="en-US" sz="4400" b="1" dirty="0" smtClean="0">
                <a:solidFill>
                  <a:schemeClr val="accent1"/>
                </a:solidFill>
              </a:rPr>
              <a:t/>
            </a:r>
            <a:br>
              <a:rPr lang="en-US" sz="4400" b="1" dirty="0" smtClean="0">
                <a:solidFill>
                  <a:schemeClr val="accent1"/>
                </a:solidFill>
              </a:rPr>
            </a:br>
            <a:r>
              <a:rPr lang="en-US" sz="4400" b="1" dirty="0" smtClean="0">
                <a:solidFill>
                  <a:schemeClr val="accent1"/>
                </a:solidFill>
              </a:rPr>
              <a:t>Clerk’s Office Panel</a:t>
            </a:r>
            <a:endParaRPr lang="en-US" sz="4400" b="1" dirty="0">
              <a:solidFill>
                <a:schemeClr val="accent1"/>
              </a:solidFill>
            </a:endParaRPr>
          </a:p>
        </p:txBody>
      </p:sp>
      <p:sp>
        <p:nvSpPr>
          <p:cNvPr id="3" name="Content Placeholder 2"/>
          <p:cNvSpPr>
            <a:spLocks noGrp="1"/>
          </p:cNvSpPr>
          <p:nvPr>
            <p:ph idx="1"/>
          </p:nvPr>
        </p:nvSpPr>
        <p:spPr>
          <a:xfrm>
            <a:off x="838200" y="2171700"/>
            <a:ext cx="10515600" cy="4686299"/>
          </a:xfrm>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a:bodyPr>
          <a:lstStyle/>
          <a:p>
            <a:pPr marL="0" indent="0" algn="ctr">
              <a:spcBef>
                <a:spcPts val="0"/>
              </a:spcBef>
              <a:spcAft>
                <a:spcPts val="2400"/>
              </a:spcAft>
              <a:buNone/>
            </a:pPr>
            <a:r>
              <a:rPr lang="en-US" sz="3200" b="1" dirty="0" smtClean="0">
                <a:solidFill>
                  <a:schemeClr val="bg1"/>
                </a:solidFill>
              </a:rPr>
              <a:t>Mickey Ochoa</a:t>
            </a:r>
            <a:r>
              <a:rPr lang="en-US" dirty="0" smtClean="0">
                <a:solidFill>
                  <a:schemeClr val="bg1"/>
                </a:solidFill>
              </a:rPr>
              <a:t/>
            </a:r>
            <a:br>
              <a:rPr lang="en-US" dirty="0" smtClean="0">
                <a:solidFill>
                  <a:schemeClr val="bg1"/>
                </a:solidFill>
              </a:rPr>
            </a:br>
            <a:r>
              <a:rPr lang="en-US" sz="2400" dirty="0" smtClean="0">
                <a:solidFill>
                  <a:schemeClr val="bg1"/>
                </a:solidFill>
              </a:rPr>
              <a:t>Chief Deputy of Administration</a:t>
            </a:r>
          </a:p>
          <a:p>
            <a:pPr marL="0" indent="0" algn="ctr">
              <a:spcBef>
                <a:spcPts val="0"/>
              </a:spcBef>
              <a:spcAft>
                <a:spcPts val="1200"/>
              </a:spcAft>
              <a:buNone/>
            </a:pPr>
            <a:r>
              <a:rPr lang="en-US" sz="3200" b="1" dirty="0" smtClean="0">
                <a:solidFill>
                  <a:schemeClr val="bg1"/>
                </a:solidFill>
              </a:rPr>
              <a:t>Jenelynn </a:t>
            </a:r>
            <a:r>
              <a:rPr lang="en-US" sz="3200" b="1" dirty="0" smtClean="0">
                <a:solidFill>
                  <a:schemeClr val="bg1"/>
                </a:solidFill>
              </a:rPr>
              <a:t>Jocson</a:t>
            </a:r>
            <a:r>
              <a:rPr lang="en-US" dirty="0" smtClean="0">
                <a:solidFill>
                  <a:schemeClr val="bg1"/>
                </a:solidFill>
              </a:rPr>
              <a:t/>
            </a:r>
            <a:br>
              <a:rPr lang="en-US" dirty="0" smtClean="0">
                <a:solidFill>
                  <a:schemeClr val="bg1"/>
                </a:solidFill>
              </a:rPr>
            </a:br>
            <a:r>
              <a:rPr lang="en-US" sz="2400" dirty="0" smtClean="0">
                <a:solidFill>
                  <a:schemeClr val="bg1"/>
                </a:solidFill>
              </a:rPr>
              <a:t>Case Services Supervisor</a:t>
            </a:r>
          </a:p>
        </p:txBody>
      </p:sp>
    </p:spTree>
    <p:extLst>
      <p:ext uri="{BB962C8B-B14F-4D97-AF65-F5344CB8AC3E}">
        <p14:creationId xmlns:p14="http://schemas.microsoft.com/office/powerpoint/2010/main" val="161436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418AB3"/>
                </a:solidFill>
              </a:rPr>
              <a:t>Administration - Interpreter Services Department, Jury Department</a:t>
            </a:r>
            <a:r>
              <a:rPr lang="en-US" sz="8000" dirty="0">
                <a:solidFill>
                  <a:srgbClr val="418AB3"/>
                </a:solidFill>
              </a:rPr>
              <a:t/>
            </a:r>
            <a:br>
              <a:rPr lang="en-US" sz="8000" dirty="0">
                <a:solidFill>
                  <a:srgbClr val="418AB3"/>
                </a:solidFill>
              </a:rPr>
            </a:br>
            <a:r>
              <a:rPr lang="en-US" sz="4400" b="1" dirty="0" smtClean="0">
                <a:solidFill>
                  <a:srgbClr val="418AB3"/>
                </a:solidFill>
              </a:rPr>
              <a:t>Who Should I Contact?</a:t>
            </a:r>
            <a:endParaRPr lang="en-US" sz="4400" dirty="0">
              <a:solidFill>
                <a:schemeClr val="accent1"/>
              </a:solidFill>
            </a:endParaRPr>
          </a:p>
        </p:txBody>
      </p:sp>
      <p:sp>
        <p:nvSpPr>
          <p:cNvPr id="3" name="Content Placeholder 2"/>
          <p:cNvSpPr>
            <a:spLocks noGrp="1"/>
          </p:cNvSpPr>
          <p:nvPr>
            <p:ph idx="1"/>
          </p:nvPr>
        </p:nvSpPr>
        <p:spPr>
          <a:xfrm>
            <a:off x="838200" y="1978429"/>
            <a:ext cx="10515600" cy="4879570"/>
          </a:xfrm>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a:bodyPr>
          <a:lstStyle/>
          <a:p>
            <a:pPr marL="0" indent="0">
              <a:spcBef>
                <a:spcPts val="0"/>
              </a:spcBef>
              <a:spcAft>
                <a:spcPts val="1200"/>
              </a:spcAft>
              <a:buNone/>
            </a:pPr>
            <a:r>
              <a:rPr lang="en-US" b="1" dirty="0">
                <a:solidFill>
                  <a:schemeClr val="bg1"/>
                </a:solidFill>
              </a:rPr>
              <a:t>Interpreters Department</a:t>
            </a:r>
          </a:p>
          <a:p>
            <a:pPr>
              <a:spcBef>
                <a:spcPts val="0"/>
              </a:spcBef>
              <a:spcAft>
                <a:spcPts val="1200"/>
              </a:spcAft>
            </a:pPr>
            <a:r>
              <a:rPr lang="en-US" b="1" dirty="0">
                <a:solidFill>
                  <a:schemeClr val="bg1"/>
                </a:solidFill>
              </a:rPr>
              <a:t>Gloria Mayne </a:t>
            </a:r>
            <a:r>
              <a:rPr lang="en-US" dirty="0">
                <a:solidFill>
                  <a:schemeClr val="bg1"/>
                </a:solidFill>
              </a:rPr>
              <a:t>-</a:t>
            </a:r>
            <a:r>
              <a:rPr lang="en-US" dirty="0" smtClean="0">
                <a:solidFill>
                  <a:schemeClr val="bg1"/>
                </a:solidFill>
              </a:rPr>
              <a:t> </a:t>
            </a:r>
            <a:r>
              <a:rPr lang="en-US" dirty="0">
                <a:solidFill>
                  <a:schemeClr val="bg1"/>
                </a:solidFill>
              </a:rPr>
              <a:t>Manager of Interpreter Services</a:t>
            </a:r>
          </a:p>
          <a:p>
            <a:pPr lvl="1">
              <a:spcBef>
                <a:spcPts val="0"/>
              </a:spcBef>
              <a:spcAft>
                <a:spcPts val="1200"/>
              </a:spcAft>
              <a:buFont typeface="Courier New" panose="02070309020205020404" pitchFamily="49" charset="0"/>
              <a:buChar char="o"/>
            </a:pPr>
            <a:r>
              <a:rPr lang="en-US" dirty="0">
                <a:solidFill>
                  <a:schemeClr val="bg1"/>
                </a:solidFill>
              </a:rPr>
              <a:t>619-557-5205 </a:t>
            </a:r>
            <a:r>
              <a:rPr lang="en-US" i="1" dirty="0">
                <a:solidFill>
                  <a:schemeClr val="bg1"/>
                </a:solidFill>
              </a:rPr>
              <a:t>(office) or </a:t>
            </a:r>
            <a:r>
              <a:rPr lang="en-US" dirty="0">
                <a:solidFill>
                  <a:schemeClr val="bg1"/>
                </a:solidFill>
              </a:rPr>
              <a:t>619-250-4179 </a:t>
            </a:r>
            <a:r>
              <a:rPr lang="en-US" i="1" dirty="0">
                <a:solidFill>
                  <a:schemeClr val="bg1"/>
                </a:solidFill>
              </a:rPr>
              <a:t>(work iPhone)</a:t>
            </a:r>
          </a:p>
          <a:p>
            <a:pPr marL="0" indent="0">
              <a:spcBef>
                <a:spcPts val="0"/>
              </a:spcBef>
              <a:spcAft>
                <a:spcPts val="1200"/>
              </a:spcAft>
              <a:buNone/>
            </a:pPr>
            <a:endParaRPr lang="en-US" b="1" dirty="0">
              <a:solidFill>
                <a:schemeClr val="bg1"/>
              </a:solidFill>
            </a:endParaRPr>
          </a:p>
          <a:p>
            <a:pPr marL="0" indent="0">
              <a:spcBef>
                <a:spcPts val="0"/>
              </a:spcBef>
              <a:spcAft>
                <a:spcPts val="1200"/>
              </a:spcAft>
              <a:buNone/>
            </a:pPr>
            <a:r>
              <a:rPr lang="en-US" b="1" dirty="0">
                <a:solidFill>
                  <a:schemeClr val="bg1"/>
                </a:solidFill>
              </a:rPr>
              <a:t>Jury Department</a:t>
            </a:r>
          </a:p>
          <a:p>
            <a:pPr>
              <a:spcBef>
                <a:spcPts val="0"/>
              </a:spcBef>
              <a:spcAft>
                <a:spcPts val="1200"/>
              </a:spcAft>
            </a:pPr>
            <a:r>
              <a:rPr lang="en-US" b="1" dirty="0">
                <a:solidFill>
                  <a:schemeClr val="bg1"/>
                </a:solidFill>
              </a:rPr>
              <a:t>Irma </a:t>
            </a:r>
            <a:r>
              <a:rPr lang="en-US" b="1" dirty="0" err="1">
                <a:solidFill>
                  <a:schemeClr val="bg1"/>
                </a:solidFill>
              </a:rPr>
              <a:t>Fletes</a:t>
            </a:r>
            <a:r>
              <a:rPr lang="en-US" b="1" dirty="0">
                <a:solidFill>
                  <a:schemeClr val="bg1"/>
                </a:solidFill>
              </a:rPr>
              <a:t> </a:t>
            </a:r>
            <a:r>
              <a:rPr lang="en-US" dirty="0">
                <a:solidFill>
                  <a:schemeClr val="bg1"/>
                </a:solidFill>
              </a:rPr>
              <a:t>-</a:t>
            </a:r>
            <a:r>
              <a:rPr lang="en-US" dirty="0" smtClean="0">
                <a:solidFill>
                  <a:schemeClr val="bg1"/>
                </a:solidFill>
              </a:rPr>
              <a:t> </a:t>
            </a:r>
            <a:r>
              <a:rPr lang="en-US" dirty="0">
                <a:solidFill>
                  <a:schemeClr val="bg1"/>
                </a:solidFill>
              </a:rPr>
              <a:t>Jury Administrator</a:t>
            </a:r>
          </a:p>
          <a:p>
            <a:pPr lvl="1">
              <a:spcBef>
                <a:spcPts val="0"/>
              </a:spcBef>
              <a:spcAft>
                <a:spcPts val="1200"/>
              </a:spcAft>
              <a:buFont typeface="Courier New" panose="02070309020205020404" pitchFamily="49" charset="0"/>
              <a:buChar char="o"/>
            </a:pPr>
            <a:r>
              <a:rPr lang="en-US" dirty="0">
                <a:solidFill>
                  <a:schemeClr val="bg1"/>
                </a:solidFill>
              </a:rPr>
              <a:t>619-446-3750 </a:t>
            </a:r>
            <a:r>
              <a:rPr lang="en-US" i="1" dirty="0">
                <a:solidFill>
                  <a:schemeClr val="bg1"/>
                </a:solidFill>
              </a:rPr>
              <a:t>(office) or </a:t>
            </a:r>
            <a:r>
              <a:rPr lang="en-US" dirty="0">
                <a:solidFill>
                  <a:schemeClr val="bg1"/>
                </a:solidFill>
              </a:rPr>
              <a:t>619-865-1125 </a:t>
            </a:r>
            <a:r>
              <a:rPr lang="en-US" i="1" dirty="0">
                <a:solidFill>
                  <a:schemeClr val="bg1"/>
                </a:solidFill>
              </a:rPr>
              <a:t>(work iPhone)</a:t>
            </a:r>
          </a:p>
          <a:p>
            <a:pPr marL="0" indent="0">
              <a:spcBef>
                <a:spcPts val="0"/>
              </a:spcBef>
              <a:spcAft>
                <a:spcPts val="1200"/>
              </a:spcAft>
              <a:buNone/>
            </a:pPr>
            <a:endParaRPr lang="en-US" b="1" dirty="0">
              <a:solidFill>
                <a:schemeClr val="bg1"/>
              </a:solidFill>
            </a:endParaRPr>
          </a:p>
        </p:txBody>
      </p:sp>
    </p:spTree>
    <p:extLst>
      <p:ext uri="{BB962C8B-B14F-4D97-AF65-F5344CB8AC3E}">
        <p14:creationId xmlns:p14="http://schemas.microsoft.com/office/powerpoint/2010/main" val="311474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1891"/>
            <a:ext cx="10515600" cy="964276"/>
          </a:xfrm>
        </p:spPr>
        <p:txBody>
          <a:bodyPr>
            <a:normAutofit fontScale="90000"/>
          </a:bodyPr>
          <a:lstStyle/>
          <a:p>
            <a:r>
              <a:rPr lang="en-US" sz="2700" dirty="0" smtClean="0">
                <a:solidFill>
                  <a:srgbClr val="418AB3"/>
                </a:solidFill>
              </a:rPr>
              <a:t>CM/ECF v6.2, SharePoint, Microsoft Word, etc.</a:t>
            </a:r>
            <a:r>
              <a:rPr lang="en-US" sz="8000" dirty="0">
                <a:solidFill>
                  <a:srgbClr val="418AB3"/>
                </a:solidFill>
              </a:rPr>
              <a:t/>
            </a:r>
            <a:br>
              <a:rPr lang="en-US" sz="8000" dirty="0">
                <a:solidFill>
                  <a:srgbClr val="418AB3"/>
                </a:solidFill>
              </a:rPr>
            </a:br>
            <a:r>
              <a:rPr lang="en-US" sz="4900" b="1" dirty="0" smtClean="0">
                <a:solidFill>
                  <a:srgbClr val="418AB3"/>
                </a:solidFill>
              </a:rPr>
              <a:t>Where Can I Find Support?</a:t>
            </a:r>
            <a:endParaRPr lang="en-US" sz="4900" dirty="0">
              <a:solidFill>
                <a:schemeClr val="accent1"/>
              </a:solidFill>
            </a:endParaRPr>
          </a:p>
        </p:txBody>
      </p:sp>
      <p:sp>
        <p:nvSpPr>
          <p:cNvPr id="3" name="Content Placeholder 2"/>
          <p:cNvSpPr>
            <a:spLocks noGrp="1"/>
          </p:cNvSpPr>
          <p:nvPr>
            <p:ph idx="1"/>
          </p:nvPr>
        </p:nvSpPr>
        <p:spPr>
          <a:xfrm>
            <a:off x="838200" y="1911928"/>
            <a:ext cx="10515600" cy="4946072"/>
          </a:xfrm>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fontScale="92500" lnSpcReduction="20000"/>
          </a:bodyPr>
          <a:lstStyle/>
          <a:p>
            <a:pPr>
              <a:spcBef>
                <a:spcPts val="0"/>
              </a:spcBef>
              <a:spcAft>
                <a:spcPts val="1200"/>
              </a:spcAft>
            </a:pPr>
            <a:r>
              <a:rPr lang="en-US" b="1" dirty="0" smtClean="0">
                <a:solidFill>
                  <a:schemeClr val="bg1"/>
                </a:solidFill>
              </a:rPr>
              <a:t>Jenelynn Jocson </a:t>
            </a:r>
            <a:r>
              <a:rPr lang="en-US" dirty="0" smtClean="0">
                <a:solidFill>
                  <a:schemeClr val="bg1"/>
                </a:solidFill>
              </a:rPr>
              <a:t>- Case Services Supervisor (Team 1)</a:t>
            </a:r>
          </a:p>
          <a:p>
            <a:pPr lvl="1">
              <a:spcBef>
                <a:spcPts val="0"/>
              </a:spcBef>
              <a:spcAft>
                <a:spcPts val="1200"/>
              </a:spcAft>
              <a:buFont typeface="Courier New" panose="02070309020205020404" pitchFamily="49" charset="0"/>
              <a:buChar char="o"/>
            </a:pPr>
            <a:r>
              <a:rPr lang="en-US" dirty="0" smtClean="0">
                <a:solidFill>
                  <a:schemeClr val="bg1"/>
                </a:solidFill>
              </a:rPr>
              <a:t>619-557-7356 </a:t>
            </a:r>
            <a:r>
              <a:rPr lang="en-US" i="1" dirty="0" smtClean="0">
                <a:solidFill>
                  <a:schemeClr val="bg1"/>
                </a:solidFill>
              </a:rPr>
              <a:t>(office) or </a:t>
            </a:r>
            <a:r>
              <a:rPr lang="en-US" dirty="0" smtClean="0">
                <a:solidFill>
                  <a:schemeClr val="bg1"/>
                </a:solidFill>
              </a:rPr>
              <a:t>619-756-4174 </a:t>
            </a:r>
            <a:r>
              <a:rPr lang="en-US" i="1" dirty="0" smtClean="0">
                <a:solidFill>
                  <a:schemeClr val="bg1"/>
                </a:solidFill>
              </a:rPr>
              <a:t>(work iPhone)</a:t>
            </a:r>
          </a:p>
          <a:p>
            <a:pPr lvl="1">
              <a:spcBef>
                <a:spcPts val="0"/>
              </a:spcBef>
              <a:spcAft>
                <a:spcPts val="1200"/>
              </a:spcAft>
              <a:buFont typeface="Courier New" panose="02070309020205020404" pitchFamily="49" charset="0"/>
              <a:buChar char="o"/>
            </a:pPr>
            <a:r>
              <a:rPr lang="en-US" dirty="0" smtClean="0">
                <a:solidFill>
                  <a:schemeClr val="bg1"/>
                </a:solidFill>
              </a:rPr>
              <a:t>jenelynn_jocson@casd.uscourts.gov</a:t>
            </a:r>
          </a:p>
          <a:p>
            <a:pPr>
              <a:spcBef>
                <a:spcPts val="0"/>
              </a:spcBef>
              <a:spcAft>
                <a:spcPts val="1200"/>
              </a:spcAft>
            </a:pPr>
            <a:r>
              <a:rPr lang="en-US" b="1" dirty="0" smtClean="0">
                <a:solidFill>
                  <a:schemeClr val="bg1"/>
                </a:solidFill>
              </a:rPr>
              <a:t>Joseph Diaz </a:t>
            </a:r>
            <a:r>
              <a:rPr lang="en-US" dirty="0" smtClean="0">
                <a:solidFill>
                  <a:schemeClr val="bg1"/>
                </a:solidFill>
              </a:rPr>
              <a:t>- CM/ECF Coordinator</a:t>
            </a:r>
          </a:p>
          <a:p>
            <a:pPr lvl="1">
              <a:spcBef>
                <a:spcPts val="0"/>
              </a:spcBef>
              <a:spcAft>
                <a:spcPts val="1200"/>
              </a:spcAft>
              <a:buFont typeface="Courier New" panose="02070309020205020404" pitchFamily="49" charset="0"/>
              <a:buChar char="o"/>
            </a:pPr>
            <a:r>
              <a:rPr lang="en-US" dirty="0" smtClean="0">
                <a:solidFill>
                  <a:schemeClr val="bg1"/>
                </a:solidFill>
              </a:rPr>
              <a:t>619-557-5601 </a:t>
            </a:r>
            <a:r>
              <a:rPr lang="en-US" i="1" dirty="0">
                <a:solidFill>
                  <a:schemeClr val="bg1"/>
                </a:solidFill>
              </a:rPr>
              <a:t>(</a:t>
            </a:r>
            <a:r>
              <a:rPr lang="en-US" i="1" dirty="0" smtClean="0">
                <a:solidFill>
                  <a:schemeClr val="bg1"/>
                </a:solidFill>
              </a:rPr>
              <a:t>office) or </a:t>
            </a:r>
            <a:r>
              <a:rPr lang="en-US" dirty="0" smtClean="0">
                <a:solidFill>
                  <a:schemeClr val="bg1"/>
                </a:solidFill>
              </a:rPr>
              <a:t>619-807-6227 </a:t>
            </a:r>
            <a:r>
              <a:rPr lang="en-US" i="1" dirty="0">
                <a:solidFill>
                  <a:schemeClr val="bg1"/>
                </a:solidFill>
              </a:rPr>
              <a:t>(work iPhone</a:t>
            </a:r>
            <a:r>
              <a:rPr lang="en-US" i="1" dirty="0" smtClean="0">
                <a:solidFill>
                  <a:schemeClr val="bg1"/>
                </a:solidFill>
              </a:rPr>
              <a:t>)</a:t>
            </a:r>
          </a:p>
          <a:p>
            <a:pPr lvl="1">
              <a:spcBef>
                <a:spcPts val="0"/>
              </a:spcBef>
              <a:spcAft>
                <a:spcPts val="1200"/>
              </a:spcAft>
              <a:buFont typeface="Courier New" panose="02070309020205020404" pitchFamily="49" charset="0"/>
              <a:buChar char="o"/>
            </a:pPr>
            <a:r>
              <a:rPr lang="en-US" dirty="0">
                <a:solidFill>
                  <a:schemeClr val="bg1"/>
                </a:solidFill>
              </a:rPr>
              <a:t>j</a:t>
            </a:r>
            <a:r>
              <a:rPr lang="en-US" dirty="0" smtClean="0">
                <a:solidFill>
                  <a:schemeClr val="bg1"/>
                </a:solidFill>
              </a:rPr>
              <a:t>oseph_diaz@casd.uscourts.gov</a:t>
            </a:r>
          </a:p>
          <a:p>
            <a:pPr>
              <a:spcBef>
                <a:spcPts val="0"/>
              </a:spcBef>
              <a:spcAft>
                <a:spcPts val="1200"/>
              </a:spcAft>
            </a:pPr>
            <a:r>
              <a:rPr lang="en-US" b="1" dirty="0" smtClean="0">
                <a:solidFill>
                  <a:schemeClr val="bg1"/>
                </a:solidFill>
              </a:rPr>
              <a:t>Daniel </a:t>
            </a:r>
            <a:r>
              <a:rPr lang="en-US" b="1" dirty="0" err="1" smtClean="0">
                <a:solidFill>
                  <a:schemeClr val="bg1"/>
                </a:solidFill>
              </a:rPr>
              <a:t>Nanula</a:t>
            </a:r>
            <a:r>
              <a:rPr lang="en-US" b="1" dirty="0" smtClean="0">
                <a:solidFill>
                  <a:schemeClr val="bg1"/>
                </a:solidFill>
              </a:rPr>
              <a:t> </a:t>
            </a:r>
            <a:r>
              <a:rPr lang="en-US" dirty="0" smtClean="0">
                <a:solidFill>
                  <a:schemeClr val="bg1"/>
                </a:solidFill>
              </a:rPr>
              <a:t>- CM/ECF Administrator</a:t>
            </a:r>
          </a:p>
          <a:p>
            <a:pPr lvl="1">
              <a:spcBef>
                <a:spcPts val="0"/>
              </a:spcBef>
              <a:spcAft>
                <a:spcPts val="1200"/>
              </a:spcAft>
              <a:buFont typeface="Courier New" panose="02070309020205020404" pitchFamily="49" charset="0"/>
              <a:buChar char="o"/>
            </a:pPr>
            <a:r>
              <a:rPr lang="en-US" dirty="0" smtClean="0">
                <a:solidFill>
                  <a:schemeClr val="bg1"/>
                </a:solidFill>
              </a:rPr>
              <a:t>619-557-7440 </a:t>
            </a:r>
            <a:r>
              <a:rPr lang="en-US" i="1" dirty="0">
                <a:solidFill>
                  <a:schemeClr val="bg1"/>
                </a:solidFill>
              </a:rPr>
              <a:t>(</a:t>
            </a:r>
            <a:r>
              <a:rPr lang="en-US" i="1" dirty="0" smtClean="0">
                <a:solidFill>
                  <a:schemeClr val="bg1"/>
                </a:solidFill>
              </a:rPr>
              <a:t>office) or </a:t>
            </a:r>
            <a:r>
              <a:rPr lang="en-US" dirty="0" smtClean="0">
                <a:solidFill>
                  <a:schemeClr val="bg1"/>
                </a:solidFill>
              </a:rPr>
              <a:t>619-665-8476 </a:t>
            </a:r>
            <a:r>
              <a:rPr lang="en-US" i="1" dirty="0">
                <a:solidFill>
                  <a:schemeClr val="bg1"/>
                </a:solidFill>
              </a:rPr>
              <a:t>(work iPhone</a:t>
            </a:r>
            <a:r>
              <a:rPr lang="en-US" i="1" dirty="0" smtClean="0">
                <a:solidFill>
                  <a:schemeClr val="bg1"/>
                </a:solidFill>
              </a:rPr>
              <a:t>)</a:t>
            </a:r>
          </a:p>
          <a:p>
            <a:pPr lvl="1">
              <a:spcBef>
                <a:spcPts val="0"/>
              </a:spcBef>
              <a:spcAft>
                <a:spcPts val="1200"/>
              </a:spcAft>
              <a:buFont typeface="Courier New" panose="02070309020205020404" pitchFamily="49" charset="0"/>
              <a:buChar char="o"/>
            </a:pPr>
            <a:r>
              <a:rPr lang="en-US" dirty="0" smtClean="0">
                <a:solidFill>
                  <a:schemeClr val="bg1"/>
                </a:solidFill>
              </a:rPr>
              <a:t>daniel_nanula@casd.uscourts.gov</a:t>
            </a:r>
          </a:p>
          <a:p>
            <a:pPr>
              <a:spcBef>
                <a:spcPts val="0"/>
              </a:spcBef>
              <a:spcAft>
                <a:spcPts val="1200"/>
              </a:spcAft>
            </a:pPr>
            <a:r>
              <a:rPr lang="en-US" b="1" dirty="0" smtClean="0">
                <a:solidFill>
                  <a:schemeClr val="bg1"/>
                </a:solidFill>
              </a:rPr>
              <a:t>Mike Cruz </a:t>
            </a:r>
            <a:r>
              <a:rPr lang="en-US" dirty="0" smtClean="0">
                <a:solidFill>
                  <a:schemeClr val="bg1"/>
                </a:solidFill>
              </a:rPr>
              <a:t>- </a:t>
            </a:r>
            <a:r>
              <a:rPr lang="en-US" dirty="0">
                <a:solidFill>
                  <a:schemeClr val="bg1"/>
                </a:solidFill>
              </a:rPr>
              <a:t>CM/ECF Administrator</a:t>
            </a:r>
          </a:p>
          <a:p>
            <a:pPr lvl="1">
              <a:spcBef>
                <a:spcPts val="0"/>
              </a:spcBef>
              <a:spcAft>
                <a:spcPts val="1200"/>
              </a:spcAft>
              <a:buFont typeface="Courier New" panose="02070309020205020404" pitchFamily="49" charset="0"/>
              <a:buChar char="o"/>
            </a:pPr>
            <a:r>
              <a:rPr lang="en-US" dirty="0" smtClean="0">
                <a:solidFill>
                  <a:schemeClr val="bg1"/>
                </a:solidFill>
              </a:rPr>
              <a:t>619-557-7355 </a:t>
            </a:r>
            <a:r>
              <a:rPr lang="en-US" i="1" dirty="0">
                <a:solidFill>
                  <a:schemeClr val="bg1"/>
                </a:solidFill>
              </a:rPr>
              <a:t>(office) or </a:t>
            </a:r>
            <a:r>
              <a:rPr lang="en-US" dirty="0" smtClean="0">
                <a:solidFill>
                  <a:schemeClr val="bg1"/>
                </a:solidFill>
              </a:rPr>
              <a:t>619-787-2301 </a:t>
            </a:r>
            <a:r>
              <a:rPr lang="en-US" i="1" dirty="0">
                <a:solidFill>
                  <a:schemeClr val="bg1"/>
                </a:solidFill>
              </a:rPr>
              <a:t>(work iPhone)</a:t>
            </a:r>
          </a:p>
          <a:p>
            <a:pPr lvl="1">
              <a:spcBef>
                <a:spcPts val="0"/>
              </a:spcBef>
              <a:spcAft>
                <a:spcPts val="1200"/>
              </a:spcAft>
              <a:buFont typeface="Courier New" panose="02070309020205020404" pitchFamily="49" charset="0"/>
              <a:buChar char="o"/>
            </a:pPr>
            <a:r>
              <a:rPr lang="en-US" dirty="0">
                <a:solidFill>
                  <a:schemeClr val="bg1"/>
                </a:solidFill>
              </a:rPr>
              <a:t>m</a:t>
            </a:r>
            <a:r>
              <a:rPr lang="en-US" dirty="0" smtClean="0">
                <a:solidFill>
                  <a:schemeClr val="bg1"/>
                </a:solidFill>
              </a:rPr>
              <a:t>ike_cruz@casd.uscourts.gov</a:t>
            </a:r>
            <a:endParaRPr lang="en-US" dirty="0">
              <a:solidFill>
                <a:schemeClr val="bg1"/>
              </a:solidFill>
            </a:endParaRPr>
          </a:p>
          <a:p>
            <a:pPr lvl="1">
              <a:spcBef>
                <a:spcPts val="0"/>
              </a:spcBef>
              <a:spcAft>
                <a:spcPts val="1200"/>
              </a:spcAft>
              <a:buFont typeface="Courier New" panose="02070309020205020404" pitchFamily="49" charset="0"/>
              <a:buChar char="o"/>
            </a:pPr>
            <a:endParaRPr lang="en-US" dirty="0">
              <a:solidFill>
                <a:schemeClr val="bg1"/>
              </a:solidFill>
            </a:endParaRPr>
          </a:p>
        </p:txBody>
      </p:sp>
    </p:spTree>
    <p:extLst>
      <p:ext uri="{BB962C8B-B14F-4D97-AF65-F5344CB8AC3E}">
        <p14:creationId xmlns:p14="http://schemas.microsoft.com/office/powerpoint/2010/main" val="47416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1000"/>
                                        <p:tgtEl>
                                          <p:spTgt spid="3">
                                            <p:txEl>
                                              <p:pRg st="9" end="9"/>
                                            </p:txEl>
                                          </p:spTgt>
                                        </p:tgtEl>
                                      </p:cBhvr>
                                    </p:animEffect>
                                    <p:anim calcmode="lin" valueType="num">
                                      <p:cBhvr>
                                        <p:cTn id="5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1000"/>
                                        <p:tgtEl>
                                          <p:spTgt spid="3">
                                            <p:txEl>
                                              <p:pRg st="10" end="10"/>
                                            </p:txEl>
                                          </p:spTgt>
                                        </p:tgtEl>
                                      </p:cBhvr>
                                    </p:animEffect>
                                    <p:anim calcmode="lin" valueType="num">
                                      <p:cBhvr>
                                        <p:cTn id="6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1000"/>
                                        <p:tgtEl>
                                          <p:spTgt spid="3">
                                            <p:txEl>
                                              <p:pRg st="11" end="11"/>
                                            </p:txEl>
                                          </p:spTgt>
                                        </p:tgtEl>
                                      </p:cBhvr>
                                    </p:animEffect>
                                    <p:anim calcmode="lin" valueType="num">
                                      <p:cBhvr>
                                        <p:cTn id="6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1767"/>
            <a:ext cx="10515600" cy="881149"/>
          </a:xfrm>
        </p:spPr>
        <p:txBody>
          <a:bodyPr>
            <a:normAutofit fontScale="90000"/>
          </a:bodyPr>
          <a:lstStyle/>
          <a:p>
            <a:r>
              <a:rPr lang="en-US" sz="2700" dirty="0" smtClean="0">
                <a:solidFill>
                  <a:srgbClr val="418AB3"/>
                </a:solidFill>
              </a:rPr>
              <a:t>Operations</a:t>
            </a:r>
            <a:r>
              <a:rPr lang="en-US" sz="9600" dirty="0">
                <a:solidFill>
                  <a:srgbClr val="418AB3"/>
                </a:solidFill>
              </a:rPr>
              <a:t/>
            </a:r>
            <a:br>
              <a:rPr lang="en-US" sz="9600" dirty="0">
                <a:solidFill>
                  <a:srgbClr val="418AB3"/>
                </a:solidFill>
              </a:rPr>
            </a:br>
            <a:r>
              <a:rPr lang="en-US" sz="4900" b="1" dirty="0" smtClean="0">
                <a:solidFill>
                  <a:srgbClr val="418AB3"/>
                </a:solidFill>
              </a:rPr>
              <a:t>Who Can Provide Operational Support?</a:t>
            </a:r>
            <a:endParaRPr lang="en-US" sz="4900" dirty="0">
              <a:solidFill>
                <a:schemeClr val="accent1"/>
              </a:solidFill>
            </a:endParaRPr>
          </a:p>
        </p:txBody>
      </p:sp>
      <p:sp>
        <p:nvSpPr>
          <p:cNvPr id="3" name="Content Placeholder 2"/>
          <p:cNvSpPr>
            <a:spLocks noGrp="1"/>
          </p:cNvSpPr>
          <p:nvPr>
            <p:ph idx="1"/>
          </p:nvPr>
        </p:nvSpPr>
        <p:spPr>
          <a:xfrm>
            <a:off x="838200" y="1911927"/>
            <a:ext cx="10515600" cy="4946073"/>
          </a:xfrm>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a:bodyPr>
          <a:lstStyle/>
          <a:p>
            <a:pPr>
              <a:spcBef>
                <a:spcPts val="0"/>
              </a:spcBef>
              <a:spcAft>
                <a:spcPts val="1200"/>
              </a:spcAft>
            </a:pPr>
            <a:r>
              <a:rPr lang="en-US" b="1" dirty="0" smtClean="0">
                <a:solidFill>
                  <a:schemeClr val="bg1"/>
                </a:solidFill>
              </a:rPr>
              <a:t>Jamie Ponzio </a:t>
            </a:r>
            <a:r>
              <a:rPr lang="en-US" dirty="0" smtClean="0">
                <a:solidFill>
                  <a:schemeClr val="bg1"/>
                </a:solidFill>
              </a:rPr>
              <a:t>- Case Services Supervisor (Team 2)</a:t>
            </a:r>
          </a:p>
          <a:p>
            <a:pPr lvl="1">
              <a:spcBef>
                <a:spcPts val="0"/>
              </a:spcBef>
              <a:spcAft>
                <a:spcPts val="1200"/>
              </a:spcAft>
              <a:buFont typeface="Courier New" panose="02070309020205020404" pitchFamily="49" charset="0"/>
              <a:buChar char="o"/>
            </a:pPr>
            <a:r>
              <a:rPr lang="en-US" dirty="0" smtClean="0">
                <a:solidFill>
                  <a:schemeClr val="bg1"/>
                </a:solidFill>
              </a:rPr>
              <a:t>619-557-7613 </a:t>
            </a:r>
            <a:r>
              <a:rPr lang="en-US" i="1" dirty="0" smtClean="0">
                <a:solidFill>
                  <a:schemeClr val="bg1"/>
                </a:solidFill>
              </a:rPr>
              <a:t>(office)</a:t>
            </a:r>
            <a:r>
              <a:rPr lang="en-US" i="1" dirty="0">
                <a:solidFill>
                  <a:schemeClr val="bg1"/>
                </a:solidFill>
              </a:rPr>
              <a:t> </a:t>
            </a:r>
            <a:r>
              <a:rPr lang="en-US" i="1" dirty="0" smtClean="0">
                <a:solidFill>
                  <a:schemeClr val="bg1"/>
                </a:solidFill>
              </a:rPr>
              <a:t>or </a:t>
            </a:r>
            <a:r>
              <a:rPr lang="en-US" dirty="0" smtClean="0">
                <a:solidFill>
                  <a:schemeClr val="bg1"/>
                </a:solidFill>
              </a:rPr>
              <a:t>619-843-4531 </a:t>
            </a:r>
            <a:r>
              <a:rPr lang="en-US" i="1" dirty="0" smtClean="0">
                <a:solidFill>
                  <a:schemeClr val="bg1"/>
                </a:solidFill>
              </a:rPr>
              <a:t>(work iPhone)</a:t>
            </a:r>
          </a:p>
          <a:p>
            <a:pPr lvl="1">
              <a:spcBef>
                <a:spcPts val="0"/>
              </a:spcBef>
              <a:spcAft>
                <a:spcPts val="1200"/>
              </a:spcAft>
              <a:buFont typeface="Courier New" panose="02070309020205020404" pitchFamily="49" charset="0"/>
              <a:buChar char="o"/>
            </a:pPr>
            <a:r>
              <a:rPr lang="en-US" dirty="0" smtClean="0">
                <a:solidFill>
                  <a:schemeClr val="bg1"/>
                </a:solidFill>
              </a:rPr>
              <a:t>jamie_ponzio@casd.uscourts.gov</a:t>
            </a:r>
          </a:p>
          <a:p>
            <a:pPr>
              <a:spcBef>
                <a:spcPts val="0"/>
              </a:spcBef>
              <a:spcAft>
                <a:spcPts val="1200"/>
              </a:spcAft>
            </a:pPr>
            <a:r>
              <a:rPr lang="en-US" b="1" dirty="0" smtClean="0">
                <a:solidFill>
                  <a:schemeClr val="bg1"/>
                </a:solidFill>
              </a:rPr>
              <a:t>Laura </a:t>
            </a:r>
            <a:r>
              <a:rPr lang="en-US" b="1" dirty="0" err="1" smtClean="0">
                <a:solidFill>
                  <a:schemeClr val="bg1"/>
                </a:solidFill>
              </a:rPr>
              <a:t>Barkins</a:t>
            </a:r>
            <a:r>
              <a:rPr lang="en-US" b="1" dirty="0" smtClean="0">
                <a:solidFill>
                  <a:schemeClr val="bg1"/>
                </a:solidFill>
              </a:rPr>
              <a:t> </a:t>
            </a:r>
            <a:r>
              <a:rPr lang="en-US" dirty="0">
                <a:solidFill>
                  <a:schemeClr val="bg1"/>
                </a:solidFill>
              </a:rPr>
              <a:t>-</a:t>
            </a:r>
            <a:r>
              <a:rPr lang="en-US" dirty="0" smtClean="0">
                <a:solidFill>
                  <a:schemeClr val="bg1"/>
                </a:solidFill>
              </a:rPr>
              <a:t> District CRD Supervisor</a:t>
            </a:r>
          </a:p>
          <a:p>
            <a:pPr lvl="1">
              <a:spcBef>
                <a:spcPts val="0"/>
              </a:spcBef>
              <a:spcAft>
                <a:spcPts val="1200"/>
              </a:spcAft>
              <a:buFont typeface="Courier New" panose="02070309020205020404" pitchFamily="49" charset="0"/>
              <a:buChar char="o"/>
            </a:pPr>
            <a:r>
              <a:rPr lang="en-US" dirty="0" smtClean="0">
                <a:solidFill>
                  <a:schemeClr val="bg1"/>
                </a:solidFill>
              </a:rPr>
              <a:t>619-557-6416 </a:t>
            </a:r>
            <a:r>
              <a:rPr lang="en-US" i="1" dirty="0">
                <a:solidFill>
                  <a:schemeClr val="bg1"/>
                </a:solidFill>
              </a:rPr>
              <a:t>(</a:t>
            </a:r>
            <a:r>
              <a:rPr lang="en-US" i="1" dirty="0" smtClean="0">
                <a:solidFill>
                  <a:schemeClr val="bg1"/>
                </a:solidFill>
              </a:rPr>
              <a:t>office) or </a:t>
            </a:r>
            <a:r>
              <a:rPr lang="en-US" dirty="0" smtClean="0">
                <a:solidFill>
                  <a:schemeClr val="bg1"/>
                </a:solidFill>
              </a:rPr>
              <a:t>619-507-8672 </a:t>
            </a:r>
            <a:r>
              <a:rPr lang="en-US" i="1" dirty="0">
                <a:solidFill>
                  <a:schemeClr val="bg1"/>
                </a:solidFill>
              </a:rPr>
              <a:t>(work iPhone</a:t>
            </a:r>
            <a:r>
              <a:rPr lang="en-US" i="1" dirty="0" smtClean="0">
                <a:solidFill>
                  <a:schemeClr val="bg1"/>
                </a:solidFill>
              </a:rPr>
              <a:t>)</a:t>
            </a:r>
          </a:p>
          <a:p>
            <a:pPr lvl="1">
              <a:spcBef>
                <a:spcPts val="0"/>
              </a:spcBef>
              <a:spcAft>
                <a:spcPts val="1200"/>
              </a:spcAft>
              <a:buFont typeface="Courier New" panose="02070309020205020404" pitchFamily="49" charset="0"/>
              <a:buChar char="o"/>
            </a:pPr>
            <a:r>
              <a:rPr lang="en-US" dirty="0">
                <a:solidFill>
                  <a:schemeClr val="bg1"/>
                </a:solidFill>
              </a:rPr>
              <a:t>l</a:t>
            </a:r>
            <a:r>
              <a:rPr lang="en-US" dirty="0" smtClean="0">
                <a:solidFill>
                  <a:schemeClr val="bg1"/>
                </a:solidFill>
              </a:rPr>
              <a:t>aura_barkins@casd.uscourts.gov</a:t>
            </a:r>
          </a:p>
          <a:p>
            <a:pPr>
              <a:spcBef>
                <a:spcPts val="0"/>
              </a:spcBef>
              <a:spcAft>
                <a:spcPts val="1200"/>
              </a:spcAft>
            </a:pPr>
            <a:r>
              <a:rPr lang="en-US" b="1" dirty="0" err="1" smtClean="0">
                <a:solidFill>
                  <a:schemeClr val="bg1"/>
                </a:solidFill>
              </a:rPr>
              <a:t>Roi</a:t>
            </a:r>
            <a:r>
              <a:rPr lang="en-US" b="1" dirty="0" smtClean="0">
                <a:solidFill>
                  <a:schemeClr val="bg1"/>
                </a:solidFill>
              </a:rPr>
              <a:t>-Ann </a:t>
            </a:r>
            <a:r>
              <a:rPr lang="en-US" b="1" dirty="0" err="1" smtClean="0">
                <a:solidFill>
                  <a:schemeClr val="bg1"/>
                </a:solidFill>
              </a:rPr>
              <a:t>Bressi</a:t>
            </a:r>
            <a:r>
              <a:rPr lang="en-US" b="1" dirty="0" smtClean="0">
                <a:solidFill>
                  <a:schemeClr val="bg1"/>
                </a:solidFill>
              </a:rPr>
              <a:t> </a:t>
            </a:r>
            <a:r>
              <a:rPr lang="en-US" dirty="0">
                <a:solidFill>
                  <a:schemeClr val="bg1"/>
                </a:solidFill>
              </a:rPr>
              <a:t>-</a:t>
            </a:r>
            <a:r>
              <a:rPr lang="en-US" dirty="0" smtClean="0">
                <a:solidFill>
                  <a:schemeClr val="bg1"/>
                </a:solidFill>
              </a:rPr>
              <a:t> Magistrate CRD Supervisor</a:t>
            </a:r>
          </a:p>
          <a:p>
            <a:pPr lvl="1">
              <a:spcBef>
                <a:spcPts val="0"/>
              </a:spcBef>
              <a:spcAft>
                <a:spcPts val="1200"/>
              </a:spcAft>
              <a:buFont typeface="Courier New" panose="02070309020205020404" pitchFamily="49" charset="0"/>
              <a:buChar char="o"/>
            </a:pPr>
            <a:r>
              <a:rPr lang="en-US" dirty="0" smtClean="0">
                <a:solidFill>
                  <a:schemeClr val="bg1"/>
                </a:solidFill>
              </a:rPr>
              <a:t>619-557-6415 </a:t>
            </a:r>
            <a:r>
              <a:rPr lang="en-US" i="1" dirty="0">
                <a:solidFill>
                  <a:schemeClr val="bg1"/>
                </a:solidFill>
              </a:rPr>
              <a:t>(</a:t>
            </a:r>
            <a:r>
              <a:rPr lang="en-US" i="1" dirty="0" smtClean="0">
                <a:solidFill>
                  <a:schemeClr val="bg1"/>
                </a:solidFill>
              </a:rPr>
              <a:t>office) or </a:t>
            </a:r>
            <a:r>
              <a:rPr lang="en-US" dirty="0" smtClean="0">
                <a:solidFill>
                  <a:schemeClr val="bg1"/>
                </a:solidFill>
              </a:rPr>
              <a:t>619-318-6220 </a:t>
            </a:r>
            <a:r>
              <a:rPr lang="en-US" i="1" dirty="0">
                <a:solidFill>
                  <a:schemeClr val="bg1"/>
                </a:solidFill>
              </a:rPr>
              <a:t>(work iPhone</a:t>
            </a:r>
            <a:r>
              <a:rPr lang="en-US" i="1" dirty="0" smtClean="0">
                <a:solidFill>
                  <a:schemeClr val="bg1"/>
                </a:solidFill>
              </a:rPr>
              <a:t>)</a:t>
            </a:r>
          </a:p>
          <a:p>
            <a:pPr lvl="1">
              <a:spcBef>
                <a:spcPts val="0"/>
              </a:spcBef>
              <a:spcAft>
                <a:spcPts val="1200"/>
              </a:spcAft>
              <a:buFont typeface="Courier New" panose="02070309020205020404" pitchFamily="49" charset="0"/>
              <a:buChar char="o"/>
            </a:pPr>
            <a:r>
              <a:rPr lang="en-US" i="1" dirty="0">
                <a:solidFill>
                  <a:schemeClr val="bg1"/>
                </a:solidFill>
              </a:rPr>
              <a:t>r</a:t>
            </a:r>
            <a:r>
              <a:rPr lang="en-US" i="1" dirty="0" smtClean="0">
                <a:solidFill>
                  <a:schemeClr val="bg1"/>
                </a:solidFill>
              </a:rPr>
              <a:t>oi-ann_bressi@casd.uscourts.gov</a:t>
            </a:r>
            <a:endParaRPr lang="en-US" i="1" dirty="0">
              <a:solidFill>
                <a:schemeClr val="bg1"/>
              </a:solidFill>
            </a:endParaRPr>
          </a:p>
        </p:txBody>
      </p:sp>
    </p:spTree>
    <p:extLst>
      <p:ext uri="{BB962C8B-B14F-4D97-AF65-F5344CB8AC3E}">
        <p14:creationId xmlns:p14="http://schemas.microsoft.com/office/powerpoint/2010/main" val="123168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b="1" dirty="0" smtClean="0">
                <a:solidFill>
                  <a:schemeClr val="accent1"/>
                </a:solidFill>
                <a:effectLst/>
              </a:rPr>
              <a:t>Introduction to the </a:t>
            </a:r>
            <a:r>
              <a:rPr lang="en-US" sz="6000" b="1" dirty="0" smtClean="0">
                <a:solidFill>
                  <a:schemeClr val="bg1"/>
                </a:solidFill>
                <a:effectLst/>
              </a:rPr>
              <a:t/>
            </a:r>
            <a:br>
              <a:rPr lang="en-US" sz="6000" b="1" dirty="0" smtClean="0">
                <a:solidFill>
                  <a:schemeClr val="bg1"/>
                </a:solidFill>
                <a:effectLst/>
              </a:rPr>
            </a:br>
            <a:r>
              <a:rPr lang="en-US" sz="7200" b="1" dirty="0" smtClean="0">
                <a:solidFill>
                  <a:schemeClr val="accent1"/>
                </a:solidFill>
                <a:effectLst/>
              </a:rPr>
              <a:t>Clerk’s Office and CM/ECF v6.2</a:t>
            </a:r>
            <a:endParaRPr lang="en-US" sz="7200" b="1" dirty="0">
              <a:solidFill>
                <a:schemeClr val="accent1"/>
              </a:solidFill>
              <a:effectLst/>
            </a:endParaRPr>
          </a:p>
        </p:txBody>
      </p:sp>
      <p:sp>
        <p:nvSpPr>
          <p:cNvPr id="3" name="Subtitle 2"/>
          <p:cNvSpPr>
            <a:spLocks noGrp="1"/>
          </p:cNvSpPr>
          <p:nvPr>
            <p:ph type="subTitle" idx="1"/>
          </p:nvPr>
        </p:nvSpPr>
        <p:spPr>
          <a:xfrm>
            <a:off x="2209799" y="2687782"/>
            <a:ext cx="9144000" cy="1760617"/>
          </a:xfrm>
        </p:spPr>
        <p:txBody>
          <a:bodyPr>
            <a:normAutofit/>
          </a:bodyPr>
          <a:lstStyle/>
          <a:p>
            <a:r>
              <a:rPr lang="en-US" b="1" dirty="0" smtClean="0">
                <a:solidFill>
                  <a:schemeClr val="bg1"/>
                </a:solidFill>
                <a:effectLst>
                  <a:outerShdw blurRad="38100" dist="38100" dir="2700000" algn="tl">
                    <a:srgbClr val="000000">
                      <a:alpha val="43137"/>
                    </a:srgbClr>
                  </a:outerShdw>
                </a:effectLst>
              </a:rPr>
              <a:t>UNITED STATES DISTRICT COURT</a:t>
            </a:r>
          </a:p>
          <a:p>
            <a:r>
              <a:rPr lang="en-US" b="1" dirty="0" smtClean="0">
                <a:solidFill>
                  <a:schemeClr val="bg1"/>
                </a:solidFill>
                <a:effectLst>
                  <a:outerShdw blurRad="38100" dist="38100" dir="2700000" algn="tl">
                    <a:srgbClr val="000000">
                      <a:alpha val="43137"/>
                    </a:srgbClr>
                  </a:outerShdw>
                </a:effectLst>
              </a:rPr>
              <a:t>Southern District of California</a:t>
            </a:r>
          </a:p>
          <a:p>
            <a:r>
              <a:rPr lang="en-US" b="1" dirty="0" smtClean="0">
                <a:solidFill>
                  <a:schemeClr val="bg1"/>
                </a:solidFill>
                <a:effectLst>
                  <a:outerShdw blurRad="38100" dist="38100" dir="2700000" algn="tl">
                    <a:srgbClr val="000000">
                      <a:alpha val="43137"/>
                    </a:srgbClr>
                  </a:outerShdw>
                </a:effectLst>
              </a:rPr>
              <a:t>District Court Term Law Clerk Orientation 2018</a:t>
            </a:r>
          </a:p>
        </p:txBody>
      </p:sp>
    </p:spTree>
    <p:extLst>
      <p:ext uri="{BB962C8B-B14F-4D97-AF65-F5344CB8AC3E}">
        <p14:creationId xmlns:p14="http://schemas.microsoft.com/office/powerpoint/2010/main" val="1825111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5815"/>
            <a:ext cx="10515600" cy="914400"/>
          </a:xfrm>
        </p:spPr>
        <p:txBody>
          <a:bodyPr>
            <a:normAutofit/>
          </a:bodyPr>
          <a:lstStyle/>
          <a:p>
            <a:r>
              <a:rPr lang="en-US" sz="4400" b="1" dirty="0" smtClean="0">
                <a:solidFill>
                  <a:schemeClr val="accent1"/>
                </a:solidFill>
              </a:rPr>
              <a:t>Agenda / Topics</a:t>
            </a:r>
            <a:endParaRPr lang="en-US" sz="4400" dirty="0">
              <a:solidFill>
                <a:schemeClr val="accent1"/>
              </a:solidFill>
            </a:endParaRPr>
          </a:p>
        </p:txBody>
      </p:sp>
      <p:sp>
        <p:nvSpPr>
          <p:cNvPr id="3" name="Content Placeholder 2"/>
          <p:cNvSpPr>
            <a:spLocks noGrp="1"/>
          </p:cNvSpPr>
          <p:nvPr>
            <p:ph idx="1"/>
          </p:nvPr>
        </p:nvSpPr>
        <p:spPr>
          <a:xfrm>
            <a:off x="838200" y="1781908"/>
            <a:ext cx="10515600" cy="5076091"/>
          </a:xfrm>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fontScale="92500" lnSpcReduction="10000"/>
          </a:bodyPr>
          <a:lstStyle/>
          <a:p>
            <a:pPr>
              <a:spcBef>
                <a:spcPts val="0"/>
              </a:spcBef>
              <a:spcAft>
                <a:spcPts val="1200"/>
              </a:spcAft>
            </a:pPr>
            <a:r>
              <a:rPr lang="en-US" sz="3000" dirty="0" smtClean="0">
                <a:solidFill>
                  <a:schemeClr val="bg1"/>
                </a:solidFill>
              </a:rPr>
              <a:t>Clerk’s Office Departments						</a:t>
            </a:r>
          </a:p>
          <a:p>
            <a:pPr>
              <a:spcBef>
                <a:spcPts val="0"/>
              </a:spcBef>
              <a:spcAft>
                <a:spcPts val="1200"/>
              </a:spcAft>
            </a:pPr>
            <a:r>
              <a:rPr lang="en-US" sz="3000" dirty="0">
                <a:solidFill>
                  <a:schemeClr val="bg1"/>
                </a:solidFill>
              </a:rPr>
              <a:t>Chambers SharePoint Site and Word </a:t>
            </a:r>
            <a:r>
              <a:rPr lang="en-US" sz="3000" dirty="0" smtClean="0">
                <a:solidFill>
                  <a:schemeClr val="bg1"/>
                </a:solidFill>
              </a:rPr>
              <a:t>Templates</a:t>
            </a:r>
          </a:p>
          <a:p>
            <a:pPr>
              <a:spcBef>
                <a:spcPts val="0"/>
              </a:spcBef>
              <a:spcAft>
                <a:spcPts val="1200"/>
              </a:spcAft>
            </a:pPr>
            <a:r>
              <a:rPr lang="en-US" sz="3000" dirty="0">
                <a:solidFill>
                  <a:schemeClr val="bg1"/>
                </a:solidFill>
              </a:rPr>
              <a:t>Overview of CM/ECF </a:t>
            </a:r>
            <a:r>
              <a:rPr lang="en-US" sz="3000" dirty="0" smtClean="0">
                <a:solidFill>
                  <a:schemeClr val="bg1"/>
                </a:solidFill>
              </a:rPr>
              <a:t>v6.2 </a:t>
            </a:r>
            <a:r>
              <a:rPr lang="en-US" sz="3000" dirty="0">
                <a:solidFill>
                  <a:schemeClr val="bg1"/>
                </a:solidFill>
              </a:rPr>
              <a:t>(Navigate Through Current System)</a:t>
            </a:r>
          </a:p>
          <a:p>
            <a:pPr lvl="1">
              <a:spcBef>
                <a:spcPts val="0"/>
              </a:spcBef>
              <a:spcAft>
                <a:spcPts val="1200"/>
              </a:spcAft>
              <a:buFont typeface="Wingdings" panose="05000000000000000000" pitchFamily="2" charset="2"/>
              <a:buChar char="§"/>
            </a:pPr>
            <a:r>
              <a:rPr lang="en-US" dirty="0">
                <a:solidFill>
                  <a:schemeClr val="bg1"/>
                </a:solidFill>
              </a:rPr>
              <a:t>Query, Docket Sheet, </a:t>
            </a:r>
            <a:r>
              <a:rPr lang="en-US" dirty="0" smtClean="0">
                <a:solidFill>
                  <a:schemeClr val="bg1"/>
                </a:solidFill>
              </a:rPr>
              <a:t>NEF (Notice of Electronic Filing), CJRA Report, </a:t>
            </a:r>
            <a:r>
              <a:rPr lang="en-US" dirty="0">
                <a:solidFill>
                  <a:schemeClr val="bg1"/>
                </a:solidFill>
              </a:rPr>
              <a:t>Motion Report, Civil Case </a:t>
            </a:r>
            <a:r>
              <a:rPr lang="en-US" dirty="0" smtClean="0">
                <a:solidFill>
                  <a:schemeClr val="bg1"/>
                </a:solidFill>
              </a:rPr>
              <a:t>Report, Search, Conflict Checking</a:t>
            </a:r>
            <a:endParaRPr lang="en-US" dirty="0">
              <a:solidFill>
                <a:schemeClr val="bg1"/>
              </a:solidFill>
            </a:endParaRPr>
          </a:p>
          <a:p>
            <a:pPr>
              <a:spcBef>
                <a:spcPts val="0"/>
              </a:spcBef>
              <a:spcAft>
                <a:spcPts val="1200"/>
              </a:spcAft>
            </a:pPr>
            <a:r>
              <a:rPr lang="en-US" sz="3000" dirty="0">
                <a:solidFill>
                  <a:schemeClr val="bg1"/>
                </a:solidFill>
              </a:rPr>
              <a:t>Case Assignment </a:t>
            </a:r>
            <a:r>
              <a:rPr lang="en-US" sz="3000" dirty="0" smtClean="0">
                <a:solidFill>
                  <a:schemeClr val="bg1"/>
                </a:solidFill>
              </a:rPr>
              <a:t>Decks</a:t>
            </a:r>
          </a:p>
          <a:p>
            <a:pPr>
              <a:spcBef>
                <a:spcPts val="0"/>
              </a:spcBef>
              <a:spcAft>
                <a:spcPts val="1200"/>
              </a:spcAft>
            </a:pPr>
            <a:r>
              <a:rPr lang="en-US" sz="3000" dirty="0" smtClean="0">
                <a:solidFill>
                  <a:schemeClr val="bg1"/>
                </a:solidFill>
              </a:rPr>
              <a:t>Intake/Case Administrator Duties (s: drive - “scanned drive”)</a:t>
            </a:r>
          </a:p>
          <a:p>
            <a:pPr>
              <a:spcBef>
                <a:spcPts val="0"/>
              </a:spcBef>
              <a:spcAft>
                <a:spcPts val="1200"/>
              </a:spcAft>
            </a:pPr>
            <a:r>
              <a:rPr lang="en-US" sz="3000" dirty="0" smtClean="0">
                <a:solidFill>
                  <a:schemeClr val="bg1"/>
                </a:solidFill>
              </a:rPr>
              <a:t>Sealed Documents</a:t>
            </a:r>
          </a:p>
          <a:p>
            <a:pPr>
              <a:spcBef>
                <a:spcPts val="0"/>
              </a:spcBef>
              <a:spcAft>
                <a:spcPts val="1200"/>
              </a:spcAft>
            </a:pPr>
            <a:r>
              <a:rPr lang="en-US" sz="3000" dirty="0">
                <a:solidFill>
                  <a:schemeClr val="bg1"/>
                </a:solidFill>
              </a:rPr>
              <a:t>Administration </a:t>
            </a:r>
            <a:r>
              <a:rPr lang="en-US" sz="3000" dirty="0" smtClean="0">
                <a:solidFill>
                  <a:schemeClr val="bg1"/>
                </a:solidFill>
              </a:rPr>
              <a:t>							</a:t>
            </a:r>
          </a:p>
          <a:p>
            <a:pPr>
              <a:spcBef>
                <a:spcPts val="0"/>
              </a:spcBef>
              <a:spcAft>
                <a:spcPts val="1200"/>
              </a:spcAft>
            </a:pPr>
            <a:r>
              <a:rPr lang="en-US" sz="3000" dirty="0" smtClean="0">
                <a:solidFill>
                  <a:schemeClr val="bg1"/>
                </a:solidFill>
              </a:rPr>
              <a:t>Available Resources</a:t>
            </a:r>
            <a:r>
              <a:rPr lang="en-US" sz="3000" dirty="0">
                <a:solidFill>
                  <a:schemeClr val="bg1"/>
                </a:solidFill>
              </a:rPr>
              <a:t> </a:t>
            </a:r>
            <a:r>
              <a:rPr lang="en-US" sz="3000" dirty="0" smtClean="0">
                <a:solidFill>
                  <a:schemeClr val="bg1"/>
                </a:solidFill>
              </a:rPr>
              <a:t>and Help Desk	</a:t>
            </a:r>
            <a:r>
              <a:rPr lang="en-US" dirty="0" smtClean="0">
                <a:solidFill>
                  <a:schemeClr val="bg1"/>
                </a:solidFill>
              </a:rPr>
              <a:t>									</a:t>
            </a:r>
          </a:p>
        </p:txBody>
      </p:sp>
    </p:spTree>
    <p:extLst>
      <p:ext uri="{BB962C8B-B14F-4D97-AF65-F5344CB8AC3E}">
        <p14:creationId xmlns:p14="http://schemas.microsoft.com/office/powerpoint/2010/main" val="325361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1"/>
                </a:solidFill>
              </a:rPr>
              <a:t>Southern District of California</a:t>
            </a:r>
            <a:r>
              <a:rPr lang="en-US" sz="4400" b="1" dirty="0" smtClean="0">
                <a:solidFill>
                  <a:schemeClr val="accent1"/>
                </a:solidFill>
              </a:rPr>
              <a:t/>
            </a:r>
            <a:br>
              <a:rPr lang="en-US" sz="4400" b="1" dirty="0" smtClean="0">
                <a:solidFill>
                  <a:schemeClr val="accent1"/>
                </a:solidFill>
              </a:rPr>
            </a:br>
            <a:r>
              <a:rPr lang="en-US" sz="4400" b="1" dirty="0" smtClean="0">
                <a:solidFill>
                  <a:schemeClr val="accent1"/>
                </a:solidFill>
              </a:rPr>
              <a:t>Clerk of Court, John Morrill </a:t>
            </a:r>
            <a:endParaRPr lang="en-US" sz="4400" b="1" dirty="0">
              <a:solidFill>
                <a:schemeClr val="accent1"/>
              </a:solidFill>
            </a:endParaRPr>
          </a:p>
        </p:txBody>
      </p:sp>
      <p:sp>
        <p:nvSpPr>
          <p:cNvPr id="3" name="Content Placeholder 2"/>
          <p:cNvSpPr>
            <a:spLocks noGrp="1"/>
          </p:cNvSpPr>
          <p:nvPr>
            <p:ph idx="1"/>
          </p:nvPr>
        </p:nvSpPr>
        <p:spPr>
          <a:xfrm>
            <a:off x="838200" y="1825624"/>
            <a:ext cx="10515600" cy="5032375"/>
          </a:xfrm>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lnSpcReduction="10000"/>
          </a:bodyPr>
          <a:lstStyle/>
          <a:p>
            <a:pPr marL="0" indent="0">
              <a:spcBef>
                <a:spcPts val="0"/>
              </a:spcBef>
              <a:spcAft>
                <a:spcPts val="1200"/>
              </a:spcAft>
              <a:buNone/>
            </a:pPr>
            <a:r>
              <a:rPr lang="en-US" b="1" dirty="0" smtClean="0">
                <a:solidFill>
                  <a:schemeClr val="bg1"/>
                </a:solidFill>
              </a:rPr>
              <a:t>Clerk’s Office - 333 W. Broadway</a:t>
            </a:r>
          </a:p>
          <a:p>
            <a:r>
              <a:rPr lang="en-US" b="1" dirty="0" smtClean="0">
                <a:solidFill>
                  <a:schemeClr val="bg1"/>
                </a:solidFill>
              </a:rPr>
              <a:t>1</a:t>
            </a:r>
            <a:r>
              <a:rPr lang="en-US" b="1" baseline="30000" dirty="0" smtClean="0">
                <a:solidFill>
                  <a:schemeClr val="bg1"/>
                </a:solidFill>
              </a:rPr>
              <a:t>st</a:t>
            </a:r>
            <a:r>
              <a:rPr lang="en-US" b="1" dirty="0" smtClean="0">
                <a:solidFill>
                  <a:schemeClr val="bg1"/>
                </a:solidFill>
              </a:rPr>
              <a:t> FL:	</a:t>
            </a:r>
            <a:r>
              <a:rPr lang="en-US" dirty="0" smtClean="0">
                <a:solidFill>
                  <a:schemeClr val="bg1"/>
                </a:solidFill>
              </a:rPr>
              <a:t>Jury Assembly Rooms, Vending Machines</a:t>
            </a:r>
          </a:p>
          <a:p>
            <a:r>
              <a:rPr lang="en-US" b="1" dirty="0" smtClean="0">
                <a:solidFill>
                  <a:schemeClr val="bg1"/>
                </a:solidFill>
              </a:rPr>
              <a:t>3</a:t>
            </a:r>
            <a:r>
              <a:rPr lang="en-US" b="1" baseline="30000" dirty="0" smtClean="0">
                <a:solidFill>
                  <a:schemeClr val="bg1"/>
                </a:solidFill>
              </a:rPr>
              <a:t>rd</a:t>
            </a:r>
            <a:r>
              <a:rPr lang="en-US" b="1" dirty="0" smtClean="0">
                <a:solidFill>
                  <a:schemeClr val="bg1"/>
                </a:solidFill>
              </a:rPr>
              <a:t> FL</a:t>
            </a:r>
            <a:r>
              <a:rPr lang="en-US" dirty="0" smtClean="0">
                <a:solidFill>
                  <a:schemeClr val="bg1"/>
                </a:solidFill>
              </a:rPr>
              <a:t>: 	Balboa Training Room, Nursing Mother’s Room, 				Vending Machines</a:t>
            </a:r>
          </a:p>
          <a:p>
            <a:r>
              <a:rPr lang="en-US" b="1" dirty="0" smtClean="0">
                <a:solidFill>
                  <a:schemeClr val="bg1"/>
                </a:solidFill>
              </a:rPr>
              <a:t>4</a:t>
            </a:r>
            <a:r>
              <a:rPr lang="en-US" b="1" baseline="30000" dirty="0" smtClean="0">
                <a:solidFill>
                  <a:schemeClr val="bg1"/>
                </a:solidFill>
              </a:rPr>
              <a:t>th</a:t>
            </a:r>
            <a:r>
              <a:rPr lang="en-US" b="1" dirty="0" smtClean="0">
                <a:solidFill>
                  <a:schemeClr val="bg1"/>
                </a:solidFill>
              </a:rPr>
              <a:t> FL</a:t>
            </a:r>
            <a:r>
              <a:rPr lang="en-US" dirty="0" smtClean="0">
                <a:solidFill>
                  <a:schemeClr val="bg1"/>
                </a:solidFill>
              </a:rPr>
              <a:t>:	Intake Lobby, </a:t>
            </a:r>
            <a:r>
              <a:rPr lang="en-US" b="1" i="1" dirty="0" smtClean="0">
                <a:solidFill>
                  <a:schemeClr val="bg1"/>
                </a:solidFill>
              </a:rPr>
              <a:t>Case Services Department</a:t>
            </a:r>
            <a:r>
              <a:rPr lang="en-US" dirty="0" smtClean="0">
                <a:solidFill>
                  <a:schemeClr val="bg1"/>
                </a:solidFill>
              </a:rPr>
              <a:t>, Records, </a:t>
            </a:r>
            <a:br>
              <a:rPr lang="en-US" dirty="0" smtClean="0">
                <a:solidFill>
                  <a:schemeClr val="bg1"/>
                </a:solidFill>
              </a:rPr>
            </a:br>
            <a:r>
              <a:rPr lang="en-US" dirty="0" smtClean="0">
                <a:solidFill>
                  <a:schemeClr val="bg1"/>
                </a:solidFill>
              </a:rPr>
              <a:t>		Mail Room*, La Jolla Conference Room</a:t>
            </a:r>
          </a:p>
          <a:p>
            <a:r>
              <a:rPr lang="en-US" b="1" dirty="0" smtClean="0">
                <a:solidFill>
                  <a:schemeClr val="bg1"/>
                </a:solidFill>
              </a:rPr>
              <a:t>5</a:t>
            </a:r>
            <a:r>
              <a:rPr lang="en-US" b="1" baseline="30000" dirty="0" smtClean="0">
                <a:solidFill>
                  <a:schemeClr val="bg1"/>
                </a:solidFill>
              </a:rPr>
              <a:t>th</a:t>
            </a:r>
            <a:r>
              <a:rPr lang="en-US" b="1" dirty="0" smtClean="0">
                <a:solidFill>
                  <a:schemeClr val="bg1"/>
                </a:solidFill>
              </a:rPr>
              <a:t> FL</a:t>
            </a:r>
            <a:r>
              <a:rPr lang="en-US" dirty="0" smtClean="0">
                <a:solidFill>
                  <a:schemeClr val="bg1"/>
                </a:solidFill>
              </a:rPr>
              <a:t>:	Clerk of Court, </a:t>
            </a:r>
            <a:r>
              <a:rPr lang="en-US" b="1" i="1" dirty="0" smtClean="0">
                <a:solidFill>
                  <a:schemeClr val="bg1"/>
                </a:solidFill>
              </a:rPr>
              <a:t>Human Resources</a:t>
            </a:r>
            <a:r>
              <a:rPr lang="en-US" dirty="0" smtClean="0">
                <a:solidFill>
                  <a:schemeClr val="bg1"/>
                </a:solidFill>
              </a:rPr>
              <a:t>, Procurement, 			Information Technology, Finance</a:t>
            </a:r>
          </a:p>
          <a:p>
            <a:r>
              <a:rPr lang="en-US" b="1" dirty="0" smtClean="0">
                <a:solidFill>
                  <a:schemeClr val="bg1"/>
                </a:solidFill>
              </a:rPr>
              <a:t>11</a:t>
            </a:r>
            <a:r>
              <a:rPr lang="en-US" b="1" baseline="30000" dirty="0" smtClean="0">
                <a:solidFill>
                  <a:schemeClr val="bg1"/>
                </a:solidFill>
              </a:rPr>
              <a:t>th</a:t>
            </a:r>
            <a:r>
              <a:rPr lang="en-US" b="1" dirty="0" smtClean="0">
                <a:solidFill>
                  <a:schemeClr val="bg1"/>
                </a:solidFill>
              </a:rPr>
              <a:t> FL</a:t>
            </a:r>
            <a:r>
              <a:rPr lang="en-US" dirty="0" smtClean="0">
                <a:solidFill>
                  <a:schemeClr val="bg1"/>
                </a:solidFill>
              </a:rPr>
              <a:t>:	Interpreter Services Department, Pro Se Law Clerks</a:t>
            </a:r>
          </a:p>
          <a:p>
            <a:r>
              <a:rPr lang="en-US" b="1" dirty="0" smtClean="0">
                <a:solidFill>
                  <a:schemeClr val="bg1"/>
                </a:solidFill>
              </a:rPr>
              <a:t>12</a:t>
            </a:r>
            <a:r>
              <a:rPr lang="en-US" b="1" baseline="30000" dirty="0" smtClean="0">
                <a:solidFill>
                  <a:schemeClr val="bg1"/>
                </a:solidFill>
              </a:rPr>
              <a:t>th</a:t>
            </a:r>
            <a:r>
              <a:rPr lang="en-US" b="1" dirty="0" smtClean="0">
                <a:solidFill>
                  <a:schemeClr val="bg1"/>
                </a:solidFill>
              </a:rPr>
              <a:t> FL</a:t>
            </a:r>
            <a:r>
              <a:rPr lang="en-US" dirty="0" smtClean="0">
                <a:solidFill>
                  <a:schemeClr val="bg1"/>
                </a:solidFill>
              </a:rPr>
              <a:t>:	Courtroom Deputy Department, Court Reporter/ECR 			Coordinator</a:t>
            </a:r>
            <a:endParaRPr lang="en-US" dirty="0">
              <a:solidFill>
                <a:schemeClr val="bg1"/>
              </a:solidFill>
            </a:endParaRPr>
          </a:p>
        </p:txBody>
      </p:sp>
    </p:spTree>
    <p:extLst>
      <p:ext uri="{BB962C8B-B14F-4D97-AF65-F5344CB8AC3E}">
        <p14:creationId xmlns:p14="http://schemas.microsoft.com/office/powerpoint/2010/main" val="287526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646" y="574431"/>
            <a:ext cx="10515600" cy="867508"/>
          </a:xfrm>
        </p:spPr>
        <p:txBody>
          <a:bodyPr>
            <a:noAutofit/>
          </a:bodyPr>
          <a:lstStyle/>
          <a:p>
            <a:r>
              <a:rPr lang="en-US" sz="4400" b="1" dirty="0" smtClean="0">
                <a:solidFill>
                  <a:schemeClr val="accent1"/>
                </a:solidFill>
              </a:rPr>
              <a:t>How Do I Access My Chambers SharePoint Site and Word Templates?</a:t>
            </a:r>
            <a:endParaRPr lang="en-US" sz="4400" b="1" dirty="0">
              <a:solidFill>
                <a:schemeClr val="accent1"/>
              </a:solidFill>
            </a:endParaRPr>
          </a:p>
        </p:txBody>
      </p:sp>
      <p:sp>
        <p:nvSpPr>
          <p:cNvPr id="3" name="Content Placeholder 2"/>
          <p:cNvSpPr>
            <a:spLocks noGrp="1"/>
          </p:cNvSpPr>
          <p:nvPr>
            <p:ph idx="1"/>
          </p:nvPr>
        </p:nvSpPr>
        <p:spPr>
          <a:xfrm>
            <a:off x="838200" y="1184031"/>
            <a:ext cx="10515600" cy="5673969"/>
          </a:xfrm>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a:bodyPr>
          <a:lstStyle/>
          <a:p>
            <a:pPr marL="514350" indent="-514350">
              <a:spcBef>
                <a:spcPts val="1200"/>
              </a:spcBef>
              <a:spcAft>
                <a:spcPts val="1200"/>
              </a:spcAft>
              <a:buFont typeface="+mj-lt"/>
              <a:buAutoNum type="arabicPeriod"/>
            </a:pPr>
            <a:endParaRPr lang="en-US" b="1" dirty="0" smtClean="0">
              <a:solidFill>
                <a:schemeClr val="bg1"/>
              </a:solidFill>
            </a:endParaRPr>
          </a:p>
          <a:p>
            <a:pPr marL="0" indent="0">
              <a:spcBef>
                <a:spcPts val="1200"/>
              </a:spcBef>
              <a:spcAft>
                <a:spcPts val="1200"/>
              </a:spcAft>
              <a:buNone/>
            </a:pPr>
            <a:endParaRPr lang="en-US" sz="1000" b="1" dirty="0">
              <a:solidFill>
                <a:schemeClr val="bg1"/>
              </a:solidFill>
            </a:endParaRPr>
          </a:p>
          <a:p>
            <a:pPr marL="514350" indent="-514350">
              <a:spcBef>
                <a:spcPts val="1200"/>
              </a:spcBef>
              <a:spcAft>
                <a:spcPts val="1200"/>
              </a:spcAft>
              <a:buFont typeface="+mj-lt"/>
              <a:buAutoNum type="arabicPeriod"/>
            </a:pPr>
            <a:r>
              <a:rPr lang="en-US" sz="2400" b="1" dirty="0" err="1" smtClean="0">
                <a:solidFill>
                  <a:schemeClr val="bg1"/>
                </a:solidFill>
              </a:rPr>
              <a:t>CASDnet</a:t>
            </a:r>
            <a:r>
              <a:rPr lang="en-US" sz="2400" b="1" dirty="0" smtClean="0">
                <a:solidFill>
                  <a:schemeClr val="bg1"/>
                </a:solidFill>
              </a:rPr>
              <a:t> </a:t>
            </a:r>
            <a:br>
              <a:rPr lang="en-US" sz="2400" b="1" dirty="0" smtClean="0">
                <a:solidFill>
                  <a:schemeClr val="bg1"/>
                </a:solidFill>
              </a:rPr>
            </a:br>
            <a:r>
              <a:rPr lang="en-US" sz="2400" b="1" dirty="0" smtClean="0">
                <a:solidFill>
                  <a:schemeClr val="bg1"/>
                </a:solidFill>
              </a:rPr>
              <a:t>(USDC Intranet Site):  </a:t>
            </a:r>
            <a:br>
              <a:rPr lang="en-US" sz="2400" b="1" dirty="0" smtClean="0">
                <a:solidFill>
                  <a:schemeClr val="bg1"/>
                </a:solidFill>
              </a:rPr>
            </a:br>
            <a:r>
              <a:rPr lang="en-US" sz="2400" b="1" dirty="0" smtClean="0">
                <a:solidFill>
                  <a:srgbClr val="C00000"/>
                </a:solidFill>
                <a:hlinkClick r:id="rId3"/>
              </a:rPr>
              <a:t>http://sp.casd.circ9.dcn/</a:t>
            </a:r>
            <a:endParaRPr lang="en-US" sz="2400" b="1" dirty="0" smtClean="0">
              <a:solidFill>
                <a:srgbClr val="C00000"/>
              </a:solidFill>
            </a:endParaRPr>
          </a:p>
          <a:p>
            <a:pPr marL="514350" indent="-514350">
              <a:spcBef>
                <a:spcPts val="0"/>
              </a:spcBef>
              <a:spcAft>
                <a:spcPts val="1200"/>
              </a:spcAft>
              <a:buFont typeface="+mj-lt"/>
              <a:buAutoNum type="arabicPeriod"/>
            </a:pPr>
            <a:r>
              <a:rPr lang="en-US" sz="2400" b="1" dirty="0" smtClean="0">
                <a:solidFill>
                  <a:schemeClr val="bg1"/>
                </a:solidFill>
              </a:rPr>
              <a:t>Select Chambers </a:t>
            </a:r>
            <a:br>
              <a:rPr lang="en-US" sz="2400" b="1" dirty="0" smtClean="0">
                <a:solidFill>
                  <a:schemeClr val="bg1"/>
                </a:solidFill>
              </a:rPr>
            </a:br>
            <a:r>
              <a:rPr lang="en-US" sz="2400" b="1" dirty="0" smtClean="0">
                <a:solidFill>
                  <a:schemeClr val="bg1"/>
                </a:solidFill>
              </a:rPr>
              <a:t>(top menu)</a:t>
            </a:r>
            <a:br>
              <a:rPr lang="en-US" sz="2400" b="1" dirty="0" smtClean="0">
                <a:solidFill>
                  <a:schemeClr val="bg1"/>
                </a:solidFill>
              </a:rPr>
            </a:br>
            <a:endParaRPr lang="en-US" sz="2400" b="1" dirty="0" smtClean="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58862163"/>
              </p:ext>
            </p:extLst>
          </p:nvPr>
        </p:nvGraphicFramePr>
        <p:xfrm>
          <a:off x="1242646" y="5158153"/>
          <a:ext cx="10058399" cy="1317675"/>
        </p:xfrm>
        <a:graphic>
          <a:graphicData uri="http://schemas.openxmlformats.org/drawingml/2006/table">
            <a:tbl>
              <a:tblPr firstRow="1" bandRow="1">
                <a:tableStyleId>{2D5ABB26-0587-4C30-8999-92F81FD0307C}</a:tableStyleId>
              </a:tblPr>
              <a:tblGrid>
                <a:gridCol w="4419600">
                  <a:extLst>
                    <a:ext uri="{9D8B030D-6E8A-4147-A177-3AD203B41FA5}">
                      <a16:colId xmlns:a16="http://schemas.microsoft.com/office/drawing/2014/main" val="20000"/>
                    </a:ext>
                  </a:extLst>
                </a:gridCol>
                <a:gridCol w="5638799">
                  <a:extLst>
                    <a:ext uri="{9D8B030D-6E8A-4147-A177-3AD203B41FA5}">
                      <a16:colId xmlns:a16="http://schemas.microsoft.com/office/drawing/2014/main" val="20001"/>
                    </a:ext>
                  </a:extLst>
                </a:gridCol>
              </a:tblGrid>
              <a:tr h="457201">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200" dirty="0" smtClean="0">
                          <a:solidFill>
                            <a:schemeClr val="bg1"/>
                          </a:solidFill>
                        </a:rPr>
                        <a:t>Access fillable Word Templates</a:t>
                      </a:r>
                    </a:p>
                  </a:txBody>
                  <a:tcPr>
                    <a:lnL>
                      <a:noFill/>
                    </a:lnL>
                    <a:lnR>
                      <a:noFill/>
                    </a:lnR>
                    <a:lnT>
                      <a:noFill/>
                    </a:lnT>
                    <a:lnB>
                      <a:noFill/>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200" dirty="0" smtClean="0">
                          <a:solidFill>
                            <a:schemeClr val="bg1"/>
                          </a:solidFill>
                        </a:rPr>
                        <a:t>SP Calendar reflects CEO, CM/ECF matters</a:t>
                      </a:r>
                    </a:p>
                  </a:txBody>
                  <a:tcPr>
                    <a:lnL>
                      <a:noFill/>
                    </a:lnL>
                  </a:tcPr>
                </a:tc>
                <a:extLst>
                  <a:ext uri="{0D108BD9-81ED-4DB2-BD59-A6C34878D82A}">
                    <a16:rowId xmlns:a16="http://schemas.microsoft.com/office/drawing/2014/main" val="10000"/>
                  </a:ext>
                </a:extLst>
              </a:tr>
              <a:tr h="433754">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200" dirty="0" smtClean="0">
                          <a:solidFill>
                            <a:schemeClr val="bg1"/>
                          </a:solidFill>
                        </a:rPr>
                        <a:t>Judge Preferences</a:t>
                      </a:r>
                    </a:p>
                  </a:txBody>
                  <a:tcPr>
                    <a:lnT>
                      <a:noFill/>
                    </a:lnT>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200" dirty="0" smtClean="0">
                          <a:solidFill>
                            <a:schemeClr val="bg1"/>
                          </a:solidFill>
                        </a:rPr>
                        <a:t>Quick Links</a:t>
                      </a:r>
                    </a:p>
                  </a:txBody>
                  <a:tcPr/>
                </a:tc>
                <a:extLst>
                  <a:ext uri="{0D108BD9-81ED-4DB2-BD59-A6C34878D82A}">
                    <a16:rowId xmlns:a16="http://schemas.microsoft.com/office/drawing/2014/main" val="10001"/>
                  </a:ext>
                </a:extLst>
              </a:tr>
              <a:tr h="389090">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200" dirty="0" smtClean="0">
                          <a:solidFill>
                            <a:schemeClr val="bg1"/>
                          </a:solidFill>
                        </a:rPr>
                        <a:t>Reference Documents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200" dirty="0" smtClean="0">
                          <a:solidFill>
                            <a:schemeClr val="bg1"/>
                          </a:solidFill>
                        </a:rPr>
                        <a:t>Recent Docket Activity</a:t>
                      </a:r>
                    </a:p>
                  </a:txBody>
                  <a:tcPr/>
                </a:tc>
                <a:extLst>
                  <a:ext uri="{0D108BD9-81ED-4DB2-BD59-A6C34878D82A}">
                    <a16:rowId xmlns:a16="http://schemas.microsoft.com/office/drawing/2014/main" val="10002"/>
                  </a:ext>
                </a:extLst>
              </a:tr>
            </a:tbl>
          </a:graphicData>
        </a:graphic>
      </p:graphicFrame>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16041"/>
          <a:stretch/>
        </p:blipFill>
        <p:spPr>
          <a:xfrm>
            <a:off x="5316416" y="2098430"/>
            <a:ext cx="5710978" cy="2743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3505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9011"/>
            <a:ext cx="10515600" cy="1054651"/>
          </a:xfrm>
        </p:spPr>
        <p:txBody>
          <a:bodyPr>
            <a:noAutofit/>
          </a:bodyPr>
          <a:lstStyle/>
          <a:p>
            <a:r>
              <a:rPr lang="en-US" sz="2400" dirty="0">
                <a:solidFill>
                  <a:schemeClr val="accent1"/>
                </a:solidFill>
              </a:rPr>
              <a:t>CM/ECF </a:t>
            </a:r>
            <a:r>
              <a:rPr lang="en-US" sz="2400" dirty="0" smtClean="0">
                <a:solidFill>
                  <a:schemeClr val="accent1"/>
                </a:solidFill>
              </a:rPr>
              <a:t>v6.2</a:t>
            </a:r>
            <a:r>
              <a:rPr lang="en-US" sz="4400" dirty="0">
                <a:solidFill>
                  <a:schemeClr val="accent1"/>
                </a:solidFill>
              </a:rPr>
              <a:t/>
            </a:r>
            <a:br>
              <a:rPr lang="en-US" sz="4400" dirty="0">
                <a:solidFill>
                  <a:schemeClr val="accent1"/>
                </a:solidFill>
              </a:rPr>
            </a:br>
            <a:r>
              <a:rPr lang="en-US" sz="4400" b="1" dirty="0">
                <a:solidFill>
                  <a:schemeClr val="accent1"/>
                </a:solidFill>
              </a:rPr>
              <a:t>What is </a:t>
            </a:r>
            <a:r>
              <a:rPr lang="en-US" sz="4400" b="1" dirty="0" smtClean="0">
                <a:solidFill>
                  <a:schemeClr val="accent1"/>
                </a:solidFill>
              </a:rPr>
              <a:t>CM/ECF?</a:t>
            </a:r>
            <a:endParaRPr lang="en-US" sz="3600" dirty="0">
              <a:solidFill>
                <a:schemeClr val="accent1"/>
              </a:solidFill>
            </a:endParaRPr>
          </a:p>
        </p:txBody>
      </p:sp>
      <p:sp>
        <p:nvSpPr>
          <p:cNvPr id="3" name="Content Placeholder 2"/>
          <p:cNvSpPr>
            <a:spLocks noGrp="1"/>
          </p:cNvSpPr>
          <p:nvPr>
            <p:ph idx="1"/>
          </p:nvPr>
        </p:nvSpPr>
        <p:spPr>
          <a:xfrm>
            <a:off x="838200" y="1579418"/>
            <a:ext cx="10515600" cy="5278581"/>
          </a:xfrm>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fontScale="92500" lnSpcReduction="20000"/>
          </a:bodyPr>
          <a:lstStyle/>
          <a:p>
            <a:pPr marL="0" indent="0">
              <a:spcBef>
                <a:spcPts val="0"/>
              </a:spcBef>
              <a:spcAft>
                <a:spcPts val="1200"/>
              </a:spcAft>
              <a:buNone/>
            </a:pPr>
            <a:r>
              <a:rPr lang="en-US" b="1" dirty="0" smtClean="0">
                <a:solidFill>
                  <a:schemeClr val="bg1"/>
                </a:solidFill>
              </a:rPr>
              <a:t>Case Management / Electronic Case Files System</a:t>
            </a:r>
          </a:p>
          <a:p>
            <a:pPr marL="0" indent="0">
              <a:spcBef>
                <a:spcPts val="0"/>
              </a:spcBef>
              <a:spcAft>
                <a:spcPts val="1200"/>
              </a:spcAft>
              <a:buNone/>
            </a:pPr>
            <a:r>
              <a:rPr lang="en-US" dirty="0" smtClean="0">
                <a:solidFill>
                  <a:schemeClr val="bg1"/>
                </a:solidFill>
              </a:rPr>
              <a:t>Court Access - LIVE database:  </a:t>
            </a:r>
            <a:r>
              <a:rPr lang="en-US" b="1" dirty="0" smtClean="0">
                <a:solidFill>
                  <a:schemeClr val="bg1"/>
                </a:solidFill>
                <a:hlinkClick r:id="rId3"/>
              </a:rPr>
              <a:t>https://ecf.casd.circ9.dcn/</a:t>
            </a:r>
            <a:endParaRPr lang="en-US" b="1" dirty="0" smtClean="0">
              <a:solidFill>
                <a:schemeClr val="bg1"/>
              </a:solidFill>
            </a:endParaRPr>
          </a:p>
          <a:p>
            <a:pPr>
              <a:spcBef>
                <a:spcPts val="0"/>
              </a:spcBef>
              <a:spcAft>
                <a:spcPts val="1200"/>
              </a:spcAft>
            </a:pPr>
            <a:r>
              <a:rPr lang="en-US" b="1" dirty="0" smtClean="0">
                <a:solidFill>
                  <a:schemeClr val="bg1"/>
                </a:solidFill>
              </a:rPr>
              <a:t>Query </a:t>
            </a:r>
            <a:r>
              <a:rPr lang="en-US" dirty="0" smtClean="0">
                <a:solidFill>
                  <a:schemeClr val="bg1"/>
                </a:solidFill>
              </a:rPr>
              <a:t>Case Number, Party Name, etc.</a:t>
            </a:r>
          </a:p>
          <a:p>
            <a:pPr lvl="1">
              <a:spcBef>
                <a:spcPts val="0"/>
              </a:spcBef>
              <a:spcAft>
                <a:spcPts val="1200"/>
              </a:spcAft>
              <a:buFont typeface="Wingdings" panose="05000000000000000000" pitchFamily="2" charset="2"/>
              <a:buChar char="§"/>
            </a:pPr>
            <a:r>
              <a:rPr lang="en-US" dirty="0">
                <a:solidFill>
                  <a:schemeClr val="bg1"/>
                </a:solidFill>
              </a:rPr>
              <a:t>Deadlines/Hearings Report (Case)</a:t>
            </a:r>
          </a:p>
          <a:p>
            <a:pPr lvl="1">
              <a:spcBef>
                <a:spcPts val="0"/>
              </a:spcBef>
              <a:spcAft>
                <a:spcPts val="1200"/>
              </a:spcAft>
              <a:buFont typeface="Wingdings" panose="05000000000000000000" pitchFamily="2" charset="2"/>
              <a:buChar char="§"/>
            </a:pPr>
            <a:r>
              <a:rPr lang="en-US" dirty="0">
                <a:solidFill>
                  <a:schemeClr val="bg1"/>
                </a:solidFill>
              </a:rPr>
              <a:t>Motions Report (Case</a:t>
            </a:r>
            <a:r>
              <a:rPr lang="en-US" dirty="0" smtClean="0">
                <a:solidFill>
                  <a:schemeClr val="bg1"/>
                </a:solidFill>
              </a:rPr>
              <a:t>)</a:t>
            </a:r>
          </a:p>
          <a:p>
            <a:pPr>
              <a:spcBef>
                <a:spcPts val="0"/>
              </a:spcBef>
              <a:spcAft>
                <a:spcPts val="1200"/>
              </a:spcAft>
            </a:pPr>
            <a:r>
              <a:rPr lang="en-US" b="1" dirty="0">
                <a:solidFill>
                  <a:schemeClr val="bg1"/>
                </a:solidFill>
              </a:rPr>
              <a:t>Docket Report/Docket Sheet </a:t>
            </a:r>
            <a:r>
              <a:rPr lang="en-US" i="1" dirty="0" smtClean="0">
                <a:solidFill>
                  <a:srgbClr val="00B050"/>
                </a:solidFill>
                <a:effectLst>
                  <a:outerShdw blurRad="38100" dist="38100" dir="2700000" algn="tl">
                    <a:srgbClr val="000000">
                      <a:alpha val="43137"/>
                    </a:srgbClr>
                  </a:outerShdw>
                </a:effectLst>
              </a:rPr>
              <a:t>(</a:t>
            </a:r>
            <a:r>
              <a:rPr lang="en-US" i="1" dirty="0">
                <a:solidFill>
                  <a:srgbClr val="00B050"/>
                </a:solidFill>
                <a:effectLst>
                  <a:outerShdw blurRad="38100" dist="38100" dir="2700000" algn="tl">
                    <a:srgbClr val="000000">
                      <a:alpha val="43137"/>
                    </a:srgbClr>
                  </a:outerShdw>
                </a:effectLst>
              </a:rPr>
              <a:t>Docket Sheet Data Lines</a:t>
            </a:r>
            <a:r>
              <a:rPr lang="en-US" i="1" dirty="0" smtClean="0">
                <a:solidFill>
                  <a:srgbClr val="00B050"/>
                </a:solidFill>
                <a:effectLst>
                  <a:outerShdw blurRad="38100" dist="38100" dir="2700000" algn="tl">
                    <a:srgbClr val="000000">
                      <a:alpha val="43137"/>
                    </a:srgbClr>
                  </a:outerShdw>
                </a:effectLst>
              </a:rPr>
              <a:t>)</a:t>
            </a:r>
          </a:p>
          <a:p>
            <a:pPr lvl="1">
              <a:spcBef>
                <a:spcPts val="0"/>
              </a:spcBef>
              <a:spcAft>
                <a:spcPts val="1200"/>
              </a:spcAft>
              <a:buFont typeface="Wingdings" panose="05000000000000000000" pitchFamily="2" charset="2"/>
              <a:buChar char="§"/>
            </a:pPr>
            <a:r>
              <a:rPr lang="en-US" dirty="0">
                <a:solidFill>
                  <a:schemeClr val="bg1"/>
                </a:solidFill>
              </a:rPr>
              <a:t>NEF </a:t>
            </a:r>
            <a:r>
              <a:rPr lang="en-US" dirty="0" smtClean="0">
                <a:solidFill>
                  <a:schemeClr val="bg1"/>
                </a:solidFill>
              </a:rPr>
              <a:t>- Notice </a:t>
            </a:r>
            <a:r>
              <a:rPr lang="en-US" dirty="0">
                <a:solidFill>
                  <a:schemeClr val="bg1"/>
                </a:solidFill>
              </a:rPr>
              <a:t>of Electronic </a:t>
            </a:r>
            <a:r>
              <a:rPr lang="en-US" dirty="0" smtClean="0">
                <a:solidFill>
                  <a:schemeClr val="bg1"/>
                </a:solidFill>
              </a:rPr>
              <a:t>Filing</a:t>
            </a:r>
          </a:p>
          <a:p>
            <a:pPr lvl="1">
              <a:spcBef>
                <a:spcPts val="0"/>
              </a:spcBef>
              <a:spcAft>
                <a:spcPts val="1200"/>
              </a:spcAft>
              <a:buFont typeface="Wingdings" panose="05000000000000000000" pitchFamily="2" charset="2"/>
              <a:buChar char="§"/>
            </a:pPr>
            <a:r>
              <a:rPr lang="en-US" dirty="0" smtClean="0">
                <a:solidFill>
                  <a:schemeClr val="bg1"/>
                </a:solidFill>
              </a:rPr>
              <a:t>Case Flags </a:t>
            </a:r>
            <a:r>
              <a:rPr lang="en-US" i="1" dirty="0" smtClean="0">
                <a:solidFill>
                  <a:schemeClr val="bg2">
                    <a:lumMod val="60000"/>
                    <a:lumOff val="40000"/>
                  </a:schemeClr>
                </a:solidFill>
              </a:rPr>
              <a:t>(see handout)</a:t>
            </a:r>
          </a:p>
          <a:p>
            <a:pPr>
              <a:spcBef>
                <a:spcPts val="0"/>
              </a:spcBef>
              <a:spcAft>
                <a:spcPts val="1200"/>
              </a:spcAft>
            </a:pPr>
            <a:r>
              <a:rPr lang="en-US" b="1" dirty="0" smtClean="0">
                <a:solidFill>
                  <a:schemeClr val="bg1"/>
                </a:solidFill>
              </a:rPr>
              <a:t>Utilities - Perform a Full Text Search</a:t>
            </a:r>
          </a:p>
          <a:p>
            <a:pPr marL="800100" lvl="2" indent="-342900">
              <a:spcBef>
                <a:spcPts val="0"/>
              </a:spcBef>
              <a:spcAft>
                <a:spcPts val="1200"/>
              </a:spcAft>
              <a:buFont typeface="Wingdings" panose="05000000000000000000" pitchFamily="2" charset="2"/>
              <a:buChar char="§"/>
            </a:pPr>
            <a:r>
              <a:rPr lang="en-US" sz="2400" dirty="0">
                <a:solidFill>
                  <a:schemeClr val="bg1"/>
                </a:solidFill>
              </a:rPr>
              <a:t>Search through all documents and docket text in </a:t>
            </a:r>
            <a:r>
              <a:rPr lang="en-US" sz="2400" dirty="0" smtClean="0">
                <a:solidFill>
                  <a:schemeClr val="bg1"/>
                </a:solidFill>
              </a:rPr>
              <a:t>CM/ECF</a:t>
            </a:r>
            <a:endParaRPr lang="en-US" sz="2400" b="1" dirty="0" smtClean="0">
              <a:solidFill>
                <a:schemeClr val="bg1"/>
              </a:solidFill>
            </a:endParaRPr>
          </a:p>
          <a:p>
            <a:pPr>
              <a:spcBef>
                <a:spcPts val="0"/>
              </a:spcBef>
              <a:spcAft>
                <a:spcPts val="1200"/>
              </a:spcAft>
            </a:pPr>
            <a:r>
              <a:rPr lang="en-US" b="1" dirty="0" smtClean="0">
                <a:solidFill>
                  <a:schemeClr val="bg1"/>
                </a:solidFill>
              </a:rPr>
              <a:t>Docketing Orders and Minutes</a:t>
            </a:r>
          </a:p>
          <a:p>
            <a:pPr lvl="1">
              <a:spcBef>
                <a:spcPts val="0"/>
              </a:spcBef>
              <a:spcAft>
                <a:spcPts val="1200"/>
              </a:spcAft>
              <a:buFont typeface="Wingdings" panose="05000000000000000000" pitchFamily="2" charset="2"/>
              <a:buChar char="§"/>
            </a:pPr>
            <a:r>
              <a:rPr lang="en-US" dirty="0" smtClean="0">
                <a:solidFill>
                  <a:schemeClr val="bg1"/>
                </a:solidFill>
              </a:rPr>
              <a:t>Additional Training</a:t>
            </a:r>
          </a:p>
          <a:p>
            <a:pPr lvl="1">
              <a:spcBef>
                <a:spcPts val="0"/>
              </a:spcBef>
              <a:spcAft>
                <a:spcPts val="1200"/>
              </a:spcAft>
            </a:pPr>
            <a:endParaRPr lang="en-US" b="1" dirty="0" smtClean="0">
              <a:solidFill>
                <a:schemeClr val="bg1"/>
              </a:solidFill>
            </a:endParaRPr>
          </a:p>
        </p:txBody>
      </p:sp>
    </p:spTree>
    <p:extLst>
      <p:ext uri="{BB962C8B-B14F-4D97-AF65-F5344CB8AC3E}">
        <p14:creationId xmlns:p14="http://schemas.microsoft.com/office/powerpoint/2010/main" val="56719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1000"/>
                                        <p:tgtEl>
                                          <p:spTgt spid="3">
                                            <p:txEl>
                                              <p:pRg st="9" end="9"/>
                                            </p:txEl>
                                          </p:spTgt>
                                        </p:tgtEl>
                                      </p:cBhvr>
                                    </p:animEffect>
                                    <p:anim calcmode="lin" valueType="num">
                                      <p:cBhvr>
                                        <p:cTn id="5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1000"/>
                                        <p:tgtEl>
                                          <p:spTgt spid="3">
                                            <p:txEl>
                                              <p:pRg st="10" end="10"/>
                                            </p:txEl>
                                          </p:spTgt>
                                        </p:tgtEl>
                                      </p:cBhvr>
                                    </p:animEffect>
                                    <p:anim calcmode="lin" valueType="num">
                                      <p:cBhvr>
                                        <p:cTn id="6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1000"/>
                                        <p:tgtEl>
                                          <p:spTgt spid="3">
                                            <p:txEl>
                                              <p:pRg st="11" end="11"/>
                                            </p:txEl>
                                          </p:spTgt>
                                        </p:tgtEl>
                                      </p:cBhvr>
                                    </p:animEffect>
                                    <p:anim calcmode="lin" valueType="num">
                                      <p:cBhvr>
                                        <p:cTn id="6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1783"/>
            <a:ext cx="10515600" cy="1051879"/>
          </a:xfrm>
        </p:spPr>
        <p:txBody>
          <a:bodyPr>
            <a:noAutofit/>
          </a:bodyPr>
          <a:lstStyle/>
          <a:p>
            <a:r>
              <a:rPr lang="en-US" sz="2400" dirty="0" smtClean="0">
                <a:solidFill>
                  <a:schemeClr val="accent1"/>
                </a:solidFill>
              </a:rPr>
              <a:t>CM/ECF v6.2</a:t>
            </a:r>
            <a:r>
              <a:rPr lang="en-US" sz="4400" dirty="0" smtClean="0">
                <a:solidFill>
                  <a:schemeClr val="accent1"/>
                </a:solidFill>
              </a:rPr>
              <a:t/>
            </a:r>
            <a:br>
              <a:rPr lang="en-US" sz="4400" dirty="0" smtClean="0">
                <a:solidFill>
                  <a:schemeClr val="accent1"/>
                </a:solidFill>
              </a:rPr>
            </a:br>
            <a:r>
              <a:rPr lang="en-US" sz="4400" b="1" dirty="0" smtClean="0">
                <a:solidFill>
                  <a:schemeClr val="accent1"/>
                </a:solidFill>
              </a:rPr>
              <a:t>What is </a:t>
            </a:r>
            <a:r>
              <a:rPr lang="en-US" sz="4400" b="1" dirty="0" err="1" smtClean="0">
                <a:solidFill>
                  <a:schemeClr val="accent1"/>
                </a:solidFill>
              </a:rPr>
              <a:t>CiteLink</a:t>
            </a:r>
            <a:r>
              <a:rPr lang="en-US" sz="4400" b="1" dirty="0" smtClean="0">
                <a:solidFill>
                  <a:schemeClr val="accent1"/>
                </a:solidFill>
              </a:rPr>
              <a:t>?</a:t>
            </a:r>
            <a:endParaRPr lang="en-US" sz="4400" b="1" dirty="0">
              <a:solidFill>
                <a:schemeClr val="accent1"/>
              </a:solidFill>
            </a:endParaRPr>
          </a:p>
        </p:txBody>
      </p:sp>
      <p:sp>
        <p:nvSpPr>
          <p:cNvPr id="3" name="Content Placeholder 2"/>
          <p:cNvSpPr>
            <a:spLocks noGrp="1"/>
          </p:cNvSpPr>
          <p:nvPr>
            <p:ph idx="1"/>
          </p:nvPr>
        </p:nvSpPr>
        <p:spPr>
          <a:xfrm>
            <a:off x="838200" y="1695796"/>
            <a:ext cx="10515600" cy="5162203"/>
          </a:xfrm>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a:bodyPr>
          <a:lstStyle/>
          <a:p>
            <a:pPr marL="0" indent="0">
              <a:spcBef>
                <a:spcPts val="0"/>
              </a:spcBef>
              <a:spcAft>
                <a:spcPts val="1200"/>
              </a:spcAft>
              <a:buNone/>
            </a:pPr>
            <a:r>
              <a:rPr lang="en-US" sz="2600" b="1" dirty="0" err="1">
                <a:solidFill>
                  <a:schemeClr val="bg1"/>
                </a:solidFill>
              </a:rPr>
              <a:t>CiteLink</a:t>
            </a:r>
            <a:r>
              <a:rPr lang="en-US" sz="2600" dirty="0">
                <a:solidFill>
                  <a:schemeClr val="bg1"/>
                </a:solidFill>
              </a:rPr>
              <a:t> is a </a:t>
            </a:r>
            <a:r>
              <a:rPr lang="en-US" sz="2600" dirty="0" smtClean="0">
                <a:solidFill>
                  <a:schemeClr val="bg1"/>
                </a:solidFill>
              </a:rPr>
              <a:t>program </a:t>
            </a:r>
            <a:r>
              <a:rPr lang="en-US" sz="2600" i="1" dirty="0" smtClean="0">
                <a:solidFill>
                  <a:schemeClr val="bg1"/>
                </a:solidFill>
              </a:rPr>
              <a:t>(available to Court </a:t>
            </a:r>
            <a:br>
              <a:rPr lang="en-US" sz="2600" i="1" dirty="0" smtClean="0">
                <a:solidFill>
                  <a:schemeClr val="bg1"/>
                </a:solidFill>
              </a:rPr>
            </a:br>
            <a:r>
              <a:rPr lang="en-US" sz="2600" i="1" dirty="0" smtClean="0">
                <a:solidFill>
                  <a:schemeClr val="bg1"/>
                </a:solidFill>
              </a:rPr>
              <a:t>users only)</a:t>
            </a:r>
            <a:r>
              <a:rPr lang="en-US" sz="2600" dirty="0" smtClean="0">
                <a:solidFill>
                  <a:schemeClr val="bg1"/>
                </a:solidFill>
              </a:rPr>
              <a:t> </a:t>
            </a:r>
            <a:r>
              <a:rPr lang="en-US" sz="2600" dirty="0">
                <a:solidFill>
                  <a:schemeClr val="bg1"/>
                </a:solidFill>
              </a:rPr>
              <a:t>that works with </a:t>
            </a:r>
            <a:r>
              <a:rPr lang="en-US" sz="2600" dirty="0" smtClean="0">
                <a:solidFill>
                  <a:schemeClr val="bg1"/>
                </a:solidFill>
              </a:rPr>
              <a:t>CM/ECF </a:t>
            </a:r>
            <a:r>
              <a:rPr lang="en-US" sz="2600" dirty="0">
                <a:solidFill>
                  <a:schemeClr val="bg1"/>
                </a:solidFill>
              </a:rPr>
              <a:t>to </a:t>
            </a:r>
            <a:r>
              <a:rPr lang="en-US" sz="2600" dirty="0" smtClean="0">
                <a:solidFill>
                  <a:schemeClr val="bg1"/>
                </a:solidFill>
              </a:rPr>
              <a:t/>
            </a:r>
            <a:br>
              <a:rPr lang="en-US" sz="2600" dirty="0" smtClean="0">
                <a:solidFill>
                  <a:schemeClr val="bg1"/>
                </a:solidFill>
              </a:rPr>
            </a:br>
            <a:r>
              <a:rPr lang="en-US" sz="2600" dirty="0" smtClean="0">
                <a:solidFill>
                  <a:schemeClr val="bg1"/>
                </a:solidFill>
              </a:rPr>
              <a:t>present </a:t>
            </a:r>
            <a:r>
              <a:rPr lang="en-US" sz="2600" dirty="0">
                <a:solidFill>
                  <a:schemeClr val="bg1"/>
                </a:solidFill>
              </a:rPr>
              <a:t>legal citations in </a:t>
            </a:r>
            <a:r>
              <a:rPr lang="en-US" sz="2600" dirty="0" smtClean="0">
                <a:solidFill>
                  <a:schemeClr val="bg1"/>
                </a:solidFill>
              </a:rPr>
              <a:t>case documents </a:t>
            </a:r>
            <a:br>
              <a:rPr lang="en-US" sz="2600" dirty="0" smtClean="0">
                <a:solidFill>
                  <a:schemeClr val="bg1"/>
                </a:solidFill>
              </a:rPr>
            </a:br>
            <a:r>
              <a:rPr lang="en-US" sz="2600" dirty="0" smtClean="0">
                <a:solidFill>
                  <a:schemeClr val="bg1"/>
                </a:solidFill>
              </a:rPr>
              <a:t>(.pdf images) </a:t>
            </a:r>
            <a:r>
              <a:rPr lang="en-US" sz="2600" dirty="0">
                <a:solidFill>
                  <a:schemeClr val="bg1"/>
                </a:solidFill>
              </a:rPr>
              <a:t>as </a:t>
            </a:r>
            <a:r>
              <a:rPr lang="en-US" sz="2600" dirty="0" smtClean="0">
                <a:solidFill>
                  <a:schemeClr val="bg1"/>
                </a:solidFill>
              </a:rPr>
              <a:t>hyperlinks </a:t>
            </a:r>
            <a:r>
              <a:rPr lang="en-US" sz="2600" dirty="0">
                <a:solidFill>
                  <a:schemeClr val="bg1"/>
                </a:solidFill>
              </a:rPr>
              <a:t>to the </a:t>
            </a:r>
            <a:r>
              <a:rPr lang="en-US" sz="2600" dirty="0" smtClean="0">
                <a:solidFill>
                  <a:schemeClr val="bg1"/>
                </a:solidFill>
              </a:rPr>
              <a:t/>
            </a:r>
            <a:br>
              <a:rPr lang="en-US" sz="2600" dirty="0" smtClean="0">
                <a:solidFill>
                  <a:schemeClr val="bg1"/>
                </a:solidFill>
              </a:rPr>
            </a:br>
            <a:r>
              <a:rPr lang="en-US" sz="2600" dirty="0" smtClean="0">
                <a:solidFill>
                  <a:schemeClr val="bg1"/>
                </a:solidFill>
              </a:rPr>
              <a:t>Westlaw, Lexis</a:t>
            </a:r>
            <a:r>
              <a:rPr lang="en-US" sz="2600" dirty="0">
                <a:solidFill>
                  <a:schemeClr val="bg1"/>
                </a:solidFill>
              </a:rPr>
              <a:t>, or </a:t>
            </a:r>
            <a:r>
              <a:rPr lang="en-US" sz="2600" dirty="0" smtClean="0">
                <a:solidFill>
                  <a:schemeClr val="bg1"/>
                </a:solidFill>
              </a:rPr>
              <a:t>other </a:t>
            </a:r>
            <a:r>
              <a:rPr lang="en-US" sz="2600" dirty="0">
                <a:solidFill>
                  <a:schemeClr val="bg1"/>
                </a:solidFill>
              </a:rPr>
              <a:t>search engines, </a:t>
            </a:r>
            <a:r>
              <a:rPr lang="en-US" sz="2600" dirty="0" smtClean="0">
                <a:solidFill>
                  <a:schemeClr val="bg1"/>
                </a:solidFill>
              </a:rPr>
              <a:t/>
            </a:r>
            <a:br>
              <a:rPr lang="en-US" sz="2600" dirty="0" smtClean="0">
                <a:solidFill>
                  <a:schemeClr val="bg1"/>
                </a:solidFill>
              </a:rPr>
            </a:br>
            <a:r>
              <a:rPr lang="en-US" sz="2600" dirty="0" smtClean="0">
                <a:solidFill>
                  <a:schemeClr val="bg1"/>
                </a:solidFill>
              </a:rPr>
              <a:t>based </a:t>
            </a:r>
            <a:r>
              <a:rPr lang="en-US" sz="2600" dirty="0">
                <a:solidFill>
                  <a:schemeClr val="bg1"/>
                </a:solidFill>
              </a:rPr>
              <a:t>on </a:t>
            </a:r>
            <a:r>
              <a:rPr lang="en-US" sz="2600" dirty="0" smtClean="0">
                <a:solidFill>
                  <a:schemeClr val="bg1"/>
                </a:solidFill>
              </a:rPr>
              <a:t>user preference.</a:t>
            </a:r>
            <a:br>
              <a:rPr lang="en-US" sz="2600" dirty="0" smtClean="0">
                <a:solidFill>
                  <a:schemeClr val="bg1"/>
                </a:solidFill>
              </a:rPr>
            </a:br>
            <a:r>
              <a:rPr lang="en-US" dirty="0" smtClean="0">
                <a:solidFill>
                  <a:schemeClr val="bg1"/>
                </a:solidFill>
              </a:rPr>
              <a:t/>
            </a:r>
            <a:br>
              <a:rPr lang="en-US" dirty="0" smtClean="0">
                <a:solidFill>
                  <a:schemeClr val="bg1"/>
                </a:solidFill>
              </a:rPr>
            </a:br>
            <a:endParaRPr lang="en-US" dirty="0" smtClean="0">
              <a:solidFill>
                <a:schemeClr val="bg1"/>
              </a:solidFill>
            </a:endParaRPr>
          </a:p>
          <a:p>
            <a:pPr marL="0" indent="0">
              <a:spcBef>
                <a:spcPts val="0"/>
              </a:spcBef>
              <a:spcAft>
                <a:spcPts val="1200"/>
              </a:spcAft>
              <a:buNone/>
            </a:pPr>
            <a:r>
              <a:rPr lang="en-US" sz="2400" u="sng" dirty="0" smtClean="0">
                <a:solidFill>
                  <a:schemeClr val="bg1"/>
                </a:solidFill>
              </a:rPr>
              <a:t/>
            </a:r>
            <a:br>
              <a:rPr lang="en-US" sz="2400" u="sng" dirty="0" smtClean="0">
                <a:solidFill>
                  <a:schemeClr val="bg1"/>
                </a:solidFill>
              </a:rPr>
            </a:br>
            <a:r>
              <a:rPr lang="en-US" sz="2400" u="sng" dirty="0" smtClean="0">
                <a:solidFill>
                  <a:schemeClr val="bg1"/>
                </a:solidFill>
              </a:rPr>
              <a:t/>
            </a:r>
            <a:br>
              <a:rPr lang="en-US" sz="2400" u="sng" dirty="0" smtClean="0">
                <a:solidFill>
                  <a:schemeClr val="bg1"/>
                </a:solidFill>
              </a:rPr>
            </a:br>
            <a:r>
              <a:rPr lang="en-US" sz="2400" u="sng" dirty="0" smtClean="0">
                <a:solidFill>
                  <a:schemeClr val="bg1"/>
                </a:solidFill>
              </a:rPr>
              <a:t>Turn on </a:t>
            </a:r>
            <a:r>
              <a:rPr lang="en-US" sz="2400" u="sng" dirty="0" err="1" smtClean="0">
                <a:solidFill>
                  <a:schemeClr val="bg1"/>
                </a:solidFill>
              </a:rPr>
              <a:t>CiteLink</a:t>
            </a:r>
            <a:r>
              <a:rPr lang="en-US" sz="2400" dirty="0" smtClean="0">
                <a:solidFill>
                  <a:schemeClr val="bg1"/>
                </a:solidFill>
              </a:rPr>
              <a:t>: </a:t>
            </a:r>
            <a:br>
              <a:rPr lang="en-US" sz="2400" dirty="0" smtClean="0">
                <a:solidFill>
                  <a:schemeClr val="bg1"/>
                </a:solidFill>
              </a:rPr>
            </a:br>
            <a:r>
              <a:rPr lang="en-US" sz="2400" dirty="0" smtClean="0">
                <a:solidFill>
                  <a:schemeClr val="bg1"/>
                </a:solidFill>
              </a:rPr>
              <a:t>CM/ECF Utilities </a:t>
            </a:r>
            <a:r>
              <a:rPr lang="en-US" sz="2400" dirty="0">
                <a:solidFill>
                  <a:schemeClr val="bg1"/>
                </a:solidFill>
              </a:rPr>
              <a:t>-</a:t>
            </a:r>
            <a:r>
              <a:rPr lang="en-US" sz="2400" dirty="0" smtClean="0">
                <a:solidFill>
                  <a:schemeClr val="bg1"/>
                </a:solidFill>
              </a:rPr>
              <a:t> </a:t>
            </a:r>
            <a:r>
              <a:rPr lang="en-US" sz="2400" b="1" dirty="0" smtClean="0">
                <a:solidFill>
                  <a:schemeClr val="bg1"/>
                </a:solidFill>
              </a:rPr>
              <a:t>Citation Display </a:t>
            </a:r>
            <a:r>
              <a:rPr lang="en-US" sz="2400" b="1" dirty="0">
                <a:solidFill>
                  <a:schemeClr val="bg1"/>
                </a:solidFill>
              </a:rPr>
              <a:t/>
            </a:r>
            <a:br>
              <a:rPr lang="en-US" sz="2400" b="1" dirty="0">
                <a:solidFill>
                  <a:schemeClr val="bg1"/>
                </a:solidFill>
              </a:rPr>
            </a:br>
            <a:r>
              <a:rPr lang="en-US" sz="2400" b="1" dirty="0" smtClean="0">
                <a:solidFill>
                  <a:schemeClr val="bg1"/>
                </a:solidFill>
              </a:rPr>
              <a:t>Preferences </a:t>
            </a:r>
          </a:p>
          <a:p>
            <a:pPr marL="0" indent="0">
              <a:spcBef>
                <a:spcPts val="0"/>
              </a:spcBef>
              <a:spcAft>
                <a:spcPts val="1200"/>
              </a:spcAft>
              <a:buNone/>
            </a:pPr>
            <a:endParaRPr lang="en-US" b="1" dirty="0" smtClean="0">
              <a:solidFill>
                <a:schemeClr val="bg1"/>
              </a:solidFill>
            </a:endParaRPr>
          </a:p>
        </p:txBody>
      </p:sp>
      <p:pic>
        <p:nvPicPr>
          <p:cNvPr id="4" name="Picture 3"/>
          <p:cNvPicPr>
            <a:picLocks noChangeAspect="1"/>
          </p:cNvPicPr>
          <p:nvPr/>
        </p:nvPicPr>
        <p:blipFill>
          <a:blip r:embed="rId3"/>
          <a:stretch>
            <a:fillRect/>
          </a:stretch>
        </p:blipFill>
        <p:spPr>
          <a:xfrm>
            <a:off x="7006728" y="1826873"/>
            <a:ext cx="4102170" cy="4769641"/>
          </a:xfrm>
          <a:prstGeom prst="rect">
            <a:avLst/>
          </a:prstGeom>
        </p:spPr>
      </p:pic>
      <p:pic>
        <p:nvPicPr>
          <p:cNvPr id="5" name="Picture 4"/>
          <p:cNvPicPr>
            <a:picLocks noChangeAspect="1"/>
          </p:cNvPicPr>
          <p:nvPr/>
        </p:nvPicPr>
        <p:blipFill>
          <a:blip r:embed="rId4"/>
          <a:stretch>
            <a:fillRect/>
          </a:stretch>
        </p:blipFill>
        <p:spPr>
          <a:xfrm>
            <a:off x="1563763" y="3983631"/>
            <a:ext cx="4657725" cy="1314450"/>
          </a:xfrm>
          <a:prstGeom prst="rect">
            <a:avLst/>
          </a:prstGeom>
        </p:spPr>
      </p:pic>
    </p:spTree>
    <p:extLst>
      <p:ext uri="{BB962C8B-B14F-4D97-AF65-F5344CB8AC3E}">
        <p14:creationId xmlns:p14="http://schemas.microsoft.com/office/powerpoint/2010/main" val="396563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5018"/>
            <a:ext cx="10515600" cy="493222"/>
          </a:xfrm>
        </p:spPr>
        <p:txBody>
          <a:bodyPr>
            <a:normAutofit fontScale="90000"/>
          </a:bodyPr>
          <a:lstStyle/>
          <a:p>
            <a:r>
              <a:rPr lang="en-US" sz="2700" dirty="0">
                <a:solidFill>
                  <a:schemeClr val="accent1"/>
                </a:solidFill>
              </a:rPr>
              <a:t>CM/ECF </a:t>
            </a:r>
            <a:r>
              <a:rPr lang="en-US" sz="2700" dirty="0" smtClean="0">
                <a:solidFill>
                  <a:schemeClr val="accent1"/>
                </a:solidFill>
              </a:rPr>
              <a:t>Reports</a:t>
            </a:r>
            <a:r>
              <a:rPr lang="en-US" dirty="0">
                <a:solidFill>
                  <a:schemeClr val="accent1"/>
                </a:solidFill>
              </a:rPr>
              <a:t/>
            </a:r>
            <a:br>
              <a:rPr lang="en-US" dirty="0">
                <a:solidFill>
                  <a:schemeClr val="accent1"/>
                </a:solidFill>
              </a:rPr>
            </a:br>
            <a:r>
              <a:rPr lang="en-US" sz="4900" b="1" dirty="0">
                <a:solidFill>
                  <a:schemeClr val="accent1"/>
                </a:solidFill>
              </a:rPr>
              <a:t>What is </a:t>
            </a:r>
            <a:r>
              <a:rPr lang="en-US" sz="4900" b="1" dirty="0" smtClean="0">
                <a:solidFill>
                  <a:schemeClr val="accent1"/>
                </a:solidFill>
              </a:rPr>
              <a:t>CJRA?</a:t>
            </a:r>
            <a:endParaRPr lang="en-US" sz="4900" dirty="0">
              <a:solidFill>
                <a:schemeClr val="accent1"/>
              </a:solidFill>
            </a:endParaRPr>
          </a:p>
        </p:txBody>
      </p:sp>
      <p:sp>
        <p:nvSpPr>
          <p:cNvPr id="3" name="Content Placeholder 2"/>
          <p:cNvSpPr>
            <a:spLocks noGrp="1"/>
          </p:cNvSpPr>
          <p:nvPr>
            <p:ph idx="1"/>
          </p:nvPr>
        </p:nvSpPr>
        <p:spPr>
          <a:xfrm>
            <a:off x="838200" y="1562792"/>
            <a:ext cx="10515600" cy="5295207"/>
          </a:xfrm>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fontScale="92500" lnSpcReduction="10000"/>
          </a:bodyPr>
          <a:lstStyle/>
          <a:p>
            <a:pPr marL="0" indent="0">
              <a:spcBef>
                <a:spcPts val="0"/>
              </a:spcBef>
              <a:spcAft>
                <a:spcPts val="1200"/>
              </a:spcAft>
              <a:buNone/>
            </a:pPr>
            <a:r>
              <a:rPr lang="en-US" b="1" dirty="0" smtClean="0">
                <a:solidFill>
                  <a:schemeClr val="bg1"/>
                </a:solidFill>
              </a:rPr>
              <a:t>Civil Justice Reform Act (CJRA) Report</a:t>
            </a:r>
          </a:p>
          <a:p>
            <a:pPr marL="0" indent="0">
              <a:spcBef>
                <a:spcPts val="0"/>
              </a:spcBef>
              <a:spcAft>
                <a:spcPts val="1200"/>
              </a:spcAft>
              <a:buNone/>
            </a:pPr>
            <a:r>
              <a:rPr lang="en-US" dirty="0" smtClean="0">
                <a:solidFill>
                  <a:schemeClr val="bg1"/>
                </a:solidFill>
              </a:rPr>
              <a:t>Guide to Judiciary Policy Vol. 18 CH 5 § 540:</a:t>
            </a:r>
            <a:r>
              <a:rPr lang="en-US" dirty="0">
                <a:solidFill>
                  <a:schemeClr val="bg1"/>
                </a:solidFill>
              </a:rPr>
              <a:t> </a:t>
            </a:r>
            <a:r>
              <a:rPr lang="en-US" dirty="0" smtClean="0">
                <a:solidFill>
                  <a:schemeClr val="bg1"/>
                </a:solidFill>
              </a:rPr>
              <a:t> </a:t>
            </a:r>
            <a:r>
              <a:rPr lang="en-US" b="1" dirty="0" smtClean="0">
                <a:solidFill>
                  <a:schemeClr val="bg1"/>
                </a:solidFill>
                <a:hlinkClick r:id="rId3"/>
              </a:rPr>
              <a:t>http://jnet.ao.dcn/policy-guidance/guide-judiciary-policy/volume-18-statistics/ch-5-judges-caseload-activities#540</a:t>
            </a:r>
            <a:endParaRPr lang="en-US" b="1" dirty="0" smtClean="0">
              <a:solidFill>
                <a:schemeClr val="bg1"/>
              </a:solidFill>
            </a:endParaRPr>
          </a:p>
          <a:p>
            <a:pPr>
              <a:spcBef>
                <a:spcPts val="0"/>
              </a:spcBef>
              <a:spcAft>
                <a:spcPts val="1200"/>
              </a:spcAft>
            </a:pPr>
            <a:r>
              <a:rPr lang="en-US" dirty="0" smtClean="0">
                <a:solidFill>
                  <a:schemeClr val="bg1"/>
                </a:solidFill>
              </a:rPr>
              <a:t>March 31</a:t>
            </a:r>
            <a:r>
              <a:rPr lang="en-US" baseline="30000" dirty="0" smtClean="0">
                <a:solidFill>
                  <a:schemeClr val="bg1"/>
                </a:solidFill>
              </a:rPr>
              <a:t>st</a:t>
            </a:r>
            <a:r>
              <a:rPr lang="en-US" dirty="0" smtClean="0">
                <a:solidFill>
                  <a:schemeClr val="bg1"/>
                </a:solidFill>
              </a:rPr>
              <a:t> and September 30</a:t>
            </a:r>
            <a:r>
              <a:rPr lang="en-US" baseline="30000" dirty="0" smtClean="0">
                <a:solidFill>
                  <a:schemeClr val="bg1"/>
                </a:solidFill>
              </a:rPr>
              <a:t>th</a:t>
            </a:r>
            <a:endParaRPr lang="en-US" dirty="0" smtClean="0">
              <a:solidFill>
                <a:schemeClr val="bg1"/>
              </a:solidFill>
            </a:endParaRPr>
          </a:p>
          <a:p>
            <a:pPr>
              <a:spcBef>
                <a:spcPts val="0"/>
              </a:spcBef>
              <a:spcAft>
                <a:spcPts val="1200"/>
              </a:spcAft>
            </a:pPr>
            <a:r>
              <a:rPr lang="en-US" dirty="0" smtClean="0">
                <a:solidFill>
                  <a:schemeClr val="bg1"/>
                </a:solidFill>
              </a:rPr>
              <a:t>Reports -&gt; National Statistical Reports -&gt; Run CJRA</a:t>
            </a:r>
          </a:p>
          <a:p>
            <a:pPr lvl="1">
              <a:spcBef>
                <a:spcPts val="0"/>
              </a:spcBef>
              <a:spcAft>
                <a:spcPts val="1200"/>
              </a:spcAft>
              <a:buFont typeface="Wingdings" panose="05000000000000000000" pitchFamily="2" charset="2"/>
              <a:buChar char="§"/>
            </a:pPr>
            <a:r>
              <a:rPr lang="en-US" dirty="0">
                <a:solidFill>
                  <a:schemeClr val="bg1"/>
                </a:solidFill>
              </a:rPr>
              <a:t>Motions pending more than 6 months (Referral - 7 months)</a:t>
            </a:r>
          </a:p>
          <a:p>
            <a:pPr lvl="1">
              <a:spcBef>
                <a:spcPts val="0"/>
              </a:spcBef>
              <a:spcAft>
                <a:spcPts val="1200"/>
              </a:spcAft>
              <a:buFont typeface="Wingdings" panose="05000000000000000000" pitchFamily="2" charset="2"/>
              <a:buChar char="§"/>
            </a:pPr>
            <a:r>
              <a:rPr lang="en-US" dirty="0">
                <a:solidFill>
                  <a:schemeClr val="bg1"/>
                </a:solidFill>
              </a:rPr>
              <a:t>Bench trials submitted for more than 6 months</a:t>
            </a:r>
          </a:p>
          <a:p>
            <a:pPr lvl="1">
              <a:spcBef>
                <a:spcPts val="0"/>
              </a:spcBef>
              <a:spcAft>
                <a:spcPts val="1200"/>
              </a:spcAft>
              <a:buFont typeface="Wingdings" panose="05000000000000000000" pitchFamily="2" charset="2"/>
              <a:buChar char="§"/>
            </a:pPr>
            <a:r>
              <a:rPr lang="en-US" dirty="0">
                <a:solidFill>
                  <a:schemeClr val="bg1"/>
                </a:solidFill>
              </a:rPr>
              <a:t>Bankruptcy appeals pending more than 6 months</a:t>
            </a:r>
          </a:p>
          <a:p>
            <a:pPr lvl="1">
              <a:spcBef>
                <a:spcPts val="0"/>
              </a:spcBef>
              <a:spcAft>
                <a:spcPts val="1200"/>
              </a:spcAft>
              <a:buFont typeface="Wingdings" panose="05000000000000000000" pitchFamily="2" charset="2"/>
              <a:buChar char="§"/>
            </a:pPr>
            <a:r>
              <a:rPr lang="en-US" dirty="0">
                <a:solidFill>
                  <a:schemeClr val="bg1"/>
                </a:solidFill>
              </a:rPr>
              <a:t>Social Security appeals pending more than 6 months</a:t>
            </a:r>
          </a:p>
          <a:p>
            <a:pPr lvl="1">
              <a:spcBef>
                <a:spcPts val="0"/>
              </a:spcBef>
              <a:spcAft>
                <a:spcPts val="1200"/>
              </a:spcAft>
              <a:buFont typeface="Wingdings" panose="05000000000000000000" pitchFamily="2" charset="2"/>
              <a:buChar char="§"/>
            </a:pPr>
            <a:r>
              <a:rPr lang="en-US" dirty="0">
                <a:solidFill>
                  <a:schemeClr val="bg1"/>
                </a:solidFill>
              </a:rPr>
              <a:t>Civil cases pending more than 3 </a:t>
            </a:r>
            <a:r>
              <a:rPr lang="en-US" dirty="0" smtClean="0">
                <a:solidFill>
                  <a:schemeClr val="bg1"/>
                </a:solidFill>
              </a:rPr>
              <a:t>years</a:t>
            </a:r>
          </a:p>
          <a:p>
            <a:pPr>
              <a:spcBef>
                <a:spcPts val="0"/>
              </a:spcBef>
              <a:spcAft>
                <a:spcPts val="1200"/>
              </a:spcAft>
            </a:pPr>
            <a:r>
              <a:rPr lang="en-US" dirty="0">
                <a:solidFill>
                  <a:schemeClr val="bg1"/>
                </a:solidFill>
              </a:rPr>
              <a:t>Reports -&gt; National Statistical Reports -&gt; </a:t>
            </a:r>
            <a:r>
              <a:rPr lang="en-US" dirty="0" smtClean="0">
                <a:solidFill>
                  <a:schemeClr val="bg1"/>
                </a:solidFill>
              </a:rPr>
              <a:t>Update CJRA Status Codes</a:t>
            </a:r>
          </a:p>
        </p:txBody>
      </p:sp>
    </p:spTree>
    <p:extLst>
      <p:ext uri="{BB962C8B-B14F-4D97-AF65-F5344CB8AC3E}">
        <p14:creationId xmlns:p14="http://schemas.microsoft.com/office/powerpoint/2010/main" val="195328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1000"/>
                                        <p:tgtEl>
                                          <p:spTgt spid="3">
                                            <p:txEl>
                                              <p:pRg st="9" end="9"/>
                                            </p:txEl>
                                          </p:spTgt>
                                        </p:tgtEl>
                                      </p:cBhvr>
                                    </p:animEffect>
                                    <p:anim calcmode="lin" valueType="num">
                                      <p:cBhvr>
                                        <p:cTn id="5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smtClean="0">
                <a:solidFill>
                  <a:srgbClr val="418AB3"/>
                </a:solidFill>
              </a:rPr>
              <a:t>Case Services Department</a:t>
            </a:r>
            <a:r>
              <a:rPr lang="en-US" sz="4900" dirty="0">
                <a:solidFill>
                  <a:srgbClr val="418AB3"/>
                </a:solidFill>
              </a:rPr>
              <a:t/>
            </a:r>
            <a:br>
              <a:rPr lang="en-US" sz="4900" dirty="0">
                <a:solidFill>
                  <a:srgbClr val="418AB3"/>
                </a:solidFill>
              </a:rPr>
            </a:br>
            <a:r>
              <a:rPr lang="en-US" sz="4400" b="1" dirty="0">
                <a:solidFill>
                  <a:srgbClr val="418AB3"/>
                </a:solidFill>
              </a:rPr>
              <a:t>What is </a:t>
            </a:r>
            <a:r>
              <a:rPr lang="en-US" sz="4400" b="1" dirty="0" smtClean="0">
                <a:solidFill>
                  <a:srgbClr val="418AB3"/>
                </a:solidFill>
              </a:rPr>
              <a:t>the Role of a Case Administrator?</a:t>
            </a:r>
            <a:endParaRPr lang="en-US" dirty="0">
              <a:solidFill>
                <a:schemeClr val="accent1"/>
              </a:solidFill>
            </a:endParaRPr>
          </a:p>
        </p:txBody>
      </p:sp>
      <p:sp>
        <p:nvSpPr>
          <p:cNvPr id="3" name="Content Placeholder 2"/>
          <p:cNvSpPr>
            <a:spLocks noGrp="1"/>
          </p:cNvSpPr>
          <p:nvPr>
            <p:ph idx="1"/>
          </p:nvPr>
        </p:nvSpPr>
        <p:spPr>
          <a:xfrm>
            <a:off x="838200" y="1825624"/>
            <a:ext cx="10515600" cy="5032375"/>
          </a:xfrm>
          <a:gradFill flip="none" rotWithShape="1">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a:normAutofit/>
          </a:bodyPr>
          <a:lstStyle/>
          <a:p>
            <a:pPr marL="0" indent="0">
              <a:spcBef>
                <a:spcPts val="0"/>
              </a:spcBef>
              <a:spcAft>
                <a:spcPts val="1200"/>
              </a:spcAft>
              <a:buNone/>
            </a:pPr>
            <a:r>
              <a:rPr lang="en-US" sz="3000" b="1" dirty="0">
                <a:solidFill>
                  <a:schemeClr val="bg1"/>
                </a:solidFill>
              </a:rPr>
              <a:t>Intake/Case Administrator </a:t>
            </a:r>
            <a:r>
              <a:rPr lang="en-US" sz="3000" b="1" dirty="0" smtClean="0">
                <a:solidFill>
                  <a:schemeClr val="bg1"/>
                </a:solidFill>
              </a:rPr>
              <a:t>Duties:</a:t>
            </a:r>
            <a:endParaRPr lang="en-US" sz="3000" dirty="0" smtClean="0">
              <a:solidFill>
                <a:schemeClr val="bg1"/>
              </a:solidFill>
            </a:endParaRPr>
          </a:p>
          <a:p>
            <a:pPr>
              <a:spcBef>
                <a:spcPts val="0"/>
              </a:spcBef>
              <a:spcAft>
                <a:spcPts val="1200"/>
              </a:spcAft>
            </a:pPr>
            <a:r>
              <a:rPr lang="en-US" dirty="0" smtClean="0">
                <a:solidFill>
                  <a:schemeClr val="bg1"/>
                </a:solidFill>
              </a:rPr>
              <a:t>Open </a:t>
            </a:r>
            <a:r>
              <a:rPr lang="en-US" dirty="0">
                <a:solidFill>
                  <a:schemeClr val="bg1"/>
                </a:solidFill>
              </a:rPr>
              <a:t>cases in CM/ECF upon receipt of initiating documents</a:t>
            </a:r>
          </a:p>
          <a:p>
            <a:pPr lvl="1">
              <a:spcBef>
                <a:spcPts val="0"/>
              </a:spcBef>
              <a:spcAft>
                <a:spcPts val="1200"/>
              </a:spcAft>
              <a:buFont typeface="Wingdings" panose="05000000000000000000" pitchFamily="2" charset="2"/>
              <a:buChar char="§"/>
            </a:pPr>
            <a:r>
              <a:rPr lang="en-US" sz="2600" dirty="0" smtClean="0">
                <a:solidFill>
                  <a:schemeClr val="bg1"/>
                </a:solidFill>
              </a:rPr>
              <a:t>Attorneys electronically submit cases through the “</a:t>
            </a:r>
            <a:r>
              <a:rPr lang="en-US" sz="2600" b="1" dirty="0" smtClean="0">
                <a:solidFill>
                  <a:schemeClr val="bg1"/>
                </a:solidFill>
              </a:rPr>
              <a:t>Master Case</a:t>
            </a:r>
            <a:r>
              <a:rPr lang="en-US" sz="2600" dirty="0" smtClean="0">
                <a:solidFill>
                  <a:schemeClr val="bg1"/>
                </a:solidFill>
              </a:rPr>
              <a:t>” </a:t>
            </a:r>
            <a:br>
              <a:rPr lang="en-US" sz="2600" dirty="0" smtClean="0">
                <a:solidFill>
                  <a:schemeClr val="bg1"/>
                </a:solidFill>
              </a:rPr>
            </a:br>
            <a:r>
              <a:rPr lang="en-US" sz="2600" dirty="0" smtClean="0">
                <a:solidFill>
                  <a:schemeClr val="bg1"/>
                </a:solidFill>
              </a:rPr>
              <a:t>and pay via pay.gov.</a:t>
            </a:r>
          </a:p>
          <a:p>
            <a:pPr lvl="1">
              <a:spcBef>
                <a:spcPts val="0"/>
              </a:spcBef>
              <a:spcAft>
                <a:spcPts val="1200"/>
              </a:spcAft>
              <a:buFont typeface="Wingdings" panose="05000000000000000000" pitchFamily="2" charset="2"/>
              <a:buChar char="§"/>
            </a:pPr>
            <a:r>
              <a:rPr lang="en-US" sz="2600" dirty="0" smtClean="0">
                <a:solidFill>
                  <a:schemeClr val="bg1"/>
                </a:solidFill>
              </a:rPr>
              <a:t>Pro Se litigants submit cases in paper via U.S. mail or in person at the 4</a:t>
            </a:r>
            <a:r>
              <a:rPr lang="en-US" sz="2600" baseline="30000" dirty="0" smtClean="0">
                <a:solidFill>
                  <a:schemeClr val="bg1"/>
                </a:solidFill>
              </a:rPr>
              <a:t>th</a:t>
            </a:r>
            <a:r>
              <a:rPr lang="en-US" sz="2600" dirty="0" smtClean="0">
                <a:solidFill>
                  <a:schemeClr val="bg1"/>
                </a:solidFill>
              </a:rPr>
              <a:t> floor Intake window</a:t>
            </a:r>
          </a:p>
          <a:p>
            <a:pPr lvl="1">
              <a:spcBef>
                <a:spcPts val="0"/>
              </a:spcBef>
              <a:spcAft>
                <a:spcPts val="1200"/>
              </a:spcAft>
              <a:buFont typeface="Wingdings" panose="05000000000000000000" pitchFamily="2" charset="2"/>
              <a:buChar char="§"/>
            </a:pPr>
            <a:r>
              <a:rPr lang="en-US" sz="2600" dirty="0" smtClean="0">
                <a:solidFill>
                  <a:schemeClr val="bg1"/>
                </a:solidFill>
              </a:rPr>
              <a:t>Prisoner E-Filing Program (</a:t>
            </a:r>
            <a:r>
              <a:rPr lang="en-US" sz="2600" b="1" dirty="0" smtClean="0">
                <a:solidFill>
                  <a:schemeClr val="bg1"/>
                </a:solidFill>
              </a:rPr>
              <a:t>G.O. 653</a:t>
            </a:r>
            <a:r>
              <a:rPr lang="en-US" sz="2600" dirty="0" smtClean="0">
                <a:solidFill>
                  <a:schemeClr val="bg1"/>
                </a:solidFill>
              </a:rPr>
              <a:t>) allows the electronic submission of prisoner 42 USC § 1983 cases for those proceeding </a:t>
            </a:r>
            <a:br>
              <a:rPr lang="en-US" sz="2600" dirty="0" smtClean="0">
                <a:solidFill>
                  <a:schemeClr val="bg1"/>
                </a:solidFill>
              </a:rPr>
            </a:br>
            <a:r>
              <a:rPr lang="en-US" sz="2600" i="1" dirty="0" smtClean="0">
                <a:solidFill>
                  <a:schemeClr val="bg1"/>
                </a:solidFill>
              </a:rPr>
              <a:t>in forma </a:t>
            </a:r>
            <a:r>
              <a:rPr lang="en-US" sz="2600" i="1" dirty="0" err="1" smtClean="0">
                <a:solidFill>
                  <a:schemeClr val="bg1"/>
                </a:solidFill>
              </a:rPr>
              <a:t>pauperis</a:t>
            </a:r>
            <a:endParaRPr lang="en-US" sz="2600" dirty="0" smtClean="0">
              <a:solidFill>
                <a:schemeClr val="bg1"/>
              </a:solidFill>
            </a:endParaRPr>
          </a:p>
          <a:p>
            <a:pPr>
              <a:spcBef>
                <a:spcPts val="0"/>
              </a:spcBef>
              <a:spcAft>
                <a:spcPts val="1200"/>
              </a:spcAft>
            </a:pPr>
            <a:endParaRPr lang="en-US" dirty="0" smtClean="0">
              <a:solidFill>
                <a:schemeClr val="bg1"/>
              </a:solidFill>
            </a:endParaRPr>
          </a:p>
          <a:p>
            <a:pPr lvl="1">
              <a:spcBef>
                <a:spcPts val="0"/>
              </a:spcBef>
              <a:spcAft>
                <a:spcPts val="1200"/>
              </a:spcAft>
              <a:buFont typeface="Wingdings" panose="05000000000000000000" pitchFamily="2" charset="2"/>
              <a:buChar char="§"/>
            </a:pPr>
            <a:endParaRPr lang="en-US" dirty="0" smtClean="0">
              <a:solidFill>
                <a:schemeClr val="bg1"/>
              </a:solidFill>
            </a:endParaRPr>
          </a:p>
        </p:txBody>
      </p:sp>
    </p:spTree>
    <p:extLst>
      <p:ext uri="{BB962C8B-B14F-4D97-AF65-F5344CB8AC3E}">
        <p14:creationId xmlns:p14="http://schemas.microsoft.com/office/powerpoint/2010/main" val="63265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theme/theme1.xml><?xml version="1.0" encoding="utf-8"?>
<a:theme xmlns:a="http://schemas.openxmlformats.org/drawingml/2006/main" name="Depth">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1897</TotalTime>
  <Words>1264</Words>
  <Application>Microsoft Office PowerPoint</Application>
  <PresentationFormat>Widescreen</PresentationFormat>
  <Paragraphs>234</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Cambria</vt:lpstr>
      <vt:lpstr>Courier New</vt:lpstr>
      <vt:lpstr>Wingdings</vt:lpstr>
      <vt:lpstr>Depth</vt:lpstr>
      <vt:lpstr>Introduction to the  Clerk’s Office and CM/ECF v6.2</vt:lpstr>
      <vt:lpstr>Southern District of California Clerk’s Office Panel</vt:lpstr>
      <vt:lpstr>Agenda / Topics</vt:lpstr>
      <vt:lpstr>Southern District of California Clerk of Court, John Morrill </vt:lpstr>
      <vt:lpstr>How Do I Access My Chambers SharePoint Site and Word Templates?</vt:lpstr>
      <vt:lpstr>CM/ECF v6.2 What is CM/ECF?</vt:lpstr>
      <vt:lpstr>CM/ECF v6.2 What is CiteLink?</vt:lpstr>
      <vt:lpstr>CM/ECF Reports What is CJRA?</vt:lpstr>
      <vt:lpstr>Case Services Department What is the Role of a Case Administrator?</vt:lpstr>
      <vt:lpstr>Case Services Department What is the Role of a Case Administrator?</vt:lpstr>
      <vt:lpstr>Case Services Department What is the Role of a Case Administrator?</vt:lpstr>
      <vt:lpstr>Case Services Department What is the Role of a Case Administrator?</vt:lpstr>
      <vt:lpstr>CRD Department What is the Role of a Courtroom Deputy?</vt:lpstr>
      <vt:lpstr>CM/ECF v6.2 How Are Civil Sealed Documents Processed?</vt:lpstr>
      <vt:lpstr>CM/ECF v6.2 Where Can I Find More Information?</vt:lpstr>
      <vt:lpstr>Administration How Can the I.T. Department Help?</vt:lpstr>
      <vt:lpstr>Administration How Can Facilities and Procurement Help?</vt:lpstr>
      <vt:lpstr>Administration How Can Human Resources Help?</vt:lpstr>
      <vt:lpstr>Administration How Can Finance Help?</vt:lpstr>
      <vt:lpstr>Administration - Interpreter Services Department, Jury Department Who Should I Contact?</vt:lpstr>
      <vt:lpstr>CM/ECF v6.2, SharePoint, Microsoft Word, etc. Where Can I Find Support?</vt:lpstr>
      <vt:lpstr>Operations Who Can Provide Operational Support?</vt:lpstr>
      <vt:lpstr>Introduction to the  Clerk’s Office and CM/ECF v6.2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Jenelynn Jocson</dc:creator>
  <cp:lastModifiedBy>Jenelynn Jocson</cp:lastModifiedBy>
  <cp:revision>111</cp:revision>
  <cp:lastPrinted>2018-09-26T18:45:42Z</cp:lastPrinted>
  <dcterms:created xsi:type="dcterms:W3CDTF">2017-02-23T15:56:05Z</dcterms:created>
  <dcterms:modified xsi:type="dcterms:W3CDTF">2018-10-03T18:53:58Z</dcterms:modified>
</cp:coreProperties>
</file>