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7" r:id="rId2"/>
    <p:sldId id="283" r:id="rId3"/>
    <p:sldId id="309" r:id="rId4"/>
    <p:sldId id="306" r:id="rId5"/>
    <p:sldId id="312" r:id="rId6"/>
    <p:sldId id="313" r:id="rId7"/>
    <p:sldId id="314" r:id="rId8"/>
    <p:sldId id="315" r:id="rId9"/>
    <p:sldId id="307" r:id="rId10"/>
    <p:sldId id="317" r:id="rId11"/>
    <p:sldId id="318" r:id="rId12"/>
    <p:sldId id="316" r:id="rId13"/>
    <p:sldId id="319" r:id="rId14"/>
    <p:sldId id="320" r:id="rId15"/>
    <p:sldId id="321" r:id="rId16"/>
    <p:sldId id="322" r:id="rId17"/>
    <p:sldId id="323" r:id="rId18"/>
    <p:sldId id="324" r:id="rId19"/>
    <p:sldId id="325" r:id="rId20"/>
    <p:sldId id="326" r:id="rId21"/>
    <p:sldId id="327" r:id="rId22"/>
    <p:sldId id="333" r:id="rId23"/>
    <p:sldId id="330" r:id="rId24"/>
    <p:sldId id="329" r:id="rId25"/>
    <p:sldId id="331" r:id="rId26"/>
    <p:sldId id="332" r:id="rId27"/>
    <p:sldId id="328"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08" r:id="rId41"/>
    <p:sldId id="346" r:id="rId42"/>
    <p:sldId id="347" r:id="rId43"/>
    <p:sldId id="310" r:id="rId44"/>
    <p:sldId id="348" r:id="rId45"/>
    <p:sldId id="349" r:id="rId46"/>
    <p:sldId id="350" r:id="rId47"/>
    <p:sldId id="351" r:id="rId48"/>
    <p:sldId id="352" r:id="rId49"/>
    <p:sldId id="311" r:id="rId50"/>
    <p:sldId id="353" r:id="rId5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4311" autoAdjust="0"/>
  </p:normalViewPr>
  <p:slideViewPr>
    <p:cSldViewPr>
      <p:cViewPr varScale="1">
        <p:scale>
          <a:sx n="102" d="100"/>
          <a:sy n="102" d="100"/>
        </p:scale>
        <p:origin x="138" y="8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1550" y="-96"/>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A58B25A8-3B2F-4E0B-9EAE-422763686EEB}" type="datetimeFigureOut">
              <a:rPr lang="en-US" smtClean="0"/>
              <a:t>1/21/2020</a:t>
            </a:fld>
            <a:endParaRPr lang="en-US"/>
          </a:p>
        </p:txBody>
      </p:sp>
      <p:sp>
        <p:nvSpPr>
          <p:cNvPr id="4" name="Footer Placeholder 3"/>
          <p:cNvSpPr>
            <a:spLocks noGrp="1"/>
          </p:cNvSpPr>
          <p:nvPr>
            <p:ph type="ftr" sz="quarter" idx="2"/>
          </p:nvPr>
        </p:nvSpPr>
        <p:spPr>
          <a:xfrm>
            <a:off x="1"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E5929B81-6473-4860-BB64-E55723F4B49A}" type="slidenum">
              <a:rPr lang="en-US" smtClean="0"/>
              <a:t>‹#›</a:t>
            </a:fld>
            <a:endParaRPr lang="en-US"/>
          </a:p>
        </p:txBody>
      </p:sp>
    </p:spTree>
    <p:extLst>
      <p:ext uri="{BB962C8B-B14F-4D97-AF65-F5344CB8AC3E}">
        <p14:creationId xmlns:p14="http://schemas.microsoft.com/office/powerpoint/2010/main" val="241050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3" y="0"/>
            <a:ext cx="2982119" cy="464820"/>
          </a:xfrm>
          <a:prstGeom prst="rect">
            <a:avLst/>
          </a:prstGeom>
        </p:spPr>
        <p:txBody>
          <a:bodyPr vert="horz" lIns="92446" tIns="46223" rIns="92446" bIns="46223" rtlCol="0"/>
          <a:lstStyle>
            <a:lvl1pPr algn="r">
              <a:defRPr sz="1200"/>
            </a:lvl1pPr>
          </a:lstStyle>
          <a:p>
            <a:fld id="{07A55841-AE9A-4582-B4B8-0CAC559E4F91}" type="datetimeFigureOut">
              <a:rPr lang="en-US" smtClean="0"/>
              <a:t>1/21/2020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2446" tIns="46223" rIns="92446" bIns="46223" rtlCol="0" anchor="b"/>
          <a:lstStyle>
            <a:lvl1pPr algn="r">
              <a:defRPr sz="1200"/>
            </a:lvl1pPr>
          </a:lstStyle>
          <a:p>
            <a:fld id="{B25C0B78-E8BD-471D-A607-4881B2FEEEF9}" type="slidenum">
              <a:rPr lang="en-US" smtClean="0"/>
              <a:t>‹#›</a:t>
            </a:fld>
            <a:endParaRPr lang="en-US"/>
          </a:p>
        </p:txBody>
      </p:sp>
    </p:spTree>
    <p:extLst>
      <p:ext uri="{BB962C8B-B14F-4D97-AF65-F5344CB8AC3E}">
        <p14:creationId xmlns:p14="http://schemas.microsoft.com/office/powerpoint/2010/main" val="29344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C0B78-E8BD-471D-A607-4881B2FEEEF9}" type="slidenum">
              <a:rPr lang="en-US" smtClean="0"/>
              <a:t>1</a:t>
            </a:fld>
            <a:endParaRPr lang="en-US"/>
          </a:p>
        </p:txBody>
      </p:sp>
    </p:spTree>
    <p:extLst>
      <p:ext uri="{BB962C8B-B14F-4D97-AF65-F5344CB8AC3E}">
        <p14:creationId xmlns:p14="http://schemas.microsoft.com/office/powerpoint/2010/main" val="35852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10</a:t>
            </a:fld>
            <a:endParaRPr lang="en-US"/>
          </a:p>
        </p:txBody>
      </p:sp>
    </p:spTree>
    <p:extLst>
      <p:ext uri="{BB962C8B-B14F-4D97-AF65-F5344CB8AC3E}">
        <p14:creationId xmlns:p14="http://schemas.microsoft.com/office/powerpoint/2010/main" val="414602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11</a:t>
            </a:fld>
            <a:endParaRPr lang="en-US"/>
          </a:p>
        </p:txBody>
      </p:sp>
    </p:spTree>
    <p:extLst>
      <p:ext uri="{BB962C8B-B14F-4D97-AF65-F5344CB8AC3E}">
        <p14:creationId xmlns:p14="http://schemas.microsoft.com/office/powerpoint/2010/main" val="376373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12</a:t>
            </a:fld>
            <a:endParaRPr lang="en-US"/>
          </a:p>
        </p:txBody>
      </p:sp>
    </p:spTree>
    <p:extLst>
      <p:ext uri="{BB962C8B-B14F-4D97-AF65-F5344CB8AC3E}">
        <p14:creationId xmlns:p14="http://schemas.microsoft.com/office/powerpoint/2010/main" val="167954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13</a:t>
            </a:fld>
            <a:endParaRPr lang="en-US"/>
          </a:p>
        </p:txBody>
      </p:sp>
    </p:spTree>
    <p:extLst>
      <p:ext uri="{BB962C8B-B14F-4D97-AF65-F5344CB8AC3E}">
        <p14:creationId xmlns:p14="http://schemas.microsoft.com/office/powerpoint/2010/main" val="77027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14</a:t>
            </a:fld>
            <a:endParaRPr lang="en-US"/>
          </a:p>
        </p:txBody>
      </p:sp>
    </p:spTree>
    <p:extLst>
      <p:ext uri="{BB962C8B-B14F-4D97-AF65-F5344CB8AC3E}">
        <p14:creationId xmlns:p14="http://schemas.microsoft.com/office/powerpoint/2010/main" val="247444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15</a:t>
            </a:fld>
            <a:endParaRPr lang="en-US"/>
          </a:p>
        </p:txBody>
      </p:sp>
    </p:spTree>
    <p:extLst>
      <p:ext uri="{BB962C8B-B14F-4D97-AF65-F5344CB8AC3E}">
        <p14:creationId xmlns:p14="http://schemas.microsoft.com/office/powerpoint/2010/main" val="199344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16</a:t>
            </a:fld>
            <a:endParaRPr lang="en-US"/>
          </a:p>
        </p:txBody>
      </p:sp>
    </p:spTree>
    <p:extLst>
      <p:ext uri="{BB962C8B-B14F-4D97-AF65-F5344CB8AC3E}">
        <p14:creationId xmlns:p14="http://schemas.microsoft.com/office/powerpoint/2010/main" val="102277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17</a:t>
            </a:fld>
            <a:endParaRPr lang="en-US"/>
          </a:p>
        </p:txBody>
      </p:sp>
    </p:spTree>
    <p:extLst>
      <p:ext uri="{BB962C8B-B14F-4D97-AF65-F5344CB8AC3E}">
        <p14:creationId xmlns:p14="http://schemas.microsoft.com/office/powerpoint/2010/main" val="53039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18</a:t>
            </a:fld>
            <a:endParaRPr lang="en-US"/>
          </a:p>
        </p:txBody>
      </p:sp>
    </p:spTree>
    <p:extLst>
      <p:ext uri="{BB962C8B-B14F-4D97-AF65-F5344CB8AC3E}">
        <p14:creationId xmlns:p14="http://schemas.microsoft.com/office/powerpoint/2010/main" val="379050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19</a:t>
            </a:fld>
            <a:endParaRPr lang="en-US"/>
          </a:p>
        </p:txBody>
      </p:sp>
    </p:spTree>
    <p:extLst>
      <p:ext uri="{BB962C8B-B14F-4D97-AF65-F5344CB8AC3E}">
        <p14:creationId xmlns:p14="http://schemas.microsoft.com/office/powerpoint/2010/main" val="1820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a:t>
            </a:fld>
            <a:endParaRPr lang="en-US"/>
          </a:p>
        </p:txBody>
      </p:sp>
    </p:spTree>
    <p:extLst>
      <p:ext uri="{BB962C8B-B14F-4D97-AF65-F5344CB8AC3E}">
        <p14:creationId xmlns:p14="http://schemas.microsoft.com/office/powerpoint/2010/main" val="422693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20</a:t>
            </a:fld>
            <a:endParaRPr lang="en-US"/>
          </a:p>
        </p:txBody>
      </p:sp>
    </p:spTree>
    <p:extLst>
      <p:ext uri="{BB962C8B-B14F-4D97-AF65-F5344CB8AC3E}">
        <p14:creationId xmlns:p14="http://schemas.microsoft.com/office/powerpoint/2010/main" val="3321986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21</a:t>
            </a:fld>
            <a:endParaRPr lang="en-US"/>
          </a:p>
        </p:txBody>
      </p:sp>
    </p:spTree>
    <p:extLst>
      <p:ext uri="{BB962C8B-B14F-4D97-AF65-F5344CB8AC3E}">
        <p14:creationId xmlns:p14="http://schemas.microsoft.com/office/powerpoint/2010/main" val="2406506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22</a:t>
            </a:fld>
            <a:endParaRPr lang="en-US"/>
          </a:p>
        </p:txBody>
      </p:sp>
    </p:spTree>
    <p:extLst>
      <p:ext uri="{BB962C8B-B14F-4D97-AF65-F5344CB8AC3E}">
        <p14:creationId xmlns:p14="http://schemas.microsoft.com/office/powerpoint/2010/main" val="25713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23</a:t>
            </a:fld>
            <a:endParaRPr lang="en-US"/>
          </a:p>
        </p:txBody>
      </p:sp>
    </p:spTree>
    <p:extLst>
      <p:ext uri="{BB962C8B-B14F-4D97-AF65-F5344CB8AC3E}">
        <p14:creationId xmlns:p14="http://schemas.microsoft.com/office/powerpoint/2010/main" val="104391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24</a:t>
            </a:fld>
            <a:endParaRPr lang="en-US"/>
          </a:p>
        </p:txBody>
      </p:sp>
    </p:spTree>
    <p:extLst>
      <p:ext uri="{BB962C8B-B14F-4D97-AF65-F5344CB8AC3E}">
        <p14:creationId xmlns:p14="http://schemas.microsoft.com/office/powerpoint/2010/main" val="954688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25</a:t>
            </a:fld>
            <a:endParaRPr lang="en-US"/>
          </a:p>
        </p:txBody>
      </p:sp>
    </p:spTree>
    <p:extLst>
      <p:ext uri="{BB962C8B-B14F-4D97-AF65-F5344CB8AC3E}">
        <p14:creationId xmlns:p14="http://schemas.microsoft.com/office/powerpoint/2010/main" val="3320957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26</a:t>
            </a:fld>
            <a:endParaRPr lang="en-US"/>
          </a:p>
        </p:txBody>
      </p:sp>
    </p:spTree>
    <p:extLst>
      <p:ext uri="{BB962C8B-B14F-4D97-AF65-F5344CB8AC3E}">
        <p14:creationId xmlns:p14="http://schemas.microsoft.com/office/powerpoint/2010/main" val="215837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27</a:t>
            </a:fld>
            <a:endParaRPr lang="en-US"/>
          </a:p>
        </p:txBody>
      </p:sp>
    </p:spTree>
    <p:extLst>
      <p:ext uri="{BB962C8B-B14F-4D97-AF65-F5344CB8AC3E}">
        <p14:creationId xmlns:p14="http://schemas.microsoft.com/office/powerpoint/2010/main" val="2280492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28</a:t>
            </a:fld>
            <a:endParaRPr lang="en-US"/>
          </a:p>
        </p:txBody>
      </p:sp>
    </p:spTree>
    <p:extLst>
      <p:ext uri="{BB962C8B-B14F-4D97-AF65-F5344CB8AC3E}">
        <p14:creationId xmlns:p14="http://schemas.microsoft.com/office/powerpoint/2010/main" val="3835731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29</a:t>
            </a:fld>
            <a:endParaRPr lang="en-US"/>
          </a:p>
        </p:txBody>
      </p:sp>
    </p:spTree>
    <p:extLst>
      <p:ext uri="{BB962C8B-B14F-4D97-AF65-F5344CB8AC3E}">
        <p14:creationId xmlns:p14="http://schemas.microsoft.com/office/powerpoint/2010/main" val="170222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a:t>
            </a:fld>
            <a:endParaRPr lang="en-US"/>
          </a:p>
        </p:txBody>
      </p:sp>
    </p:spTree>
    <p:extLst>
      <p:ext uri="{BB962C8B-B14F-4D97-AF65-F5344CB8AC3E}">
        <p14:creationId xmlns:p14="http://schemas.microsoft.com/office/powerpoint/2010/main" val="2813994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30</a:t>
            </a:fld>
            <a:endParaRPr lang="en-US"/>
          </a:p>
        </p:txBody>
      </p:sp>
    </p:spTree>
    <p:extLst>
      <p:ext uri="{BB962C8B-B14F-4D97-AF65-F5344CB8AC3E}">
        <p14:creationId xmlns:p14="http://schemas.microsoft.com/office/powerpoint/2010/main" val="1758651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31</a:t>
            </a:fld>
            <a:endParaRPr lang="en-US"/>
          </a:p>
        </p:txBody>
      </p:sp>
    </p:spTree>
    <p:extLst>
      <p:ext uri="{BB962C8B-B14F-4D97-AF65-F5344CB8AC3E}">
        <p14:creationId xmlns:p14="http://schemas.microsoft.com/office/powerpoint/2010/main" val="99594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32</a:t>
            </a:fld>
            <a:endParaRPr lang="en-US"/>
          </a:p>
        </p:txBody>
      </p:sp>
    </p:spTree>
    <p:extLst>
      <p:ext uri="{BB962C8B-B14F-4D97-AF65-F5344CB8AC3E}">
        <p14:creationId xmlns:p14="http://schemas.microsoft.com/office/powerpoint/2010/main" val="2558473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33</a:t>
            </a:fld>
            <a:endParaRPr lang="en-US"/>
          </a:p>
        </p:txBody>
      </p:sp>
    </p:spTree>
    <p:extLst>
      <p:ext uri="{BB962C8B-B14F-4D97-AF65-F5344CB8AC3E}">
        <p14:creationId xmlns:p14="http://schemas.microsoft.com/office/powerpoint/2010/main" val="4260469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34</a:t>
            </a:fld>
            <a:endParaRPr lang="en-US"/>
          </a:p>
        </p:txBody>
      </p:sp>
    </p:spTree>
    <p:extLst>
      <p:ext uri="{BB962C8B-B14F-4D97-AF65-F5344CB8AC3E}">
        <p14:creationId xmlns:p14="http://schemas.microsoft.com/office/powerpoint/2010/main" val="2688885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35</a:t>
            </a:fld>
            <a:endParaRPr lang="en-US"/>
          </a:p>
        </p:txBody>
      </p:sp>
    </p:spTree>
    <p:extLst>
      <p:ext uri="{BB962C8B-B14F-4D97-AF65-F5344CB8AC3E}">
        <p14:creationId xmlns:p14="http://schemas.microsoft.com/office/powerpoint/2010/main" val="2271689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36</a:t>
            </a:fld>
            <a:endParaRPr lang="en-US"/>
          </a:p>
        </p:txBody>
      </p:sp>
    </p:spTree>
    <p:extLst>
      <p:ext uri="{BB962C8B-B14F-4D97-AF65-F5344CB8AC3E}">
        <p14:creationId xmlns:p14="http://schemas.microsoft.com/office/powerpoint/2010/main" val="2104452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37</a:t>
            </a:fld>
            <a:endParaRPr lang="en-US"/>
          </a:p>
        </p:txBody>
      </p:sp>
    </p:spTree>
    <p:extLst>
      <p:ext uri="{BB962C8B-B14F-4D97-AF65-F5344CB8AC3E}">
        <p14:creationId xmlns:p14="http://schemas.microsoft.com/office/powerpoint/2010/main" val="934487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38</a:t>
            </a:fld>
            <a:endParaRPr lang="en-US"/>
          </a:p>
        </p:txBody>
      </p:sp>
    </p:spTree>
    <p:extLst>
      <p:ext uri="{BB962C8B-B14F-4D97-AF65-F5344CB8AC3E}">
        <p14:creationId xmlns:p14="http://schemas.microsoft.com/office/powerpoint/2010/main" val="534345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39</a:t>
            </a:fld>
            <a:endParaRPr lang="en-US"/>
          </a:p>
        </p:txBody>
      </p:sp>
    </p:spTree>
    <p:extLst>
      <p:ext uri="{BB962C8B-B14F-4D97-AF65-F5344CB8AC3E}">
        <p14:creationId xmlns:p14="http://schemas.microsoft.com/office/powerpoint/2010/main" val="325727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a:t>
            </a:fld>
            <a:endParaRPr lang="en-US"/>
          </a:p>
        </p:txBody>
      </p:sp>
    </p:spTree>
    <p:extLst>
      <p:ext uri="{BB962C8B-B14F-4D97-AF65-F5344CB8AC3E}">
        <p14:creationId xmlns:p14="http://schemas.microsoft.com/office/powerpoint/2010/main" val="2398282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40</a:t>
            </a:fld>
            <a:endParaRPr lang="en-US"/>
          </a:p>
        </p:txBody>
      </p:sp>
    </p:spTree>
    <p:extLst>
      <p:ext uri="{BB962C8B-B14F-4D97-AF65-F5344CB8AC3E}">
        <p14:creationId xmlns:p14="http://schemas.microsoft.com/office/powerpoint/2010/main" val="2695473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41</a:t>
            </a:fld>
            <a:endParaRPr lang="en-US"/>
          </a:p>
        </p:txBody>
      </p:sp>
    </p:spTree>
    <p:extLst>
      <p:ext uri="{BB962C8B-B14F-4D97-AF65-F5344CB8AC3E}">
        <p14:creationId xmlns:p14="http://schemas.microsoft.com/office/powerpoint/2010/main" val="2809682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42</a:t>
            </a:fld>
            <a:endParaRPr lang="en-US"/>
          </a:p>
        </p:txBody>
      </p:sp>
    </p:spTree>
    <p:extLst>
      <p:ext uri="{BB962C8B-B14F-4D97-AF65-F5344CB8AC3E}">
        <p14:creationId xmlns:p14="http://schemas.microsoft.com/office/powerpoint/2010/main" val="7625550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43</a:t>
            </a:fld>
            <a:endParaRPr lang="en-US"/>
          </a:p>
        </p:txBody>
      </p:sp>
    </p:spTree>
    <p:extLst>
      <p:ext uri="{BB962C8B-B14F-4D97-AF65-F5344CB8AC3E}">
        <p14:creationId xmlns:p14="http://schemas.microsoft.com/office/powerpoint/2010/main" val="3380401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44</a:t>
            </a:fld>
            <a:endParaRPr lang="en-US"/>
          </a:p>
        </p:txBody>
      </p:sp>
    </p:spTree>
    <p:extLst>
      <p:ext uri="{BB962C8B-B14F-4D97-AF65-F5344CB8AC3E}">
        <p14:creationId xmlns:p14="http://schemas.microsoft.com/office/powerpoint/2010/main" val="3452614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45</a:t>
            </a:fld>
            <a:endParaRPr lang="en-US"/>
          </a:p>
        </p:txBody>
      </p:sp>
    </p:spTree>
    <p:extLst>
      <p:ext uri="{BB962C8B-B14F-4D97-AF65-F5344CB8AC3E}">
        <p14:creationId xmlns:p14="http://schemas.microsoft.com/office/powerpoint/2010/main" val="1679486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46</a:t>
            </a:fld>
            <a:endParaRPr lang="en-US"/>
          </a:p>
        </p:txBody>
      </p:sp>
    </p:spTree>
    <p:extLst>
      <p:ext uri="{BB962C8B-B14F-4D97-AF65-F5344CB8AC3E}">
        <p14:creationId xmlns:p14="http://schemas.microsoft.com/office/powerpoint/2010/main" val="3963687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47</a:t>
            </a:fld>
            <a:endParaRPr lang="en-US"/>
          </a:p>
        </p:txBody>
      </p:sp>
    </p:spTree>
    <p:extLst>
      <p:ext uri="{BB962C8B-B14F-4D97-AF65-F5344CB8AC3E}">
        <p14:creationId xmlns:p14="http://schemas.microsoft.com/office/powerpoint/2010/main" val="2509603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48</a:t>
            </a:fld>
            <a:endParaRPr lang="en-US"/>
          </a:p>
        </p:txBody>
      </p:sp>
    </p:spTree>
    <p:extLst>
      <p:ext uri="{BB962C8B-B14F-4D97-AF65-F5344CB8AC3E}">
        <p14:creationId xmlns:p14="http://schemas.microsoft.com/office/powerpoint/2010/main" val="22127679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49</a:t>
            </a:fld>
            <a:endParaRPr lang="en-US"/>
          </a:p>
        </p:txBody>
      </p:sp>
    </p:spTree>
    <p:extLst>
      <p:ext uri="{BB962C8B-B14F-4D97-AF65-F5344CB8AC3E}">
        <p14:creationId xmlns:p14="http://schemas.microsoft.com/office/powerpoint/2010/main" val="66099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5</a:t>
            </a:fld>
            <a:endParaRPr lang="en-US"/>
          </a:p>
        </p:txBody>
      </p:sp>
    </p:spTree>
    <p:extLst>
      <p:ext uri="{BB962C8B-B14F-4D97-AF65-F5344CB8AC3E}">
        <p14:creationId xmlns:p14="http://schemas.microsoft.com/office/powerpoint/2010/main" val="2415752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50</a:t>
            </a:fld>
            <a:endParaRPr lang="en-US"/>
          </a:p>
        </p:txBody>
      </p:sp>
    </p:spTree>
    <p:extLst>
      <p:ext uri="{BB962C8B-B14F-4D97-AF65-F5344CB8AC3E}">
        <p14:creationId xmlns:p14="http://schemas.microsoft.com/office/powerpoint/2010/main" val="335085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6</a:t>
            </a:fld>
            <a:endParaRPr lang="en-US"/>
          </a:p>
        </p:txBody>
      </p:sp>
    </p:spTree>
    <p:extLst>
      <p:ext uri="{BB962C8B-B14F-4D97-AF65-F5344CB8AC3E}">
        <p14:creationId xmlns:p14="http://schemas.microsoft.com/office/powerpoint/2010/main" val="329292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7</a:t>
            </a:fld>
            <a:endParaRPr lang="en-US"/>
          </a:p>
        </p:txBody>
      </p:sp>
    </p:spTree>
    <p:extLst>
      <p:ext uri="{BB962C8B-B14F-4D97-AF65-F5344CB8AC3E}">
        <p14:creationId xmlns:p14="http://schemas.microsoft.com/office/powerpoint/2010/main" val="388314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8</a:t>
            </a:fld>
            <a:endParaRPr lang="en-US"/>
          </a:p>
        </p:txBody>
      </p:sp>
    </p:spTree>
    <p:extLst>
      <p:ext uri="{BB962C8B-B14F-4D97-AF65-F5344CB8AC3E}">
        <p14:creationId xmlns:p14="http://schemas.microsoft.com/office/powerpoint/2010/main" val="4194283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5C0B78-E8BD-471D-A607-4881B2FEEEF9}" type="slidenum">
              <a:rPr lang="en-US" smtClean="0"/>
              <a:t>9</a:t>
            </a:fld>
            <a:endParaRPr lang="en-US"/>
          </a:p>
        </p:txBody>
      </p:sp>
    </p:spTree>
    <p:extLst>
      <p:ext uri="{BB962C8B-B14F-4D97-AF65-F5344CB8AC3E}">
        <p14:creationId xmlns:p14="http://schemas.microsoft.com/office/powerpoint/2010/main" val="3909577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Rectangle 16"/>
          <p:cNvSpPr/>
          <p:nvPr userDrawn="1"/>
        </p:nvSpPr>
        <p:spPr>
          <a:xfrm>
            <a:off x="0" y="0"/>
            <a:ext cx="9144000" cy="6248400"/>
          </a:xfrm>
          <a:prstGeom prst="rect">
            <a:avLst/>
          </a:prstGeom>
          <a:solidFill>
            <a:srgbClr val="1828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0" y="6248400"/>
            <a:ext cx="914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itle 1"/>
          <p:cNvSpPr>
            <a:spLocks noGrp="1"/>
          </p:cNvSpPr>
          <p:nvPr>
            <p:ph type="ctrTitle" hasCustomPrompt="1"/>
          </p:nvPr>
        </p:nvSpPr>
        <p:spPr>
          <a:xfrm>
            <a:off x="381000" y="4853411"/>
            <a:ext cx="8458200" cy="937789"/>
          </a:xfrm>
          <a:noFill/>
        </p:spPr>
        <p:txBody>
          <a:bodyPr/>
          <a:lstStyle>
            <a:lvl1pPr algn="l">
              <a:defRPr/>
            </a:lvl1pPr>
          </a:lstStyle>
          <a:p>
            <a:r>
              <a:rPr kumimoji="0" lang="en-US" sz="3600" b="0" i="0" u="none" strike="noStrike" kern="1200" cap="all" spc="0" normalizeH="0" baseline="0" noProof="0" dirty="0" smtClean="0">
                <a:ln>
                  <a:noFill/>
                </a:ln>
                <a:solidFill>
                  <a:srgbClr val="B7A66D"/>
                </a:solidFill>
                <a:effectLst>
                  <a:reflection blurRad="12700" stA="48000" endA="300" endPos="55000" dir="5400000" sy="-90000" algn="bl" rotWithShape="0"/>
                </a:effectLst>
                <a:uLnTx/>
                <a:uFillTx/>
                <a:latin typeface="Garamond" pitchFamily="18" charset="0"/>
                <a:ea typeface="+mj-ea"/>
                <a:cs typeface="+mj-cs"/>
              </a:rPr>
              <a:t>The Uscourts.gov Redesign </a:t>
            </a:r>
            <a:endParaRPr lang="en-US" dirty="0">
              <a:solidFill>
                <a:srgbClr val="B7A66D"/>
              </a:solidFill>
              <a:latin typeface="Garamond" pitchFamily="18" charset="0"/>
            </a:endParaRPr>
          </a:p>
        </p:txBody>
      </p:sp>
      <p:sp>
        <p:nvSpPr>
          <p:cNvPr id="14" name="Subtitle 4"/>
          <p:cNvSpPr>
            <a:spLocks noGrp="1"/>
          </p:cNvSpPr>
          <p:nvPr>
            <p:ph type="subTitle" idx="1"/>
          </p:nvPr>
        </p:nvSpPr>
        <p:spPr>
          <a:xfrm>
            <a:off x="381000" y="4114800"/>
            <a:ext cx="8458200" cy="685800"/>
          </a:xfrm>
        </p:spPr>
        <p:txBody>
          <a:bodyPr>
            <a:normAutofit/>
          </a:bodyPr>
          <a:lstStyle>
            <a:lvl1pPr marL="0" indent="0">
              <a:buNone/>
              <a:defRPr/>
            </a:lvl1pPr>
          </a:lstStyle>
          <a:p>
            <a:r>
              <a:rPr lang="en-US" sz="2800" dirty="0" smtClean="0">
                <a:solidFill>
                  <a:schemeClr val="bg2"/>
                </a:solidFill>
                <a:latin typeface="Garamond" pitchFamily="18" charset="0"/>
              </a:rPr>
              <a:t>Enhancing the Federal Judiciary’s Web Presence</a:t>
            </a:r>
            <a:endParaRPr lang="en-US" sz="2800" dirty="0">
              <a:solidFill>
                <a:schemeClr val="bg2"/>
              </a:solidFill>
              <a:latin typeface="Garamond" pitchFamily="18" charset="0"/>
            </a:endParaRPr>
          </a:p>
        </p:txBody>
      </p:sp>
      <p:pic>
        <p:nvPicPr>
          <p:cNvPr id="15" name="Picture 2"/>
          <p:cNvPicPr>
            <a:picLocks noChangeAspect="1" noChangeArrowheads="1"/>
          </p:cNvPicPr>
          <p:nvPr userDrawn="1"/>
        </p:nvPicPr>
        <p:blipFill>
          <a:blip r:embed="rId2" cstate="print"/>
          <a:srcRect/>
          <a:stretch>
            <a:fillRect/>
          </a:stretch>
        </p:blipFill>
        <p:spPr bwMode="auto">
          <a:xfrm>
            <a:off x="8209005" y="6400800"/>
            <a:ext cx="782595" cy="381000"/>
          </a:xfrm>
          <a:prstGeom prst="rect">
            <a:avLst/>
          </a:prstGeom>
          <a:noFill/>
          <a:ln w="9525">
            <a:noFill/>
            <a:miter lim="800000"/>
            <a:headEnd/>
            <a:tailEnd/>
          </a:ln>
        </p:spPr>
      </p:pic>
      <p:sp>
        <p:nvSpPr>
          <p:cNvPr id="16" name="Rectangle 15"/>
          <p:cNvSpPr/>
          <p:nvPr userDrawn="1"/>
        </p:nvSpPr>
        <p:spPr>
          <a:xfrm>
            <a:off x="0" y="6248400"/>
            <a:ext cx="9144000" cy="76200"/>
          </a:xfrm>
          <a:prstGeom prst="rect">
            <a:avLst/>
          </a:prstGeom>
          <a:solidFill>
            <a:srgbClr val="7A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1442226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6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008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799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6796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lue-TitleOnl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10312" y="649224"/>
            <a:ext cx="8732520" cy="640080"/>
          </a:xfrm>
          <a:prstGeom prst="rect">
            <a:avLst/>
          </a:prstGeom>
        </p:spPr>
        <p:txBody>
          <a:bodyPr vert="horz"/>
          <a:lstStyle>
            <a:lvl1pPr marL="0" indent="0">
              <a:spcBef>
                <a:spcPts val="0"/>
              </a:spcBef>
              <a:buFontTx/>
              <a:buNone/>
              <a:defRPr sz="3200" b="1">
                <a:solidFill>
                  <a:srgbClr val="182854"/>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Enter Title</a:t>
            </a:r>
          </a:p>
        </p:txBody>
      </p:sp>
      <p:sp>
        <p:nvSpPr>
          <p:cNvPr id="4" name="Title Placeholder 1"/>
          <p:cNvSpPr>
            <a:spLocks noGrp="1"/>
          </p:cNvSpPr>
          <p:nvPr>
            <p:ph type="title"/>
          </p:nvPr>
        </p:nvSpPr>
        <p:spPr>
          <a:xfrm>
            <a:off x="228600" y="0"/>
            <a:ext cx="8681224" cy="4389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5" name="Slide Number Placeholder 1"/>
          <p:cNvSpPr txBox="1">
            <a:spLocks/>
          </p:cNvSpPr>
          <p:nvPr userDrawn="1"/>
        </p:nvSpPr>
        <p:spPr>
          <a:xfrm flipH="1">
            <a:off x="6966859" y="6449334"/>
            <a:ext cx="2133600" cy="365125"/>
          </a:xfrm>
          <a:prstGeom prst="rect">
            <a:avLst/>
          </a:prstGeom>
        </p:spPr>
        <p:txBody>
          <a:bodyPr wrap="square" numCol="1" anchorCtr="0" compatLnSpc="1">
            <a:prstTxWarp prst="textNoShape">
              <a:avLst/>
            </a:prstTxWarp>
          </a:bodyPr>
          <a:lstStyle/>
          <a:p>
            <a:pPr algn="r" fontAlgn="base">
              <a:spcBef>
                <a:spcPct val="0"/>
              </a:spcBef>
              <a:spcAft>
                <a:spcPct val="0"/>
              </a:spcAft>
              <a:defRPr/>
            </a:pPr>
            <a:fld id="{97A781C3-8D3E-4DE5-9ABD-E8E20863FD9E}" type="slidenum">
              <a:rPr lang="en-US">
                <a:solidFill>
                  <a:prstClr val="white">
                    <a:lumMod val="65000"/>
                  </a:prstClr>
                </a:solidFill>
              </a:rPr>
              <a:pPr algn="r" fontAlgn="base">
                <a:spcBef>
                  <a:spcPct val="0"/>
                </a:spcBef>
                <a:spcAft>
                  <a:spcPct val="0"/>
                </a:spcAft>
                <a:defRPr/>
              </a:pPr>
              <a:t>‹#›</a:t>
            </a:fld>
            <a:endParaRPr lang="en-US" dirty="0">
              <a:solidFill>
                <a:prstClr val="white">
                  <a:lumMod val="65000"/>
                </a:prstClr>
              </a:solidFill>
            </a:endParaRPr>
          </a:p>
        </p:txBody>
      </p:sp>
    </p:spTree>
    <p:extLst>
      <p:ext uri="{BB962C8B-B14F-4D97-AF65-F5344CB8AC3E}">
        <p14:creationId xmlns:p14="http://schemas.microsoft.com/office/powerpoint/2010/main" val="36266452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uscourts generic template_title slide.jpg"/>
          <p:cNvPicPr>
            <a:picLocks noChangeAspect="1"/>
          </p:cNvPicPr>
          <p:nvPr userDrawn="1"/>
        </p:nvPicPr>
        <p:blipFill rotWithShape="1">
          <a:blip r:embed="rId2" cstate="print"/>
          <a:srcRect l="-35" t="-18211" r="35" b="18211"/>
          <a:stretch/>
        </p:blipFill>
        <p:spPr>
          <a:xfrm>
            <a:off x="0" y="-1447800"/>
            <a:ext cx="9137668" cy="7696199"/>
          </a:xfrm>
          <a:prstGeom prst="rect">
            <a:avLst/>
          </a:prstGeom>
        </p:spPr>
      </p:pic>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Rectangle 5"/>
          <p:cNvSpPr/>
          <p:nvPr userDrawn="1"/>
        </p:nvSpPr>
        <p:spPr>
          <a:xfrm>
            <a:off x="0" y="6248400"/>
            <a:ext cx="914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2"/>
          <p:cNvPicPr>
            <a:picLocks noChangeAspect="1" noChangeArrowheads="1"/>
          </p:cNvPicPr>
          <p:nvPr userDrawn="1"/>
        </p:nvPicPr>
        <p:blipFill>
          <a:blip r:embed="rId3" cstate="print"/>
          <a:srcRect/>
          <a:stretch>
            <a:fillRect/>
          </a:stretch>
        </p:blipFill>
        <p:spPr bwMode="auto">
          <a:xfrm>
            <a:off x="8209005" y="6400800"/>
            <a:ext cx="782595" cy="381000"/>
          </a:xfrm>
          <a:prstGeom prst="rect">
            <a:avLst/>
          </a:prstGeom>
          <a:noFill/>
          <a:ln w="9525">
            <a:noFill/>
            <a:miter lim="800000"/>
            <a:headEnd/>
            <a:tailEnd/>
          </a:ln>
        </p:spPr>
      </p:pic>
      <p:sp>
        <p:nvSpPr>
          <p:cNvPr id="8" name="Rectangle 7"/>
          <p:cNvSpPr/>
          <p:nvPr userDrawn="1"/>
        </p:nvSpPr>
        <p:spPr>
          <a:xfrm>
            <a:off x="0" y="6248400"/>
            <a:ext cx="9144000" cy="76200"/>
          </a:xfrm>
          <a:prstGeom prst="rect">
            <a:avLst/>
          </a:prstGeom>
          <a:solidFill>
            <a:srgbClr val="7A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844506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uscourts generic template_text bottom banner .jpg"/>
          <p:cNvPicPr>
            <a:picLocks noChangeAspect="1"/>
          </p:cNvPicPr>
          <p:nvPr userDrawn="1"/>
        </p:nvPicPr>
        <p:blipFill>
          <a:blip r:embed="rId2" cstate="print"/>
          <a:stretch>
            <a:fillRect/>
          </a:stretch>
        </p:blipFill>
        <p:spPr>
          <a:xfrm>
            <a:off x="3166" y="0"/>
            <a:ext cx="9137668" cy="6858000"/>
          </a:xfrm>
          <a:prstGeom prst="rect">
            <a:avLst/>
          </a:prstGeom>
        </p:spPr>
      </p:pic>
      <p:sp>
        <p:nvSpPr>
          <p:cNvPr id="2" name="Title 1"/>
          <p:cNvSpPr>
            <a:spLocks noGrp="1"/>
          </p:cNvSpPr>
          <p:nvPr>
            <p:ph type="title"/>
          </p:nvPr>
        </p:nvSpPr>
        <p:spPr>
          <a:xfrm>
            <a:off x="457200" y="1524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9479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uscourts generic template_text top banner.jpg"/>
          <p:cNvPicPr>
            <a:picLocks noChangeAspect="1"/>
          </p:cNvPicPr>
          <p:nvPr userDrawn="1"/>
        </p:nvPicPr>
        <p:blipFill>
          <a:blip r:embed="rId2" cstate="print"/>
          <a:stretch>
            <a:fillRect/>
          </a:stretch>
        </p:blipFill>
        <p:spPr>
          <a:xfrm>
            <a:off x="3166" y="0"/>
            <a:ext cx="9137668" cy="6858000"/>
          </a:xfrm>
          <a:prstGeom prst="rect">
            <a:avLst/>
          </a:prstGeom>
        </p:spPr>
      </p:pic>
      <p:sp>
        <p:nvSpPr>
          <p:cNvPr id="2" name="Title 1"/>
          <p:cNvSpPr>
            <a:spLocks noGrp="1"/>
          </p:cNvSpPr>
          <p:nvPr>
            <p:ph type="title"/>
          </p:nvPr>
        </p:nvSpPr>
        <p:spPr>
          <a:xfrm>
            <a:off x="457200" y="152400"/>
            <a:ext cx="8229600" cy="1143000"/>
          </a:xfrm>
          <a:noFill/>
        </p:spPr>
        <p:txBody>
          <a:bodyPr>
            <a:noAutofit/>
          </a:bodyPr>
          <a:lstStyle>
            <a:lvl1pPr>
              <a:defRPr sz="44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a:off x="0" y="6248400"/>
            <a:ext cx="914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2"/>
          <p:cNvPicPr>
            <a:picLocks noChangeAspect="1" noChangeArrowheads="1"/>
          </p:cNvPicPr>
          <p:nvPr userDrawn="1"/>
        </p:nvPicPr>
        <p:blipFill>
          <a:blip r:embed="rId3" cstate="print"/>
          <a:srcRect/>
          <a:stretch>
            <a:fillRect/>
          </a:stretch>
        </p:blipFill>
        <p:spPr bwMode="auto">
          <a:xfrm>
            <a:off x="8209005" y="6400800"/>
            <a:ext cx="782595" cy="381000"/>
          </a:xfrm>
          <a:prstGeom prst="rect">
            <a:avLst/>
          </a:prstGeom>
          <a:noFill/>
          <a:ln w="9525">
            <a:noFill/>
            <a:miter lim="800000"/>
            <a:headEnd/>
            <a:tailEnd/>
          </a:ln>
        </p:spPr>
      </p:pic>
      <p:sp>
        <p:nvSpPr>
          <p:cNvPr id="8" name="Rectangle 7"/>
          <p:cNvSpPr/>
          <p:nvPr userDrawn="1"/>
        </p:nvSpPr>
        <p:spPr>
          <a:xfrm>
            <a:off x="0" y="6248400"/>
            <a:ext cx="9144000" cy="76200"/>
          </a:xfrm>
          <a:prstGeom prst="rect">
            <a:avLst/>
          </a:prstGeom>
          <a:solidFill>
            <a:srgbClr val="7A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7873049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268920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24698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339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5793582"/>
            <a:ext cx="9144000" cy="1064418"/>
          </a:xfrm>
          <a:prstGeom prst="rect">
            <a:avLst/>
          </a:prstGeom>
        </p:spPr>
      </p:pic>
      <p:sp>
        <p:nvSpPr>
          <p:cNvPr id="2" name="Title 1"/>
          <p:cNvSpPr>
            <a:spLocks noGrp="1"/>
          </p:cNvSpPr>
          <p:nvPr>
            <p:ph type="title"/>
          </p:nvPr>
        </p:nvSpPr>
        <p:spPr>
          <a:xfrm>
            <a:off x="457200" y="152400"/>
            <a:ext cx="8229600" cy="1143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77671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5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1F38B-D134-41C0-B471-8D00FFEC9C5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2099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gi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hyperlink" Target="http://www.pacer.gov/"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 Id="rId9" Type="http://schemas.openxmlformats.org/officeDocument/2006/relationships/hyperlink" Target="http://www.pacer.gov/"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hyperlink" Target="http://www.casd.uscourts.gov/"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mailto:pacer@psc.uscourts.gov" TargetMode="External"/><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mailto:ecfhelp@casd.uscourts.gov"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mailto:pacer@psc.uscourts.gov"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www.pacer.gov/"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5" Type="http://schemas.openxmlformats.org/officeDocument/2006/relationships/hyperlink" Target="https://jenie.ao.dcn/"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hyperlink" Target="https://www.google.com/url?sa=i&amp;rct=j&amp;q=&amp;esrc=s&amp;source=images&amp;cd=&amp;cad=rja&amp;uact=8&amp;ved=0ahUKEwjJz5Pwlt7RAhXjjFQKHRZ5B_gQjRwIBw&amp;url=https://www.nyla.org/max/4DCGI/cms/review.html?Action=CMS_Document&amp;DocID=408&amp;MenuKey=membership&amp;psig=AFQjCNGwnncPuWBRQRC4cl4ipdwuZJNKjg&amp;ust=1485464013875705" TargetMode="External"/><Relationship Id="rId4" Type="http://schemas.openxmlformats.org/officeDocument/2006/relationships/hyperlink" Target="http://www.google.com/url?sa=i&amp;rct=j&amp;q=&amp;esrc=s&amp;source=images&amp;cd=&amp;cad=rja&amp;uact=8&amp;ved=0ahUKEwiKgNq89b_RAhXJSSYKHWrmCDUQjRwIBw&amp;url=http://jeannemayo.com/blog/?p=1581&amp;psig=AFQjCNE1olzD4ZVceKKXgtt9i8lsXFQf6w&amp;ust=14844242506321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B9CAEB"/>
            </a:gs>
            <a:gs pos="0">
              <a:schemeClr val="accent1">
                <a:tint val="66000"/>
                <a:satMod val="160000"/>
              </a:schemeClr>
            </a:gs>
            <a:gs pos="2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600" dirty="0" smtClean="0"/>
          </a:p>
          <a:p>
            <a:endParaRPr lang="en-US" sz="1800" dirty="0" smtClean="0"/>
          </a:p>
          <a:p>
            <a:pPr marL="0" indent="0">
              <a:buNone/>
            </a:pPr>
            <a:endParaRPr lang="en-US" dirty="0"/>
          </a:p>
        </p:txBody>
      </p:sp>
      <p:pic>
        <p:nvPicPr>
          <p:cNvPr id="4" name="Picture 3"/>
          <p:cNvPicPr>
            <a:picLocks noChangeAspect="1"/>
          </p:cNvPicPr>
          <p:nvPr/>
        </p:nvPicPr>
        <p:blipFill rotWithShape="1">
          <a:blip r:embed="rId3"/>
          <a:srcRect b="50000"/>
          <a:stretch/>
        </p:blipFill>
        <p:spPr>
          <a:xfrm>
            <a:off x="3009900" y="1371600"/>
            <a:ext cx="3352800" cy="1600200"/>
          </a:xfrm>
          <a:prstGeom prst="rect">
            <a:avLst/>
          </a:prstGeom>
        </p:spPr>
      </p:pic>
      <p:sp>
        <p:nvSpPr>
          <p:cNvPr id="2" name="TextBox 1"/>
          <p:cNvSpPr txBox="1"/>
          <p:nvPr/>
        </p:nvSpPr>
        <p:spPr>
          <a:xfrm>
            <a:off x="687329" y="3200400"/>
            <a:ext cx="8001000" cy="677108"/>
          </a:xfrm>
          <a:prstGeom prst="rect">
            <a:avLst/>
          </a:prstGeom>
          <a:noFill/>
        </p:spPr>
        <p:txBody>
          <a:bodyPr wrap="square" rtlCol="0">
            <a:spAutoFit/>
          </a:bodyPr>
          <a:lstStyle/>
          <a:p>
            <a:pPr algn="ctr"/>
            <a:endParaRPr lang="en-US" sz="2000" dirty="0">
              <a:solidFill>
                <a:prstClr val="black"/>
              </a:solidFill>
              <a:latin typeface="Caslon540 BT" panose="02030603060506020403" pitchFamily="18" charset="0"/>
            </a:endParaRPr>
          </a:p>
          <a:p>
            <a:pPr algn="ctr">
              <a:spcAft>
                <a:spcPts val="600"/>
              </a:spcAft>
            </a:pPr>
            <a:endParaRPr lang="en-US" dirty="0">
              <a:solidFill>
                <a:prstClr val="black"/>
              </a:solidFill>
              <a:latin typeface="Caslon540 BT" panose="02030603060506020403" pitchFamily="18" charset="0"/>
            </a:endParaRPr>
          </a:p>
        </p:txBody>
      </p:sp>
      <p:sp>
        <p:nvSpPr>
          <p:cNvPr id="5" name="TextBox 4"/>
          <p:cNvSpPr txBox="1"/>
          <p:nvPr/>
        </p:nvSpPr>
        <p:spPr>
          <a:xfrm>
            <a:off x="1524000" y="3181350"/>
            <a:ext cx="6324600" cy="2893100"/>
          </a:xfrm>
          <a:prstGeom prst="rect">
            <a:avLst/>
          </a:prstGeom>
          <a:noFill/>
        </p:spPr>
        <p:txBody>
          <a:bodyPr wrap="square" rtlCol="0">
            <a:spAutoFit/>
          </a:bodyPr>
          <a:lstStyle/>
          <a:p>
            <a:pPr algn="ctr">
              <a:spcAft>
                <a:spcPts val="600"/>
              </a:spcAft>
            </a:pPr>
            <a:r>
              <a:rPr lang="en-US" sz="4000" dirty="0" err="1" smtClean="0">
                <a:latin typeface="Footlight MT Light" panose="0204060206030A020304" pitchFamily="18" charset="0"/>
              </a:rPr>
              <a:t>NextGen</a:t>
            </a:r>
            <a:r>
              <a:rPr lang="en-US" sz="4000" dirty="0" smtClean="0">
                <a:latin typeface="Footlight MT Light" panose="0204060206030A020304" pitchFamily="18" charset="0"/>
              </a:rPr>
              <a:t> Central Sign-On</a:t>
            </a:r>
          </a:p>
          <a:p>
            <a:pPr algn="ctr">
              <a:spcAft>
                <a:spcPts val="600"/>
              </a:spcAft>
            </a:pPr>
            <a:r>
              <a:rPr lang="en-US" sz="2400" dirty="0" smtClean="0">
                <a:latin typeface="Footlight MT Light" panose="0204060206030A020304" pitchFamily="18" charset="0"/>
              </a:rPr>
              <a:t>Overview for Clerk’s Office Staff</a:t>
            </a:r>
          </a:p>
          <a:p>
            <a:pPr algn="ctr"/>
            <a:endParaRPr lang="en-US" dirty="0" smtClean="0">
              <a:latin typeface="Copperplate Gothic Bold" panose="020E0705020206020404" pitchFamily="34" charset="0"/>
            </a:endParaRPr>
          </a:p>
          <a:p>
            <a:pPr algn="ctr"/>
            <a:r>
              <a:rPr lang="en-US" i="1" dirty="0" smtClean="0">
                <a:latin typeface="Footlight MT Light" panose="0204060206030A020304" pitchFamily="18" charset="0"/>
              </a:rPr>
              <a:t>United States District Court, Southern District of California</a:t>
            </a:r>
          </a:p>
          <a:p>
            <a:pPr algn="ctr"/>
            <a:endParaRPr lang="en-US" dirty="0">
              <a:latin typeface="Footlight MT Light" panose="0204060206030A020304" pitchFamily="18" charset="0"/>
            </a:endParaRPr>
          </a:p>
          <a:p>
            <a:pPr algn="ctr"/>
            <a:r>
              <a:rPr lang="en-US" dirty="0" smtClean="0">
                <a:latin typeface="Footlight MT Light" panose="0204060206030A020304" pitchFamily="18" charset="0"/>
              </a:rPr>
              <a:t>Date, Time</a:t>
            </a:r>
          </a:p>
          <a:p>
            <a:pPr algn="ctr"/>
            <a:r>
              <a:rPr lang="en-US" dirty="0" smtClean="0">
                <a:latin typeface="Footlight MT Light" panose="0204060206030A020304" pitchFamily="18" charset="0"/>
              </a:rPr>
              <a:t>Location</a:t>
            </a:r>
          </a:p>
          <a:p>
            <a:pPr algn="ctr"/>
            <a:r>
              <a:rPr lang="en-US" dirty="0" smtClean="0">
                <a:latin typeface="Footlight MT Light" panose="0204060206030A020304" pitchFamily="18" charset="0"/>
              </a:rPr>
              <a:t>Presenter</a:t>
            </a:r>
          </a:p>
        </p:txBody>
      </p:sp>
      <p:sp>
        <p:nvSpPr>
          <p:cNvPr id="6" name="TextBox 5"/>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9" name="Straight Connector 8"/>
          <p:cNvCxnSpPr/>
          <p:nvPr/>
        </p:nvCxnSpPr>
        <p:spPr>
          <a:xfrm>
            <a:off x="2133600" y="4419600"/>
            <a:ext cx="518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487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85800" y="1524000"/>
            <a:ext cx="7772400" cy="646331"/>
          </a:xfrm>
          <a:prstGeom prst="rect">
            <a:avLst/>
          </a:prstGeom>
          <a:noFill/>
        </p:spPr>
        <p:txBody>
          <a:bodyPr wrap="square" rtlCol="0">
            <a:spAutoFit/>
          </a:bodyPr>
          <a:lstStyle/>
          <a:p>
            <a:pPr algn="ctr"/>
            <a:r>
              <a:rPr lang="en-US" sz="3600" dirty="0" err="1">
                <a:latin typeface="Footlight MT Light" panose="0204060206030A020304" pitchFamily="18" charset="0"/>
              </a:rPr>
              <a:t>NextGen</a:t>
            </a:r>
            <a:r>
              <a:rPr lang="en-US" sz="3600" dirty="0">
                <a:latin typeface="Footlight MT Light" panose="0204060206030A020304" pitchFamily="18" charset="0"/>
              </a:rPr>
              <a:t> CM/</a:t>
            </a:r>
            <a:r>
              <a:rPr lang="en-US" sz="3600" dirty="0" err="1">
                <a:latin typeface="Footlight MT Light" panose="0204060206030A020304" pitchFamily="18" charset="0"/>
              </a:rPr>
              <a:t>ECF</a:t>
            </a:r>
            <a:r>
              <a:rPr lang="en-US" sz="3600" dirty="0">
                <a:latin typeface="Footlight MT Light" panose="0204060206030A020304" pitchFamily="18" charset="0"/>
              </a:rPr>
              <a:t> </a:t>
            </a:r>
            <a:r>
              <a:rPr lang="en-US" sz="3600" dirty="0" err="1" smtClean="0">
                <a:latin typeface="Footlight MT Light" panose="0204060206030A020304" pitchFamily="18" charset="0"/>
              </a:rPr>
              <a:t>FAQs</a:t>
            </a:r>
            <a:r>
              <a:rPr lang="en-US" sz="3600" dirty="0" smtClean="0">
                <a:latin typeface="Footlight MT Light" panose="0204060206030A020304" pitchFamily="18" charset="0"/>
              </a:rPr>
              <a:t> </a:t>
            </a:r>
            <a:r>
              <a:rPr lang="en-US" sz="3600" dirty="0">
                <a:latin typeface="Footlight MT Light" panose="0204060206030A020304" pitchFamily="18" charset="0"/>
              </a:rPr>
              <a:t>for Court Users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2860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90600" y="3014008"/>
            <a:ext cx="3581400" cy="2308324"/>
          </a:xfrm>
          <a:prstGeom prst="rect">
            <a:avLst/>
          </a:prstGeom>
          <a:noFill/>
        </p:spPr>
        <p:txBody>
          <a:bodyPr wrap="square" rtlCol="0">
            <a:spAutoFit/>
          </a:bodyPr>
          <a:lstStyle/>
          <a:p>
            <a:r>
              <a:rPr lang="en-US" sz="2400" dirty="0">
                <a:solidFill>
                  <a:srgbClr val="C00000"/>
                </a:solidFill>
                <a:latin typeface="Footlight MT Light" panose="0204060206030A020304" pitchFamily="18" charset="0"/>
              </a:rPr>
              <a:t>Q: </a:t>
            </a:r>
            <a:r>
              <a:rPr lang="en-US" sz="2400" dirty="0">
                <a:latin typeface="Footlight MT Light" panose="0204060206030A020304" pitchFamily="18" charset="0"/>
              </a:rPr>
              <a:t>What if I don’t know my password</a:t>
            </a:r>
            <a:r>
              <a:rPr lang="en-US" sz="2400" dirty="0" smtClean="0">
                <a:latin typeface="Footlight MT Light" panose="0204060206030A020304" pitchFamily="18" charset="0"/>
              </a:rPr>
              <a:t>?</a:t>
            </a:r>
          </a:p>
          <a:p>
            <a:endParaRPr lang="en-US" sz="2400" dirty="0">
              <a:latin typeface="Footlight MT Light" panose="0204060206030A020304" pitchFamily="18" charset="0"/>
            </a:endParaRPr>
          </a:p>
          <a:p>
            <a:r>
              <a:rPr lang="en-US" sz="2400" dirty="0">
                <a:solidFill>
                  <a:srgbClr val="C00000"/>
                </a:solidFill>
                <a:latin typeface="Footlight MT Light" panose="0204060206030A020304" pitchFamily="18" charset="0"/>
              </a:rPr>
              <a:t>A: </a:t>
            </a:r>
            <a:r>
              <a:rPr lang="en-US" sz="2400" dirty="0">
                <a:latin typeface="Footlight MT Light" panose="0204060206030A020304" pitchFamily="18" charset="0"/>
              </a:rPr>
              <a:t>You can reset your password by clicking on the ‘</a:t>
            </a:r>
            <a:r>
              <a:rPr lang="en-US" sz="2400" b="1" dirty="0">
                <a:latin typeface="Footlight MT Light" panose="0204060206030A020304" pitchFamily="18" charset="0"/>
              </a:rPr>
              <a:t>Forgot Password</a:t>
            </a:r>
            <a:r>
              <a:rPr lang="en-US" sz="2400" dirty="0">
                <a:latin typeface="Footlight MT Light" panose="0204060206030A020304" pitchFamily="18" charset="0"/>
              </a:rPr>
              <a:t>’ link.</a:t>
            </a:r>
          </a:p>
        </p:txBody>
      </p:sp>
      <p:pic>
        <p:nvPicPr>
          <p:cNvPr id="14" name="Picture 13"/>
          <p:cNvPicPr>
            <a:picLocks noChangeAspect="1"/>
          </p:cNvPicPr>
          <p:nvPr/>
        </p:nvPicPr>
        <p:blipFill>
          <a:blip r:embed="rId7"/>
          <a:stretch>
            <a:fillRect/>
          </a:stretch>
        </p:blipFill>
        <p:spPr>
          <a:xfrm>
            <a:off x="4987200" y="2695621"/>
            <a:ext cx="3132000" cy="2838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98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85800" y="1524000"/>
            <a:ext cx="7772400" cy="461665"/>
          </a:xfrm>
          <a:prstGeom prst="rect">
            <a:avLst/>
          </a:prstGeom>
          <a:noFill/>
        </p:spPr>
        <p:txBody>
          <a:bodyPr wrap="square" rtlCol="0">
            <a:spAutoFit/>
          </a:bodyPr>
          <a:lstStyle/>
          <a:p>
            <a:pPr algn="ctr"/>
            <a:r>
              <a:rPr lang="en-US" sz="2400" dirty="0" err="1">
                <a:latin typeface="Footlight MT Light" panose="0204060206030A020304" pitchFamily="18" charset="0"/>
              </a:rPr>
              <a:t>NextGen</a:t>
            </a:r>
            <a:r>
              <a:rPr lang="en-US" sz="2400" dirty="0">
                <a:latin typeface="Footlight MT Light" panose="0204060206030A020304" pitchFamily="18" charset="0"/>
              </a:rPr>
              <a:t> CM/</a:t>
            </a:r>
            <a:r>
              <a:rPr lang="en-US" sz="2400" dirty="0" err="1">
                <a:latin typeface="Footlight MT Light" panose="0204060206030A020304" pitchFamily="18" charset="0"/>
              </a:rPr>
              <a:t>ECF</a:t>
            </a:r>
            <a:r>
              <a:rPr lang="en-US" sz="2400" dirty="0">
                <a:latin typeface="Footlight MT Light" panose="0204060206030A020304" pitchFamily="18" charset="0"/>
              </a:rPr>
              <a:t> </a:t>
            </a:r>
            <a:r>
              <a:rPr lang="en-US" sz="2400" dirty="0" err="1" smtClean="0">
                <a:latin typeface="Footlight MT Light" panose="0204060206030A020304" pitchFamily="18" charset="0"/>
              </a:rPr>
              <a:t>FAQs</a:t>
            </a:r>
            <a:r>
              <a:rPr lang="en-US" sz="2400" dirty="0" smtClean="0">
                <a:latin typeface="Footlight MT Light" panose="0204060206030A020304" pitchFamily="18" charset="0"/>
              </a:rPr>
              <a:t> </a:t>
            </a:r>
            <a:r>
              <a:rPr lang="en-US" sz="2400" dirty="0">
                <a:latin typeface="Footlight MT Light" panose="0204060206030A020304" pitchFamily="18" charset="0"/>
              </a:rPr>
              <a:t>for Court </a:t>
            </a:r>
            <a:r>
              <a:rPr lang="en-US" sz="2400" dirty="0" smtClean="0">
                <a:latin typeface="Footlight MT Light" panose="0204060206030A020304" pitchFamily="18" charset="0"/>
              </a:rPr>
              <a:t>Users - Forgot Password</a:t>
            </a:r>
            <a:endParaRPr lang="en-US" sz="2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0574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209800"/>
            <a:ext cx="4114800" cy="3600986"/>
          </a:xfrm>
          <a:prstGeom prst="rect">
            <a:avLst/>
          </a:prstGeom>
          <a:noFill/>
        </p:spPr>
        <p:txBody>
          <a:bodyPr wrap="square" rtlCol="0">
            <a:spAutoFit/>
          </a:bodyPr>
          <a:lstStyle/>
          <a:p>
            <a:r>
              <a:rPr lang="en-US" sz="1900" dirty="0">
                <a:latin typeface="Footlight MT Light" panose="0204060206030A020304" pitchFamily="18" charset="0"/>
              </a:rPr>
              <a:t>You’ll be prompted to answer two security questions about your account. </a:t>
            </a:r>
          </a:p>
          <a:p>
            <a:endParaRPr lang="en-US" sz="1900" dirty="0">
              <a:latin typeface="Footlight MT Light" panose="0204060206030A020304" pitchFamily="18" charset="0"/>
            </a:endParaRPr>
          </a:p>
          <a:p>
            <a:r>
              <a:rPr lang="en-US" sz="1900" dirty="0">
                <a:latin typeface="Footlight MT Light" panose="0204060206030A020304" pitchFamily="18" charset="0"/>
              </a:rPr>
              <a:t>If you can’t remember the answers to your security questions you can try the ‘</a:t>
            </a:r>
            <a:r>
              <a:rPr lang="en-US" sz="1900" b="1" dirty="0">
                <a:latin typeface="Footlight MT Light" panose="0204060206030A020304" pitchFamily="18" charset="0"/>
              </a:rPr>
              <a:t>Reset Challenge Response</a:t>
            </a:r>
            <a:r>
              <a:rPr lang="en-US" sz="1900" dirty="0">
                <a:latin typeface="Footlight MT Light" panose="0204060206030A020304" pitchFamily="18" charset="0"/>
              </a:rPr>
              <a:t>.’ </a:t>
            </a:r>
          </a:p>
          <a:p>
            <a:endParaRPr lang="en-US" sz="1900" dirty="0">
              <a:latin typeface="Footlight MT Light" panose="0204060206030A020304" pitchFamily="18" charset="0"/>
            </a:endParaRPr>
          </a:p>
          <a:p>
            <a:r>
              <a:rPr lang="en-US" sz="1900" dirty="0">
                <a:latin typeface="Footlight MT Light" panose="0204060206030A020304" pitchFamily="18" charset="0"/>
              </a:rPr>
              <a:t>If you still can’t access your account you’ll need to contact the </a:t>
            </a:r>
            <a:r>
              <a:rPr lang="en-US" sz="1900" b="1" dirty="0" err="1">
                <a:latin typeface="Footlight MT Light" panose="0204060206030A020304" pitchFamily="18" charset="0"/>
              </a:rPr>
              <a:t>JENIE</a:t>
            </a:r>
            <a:r>
              <a:rPr lang="en-US" sz="1900" b="1" dirty="0">
                <a:latin typeface="Footlight MT Light" panose="0204060206030A020304" pitchFamily="18" charset="0"/>
              </a:rPr>
              <a:t> help desk</a:t>
            </a:r>
            <a:r>
              <a:rPr lang="en-US" sz="1900" dirty="0">
                <a:latin typeface="Footlight MT Light" panose="0204060206030A020304" pitchFamily="18" charset="0"/>
              </a:rPr>
              <a:t> by phone or email. The </a:t>
            </a:r>
            <a:r>
              <a:rPr lang="en-US" sz="1900" dirty="0" err="1">
                <a:latin typeface="Footlight MT Light" panose="0204060206030A020304" pitchFamily="18" charset="0"/>
              </a:rPr>
              <a:t>JENIE</a:t>
            </a:r>
            <a:r>
              <a:rPr lang="en-US" sz="1900" dirty="0">
                <a:latin typeface="Footlight MT Light" panose="0204060206030A020304" pitchFamily="18" charset="0"/>
              </a:rPr>
              <a:t> contact information can be seen on screen as shown.</a:t>
            </a:r>
          </a:p>
        </p:txBody>
      </p:sp>
      <p:pic>
        <p:nvPicPr>
          <p:cNvPr id="15" name="Picture 14"/>
          <p:cNvPicPr>
            <a:picLocks noChangeAspect="1"/>
          </p:cNvPicPr>
          <p:nvPr/>
        </p:nvPicPr>
        <p:blipFill>
          <a:blip r:embed="rId7"/>
          <a:stretch>
            <a:fillRect/>
          </a:stretch>
        </p:blipFill>
        <p:spPr>
          <a:xfrm>
            <a:off x="4724400" y="2362200"/>
            <a:ext cx="3805714" cy="330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37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09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07886"/>
          </a:xfrm>
          <a:prstGeom prst="rect">
            <a:avLst/>
          </a:prstGeom>
          <a:noFill/>
        </p:spPr>
        <p:txBody>
          <a:bodyPr wrap="square" rtlCol="0">
            <a:spAutoFit/>
          </a:bodyPr>
          <a:lstStyle/>
          <a:p>
            <a:pPr algn="ctr"/>
            <a:r>
              <a:rPr lang="en-US" sz="4000" dirty="0">
                <a:latin typeface="Footlight MT Light" panose="0204060206030A020304" pitchFamily="18" charset="0"/>
              </a:rPr>
              <a:t>Central Sign-On for Attorneys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91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09600" y="1441847"/>
            <a:ext cx="7924800" cy="615553"/>
          </a:xfrm>
          <a:prstGeom prst="rect">
            <a:avLst/>
          </a:prstGeom>
          <a:noFill/>
        </p:spPr>
        <p:txBody>
          <a:bodyPr wrap="square" rtlCol="0">
            <a:spAutoFit/>
          </a:bodyPr>
          <a:lstStyle/>
          <a:p>
            <a:pPr algn="ctr"/>
            <a:r>
              <a:rPr lang="en-US" sz="3400" dirty="0" smtClean="0">
                <a:latin typeface="Footlight MT Light" panose="0204060206030A020304" pitchFamily="18" charset="0"/>
              </a:rPr>
              <a:t>Overview - Central </a:t>
            </a:r>
            <a:r>
              <a:rPr lang="en-US" sz="3400" dirty="0">
                <a:latin typeface="Footlight MT Light" panose="0204060206030A020304" pitchFamily="18" charset="0"/>
              </a:rPr>
              <a:t>Sign-On for Attorneys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2098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4400" y="2286000"/>
            <a:ext cx="7467600" cy="3616375"/>
          </a:xfrm>
          <a:prstGeom prst="rect">
            <a:avLst/>
          </a:prstGeom>
          <a:noFill/>
        </p:spPr>
        <p:txBody>
          <a:bodyPr wrap="square" rtlCol="0">
            <a:spAutoFit/>
          </a:bodyPr>
          <a:lstStyle/>
          <a:p>
            <a:pPr marL="342900" indent="-342900">
              <a:buFont typeface="Arial" panose="020B0604020202020204" pitchFamily="34" charset="0"/>
              <a:buChar char="•"/>
            </a:pPr>
            <a:r>
              <a:rPr lang="en-US" sz="2100" dirty="0">
                <a:latin typeface="Footlight MT Light" panose="0204060206030A020304" pitchFamily="18" charset="0"/>
              </a:rPr>
              <a:t>Central Sign-On allows attorneys to </a:t>
            </a:r>
            <a:r>
              <a:rPr lang="en-US" sz="2100" b="1" dirty="0">
                <a:latin typeface="Footlight MT Light" panose="0204060206030A020304" pitchFamily="18" charset="0"/>
              </a:rPr>
              <a:t>maintain one account </a:t>
            </a:r>
            <a:r>
              <a:rPr lang="en-US" sz="2100" dirty="0">
                <a:latin typeface="Footlight MT Light" panose="0204060206030A020304" pitchFamily="18" charset="0"/>
              </a:rPr>
              <a:t>across all </a:t>
            </a:r>
            <a:r>
              <a:rPr lang="en-US" sz="2100" dirty="0" err="1">
                <a:latin typeface="Footlight MT Light" panose="0204060206030A020304" pitchFamily="18" charset="0"/>
              </a:rPr>
              <a:t>NextGen</a:t>
            </a:r>
            <a:r>
              <a:rPr lang="en-US" sz="2100" dirty="0">
                <a:latin typeface="Footlight MT Light" panose="0204060206030A020304" pitchFamily="18" charset="0"/>
              </a:rPr>
              <a:t> </a:t>
            </a:r>
            <a:r>
              <a:rPr lang="en-US" sz="2100" dirty="0" smtClean="0">
                <a:latin typeface="Footlight MT Light" panose="0204060206030A020304" pitchFamily="18" charset="0"/>
              </a:rPr>
              <a:t>courts </a:t>
            </a:r>
            <a:r>
              <a:rPr lang="en-US" sz="2100" i="1" dirty="0" smtClean="0">
                <a:latin typeface="Footlight MT Light" panose="0204060206030A020304" pitchFamily="18" charset="0"/>
              </a:rPr>
              <a:t>(Appellate, District, Bankruptcy)</a:t>
            </a:r>
            <a:r>
              <a:rPr lang="en-US" sz="2100" dirty="0" smtClean="0">
                <a:latin typeface="Footlight MT Light" panose="0204060206030A020304" pitchFamily="18" charset="0"/>
              </a:rPr>
              <a:t>.</a:t>
            </a:r>
          </a:p>
          <a:p>
            <a:pPr marL="342900" indent="-342900">
              <a:buFont typeface="Arial" panose="020B0604020202020204" pitchFamily="34" charset="0"/>
              <a:buChar char="•"/>
            </a:pPr>
            <a:endParaRPr lang="en-US" sz="1000" dirty="0" smtClean="0">
              <a:latin typeface="Footlight MT Light" panose="0204060206030A020304" pitchFamily="18" charset="0"/>
            </a:endParaRPr>
          </a:p>
          <a:p>
            <a:pPr marL="342900" indent="-342900">
              <a:buFont typeface="Arial" panose="020B0604020202020204" pitchFamily="34" charset="0"/>
              <a:buChar char="•"/>
            </a:pPr>
            <a:r>
              <a:rPr lang="en-US" sz="2100" dirty="0" smtClean="0">
                <a:latin typeface="Footlight MT Light" panose="0204060206030A020304" pitchFamily="18" charset="0"/>
              </a:rPr>
              <a:t>Attorneys </a:t>
            </a:r>
            <a:r>
              <a:rPr lang="en-US" sz="2100" dirty="0">
                <a:latin typeface="Footlight MT Light" panose="0204060206030A020304" pitchFamily="18" charset="0"/>
              </a:rPr>
              <a:t>can file and view documents, dockets sheets, and other PACER reports within this </a:t>
            </a:r>
            <a:r>
              <a:rPr lang="en-US" sz="2100" dirty="0" smtClean="0">
                <a:latin typeface="Footlight MT Light" panose="0204060206030A020304" pitchFamily="18" charset="0"/>
              </a:rPr>
              <a:t>account.</a:t>
            </a:r>
          </a:p>
          <a:p>
            <a:pPr marL="342900" indent="-342900">
              <a:buFont typeface="Arial" panose="020B0604020202020204" pitchFamily="34" charset="0"/>
              <a:buChar char="•"/>
            </a:pPr>
            <a:endParaRPr lang="en-US" sz="1000" dirty="0" smtClean="0">
              <a:latin typeface="Footlight MT Light" panose="0204060206030A020304" pitchFamily="18" charset="0"/>
            </a:endParaRPr>
          </a:p>
          <a:p>
            <a:pPr marL="342900" indent="-342900">
              <a:buFont typeface="Arial" panose="020B0604020202020204" pitchFamily="34" charset="0"/>
              <a:buChar char="•"/>
            </a:pPr>
            <a:r>
              <a:rPr lang="en-US" sz="2100" dirty="0" smtClean="0">
                <a:latin typeface="Footlight MT Light" panose="0204060206030A020304" pitchFamily="18" charset="0"/>
              </a:rPr>
              <a:t>Each </a:t>
            </a:r>
            <a:r>
              <a:rPr lang="en-US" sz="2100" dirty="0">
                <a:latin typeface="Footlight MT Light" panose="0204060206030A020304" pitchFamily="18" charset="0"/>
              </a:rPr>
              <a:t>Attorney must have his/her own PACER </a:t>
            </a:r>
            <a:r>
              <a:rPr lang="en-US" sz="2100" dirty="0" smtClean="0">
                <a:latin typeface="Footlight MT Light" panose="0204060206030A020304" pitchFamily="18" charset="0"/>
              </a:rPr>
              <a:t>Account.</a:t>
            </a:r>
          </a:p>
          <a:p>
            <a:pPr marL="342900" indent="-342900">
              <a:buFont typeface="Arial" panose="020B0604020202020204" pitchFamily="34" charset="0"/>
              <a:buChar char="•"/>
            </a:pPr>
            <a:endParaRPr lang="en-US" sz="1000" dirty="0" smtClean="0">
              <a:latin typeface="Footlight MT Light" panose="0204060206030A020304" pitchFamily="18" charset="0"/>
            </a:endParaRPr>
          </a:p>
          <a:p>
            <a:pPr marL="342900" indent="-342900">
              <a:buFont typeface="Arial" panose="020B0604020202020204" pitchFamily="34" charset="0"/>
              <a:buChar char="•"/>
            </a:pPr>
            <a:r>
              <a:rPr lang="en-US" sz="2100" dirty="0" smtClean="0">
                <a:latin typeface="Footlight MT Light" panose="0204060206030A020304" pitchFamily="18" charset="0"/>
              </a:rPr>
              <a:t>Attorneys </a:t>
            </a:r>
            <a:r>
              <a:rPr lang="en-US" sz="2100" dirty="0">
                <a:latin typeface="Footlight MT Light" panose="0204060206030A020304" pitchFamily="18" charset="0"/>
              </a:rPr>
              <a:t>with “legacy” PACER accounts must upgrade </a:t>
            </a:r>
            <a:r>
              <a:rPr lang="en-US" sz="2100" dirty="0" smtClean="0">
                <a:latin typeface="Footlight MT Light" panose="0204060206030A020304" pitchFamily="18" charset="0"/>
              </a:rPr>
              <a:t>their accounts.</a:t>
            </a:r>
          </a:p>
          <a:p>
            <a:pPr marL="342900" indent="-342900">
              <a:buFont typeface="Arial" panose="020B0604020202020204" pitchFamily="34" charset="0"/>
              <a:buChar char="•"/>
            </a:pPr>
            <a:endParaRPr lang="en-US" sz="1000" dirty="0" smtClean="0">
              <a:latin typeface="Footlight MT Light" panose="0204060206030A020304" pitchFamily="18" charset="0"/>
            </a:endParaRPr>
          </a:p>
          <a:p>
            <a:pPr marL="342900" indent="-342900">
              <a:buFont typeface="Arial" panose="020B0604020202020204" pitchFamily="34" charset="0"/>
              <a:buChar char="•"/>
            </a:pPr>
            <a:r>
              <a:rPr lang="en-US" sz="2100" dirty="0" smtClean="0">
                <a:latin typeface="Footlight MT Light" panose="0204060206030A020304" pitchFamily="18" charset="0"/>
              </a:rPr>
              <a:t>Once </a:t>
            </a:r>
            <a:r>
              <a:rPr lang="en-US" sz="2100" dirty="0">
                <a:latin typeface="Footlight MT Light" panose="0204060206030A020304" pitchFamily="18" charset="0"/>
              </a:rPr>
              <a:t>we are live on </a:t>
            </a:r>
            <a:r>
              <a:rPr lang="en-US" sz="2100" dirty="0" err="1" smtClean="0">
                <a:latin typeface="Footlight MT Light" panose="0204060206030A020304" pitchFamily="18" charset="0"/>
              </a:rPr>
              <a:t>NextGen</a:t>
            </a:r>
            <a:r>
              <a:rPr lang="en-US" sz="2100" dirty="0" smtClean="0">
                <a:latin typeface="Footlight MT Light" panose="0204060206030A020304" pitchFamily="18" charset="0"/>
              </a:rPr>
              <a:t> - </a:t>
            </a:r>
            <a:r>
              <a:rPr lang="en-US" sz="2100" b="1" dirty="0" smtClean="0">
                <a:latin typeface="Footlight MT Light" panose="0204060206030A020304" pitchFamily="18" charset="0"/>
              </a:rPr>
              <a:t>03/02/2020</a:t>
            </a:r>
            <a:r>
              <a:rPr lang="en-US" sz="2100" dirty="0" smtClean="0">
                <a:latin typeface="Footlight MT Light" panose="0204060206030A020304" pitchFamily="18" charset="0"/>
              </a:rPr>
              <a:t>, </a:t>
            </a:r>
            <a:r>
              <a:rPr lang="en-US" sz="2100" dirty="0">
                <a:latin typeface="Footlight MT Light" panose="0204060206030A020304" pitchFamily="18" charset="0"/>
              </a:rPr>
              <a:t>PACER accounts must be </a:t>
            </a:r>
            <a:r>
              <a:rPr lang="en-US" sz="2100" b="1" dirty="0">
                <a:latin typeface="Footlight MT Light" panose="0204060206030A020304" pitchFamily="18" charset="0"/>
              </a:rPr>
              <a:t>linked</a:t>
            </a:r>
            <a:r>
              <a:rPr lang="en-US" sz="2100" dirty="0">
                <a:latin typeface="Footlight MT Light" panose="0204060206030A020304" pitchFamily="18" charset="0"/>
              </a:rPr>
              <a:t> with Attorney’s CM/</a:t>
            </a:r>
            <a:r>
              <a:rPr lang="en-US" sz="2100" dirty="0" err="1">
                <a:latin typeface="Footlight MT Light" panose="0204060206030A020304" pitchFamily="18" charset="0"/>
              </a:rPr>
              <a:t>ECF</a:t>
            </a:r>
            <a:r>
              <a:rPr lang="en-US" sz="2100" dirty="0">
                <a:latin typeface="Footlight MT Light" panose="0204060206030A020304" pitchFamily="18" charset="0"/>
              </a:rPr>
              <a:t> filing account. </a:t>
            </a:r>
          </a:p>
        </p:txBody>
      </p:sp>
    </p:spTree>
    <p:extLst>
      <p:ext uri="{BB962C8B-B14F-4D97-AF65-F5344CB8AC3E}">
        <p14:creationId xmlns:p14="http://schemas.microsoft.com/office/powerpoint/2010/main" val="227327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4" end="4"/>
                                            </p:txEl>
                                          </p:spTgt>
                                        </p:tgtEl>
                                        <p:attrNameLst>
                                          <p:attrName>ppt_c</p:attrName>
                                        </p:attrNameLst>
                                      </p:cBhvr>
                                      <p:to>
                                        <a:srgbClr val="88A9D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1000"/>
                                        <p:tgtEl>
                                          <p:spTgt spid="12">
                                            <p:txEl>
                                              <p:pRg st="6" end="6"/>
                                            </p:txEl>
                                          </p:spTgt>
                                        </p:tgtEl>
                                      </p:cBhvr>
                                    </p:animEffect>
                                    <p:anim calcmode="lin" valueType="num">
                                      <p:cBhvr>
                                        <p:cTn id="29"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6" end="6"/>
                                            </p:txEl>
                                          </p:spTgt>
                                        </p:tgtEl>
                                        <p:attrNameLst>
                                          <p:attrName>ppt_c</p:attrName>
                                        </p:attrNameLst>
                                      </p:cBhvr>
                                      <p:to>
                                        <a:srgbClr val="88A9D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animEffect transition="in" filter="fade">
                                      <p:cBhvr>
                                        <p:cTn id="35" dur="1000"/>
                                        <p:tgtEl>
                                          <p:spTgt spid="12">
                                            <p:txEl>
                                              <p:pRg st="8" end="8"/>
                                            </p:txEl>
                                          </p:spTgt>
                                        </p:tgtEl>
                                      </p:cBhvr>
                                    </p:animEffect>
                                    <p:anim calcmode="lin" valueType="num">
                                      <p:cBhvr>
                                        <p:cTn id="36"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054875493"/>
              </p:ext>
            </p:extLst>
          </p:nvPr>
        </p:nvGraphicFramePr>
        <p:xfrm>
          <a:off x="400050" y="1539240"/>
          <a:ext cx="8362950" cy="4328160"/>
        </p:xfrm>
        <a:graphic>
          <a:graphicData uri="http://schemas.openxmlformats.org/drawingml/2006/table">
            <a:tbl>
              <a:tblPr firstRow="1" bandRow="1">
                <a:tableStyleId>{616DA210-FB5B-4158-B5E0-FEB733F419BA}</a:tableStyleId>
              </a:tblPr>
              <a:tblGrid>
                <a:gridCol w="4181475"/>
                <a:gridCol w="41814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HAS his/her own PACER account, established before </a:t>
                      </a:r>
                      <a:r>
                        <a:rPr lang="en-US" sz="1600" b="1" dirty="0" smtClean="0">
                          <a:latin typeface="Footlight MT Light" panose="0204060206030A020304" pitchFamily="18" charset="0"/>
                        </a:rPr>
                        <a:t>August 11, 2014 </a:t>
                      </a:r>
                      <a:r>
                        <a:rPr lang="en-US" sz="1600" dirty="0" smtClean="0">
                          <a:latin typeface="Footlight MT Light" panose="0204060206030A020304" pitchFamily="18" charset="0"/>
                        </a:rPr>
                        <a:t>and no recent changes…</a:t>
                      </a:r>
                      <a:endParaRPr lang="en-US" sz="1600" dirty="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UPGRADE</a:t>
                      </a:r>
                      <a:r>
                        <a:rPr lang="en-US" sz="1600" dirty="0" smtClean="0">
                          <a:latin typeface="Footlight MT Light" panose="0204060206030A020304" pitchFamily="18" charset="0"/>
                        </a:rPr>
                        <a:t> the existing PACER account.  </a:t>
                      </a:r>
                      <a:endParaRPr lang="en-US" sz="1600" dirty="0">
                        <a:latin typeface="Footlight MT Light" panose="0204060206030A020304" pitchFamily="18" charset="0"/>
                      </a:endParaRPr>
                    </a:p>
                  </a:txBody>
                  <a:tcPr>
                    <a:solidFill>
                      <a:schemeClr val="bg1">
                        <a:lumMod val="75000"/>
                        <a:alpha val="20000"/>
                      </a:schemeClr>
                    </a:solidFill>
                  </a:tcPr>
                </a:tc>
              </a:tr>
              <a:tr h="370840">
                <a:tc>
                  <a:txBody>
                    <a:bodyPr/>
                    <a:lstStyle/>
                    <a:p>
                      <a:pPr algn="ctr"/>
                      <a:r>
                        <a:rPr lang="en-US" sz="1600" dirty="0" smtClean="0">
                          <a:latin typeface="Footlight MT Light" panose="0204060206030A020304" pitchFamily="18" charset="0"/>
                        </a:rPr>
                        <a:t>Does NOT have his/her own PACER account or uses a firm PACER account…</a:t>
                      </a:r>
                      <a:endParaRPr lang="en-US" sz="1600" dirty="0">
                        <a:latin typeface="Footlight MT Light" panose="0204060206030A020304" pitchFamily="18" charset="0"/>
                      </a:endParaRPr>
                    </a:p>
                  </a:txBody>
                  <a:tcPr/>
                </a:tc>
                <a:tc>
                  <a:txBody>
                    <a:bodyPr/>
                    <a:lstStyle/>
                    <a:p>
                      <a:pPr algn="ctr"/>
                      <a:r>
                        <a:rPr lang="en-US" sz="1600" dirty="0" smtClean="0">
                          <a:latin typeface="Footlight MT Light" panose="0204060206030A020304" pitchFamily="18" charset="0"/>
                        </a:rPr>
                        <a:t>Must</a:t>
                      </a:r>
                      <a:r>
                        <a:rPr lang="en-US" sz="1600" baseline="0" dirty="0" smtClean="0">
                          <a:latin typeface="Footlight MT Light" panose="0204060206030A020304" pitchFamily="18" charset="0"/>
                        </a:rPr>
                        <a:t> r</a:t>
                      </a:r>
                      <a:r>
                        <a:rPr lang="en-US" sz="1600" dirty="0" smtClean="0">
                          <a:latin typeface="Footlight MT Light" panose="0204060206030A020304" pitchFamily="18" charset="0"/>
                        </a:rPr>
                        <a:t>egister for a PACER account </a:t>
                      </a:r>
                      <a:r>
                        <a:rPr lang="en-US" sz="1600" i="1" dirty="0" smtClean="0">
                          <a:latin typeface="Footlight MT Light" panose="0204060206030A020304" pitchFamily="18" charset="0"/>
                        </a:rPr>
                        <a:t>(it will automatically be an upgraded account)</a:t>
                      </a:r>
                      <a:r>
                        <a:rPr lang="en-US" sz="1600" dirty="0" smtClean="0">
                          <a:latin typeface="Footlight MT Light" panose="0204060206030A020304" pitchFamily="18" charset="0"/>
                        </a:rPr>
                        <a:t>. </a:t>
                      </a:r>
                      <a:endParaRPr lang="en-US" sz="16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Has an upgraded individual PACER account and would like to file in CM/</a:t>
                      </a:r>
                      <a:r>
                        <a:rPr lang="en-US" sz="1600" dirty="0" err="1" smtClean="0">
                          <a:latin typeface="Footlight MT Light" panose="0204060206030A020304" pitchFamily="18" charset="0"/>
                        </a:rPr>
                        <a:t>ECF</a:t>
                      </a:r>
                      <a:r>
                        <a:rPr lang="en-US" sz="1600" dirty="0" smtClean="0">
                          <a:latin typeface="Footlight MT Light" panose="0204060206030A020304" pitchFamily="18" charset="0"/>
                        </a:rPr>
                        <a:t> </a:t>
                      </a:r>
                      <a:r>
                        <a:rPr lang="en-US" sz="1600" i="1" dirty="0" smtClean="0">
                          <a:solidFill>
                            <a:schemeClr val="bg1">
                              <a:lumMod val="50000"/>
                            </a:schemeClr>
                          </a:solidFill>
                          <a:latin typeface="Footlight MT Light" panose="0204060206030A020304" pitchFamily="18" charset="0"/>
                        </a:rPr>
                        <a:t>(This step cannot be completed until we are live on </a:t>
                      </a:r>
                      <a:r>
                        <a:rPr lang="en-US" sz="1600" i="1" dirty="0" err="1" smtClean="0">
                          <a:solidFill>
                            <a:schemeClr val="bg1">
                              <a:lumMod val="50000"/>
                            </a:schemeClr>
                          </a:solidFill>
                          <a:latin typeface="Footlight MT Light" panose="0204060206030A020304" pitchFamily="18" charset="0"/>
                        </a:rPr>
                        <a:t>NextGen</a:t>
                      </a:r>
                      <a:r>
                        <a:rPr lang="en-US" sz="1600" i="1" baseline="0" smtClean="0">
                          <a:solidFill>
                            <a:schemeClr val="bg1">
                              <a:lumMod val="50000"/>
                            </a:schemeClr>
                          </a:solidFill>
                          <a:latin typeface="Footlight MT Light" panose="0204060206030A020304" pitchFamily="18" charset="0"/>
                        </a:rPr>
                        <a:t> -</a:t>
                      </a:r>
                      <a:r>
                        <a:rPr lang="en-US" sz="1600" i="1" smtClean="0">
                          <a:solidFill>
                            <a:schemeClr val="bg1">
                              <a:lumMod val="50000"/>
                            </a:schemeClr>
                          </a:solidFill>
                          <a:latin typeface="Footlight MT Light" panose="0204060206030A020304" pitchFamily="18" charset="0"/>
                        </a:rPr>
                        <a:t> 03/02/2020;</a:t>
                      </a:r>
                      <a:r>
                        <a:rPr lang="en-US" sz="1600" i="1" baseline="0" smtClean="0">
                          <a:solidFill>
                            <a:schemeClr val="bg1">
                              <a:lumMod val="50000"/>
                            </a:schemeClr>
                          </a:solidFill>
                          <a:latin typeface="Footlight MT Light" panose="0204060206030A020304" pitchFamily="18" charset="0"/>
                        </a:rPr>
                        <a:t> </a:t>
                      </a:r>
                      <a:r>
                        <a:rPr lang="en-US" sz="1600" i="1" smtClean="0">
                          <a:solidFill>
                            <a:schemeClr val="bg1">
                              <a:lumMod val="50000"/>
                            </a:schemeClr>
                          </a:solidFill>
                          <a:latin typeface="Footlight MT Light" panose="0204060206030A020304" pitchFamily="18" charset="0"/>
                        </a:rPr>
                        <a:t>one-time </a:t>
                      </a:r>
                      <a:r>
                        <a:rPr lang="en-US" sz="1600" i="1" dirty="0" smtClean="0">
                          <a:solidFill>
                            <a:schemeClr val="bg1">
                              <a:lumMod val="50000"/>
                            </a:schemeClr>
                          </a:solidFill>
                          <a:latin typeface="Footlight MT Light" panose="0204060206030A020304" pitchFamily="18" charset="0"/>
                        </a:rPr>
                        <a:t>procedure)</a:t>
                      </a:r>
                      <a:r>
                        <a:rPr lang="en-US" sz="1600" dirty="0" smtClean="0">
                          <a:latin typeface="Footlight MT Light" panose="0204060206030A020304" pitchFamily="18" charset="0"/>
                        </a:rPr>
                        <a:t>…</a:t>
                      </a:r>
                      <a:endParaRPr lang="en-US" sz="1600" dirty="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LINK</a:t>
                      </a:r>
                      <a:r>
                        <a:rPr lang="en-US" sz="1600" dirty="0" smtClean="0">
                          <a:latin typeface="Footlight MT Light" panose="0204060206030A020304" pitchFamily="18" charset="0"/>
                        </a:rPr>
                        <a:t> upgraded PACER Account to CM/</a:t>
                      </a:r>
                      <a:r>
                        <a:rPr lang="en-US" sz="1600" dirty="0" err="1" smtClean="0">
                          <a:latin typeface="Footlight MT Light" panose="0204060206030A020304" pitchFamily="18" charset="0"/>
                        </a:rPr>
                        <a:t>ECF</a:t>
                      </a:r>
                      <a:r>
                        <a:rPr lang="en-US" sz="1600" baseline="0" dirty="0" smtClean="0">
                          <a:latin typeface="Footlight MT Light" panose="0204060206030A020304" pitchFamily="18" charset="0"/>
                        </a:rPr>
                        <a:t> Account.</a:t>
                      </a:r>
                      <a:endParaRPr lang="en-US" sz="1600" dirty="0">
                        <a:latin typeface="Footlight MT Light" panose="0204060206030A020304" pitchFamily="18" charset="0"/>
                      </a:endParaRPr>
                    </a:p>
                  </a:txBody>
                  <a:tcPr>
                    <a:solidFill>
                      <a:schemeClr val="bg1">
                        <a:lumMod val="75000"/>
                        <a:alpha val="20000"/>
                      </a:schemeClr>
                    </a:solidFill>
                  </a:tcPr>
                </a:tc>
              </a:tr>
              <a:tr h="370840">
                <a:tc>
                  <a:txBody>
                    <a:bodyPr/>
                    <a:lstStyle/>
                    <a:p>
                      <a:pPr algn="ctr"/>
                      <a:r>
                        <a:rPr lang="en-US" sz="1600" dirty="0" smtClean="0">
                          <a:latin typeface="Footlight MT Light" panose="0204060206030A020304" pitchFamily="18" charset="0"/>
                        </a:rPr>
                        <a:t>Is on the </a:t>
                      </a:r>
                      <a:r>
                        <a:rPr lang="en-US" sz="1600" dirty="0" err="1" smtClean="0">
                          <a:latin typeface="Footlight MT Light" panose="0204060206030A020304" pitchFamily="18" charset="0"/>
                        </a:rPr>
                        <a:t>CJA</a:t>
                      </a:r>
                      <a:r>
                        <a:rPr lang="en-US" sz="1600" dirty="0" smtClean="0">
                          <a:latin typeface="Footlight MT Light" panose="0204060206030A020304" pitchFamily="18" charset="0"/>
                        </a:rPr>
                        <a:t> panel and needs to Register for a new PACER Account or Upgrade a Legacy PACER Account…</a:t>
                      </a:r>
                      <a:endParaRPr lang="en-US" sz="1600" dirty="0">
                        <a:latin typeface="Footlight MT Light" panose="0204060206030A020304" pitchFamily="18" charset="0"/>
                      </a:endParaRPr>
                    </a:p>
                  </a:txBody>
                  <a:tcPr/>
                </a:tc>
                <a:tc>
                  <a:txBody>
                    <a:bodyPr/>
                    <a:lstStyle/>
                    <a:p>
                      <a:pPr algn="ctr"/>
                      <a:r>
                        <a:rPr lang="en-US" sz="1600" dirty="0" smtClean="0">
                          <a:latin typeface="Footlight MT Light" panose="0204060206030A020304" pitchFamily="18" charset="0"/>
                        </a:rPr>
                        <a:t>Must take extra steps so that exempt privileges will be added to the account.</a:t>
                      </a:r>
                      <a:endParaRPr lang="en-US" sz="16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Is a </a:t>
                      </a:r>
                      <a:r>
                        <a:rPr lang="en-US" sz="1600" dirty="0" err="1" smtClean="0">
                          <a:latin typeface="Footlight MT Light" panose="0204060206030A020304" pitchFamily="18" charset="0"/>
                        </a:rPr>
                        <a:t>CJA</a:t>
                      </a:r>
                      <a:r>
                        <a:rPr lang="en-US" sz="1600" dirty="0" smtClean="0">
                          <a:latin typeface="Footlight MT Light" panose="0204060206030A020304" pitchFamily="18" charset="0"/>
                        </a:rPr>
                        <a:t> Attorney and needs to change to Exemption</a:t>
                      </a:r>
                      <a:r>
                        <a:rPr lang="en-US" sz="1600" baseline="0" dirty="0" smtClean="0">
                          <a:latin typeface="Footlight MT Light" panose="0204060206030A020304" pitchFamily="18" charset="0"/>
                        </a:rPr>
                        <a:t> Status…</a:t>
                      </a:r>
                      <a:endParaRPr lang="en-US" sz="1600" dirty="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TOGGLE</a:t>
                      </a:r>
                      <a:r>
                        <a:rPr lang="en-US" sz="1600" baseline="0" dirty="0" smtClean="0">
                          <a:latin typeface="Footlight MT Light" panose="0204060206030A020304" pitchFamily="18" charset="0"/>
                        </a:rPr>
                        <a:t> Between exempt and not exempt.</a:t>
                      </a:r>
                      <a:endParaRPr lang="en-US" sz="1600" dirty="0">
                        <a:latin typeface="Footlight MT Light" panose="0204060206030A020304" pitchFamily="18" charset="0"/>
                      </a:endParaRPr>
                    </a:p>
                  </a:txBody>
                  <a:tcPr>
                    <a:solidFill>
                      <a:schemeClr val="bg1">
                        <a:lumMod val="75000"/>
                        <a:alpha val="20000"/>
                      </a:schemeClr>
                    </a:solidFill>
                  </a:tcPr>
                </a:tc>
              </a:tr>
            </a:tbl>
          </a:graphicData>
        </a:graphic>
      </p:graphicFrame>
    </p:spTree>
    <p:extLst>
      <p:ext uri="{BB962C8B-B14F-4D97-AF65-F5344CB8AC3E}">
        <p14:creationId xmlns:p14="http://schemas.microsoft.com/office/powerpoint/2010/main" val="1714165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5326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Upgrading a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360566"/>
            <a:ext cx="7162800" cy="163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144464668"/>
              </p:ext>
            </p:extLst>
          </p:nvPr>
        </p:nvGraphicFramePr>
        <p:xfrm>
          <a:off x="457200" y="2834640"/>
          <a:ext cx="8362950" cy="1280160"/>
        </p:xfrm>
        <a:graphic>
          <a:graphicData uri="http://schemas.openxmlformats.org/drawingml/2006/table">
            <a:tbl>
              <a:tblPr firstRow="1" bandRow="1">
                <a:tableStyleId>{616DA210-FB5B-4158-B5E0-FEB733F419BA}</a:tableStyleId>
              </a:tblPr>
              <a:tblGrid>
                <a:gridCol w="4181475"/>
                <a:gridCol w="41814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HAS his/her own PACER account, established before </a:t>
                      </a:r>
                      <a:r>
                        <a:rPr lang="en-US" sz="1600" b="1" dirty="0" smtClean="0">
                          <a:latin typeface="Footlight MT Light" panose="0204060206030A020304" pitchFamily="18" charset="0"/>
                        </a:rPr>
                        <a:t>August 11, 2014 </a:t>
                      </a:r>
                      <a:r>
                        <a:rPr lang="en-US" sz="1600" dirty="0" smtClean="0">
                          <a:latin typeface="Footlight MT Light" panose="0204060206030A020304" pitchFamily="18" charset="0"/>
                        </a:rPr>
                        <a:t>and not recently changed…</a:t>
                      </a:r>
                      <a:endParaRPr lang="en-US" sz="1600" dirty="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UPGRADE</a:t>
                      </a:r>
                      <a:r>
                        <a:rPr lang="en-US" sz="1600" dirty="0" smtClean="0">
                          <a:latin typeface="Footlight MT Light" panose="0204060206030A020304" pitchFamily="18" charset="0"/>
                        </a:rPr>
                        <a:t> the existing PACER account.  </a:t>
                      </a:r>
                      <a:endParaRPr lang="en-US" sz="1600" dirty="0">
                        <a:latin typeface="Footlight MT Light" panose="0204060206030A020304" pitchFamily="18" charset="0"/>
                      </a:endParaRPr>
                    </a:p>
                  </a:txBody>
                  <a:tcPr>
                    <a:solidFill>
                      <a:schemeClr val="bg1">
                        <a:lumMod val="75000"/>
                        <a:alpha val="20000"/>
                      </a:schemeClr>
                    </a:solidFill>
                  </a:tcPr>
                </a:tc>
              </a:tr>
            </a:tbl>
          </a:graphicData>
        </a:graphic>
      </p:graphicFrame>
      <p:sp>
        <p:nvSpPr>
          <p:cNvPr id="12" name="Rectangle 11"/>
          <p:cNvSpPr/>
          <p:nvPr/>
        </p:nvSpPr>
        <p:spPr>
          <a:xfrm>
            <a:off x="1066800" y="4595932"/>
            <a:ext cx="7086600" cy="369332"/>
          </a:xfrm>
          <a:prstGeom prst="rect">
            <a:avLst/>
          </a:prstGeom>
        </p:spPr>
        <p:txBody>
          <a:bodyPr wrap="square">
            <a:spAutoFit/>
          </a:bodyPr>
          <a:lstStyle/>
          <a:p>
            <a:pPr algn="ctr"/>
            <a:r>
              <a:rPr lang="en-US" dirty="0">
                <a:latin typeface="Footlight MT Light" panose="0204060206030A020304" pitchFamily="18" charset="0"/>
              </a:rPr>
              <a:t>This must be an </a:t>
            </a:r>
            <a:r>
              <a:rPr lang="en-US" b="1" dirty="0">
                <a:latin typeface="Footlight MT Light" panose="0204060206030A020304" pitchFamily="18" charset="0"/>
              </a:rPr>
              <a:t>individual PACER account </a:t>
            </a:r>
            <a:r>
              <a:rPr lang="en-US" dirty="0">
                <a:latin typeface="Footlight MT Light" panose="0204060206030A020304" pitchFamily="18" charset="0"/>
              </a:rPr>
              <a:t>(not a shared account).</a:t>
            </a:r>
          </a:p>
        </p:txBody>
      </p:sp>
    </p:spTree>
    <p:extLst>
      <p:ext uri="{BB962C8B-B14F-4D97-AF65-F5344CB8AC3E}">
        <p14:creationId xmlns:p14="http://schemas.microsoft.com/office/powerpoint/2010/main" val="372086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1000"/>
                                        <p:tgtEl>
                                          <p:spTgt spid="12">
                                            <p:txEl>
                                              <p:pRg st="0" end="0"/>
                                            </p:txEl>
                                          </p:spTgt>
                                        </p:tgtEl>
                                      </p:cBhvr>
                                    </p:animEffect>
                                    <p:anim calcmode="lin" valueType="num">
                                      <p:cBhvr>
                                        <p:cTn id="1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716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Upgrading a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0600" y="2362200"/>
            <a:ext cx="7086600" cy="1754326"/>
          </a:xfrm>
          <a:prstGeom prst="rect">
            <a:avLst/>
          </a:prstGeom>
        </p:spPr>
        <p:txBody>
          <a:bodyPr wrap="square">
            <a:spAutoFit/>
          </a:bodyPr>
          <a:lstStyle/>
          <a:p>
            <a:pPr marL="342900" indent="-342900">
              <a:buFont typeface="+mj-lt"/>
              <a:buAutoNum type="arabicPeriod"/>
            </a:pPr>
            <a:r>
              <a:rPr lang="en-US" dirty="0" smtClean="0">
                <a:latin typeface="Footlight MT Light" panose="0204060206030A020304" pitchFamily="18" charset="0"/>
              </a:rPr>
              <a:t>Navigate </a:t>
            </a:r>
            <a:r>
              <a:rPr lang="en-US" dirty="0">
                <a:latin typeface="Footlight MT Light" panose="0204060206030A020304" pitchFamily="18" charset="0"/>
              </a:rPr>
              <a:t>to </a:t>
            </a:r>
            <a:r>
              <a:rPr lang="en-US" dirty="0" smtClean="0">
                <a:latin typeface="Footlight MT Light" panose="0204060206030A020304" pitchFamily="18" charset="0"/>
                <a:hlinkClick r:id="rId7"/>
              </a:rPr>
              <a:t>www.pacer.gov</a:t>
            </a:r>
            <a:r>
              <a:rPr lang="en-US" dirty="0" smtClean="0">
                <a:latin typeface="Footlight MT Light" panose="0204060206030A020304" pitchFamily="18" charset="0"/>
              </a:rPr>
              <a:t>.  </a:t>
            </a:r>
          </a:p>
          <a:p>
            <a:endParaRPr lang="en-US" i="1" dirty="0">
              <a:latin typeface="Footlight MT Light" panose="0204060206030A020304" pitchFamily="18" charset="0"/>
            </a:endParaRPr>
          </a:p>
          <a:p>
            <a:r>
              <a:rPr lang="en-US" i="1" dirty="0" smtClean="0">
                <a:latin typeface="Footlight MT Light" panose="0204060206030A020304" pitchFamily="18" charset="0"/>
              </a:rPr>
              <a:t>	Note</a:t>
            </a:r>
            <a:r>
              <a:rPr lang="en-US" i="1" dirty="0">
                <a:latin typeface="Footlight MT Light" panose="0204060206030A020304" pitchFamily="18" charset="0"/>
              </a:rPr>
              <a:t>: This can also be accessed through </a:t>
            </a:r>
            <a:r>
              <a:rPr lang="en-US" i="1" dirty="0" smtClean="0">
                <a:latin typeface="Footlight MT Light" panose="0204060206030A020304" pitchFamily="18" charset="0"/>
              </a:rPr>
              <a:t>CM/</a:t>
            </a:r>
            <a:r>
              <a:rPr lang="en-US" i="1" dirty="0" err="1" smtClean="0">
                <a:latin typeface="Footlight MT Light" panose="0204060206030A020304" pitchFamily="18" charset="0"/>
              </a:rPr>
              <a:t>ECF</a:t>
            </a:r>
            <a:r>
              <a:rPr lang="en-US" i="1" dirty="0" smtClean="0">
                <a:latin typeface="Footlight MT Light" panose="0204060206030A020304" pitchFamily="18" charset="0"/>
              </a:rPr>
              <a:t> by clicking on 	</a:t>
            </a:r>
            <a:r>
              <a:rPr lang="en-US" b="1" i="1" dirty="0" smtClean="0">
                <a:latin typeface="Footlight MT Light" panose="0204060206030A020304" pitchFamily="18" charset="0"/>
              </a:rPr>
              <a:t>Utilities &gt; </a:t>
            </a:r>
            <a:r>
              <a:rPr lang="en-US" b="1" i="1" dirty="0">
                <a:latin typeface="Footlight MT Light" panose="0204060206030A020304" pitchFamily="18" charset="0"/>
              </a:rPr>
              <a:t>Manage your PACER </a:t>
            </a:r>
            <a:r>
              <a:rPr lang="en-US" b="1" i="1" dirty="0" smtClean="0">
                <a:latin typeface="Footlight MT Light" panose="0204060206030A020304" pitchFamily="18" charset="0"/>
              </a:rPr>
              <a:t>Account</a:t>
            </a:r>
            <a:r>
              <a:rPr lang="en-US" i="1" dirty="0" smtClean="0">
                <a:latin typeface="Footlight MT Light" panose="0204060206030A020304" pitchFamily="18" charset="0"/>
              </a:rPr>
              <a:t>.</a:t>
            </a:r>
            <a:br>
              <a:rPr lang="en-US" i="1" dirty="0" smtClean="0">
                <a:latin typeface="Footlight MT Light" panose="0204060206030A020304" pitchFamily="18" charset="0"/>
              </a:rPr>
            </a:br>
            <a:endParaRPr lang="en-US" i="1" dirty="0" smtClean="0">
              <a:latin typeface="Footlight MT Light" panose="0204060206030A020304" pitchFamily="18" charset="0"/>
            </a:endParaRPr>
          </a:p>
          <a:p>
            <a:pPr marL="342900" indent="-342900">
              <a:buFont typeface="+mj-lt"/>
              <a:buAutoNum type="arabicPeriod" startAt="2"/>
            </a:pPr>
            <a:r>
              <a:rPr lang="en-US" dirty="0" smtClean="0">
                <a:latin typeface="Footlight MT Light" panose="0204060206030A020304" pitchFamily="18" charset="0"/>
              </a:rPr>
              <a:t>Click </a:t>
            </a:r>
            <a:r>
              <a:rPr lang="en-US" dirty="0">
                <a:latin typeface="Footlight MT Light" panose="0204060206030A020304" pitchFamily="18" charset="0"/>
              </a:rPr>
              <a:t>on </a:t>
            </a:r>
            <a:r>
              <a:rPr lang="en-US" b="1" dirty="0">
                <a:latin typeface="Footlight MT Light" panose="0204060206030A020304" pitchFamily="18" charset="0"/>
              </a:rPr>
              <a:t>Manage My Account</a:t>
            </a:r>
          </a:p>
        </p:txBody>
      </p:sp>
      <p:pic>
        <p:nvPicPr>
          <p:cNvPr id="14" name="Picture 13"/>
          <p:cNvPicPr/>
          <p:nvPr/>
        </p:nvPicPr>
        <p:blipFill>
          <a:blip r:embed="rId8">
            <a:extLst>
              <a:ext uri="{28A0092B-C50C-407E-A947-70E740481C1C}">
                <a14:useLocalDpi xmlns:a14="http://schemas.microsoft.com/office/drawing/2010/main" val="0"/>
              </a:ext>
            </a:extLst>
          </a:blip>
          <a:stretch>
            <a:fillRect/>
          </a:stretch>
        </p:blipFill>
        <p:spPr>
          <a:xfrm>
            <a:off x="1581150" y="4253865"/>
            <a:ext cx="5943600" cy="851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angle 14"/>
          <p:cNvSpPr/>
          <p:nvPr/>
        </p:nvSpPr>
        <p:spPr>
          <a:xfrm>
            <a:off x="990600" y="5345668"/>
            <a:ext cx="7162800" cy="369332"/>
          </a:xfrm>
          <a:prstGeom prst="rect">
            <a:avLst/>
          </a:prstGeom>
        </p:spPr>
        <p:txBody>
          <a:bodyPr wrap="square">
            <a:spAutoFit/>
          </a:bodyPr>
          <a:lstStyle/>
          <a:p>
            <a:pPr marL="342900" indent="-342900">
              <a:buFont typeface="+mj-lt"/>
              <a:buAutoNum type="arabicPeriod" startAt="3"/>
            </a:pPr>
            <a:r>
              <a:rPr lang="en-US" dirty="0">
                <a:latin typeface="Footlight MT Light" panose="0204060206030A020304" pitchFamily="18" charset="0"/>
                <a:ea typeface="Calibri" panose="020F0502020204030204" pitchFamily="34" charset="0"/>
                <a:cs typeface="Times New Roman" panose="02020603050405020304" pitchFamily="18" charset="0"/>
              </a:rPr>
              <a:t>Login </a:t>
            </a:r>
            <a:r>
              <a:rPr lang="en-US" dirty="0" smtClean="0">
                <a:latin typeface="Footlight MT Light" panose="0204060206030A020304" pitchFamily="18" charset="0"/>
                <a:ea typeface="Calibri" panose="020F0502020204030204" pitchFamily="34" charset="0"/>
                <a:cs typeface="Times New Roman" panose="02020603050405020304" pitchFamily="18" charset="0"/>
              </a:rPr>
              <a:t>with </a:t>
            </a:r>
            <a:r>
              <a:rPr lang="en-US" dirty="0">
                <a:latin typeface="Footlight MT Light" panose="0204060206030A020304" pitchFamily="18" charset="0"/>
                <a:ea typeface="Calibri" panose="020F0502020204030204" pitchFamily="34" charset="0"/>
                <a:cs typeface="Times New Roman" panose="02020603050405020304" pitchFamily="18" charset="0"/>
              </a:rPr>
              <a:t>PACER username and password.</a:t>
            </a:r>
            <a:endParaRPr lang="en-US" dirty="0">
              <a:latin typeface="Footlight MT Light" panose="0204060206030A020304" pitchFamily="18" charset="0"/>
            </a:endParaRPr>
          </a:p>
        </p:txBody>
      </p:sp>
    </p:spTree>
    <p:extLst>
      <p:ext uri="{BB962C8B-B14F-4D97-AF65-F5344CB8AC3E}">
        <p14:creationId xmlns:p14="http://schemas.microsoft.com/office/powerpoint/2010/main" val="9968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3" end="3"/>
                                            </p:txEl>
                                          </p:spTgt>
                                        </p:tgtEl>
                                        <p:attrNameLst>
                                          <p:attrName>ppt_c</p:attrName>
                                        </p:attrNameLst>
                                      </p:cBhvr>
                                      <p:to>
                                        <a:srgbClr val="88A9D2"/>
                                      </p:to>
                                    </p:animClr>
                                  </p:sub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1000"/>
                                        <p:tgtEl>
                                          <p:spTgt spid="15">
                                            <p:txEl>
                                              <p:pRg st="0" end="0"/>
                                            </p:txEl>
                                          </p:spTgt>
                                        </p:tgtEl>
                                      </p:cBhvr>
                                    </p:animEffect>
                                    <p:anim calcmode="lin" valueType="num">
                                      <p:cBhvr>
                                        <p:cTn id="3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716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Upgrading a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0600" y="2286000"/>
            <a:ext cx="7086600" cy="923330"/>
          </a:xfrm>
          <a:prstGeom prst="rect">
            <a:avLst/>
          </a:prstGeom>
        </p:spPr>
        <p:txBody>
          <a:bodyPr wrap="square">
            <a:spAutoFit/>
          </a:bodyPr>
          <a:lstStyle/>
          <a:p>
            <a:pPr marL="342900" indent="-342900">
              <a:buFont typeface="+mj-lt"/>
              <a:buAutoNum type="arabicPeriod" startAt="4"/>
            </a:pPr>
            <a:r>
              <a:rPr lang="en-US" dirty="0" smtClean="0">
                <a:latin typeface="Footlight MT Light" panose="0204060206030A020304" pitchFamily="18" charset="0"/>
              </a:rPr>
              <a:t>Click </a:t>
            </a:r>
            <a:r>
              <a:rPr lang="en-US" dirty="0">
                <a:latin typeface="Footlight MT Light" panose="0204060206030A020304" pitchFamily="18" charset="0"/>
              </a:rPr>
              <a:t>the </a:t>
            </a:r>
            <a:r>
              <a:rPr lang="en-US" b="1" dirty="0">
                <a:latin typeface="Footlight MT Light" panose="0204060206030A020304" pitchFamily="18" charset="0"/>
              </a:rPr>
              <a:t>Upgrade</a:t>
            </a:r>
            <a:r>
              <a:rPr lang="en-US" dirty="0">
                <a:latin typeface="Footlight MT Light" panose="0204060206030A020304" pitchFamily="18" charset="0"/>
              </a:rPr>
              <a:t> link next to the Account Type</a:t>
            </a:r>
            <a:r>
              <a:rPr lang="en-US" dirty="0" smtClean="0">
                <a:latin typeface="Footlight MT Light" panose="0204060206030A020304" pitchFamily="18" charset="0"/>
              </a:rPr>
              <a:t>.</a:t>
            </a:r>
            <a:endParaRPr lang="en-US" i="1" dirty="0" smtClean="0">
              <a:latin typeface="Footlight MT Light" panose="0204060206030A020304" pitchFamily="18" charset="0"/>
            </a:endParaRPr>
          </a:p>
          <a:p>
            <a:pPr lvl="1" algn="ctr"/>
            <a:r>
              <a:rPr lang="en-US" i="1" dirty="0" smtClean="0">
                <a:latin typeface="Footlight MT Light" panose="0204060206030A020304" pitchFamily="18" charset="0"/>
              </a:rPr>
              <a:t>Please note: If the Account Type notes “</a:t>
            </a:r>
            <a:r>
              <a:rPr lang="en-US" b="1" i="1" dirty="0" smtClean="0">
                <a:solidFill>
                  <a:srgbClr val="C00000"/>
                </a:solidFill>
                <a:latin typeface="Footlight MT Light" panose="0204060206030A020304" pitchFamily="18" charset="0"/>
              </a:rPr>
              <a:t>Upgraded PACER Account</a:t>
            </a:r>
            <a:r>
              <a:rPr lang="en-US" i="1" dirty="0" smtClean="0">
                <a:latin typeface="Footlight MT Light" panose="0204060206030A020304" pitchFamily="18" charset="0"/>
              </a:rPr>
              <a:t>” there is no need to upgrade.</a:t>
            </a:r>
            <a:endParaRPr lang="en-US" i="1" dirty="0">
              <a:latin typeface="Footlight MT Light" panose="0204060206030A020304" pitchFamily="18" charset="0"/>
            </a:endParaRPr>
          </a:p>
        </p:txBody>
      </p:sp>
      <p:pic>
        <p:nvPicPr>
          <p:cNvPr id="17" name="Picture 16"/>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352800"/>
            <a:ext cx="56388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75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716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Upgrading a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0600" y="2286000"/>
            <a:ext cx="7086600" cy="369332"/>
          </a:xfrm>
          <a:prstGeom prst="rect">
            <a:avLst/>
          </a:prstGeom>
        </p:spPr>
        <p:txBody>
          <a:bodyPr wrap="square">
            <a:spAutoFit/>
          </a:bodyPr>
          <a:lstStyle/>
          <a:p>
            <a:pPr marL="342900" indent="-342900">
              <a:buFont typeface="+mj-lt"/>
              <a:buAutoNum type="arabicPeriod" startAt="5"/>
            </a:pPr>
            <a:r>
              <a:rPr lang="en-US" dirty="0" smtClean="0">
                <a:latin typeface="Footlight MT Light" panose="0204060206030A020304" pitchFamily="18" charset="0"/>
              </a:rPr>
              <a:t>Follow </a:t>
            </a:r>
            <a:r>
              <a:rPr lang="en-US" dirty="0">
                <a:latin typeface="Footlight MT Light" panose="0204060206030A020304" pitchFamily="18" charset="0"/>
              </a:rPr>
              <a:t>prompts to update/enter all necessary information in each tab</a:t>
            </a:r>
            <a:r>
              <a:rPr lang="en-US" dirty="0" smtClean="0">
                <a:latin typeface="Footlight MT Light" panose="0204060206030A020304" pitchFamily="18" charset="0"/>
              </a:rPr>
              <a:t>.</a:t>
            </a:r>
            <a:endParaRPr lang="en-US" dirty="0">
              <a:latin typeface="Footlight MT Light" panose="0204060206030A020304" pitchFamily="18" charset="0"/>
            </a:endParaRPr>
          </a:p>
        </p:txBody>
      </p:sp>
      <p:pic>
        <p:nvPicPr>
          <p:cNvPr id="18" name="Picture 17"/>
          <p:cNvPicPr/>
          <p:nvPr/>
        </p:nvPicPr>
        <p:blipFill>
          <a:blip r:embed="rId7">
            <a:extLst>
              <a:ext uri="{28A0092B-C50C-407E-A947-70E740481C1C}">
                <a14:useLocalDpi xmlns:a14="http://schemas.microsoft.com/office/drawing/2010/main" val="0"/>
              </a:ext>
            </a:extLst>
          </a:blip>
          <a:stretch>
            <a:fillRect/>
          </a:stretch>
        </p:blipFill>
        <p:spPr>
          <a:xfrm>
            <a:off x="4906459" y="2941035"/>
            <a:ext cx="3432175"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1038225" y="2783887"/>
            <a:ext cx="3734884" cy="2585323"/>
          </a:xfrm>
          <a:prstGeom prst="rect">
            <a:avLst/>
          </a:prstGeom>
        </p:spPr>
        <p:txBody>
          <a:bodyPr wrap="square">
            <a:spAutoFit/>
          </a:bodyPr>
          <a:lstStyle/>
          <a:p>
            <a:pPr marL="342900" indent="-342900">
              <a:buFont typeface="Symbol" panose="05050102010706020507" pitchFamily="18" charset="2"/>
              <a:buChar char=""/>
            </a:pPr>
            <a:r>
              <a:rPr lang="en-US" dirty="0" smtClean="0">
                <a:latin typeface="Footlight MT Light" panose="0204060206030A020304" pitchFamily="18" charset="0"/>
              </a:rPr>
              <a:t>Select </a:t>
            </a:r>
            <a:r>
              <a:rPr lang="en-US" b="1" dirty="0">
                <a:latin typeface="Footlight MT Light" panose="0204060206030A020304" pitchFamily="18" charset="0"/>
              </a:rPr>
              <a:t>INDIVIDUAL</a:t>
            </a:r>
            <a:r>
              <a:rPr lang="en-US" dirty="0">
                <a:latin typeface="Footlight MT Light" panose="0204060206030A020304" pitchFamily="18" charset="0"/>
              </a:rPr>
              <a:t> as </a:t>
            </a:r>
            <a:r>
              <a:rPr lang="en-US" dirty="0" smtClean="0">
                <a:latin typeface="Footlight MT Light" panose="0204060206030A020304" pitchFamily="18" charset="0"/>
              </a:rPr>
              <a:t>the User Type</a:t>
            </a:r>
            <a:r>
              <a:rPr lang="en-US" dirty="0">
                <a:latin typeface="Footlight MT Light" panose="0204060206030A020304" pitchFamily="18" charset="0"/>
              </a:rPr>
              <a:t>.  Click </a:t>
            </a:r>
            <a:r>
              <a:rPr lang="en-US" b="1" dirty="0">
                <a:latin typeface="Footlight MT Light" panose="0204060206030A020304" pitchFamily="18" charset="0"/>
              </a:rPr>
              <a:t>Next</a:t>
            </a:r>
            <a:r>
              <a:rPr lang="en-US" dirty="0">
                <a:latin typeface="Footlight MT Light" panose="0204060206030A020304" pitchFamily="18" charset="0"/>
              </a:rPr>
              <a:t>.</a:t>
            </a:r>
          </a:p>
          <a:p>
            <a:pPr marR="0" lvl="0">
              <a:spcBef>
                <a:spcPts val="0"/>
              </a:spcBef>
              <a:spcAft>
                <a:spcPts val="0"/>
              </a:spcAft>
            </a:pPr>
            <a:endParaRPr lang="en-US" dirty="0" smtClean="0">
              <a:latin typeface="Footlight MT Light" panose="0204060206030A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smtClean="0">
                <a:latin typeface="Footlight MT Light" panose="0204060206030A020304" pitchFamily="18" charset="0"/>
                <a:ea typeface="Calibri" panose="020F0502020204030204" pitchFamily="34" charset="0"/>
                <a:cs typeface="Times New Roman" panose="02020603050405020304" pitchFamily="18" charset="0"/>
              </a:rPr>
              <a:t>Complete </a:t>
            </a:r>
            <a:r>
              <a:rPr lang="en-US" dirty="0">
                <a:latin typeface="Footlight MT Light" panose="0204060206030A020304" pitchFamily="18" charset="0"/>
                <a:ea typeface="Calibri" panose="020F0502020204030204" pitchFamily="34" charset="0"/>
                <a:cs typeface="Times New Roman" panose="02020603050405020304" pitchFamily="18" charset="0"/>
              </a:rPr>
              <a:t>the Address section. Click </a:t>
            </a:r>
            <a:r>
              <a:rPr lang="en-US" b="1" dirty="0">
                <a:latin typeface="Footlight MT Light" panose="0204060206030A020304" pitchFamily="18" charset="0"/>
                <a:ea typeface="Calibri" panose="020F0502020204030204" pitchFamily="34" charset="0"/>
                <a:cs typeface="Times New Roman" panose="02020603050405020304" pitchFamily="18" charset="0"/>
              </a:rPr>
              <a:t>Next</a:t>
            </a:r>
            <a:r>
              <a:rPr lang="en-US" dirty="0" smtClean="0">
                <a:latin typeface="Footlight MT Light" panose="0204060206030A020304" pitchFamily="18" charset="0"/>
                <a:ea typeface="Calibri" panose="020F0502020204030204" pitchFamily="34" charset="0"/>
                <a:cs typeface="Times New Roman" panose="02020603050405020304" pitchFamily="18" charset="0"/>
              </a:rPr>
              <a:t>.</a:t>
            </a:r>
            <a:r>
              <a:rPr lang="en-US" dirty="0">
                <a:latin typeface="Footlight MT Light" panose="0204060206030A020304" pitchFamily="18" charset="0"/>
                <a:ea typeface="Calibri" panose="020F0502020204030204" pitchFamily="34" charset="0"/>
                <a:cs typeface="Times New Roman" panose="02020603050405020304" pitchFamily="18" charset="0"/>
              </a:rPr>
              <a:t> </a:t>
            </a:r>
            <a:r>
              <a:rPr lang="en-US" dirty="0" smtClean="0">
                <a:latin typeface="Footlight MT Light" panose="0204060206030A020304" pitchFamily="18" charset="0"/>
                <a:ea typeface="Calibri" panose="020F0502020204030204" pitchFamily="34" charset="0"/>
                <a:cs typeface="Times New Roman" panose="02020603050405020304" pitchFamily="18" charset="0"/>
              </a:rPr>
              <a:t/>
            </a:r>
            <a:br>
              <a:rPr lang="en-US" dirty="0" smtClean="0">
                <a:latin typeface="Footlight MT Light" panose="0204060206030A020304" pitchFamily="18" charset="0"/>
                <a:ea typeface="Calibri" panose="020F0502020204030204" pitchFamily="34" charset="0"/>
                <a:cs typeface="Times New Roman" panose="02020603050405020304" pitchFamily="18" charset="0"/>
              </a:rPr>
            </a:br>
            <a:endParaRPr lang="en-US" dirty="0">
              <a:latin typeface="Footlight MT Light" panose="0204060206030A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latin typeface="Footlight MT Light" panose="0204060206030A020304" pitchFamily="18" charset="0"/>
                <a:ea typeface="Calibri" panose="020F0502020204030204" pitchFamily="34" charset="0"/>
                <a:cs typeface="Times New Roman" panose="02020603050405020304" pitchFamily="18" charset="0"/>
              </a:rPr>
              <a:t>Create a NEW username and password at the Security screen. Click </a:t>
            </a:r>
            <a:r>
              <a:rPr lang="en-US" b="1" dirty="0">
                <a:latin typeface="Footlight MT Light" panose="0204060206030A020304" pitchFamily="18" charset="0"/>
                <a:ea typeface="Calibri" panose="020F0502020204030204" pitchFamily="34" charset="0"/>
                <a:cs typeface="Times New Roman" panose="02020603050405020304" pitchFamily="18" charset="0"/>
              </a:rPr>
              <a:t>Submit</a:t>
            </a:r>
            <a:r>
              <a:rPr lang="en-US" dirty="0" smtClean="0">
                <a:latin typeface="Footlight MT Light" panose="0204060206030A020304" pitchFamily="18" charset="0"/>
                <a:ea typeface="Calibri" panose="020F0502020204030204" pitchFamily="34" charset="0"/>
                <a:cs typeface="Times New Roman" panose="02020603050405020304" pitchFamily="18" charset="0"/>
              </a:rPr>
              <a:t>.</a:t>
            </a:r>
            <a:endParaRPr lang="en-US" dirty="0">
              <a:latin typeface="Footlight MT Light" panose="0204060206030A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454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798638"/>
            <a:ext cx="7315200" cy="3293209"/>
          </a:xfrm>
          <a:prstGeom prst="rect">
            <a:avLst/>
          </a:prstGeom>
          <a:noFill/>
        </p:spPr>
        <p:txBody>
          <a:bodyPr wrap="square" rtlCol="0">
            <a:spAutoFit/>
          </a:bodyPr>
          <a:lstStyle/>
          <a:p>
            <a:pPr algn="ctr"/>
            <a:r>
              <a:rPr lang="en-US" sz="4000" dirty="0" smtClean="0">
                <a:latin typeface="Footlight MT Light" panose="0204060206030A020304" pitchFamily="18" charset="0"/>
              </a:rPr>
              <a:t>AGENDA</a:t>
            </a:r>
          </a:p>
          <a:p>
            <a:pPr algn="ctr"/>
            <a:endParaRPr lang="en-US" sz="2800" dirty="0">
              <a:latin typeface="Footlight MT Light" panose="0204060206030A020304" pitchFamily="18" charset="0"/>
            </a:endParaRPr>
          </a:p>
          <a:p>
            <a:pPr marL="571500" indent="-571500">
              <a:buFont typeface="Arial" panose="020B0604020202020204" pitchFamily="34" charset="0"/>
              <a:buChar char="•"/>
            </a:pPr>
            <a:r>
              <a:rPr lang="en-US" sz="2800" b="1" dirty="0">
                <a:latin typeface="Footlight MT Light" panose="0204060206030A020304" pitchFamily="18" charset="0"/>
              </a:rPr>
              <a:t>Key </a:t>
            </a:r>
            <a:r>
              <a:rPr lang="en-US" sz="2800" b="1" dirty="0" smtClean="0">
                <a:latin typeface="Footlight MT Light" panose="0204060206030A020304" pitchFamily="18" charset="0"/>
              </a:rPr>
              <a:t>Terms</a:t>
            </a:r>
            <a:endParaRPr lang="en-US" sz="2800" dirty="0" smtClean="0">
              <a:latin typeface="Footlight MT Light" panose="0204060206030A020304" pitchFamily="18" charset="0"/>
            </a:endParaRPr>
          </a:p>
          <a:p>
            <a:pPr marL="571500" indent="-571500">
              <a:buFont typeface="Arial" panose="020B0604020202020204" pitchFamily="34" charset="0"/>
              <a:buChar char="•"/>
            </a:pPr>
            <a:r>
              <a:rPr lang="en-US" sz="2800" dirty="0" smtClean="0">
                <a:latin typeface="Footlight MT Light" panose="0204060206030A020304" pitchFamily="18" charset="0"/>
              </a:rPr>
              <a:t>Central Sign-On for </a:t>
            </a:r>
            <a:r>
              <a:rPr lang="en-US" sz="2800" b="1" dirty="0" smtClean="0">
                <a:latin typeface="Footlight MT Light" panose="0204060206030A020304" pitchFamily="18" charset="0"/>
              </a:rPr>
              <a:t>Court Users</a:t>
            </a:r>
          </a:p>
          <a:p>
            <a:pPr marL="571500" indent="-571500">
              <a:buFont typeface="Arial" panose="020B0604020202020204" pitchFamily="34" charset="0"/>
              <a:buChar char="•"/>
            </a:pPr>
            <a:r>
              <a:rPr lang="en-US" sz="2800" dirty="0" smtClean="0">
                <a:latin typeface="Footlight MT Light" panose="0204060206030A020304" pitchFamily="18" charset="0"/>
              </a:rPr>
              <a:t>Central Sign-On for </a:t>
            </a:r>
            <a:r>
              <a:rPr lang="en-US" sz="2800" b="1" dirty="0" smtClean="0">
                <a:latin typeface="Footlight MT Light" panose="0204060206030A020304" pitchFamily="18" charset="0"/>
              </a:rPr>
              <a:t>Attorneys</a:t>
            </a:r>
          </a:p>
          <a:p>
            <a:pPr marL="571500" indent="-571500">
              <a:buFont typeface="Arial" panose="020B0604020202020204" pitchFamily="34" charset="0"/>
              <a:buChar char="•"/>
            </a:pPr>
            <a:r>
              <a:rPr lang="en-US" sz="2800" dirty="0" smtClean="0">
                <a:latin typeface="Footlight MT Light" panose="0204060206030A020304" pitchFamily="18" charset="0"/>
              </a:rPr>
              <a:t>Central Sign-On for </a:t>
            </a:r>
            <a:r>
              <a:rPr lang="en-US" sz="2800" b="1" dirty="0" smtClean="0">
                <a:latin typeface="Footlight MT Light" panose="0204060206030A020304" pitchFamily="18" charset="0"/>
              </a:rPr>
              <a:t>Pro Se Litigants</a:t>
            </a:r>
          </a:p>
          <a:p>
            <a:pPr marL="571500" indent="-571500">
              <a:buFont typeface="Arial" panose="020B0604020202020204" pitchFamily="34" charset="0"/>
              <a:buChar char="•"/>
            </a:pPr>
            <a:r>
              <a:rPr lang="en-US" sz="2800" dirty="0" smtClean="0">
                <a:latin typeface="Footlight MT Light" panose="0204060206030A020304" pitchFamily="18" charset="0"/>
              </a:rPr>
              <a:t>Common </a:t>
            </a:r>
            <a:r>
              <a:rPr lang="en-US" sz="2800" b="1" dirty="0" smtClean="0">
                <a:latin typeface="Footlight MT Light" panose="0204060206030A020304" pitchFamily="18" charset="0"/>
              </a:rPr>
              <a:t>Scenarios</a:t>
            </a:r>
            <a:r>
              <a:rPr lang="en-US" sz="2800" dirty="0" smtClean="0">
                <a:latin typeface="Footlight MT Light" panose="0204060206030A020304" pitchFamily="18" charset="0"/>
              </a:rPr>
              <a:t> on Go Live Date</a:t>
            </a:r>
            <a:endParaRPr lang="en-US" sz="40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2" name="Straight Connector 11"/>
          <p:cNvCxnSpPr/>
          <p:nvPr/>
        </p:nvCxnSpPr>
        <p:spPr>
          <a:xfrm flipV="1">
            <a:off x="990600" y="2590800"/>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69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1000"/>
                                        <p:tgtEl>
                                          <p:spTgt spid="8">
                                            <p:txEl>
                                              <p:pRg st="3" end="3"/>
                                            </p:txEl>
                                          </p:spTgt>
                                        </p:tgtEl>
                                      </p:cBhvr>
                                    </p:animEffect>
                                    <p:anim calcmode="lin" valueType="num">
                                      <p:cBhvr>
                                        <p:cTn id="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1000"/>
                                        <p:tgtEl>
                                          <p:spTgt spid="8">
                                            <p:txEl>
                                              <p:pRg st="4" end="4"/>
                                            </p:txEl>
                                          </p:spTgt>
                                        </p:tgtEl>
                                      </p:cBhvr>
                                    </p:animEffect>
                                    <p:anim calcmode="lin" valueType="num">
                                      <p:cBhvr>
                                        <p:cTn id="1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fade">
                                      <p:cBhvr>
                                        <p:cTn id="17" dur="1000"/>
                                        <p:tgtEl>
                                          <p:spTgt spid="8">
                                            <p:txEl>
                                              <p:pRg st="5" end="5"/>
                                            </p:txEl>
                                          </p:spTgt>
                                        </p:tgtEl>
                                      </p:cBhvr>
                                    </p:animEffect>
                                    <p:anim calcmode="lin" valueType="num">
                                      <p:cBhvr>
                                        <p:cTn id="1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1000"/>
                                        <p:tgtEl>
                                          <p:spTgt spid="8">
                                            <p:txEl>
                                              <p:pRg st="6" end="6"/>
                                            </p:txEl>
                                          </p:spTgt>
                                        </p:tgtEl>
                                      </p:cBhvr>
                                    </p:animEffect>
                                    <p:anim calcmode="lin" valueType="num">
                                      <p:cBhvr>
                                        <p:cTn id="2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716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Upgrading a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90600" y="2286000"/>
            <a:ext cx="7086600" cy="3416320"/>
          </a:xfrm>
          <a:prstGeom prst="rect">
            <a:avLst/>
          </a:prstGeom>
        </p:spPr>
        <p:txBody>
          <a:bodyPr wrap="square">
            <a:spAutoFit/>
          </a:bodyPr>
          <a:lstStyle/>
          <a:p>
            <a:pPr marL="342900" indent="-342900">
              <a:buFont typeface="+mj-lt"/>
              <a:buAutoNum type="arabicPeriod" startAt="6"/>
            </a:pPr>
            <a:r>
              <a:rPr lang="en-US" dirty="0" smtClean="0">
                <a:latin typeface="Footlight MT Light" panose="0204060206030A020304" pitchFamily="18" charset="0"/>
              </a:rPr>
              <a:t>The </a:t>
            </a:r>
            <a:r>
              <a:rPr lang="en-US" b="1" dirty="0" smtClean="0">
                <a:latin typeface="Footlight MT Light" panose="0204060206030A020304" pitchFamily="18" charset="0"/>
              </a:rPr>
              <a:t>PACER </a:t>
            </a:r>
            <a:r>
              <a:rPr lang="en-US" b="1" dirty="0">
                <a:latin typeface="Footlight MT Light" panose="0204060206030A020304" pitchFamily="18" charset="0"/>
              </a:rPr>
              <a:t>Account is now upgraded</a:t>
            </a:r>
            <a:r>
              <a:rPr lang="en-US" dirty="0">
                <a:latin typeface="Footlight MT Light" panose="0204060206030A020304" pitchFamily="18" charset="0"/>
              </a:rPr>
              <a:t>.  The following confirmation screen will appear. </a:t>
            </a:r>
            <a:endParaRPr lang="en-US" dirty="0" smtClean="0">
              <a:latin typeface="Footlight MT Light" panose="0204060206030A020304" pitchFamily="18" charset="0"/>
            </a:endParaRPr>
          </a:p>
          <a:p>
            <a:endParaRPr lang="en-US" dirty="0" smtClean="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a:p>
            <a:endParaRPr lang="en-US" dirty="0" smtClean="0">
              <a:latin typeface="Footlight MT Light" panose="0204060206030A020304" pitchFamily="18" charset="0"/>
            </a:endParaRPr>
          </a:p>
          <a:p>
            <a:pPr algn="ctr"/>
            <a:r>
              <a:rPr lang="en-US" dirty="0">
                <a:latin typeface="Footlight MT Light" panose="0204060206030A020304" pitchFamily="18" charset="0"/>
              </a:rPr>
              <a:t>	</a:t>
            </a:r>
            <a:r>
              <a:rPr lang="en-US" i="1" dirty="0" smtClean="0">
                <a:latin typeface="Footlight MT Light" panose="0204060206030A020304" pitchFamily="18" charset="0"/>
              </a:rPr>
              <a:t>Note</a:t>
            </a:r>
            <a:r>
              <a:rPr lang="en-US" i="1" dirty="0">
                <a:latin typeface="Footlight MT Light" panose="0204060206030A020304" pitchFamily="18" charset="0"/>
              </a:rPr>
              <a:t>: </a:t>
            </a:r>
            <a:r>
              <a:rPr lang="en-US" i="1" dirty="0" smtClean="0">
                <a:latin typeface="Footlight MT Light" panose="0204060206030A020304" pitchFamily="18" charset="0"/>
              </a:rPr>
              <a:t>They will </a:t>
            </a:r>
            <a:r>
              <a:rPr lang="en-US" i="1" dirty="0">
                <a:latin typeface="Footlight MT Light" panose="0204060206030A020304" pitchFamily="18" charset="0"/>
              </a:rPr>
              <a:t>no longer be able to use </a:t>
            </a:r>
            <a:r>
              <a:rPr lang="en-US" i="1" dirty="0" smtClean="0">
                <a:latin typeface="Footlight MT Light" panose="0204060206030A020304" pitchFamily="18" charset="0"/>
              </a:rPr>
              <a:t>their </a:t>
            </a:r>
            <a:r>
              <a:rPr lang="en-US" i="1" dirty="0">
                <a:latin typeface="Footlight MT Light" panose="0204060206030A020304" pitchFamily="18" charset="0"/>
              </a:rPr>
              <a:t>old PACER </a:t>
            </a:r>
            <a:r>
              <a:rPr lang="en-US" i="1" dirty="0" smtClean="0">
                <a:latin typeface="Footlight MT Light" panose="0204060206030A020304" pitchFamily="18" charset="0"/>
              </a:rPr>
              <a:t>   username </a:t>
            </a:r>
            <a:r>
              <a:rPr lang="en-US" i="1" dirty="0">
                <a:latin typeface="Footlight MT Light" panose="0204060206030A020304" pitchFamily="18" charset="0"/>
              </a:rPr>
              <a:t>and password.</a:t>
            </a:r>
          </a:p>
          <a:p>
            <a:endParaRPr lang="en-US" dirty="0">
              <a:latin typeface="Footlight MT Light" panose="0204060206030A020304" pitchFamily="18" charset="0"/>
            </a:endParaRPr>
          </a:p>
          <a:p>
            <a:pPr marL="342900" indent="-342900">
              <a:buFont typeface="+mj-lt"/>
              <a:buAutoNum type="arabicPeriod" startAt="7"/>
            </a:pPr>
            <a:r>
              <a:rPr lang="en-US" dirty="0">
                <a:latin typeface="Footlight MT Light" panose="0204060206030A020304" pitchFamily="18" charset="0"/>
              </a:rPr>
              <a:t>For questions, </a:t>
            </a:r>
            <a:r>
              <a:rPr lang="en-US" b="1" dirty="0">
                <a:latin typeface="Footlight MT Light" panose="0204060206030A020304" pitchFamily="18" charset="0"/>
              </a:rPr>
              <a:t>please contact PACER at 1-800-676-6856</a:t>
            </a:r>
            <a:r>
              <a:rPr lang="en-US" dirty="0">
                <a:latin typeface="Footlight MT Light" panose="0204060206030A020304" pitchFamily="18" charset="0"/>
              </a:rPr>
              <a:t>. </a:t>
            </a:r>
          </a:p>
        </p:txBody>
      </p:sp>
      <p:pic>
        <p:nvPicPr>
          <p:cNvPr id="17" name="Picture 16"/>
          <p:cNvPicPr/>
          <p:nvPr/>
        </p:nvPicPr>
        <p:blipFill>
          <a:blip r:embed="rId7">
            <a:extLst>
              <a:ext uri="{28A0092B-C50C-407E-A947-70E740481C1C}">
                <a14:useLocalDpi xmlns:a14="http://schemas.microsoft.com/office/drawing/2010/main" val="0"/>
              </a:ext>
            </a:extLst>
          </a:blip>
          <a:srcRect/>
          <a:stretch>
            <a:fillRect/>
          </a:stretch>
        </p:blipFill>
        <p:spPr bwMode="auto">
          <a:xfrm>
            <a:off x="2880360" y="3066780"/>
            <a:ext cx="4131310" cy="1280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animEffect transition="in" filter="fade">
                                      <p:cBhvr>
                                        <p:cTn id="13" dur="1000"/>
                                        <p:tgtEl>
                                          <p:spTgt spid="12">
                                            <p:txEl>
                                              <p:pRg st="7" end="7"/>
                                            </p:txEl>
                                          </p:spTgt>
                                        </p:tgtEl>
                                      </p:cBhvr>
                                    </p:animEffect>
                                    <p:anim calcmode="lin" valueType="num">
                                      <p:cBhvr>
                                        <p:cTn id="14"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7" end="7"/>
                                            </p:txEl>
                                          </p:spTgt>
                                        </p:tgtEl>
                                        <p:attrNameLst>
                                          <p:attrName>ppt_c</p:attrName>
                                        </p:attrNameLst>
                                      </p:cBhvr>
                                      <p:to>
                                        <a:srgbClr val="88A9D2"/>
                                      </p:to>
                                    </p:animClr>
                                  </p:sub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xEl>
                                              <p:pRg st="9" end="9"/>
                                            </p:txEl>
                                          </p:spTgt>
                                        </p:tgtEl>
                                        <p:attrNameLst>
                                          <p:attrName>style.visibility</p:attrName>
                                        </p:attrNameLst>
                                      </p:cBhvr>
                                      <p:to>
                                        <p:strVal val="visible"/>
                                      </p:to>
                                    </p:set>
                                    <p:animEffect transition="in" filter="fade">
                                      <p:cBhvr>
                                        <p:cTn id="20" dur="1000"/>
                                        <p:tgtEl>
                                          <p:spTgt spid="12">
                                            <p:txEl>
                                              <p:pRg st="9" end="9"/>
                                            </p:txEl>
                                          </p:spTgt>
                                        </p:tgtEl>
                                      </p:cBhvr>
                                    </p:animEffect>
                                    <p:anim calcmode="lin" valueType="num">
                                      <p:cBhvr>
                                        <p:cTn id="21"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22"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989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84775"/>
          </a:xfrm>
          <a:prstGeom prst="rect">
            <a:avLst/>
          </a:prstGeom>
          <a:noFill/>
        </p:spPr>
        <p:txBody>
          <a:bodyPr wrap="square" rtlCol="0">
            <a:spAutoFit/>
          </a:bodyPr>
          <a:lstStyle/>
          <a:p>
            <a:pPr algn="ctr"/>
            <a:r>
              <a:rPr lang="en-US" sz="3200" dirty="0">
                <a:latin typeface="Footlight MT Light" panose="0204060206030A020304" pitchFamily="18" charset="0"/>
              </a:rPr>
              <a:t>Register for a New (Upgraded)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789631350"/>
              </p:ext>
            </p:extLst>
          </p:nvPr>
        </p:nvGraphicFramePr>
        <p:xfrm>
          <a:off x="457200" y="2743200"/>
          <a:ext cx="8286750" cy="1280160"/>
        </p:xfrm>
        <a:graphic>
          <a:graphicData uri="http://schemas.openxmlformats.org/drawingml/2006/table">
            <a:tbl>
              <a:tblPr firstRow="1" bandRow="1">
                <a:tableStyleId>{616DA210-FB5B-4158-B5E0-FEB733F419BA}</a:tableStyleId>
              </a:tblPr>
              <a:tblGrid>
                <a:gridCol w="4143375"/>
                <a:gridCol w="41433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Does NOT have his/her own PACER account or uses a firm PACER account…</a:t>
                      </a:r>
                    </a:p>
                    <a:p>
                      <a:pPr algn="ctr"/>
                      <a:endParaRPr lang="en-US" sz="1600" dirty="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a:t>
                      </a:r>
                      <a:r>
                        <a:rPr lang="en-US" sz="1600" baseline="0" dirty="0" smtClean="0">
                          <a:latin typeface="Footlight MT Light" panose="0204060206030A020304" pitchFamily="18" charset="0"/>
                        </a:rPr>
                        <a:t> r</a:t>
                      </a:r>
                      <a:r>
                        <a:rPr lang="en-US" sz="1600" dirty="0" smtClean="0">
                          <a:latin typeface="Footlight MT Light" panose="0204060206030A020304" pitchFamily="18" charset="0"/>
                        </a:rPr>
                        <a:t>egister for a PACER account </a:t>
                      </a:r>
                      <a:r>
                        <a:rPr lang="en-US" sz="1600" i="1" dirty="0" smtClean="0">
                          <a:latin typeface="Footlight MT Light" panose="0204060206030A020304" pitchFamily="18" charset="0"/>
                        </a:rPr>
                        <a:t>(it will automatically be an upgraded account)</a:t>
                      </a:r>
                      <a:r>
                        <a:rPr lang="en-US" sz="1600" dirty="0" smtClean="0">
                          <a:latin typeface="Footlight MT Light" panose="0204060206030A020304" pitchFamily="18" charset="0"/>
                        </a:rPr>
                        <a:t>. </a:t>
                      </a:r>
                      <a:endParaRPr lang="en-US" sz="1600" dirty="0">
                        <a:latin typeface="Footlight MT Light" panose="0204060206030A020304" pitchFamily="18" charset="0"/>
                      </a:endParaRPr>
                    </a:p>
                  </a:txBody>
                  <a:tcPr>
                    <a:solidFill>
                      <a:schemeClr val="bg1">
                        <a:lumMod val="75000"/>
                        <a:alpha val="20000"/>
                      </a:schemeClr>
                    </a:solidFill>
                  </a:tcPr>
                </a:tc>
              </a:tr>
            </a:tbl>
          </a:graphicData>
        </a:graphic>
      </p:graphicFrame>
    </p:spTree>
    <p:extLst>
      <p:ext uri="{BB962C8B-B14F-4D97-AF65-F5344CB8AC3E}">
        <p14:creationId xmlns:p14="http://schemas.microsoft.com/office/powerpoint/2010/main" val="399340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84775"/>
          </a:xfrm>
          <a:prstGeom prst="rect">
            <a:avLst/>
          </a:prstGeom>
          <a:noFill/>
        </p:spPr>
        <p:txBody>
          <a:bodyPr wrap="square" rtlCol="0">
            <a:spAutoFit/>
          </a:bodyPr>
          <a:lstStyle/>
          <a:p>
            <a:pPr algn="ctr"/>
            <a:r>
              <a:rPr lang="en-US" sz="3200" dirty="0">
                <a:latin typeface="Footlight MT Light" panose="0204060206030A020304" pitchFamily="18" charset="0"/>
              </a:rPr>
              <a:t>Register for a New (Upgraded)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a:blip r:embed="rId7">
            <a:extLst>
              <a:ext uri="{28A0092B-C50C-407E-A947-70E740481C1C}">
                <a14:useLocalDpi xmlns:a14="http://schemas.microsoft.com/office/drawing/2010/main" val="0"/>
              </a:ext>
            </a:extLst>
          </a:blip>
          <a:stretch>
            <a:fillRect/>
          </a:stretch>
        </p:blipFill>
        <p:spPr>
          <a:xfrm>
            <a:off x="1447800" y="3427486"/>
            <a:ext cx="6062980" cy="868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p:nvPr/>
        </p:nvPicPr>
        <p:blipFill>
          <a:blip r:embed="rId8">
            <a:extLst>
              <a:ext uri="{28A0092B-C50C-407E-A947-70E740481C1C}">
                <a14:useLocalDpi xmlns:a14="http://schemas.microsoft.com/office/drawing/2010/main" val="0"/>
              </a:ext>
            </a:extLst>
          </a:blip>
          <a:stretch>
            <a:fillRect/>
          </a:stretch>
        </p:blipFill>
        <p:spPr>
          <a:xfrm>
            <a:off x="6405562" y="4509668"/>
            <a:ext cx="1448435" cy="1280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3"/>
          <p:cNvSpPr>
            <a:spLocks noChangeArrowheads="1"/>
          </p:cNvSpPr>
          <p:nvPr/>
        </p:nvSpPr>
        <p:spPr bwMode="auto">
          <a:xfrm>
            <a:off x="949897" y="2353270"/>
            <a:ext cx="31329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Navigate to </a:t>
            </a:r>
            <a:r>
              <a:rPr kumimoji="0" lang="en-US" altLang="en-US" b="0" i="0" u="sng" strike="noStrike" cap="none" normalizeH="0" baseline="0" dirty="0" smtClean="0">
                <a:ln>
                  <a:noFill/>
                </a:ln>
                <a:solidFill>
                  <a:srgbClr val="0563C1"/>
                </a:solidFill>
                <a:effectLst/>
                <a:latin typeface="Footlight MT Light" panose="0204060206030A020304" pitchFamily="18" charset="0"/>
                <a:ea typeface="Calibri" panose="020F0502020204030204" pitchFamily="34" charset="0"/>
                <a:cs typeface="Arial" panose="020B0604020202020204" pitchFamily="34" charset="0"/>
                <a:hlinkClick r:id="rId9"/>
              </a:rPr>
              <a:t>www.pacer.gov</a:t>
            </a:r>
            <a: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a:t>
            </a:r>
            <a:b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br>
            <a:endPar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endParaRPr>
          </a:p>
          <a:p>
            <a:pPr marL="342900" lvl="0" indent="-342900" eaLnBrk="0" fontAlgn="base" hangingPunct="0">
              <a:spcBef>
                <a:spcPct val="0"/>
              </a:spcBef>
              <a:spcAft>
                <a:spcPct val="0"/>
              </a:spcAft>
              <a:buFont typeface="+mj-lt"/>
              <a:buAutoNum type="arabicPeriod"/>
            </a:pPr>
            <a:r>
              <a:rPr lang="en-US" altLang="en-US" dirty="0" smtClean="0">
                <a:latin typeface="Footlight MT Light" panose="0204060206030A020304" pitchFamily="18" charset="0"/>
                <a:ea typeface="Calibri" panose="020F0502020204030204" pitchFamily="34" charset="0"/>
                <a:cs typeface="Arial" panose="020B0604020202020204" pitchFamily="34" charset="0"/>
              </a:rPr>
              <a:t>Click </a:t>
            </a:r>
            <a:r>
              <a:rPr lang="en-US" altLang="en-US" dirty="0">
                <a:latin typeface="Footlight MT Light" panose="0204060206030A020304" pitchFamily="18" charset="0"/>
                <a:ea typeface="Calibri" panose="020F0502020204030204" pitchFamily="34" charset="0"/>
                <a:cs typeface="Arial" panose="020B0604020202020204" pitchFamily="34" charset="0"/>
              </a:rPr>
              <a:t>on the REGISTER </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tab.</a:t>
            </a:r>
            <a:endParaRPr kumimoji="0" lang="en-US" altLang="en-US" b="0" i="0" u="none" strike="noStrike" cap="none" normalizeH="0" baseline="0" dirty="0" smtClean="0">
              <a:ln>
                <a:noFill/>
              </a:ln>
              <a:solidFill>
                <a:schemeClr val="tx1"/>
              </a:solidFill>
              <a:effectLst/>
              <a:latin typeface="Footlight MT Light" panose="0204060206030A020304" pitchFamily="18" charset="0"/>
            </a:endParaRPr>
          </a:p>
        </p:txBody>
      </p:sp>
      <p:sp>
        <p:nvSpPr>
          <p:cNvPr id="17" name="Rectangle 5"/>
          <p:cNvSpPr>
            <a:spLocks noChangeArrowheads="1"/>
          </p:cNvSpPr>
          <p:nvPr/>
        </p:nvSpPr>
        <p:spPr bwMode="auto">
          <a:xfrm>
            <a:off x="990600" y="4447052"/>
            <a:ext cx="5181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From the left menu options, select</a:t>
            </a:r>
            <a:r>
              <a:rPr kumimoji="0" lang="en-US" altLang="en-US" b="1"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 PACER - Case Search Only </a:t>
            </a:r>
            <a: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and Click the</a:t>
            </a:r>
            <a:r>
              <a:rPr kumimoji="0" lang="en-US" altLang="en-US" b="1"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 Register Now </a:t>
            </a:r>
            <a:r>
              <a:rPr kumimoji="0" lang="en-US" altLang="en-US" b="0" i="0" u="none" strike="noStrike" cap="none" normalizeH="0" baseline="0" dirty="0" smtClean="0">
                <a:ln>
                  <a:noFill/>
                </a:ln>
                <a:solidFill>
                  <a:schemeClr val="tx1"/>
                </a:solidFill>
                <a:effectLst/>
                <a:latin typeface="Footlight MT Light" panose="0204060206030A020304" pitchFamily="18" charset="0"/>
                <a:ea typeface="Calibri" panose="020F0502020204030204" pitchFamily="34" charset="0"/>
                <a:cs typeface="Arial" panose="020B0604020202020204" pitchFamily="34" charset="0"/>
              </a:rPr>
              <a:t>option.</a:t>
            </a:r>
          </a:p>
          <a:p>
            <a:pPr marR="0" lvl="0" algn="l" defTabSz="914400" rtl="0" eaLnBrk="0" fontAlgn="base" latinLnBrk="0" hangingPunct="0">
              <a:lnSpc>
                <a:spcPct val="100000"/>
              </a:lnSpc>
              <a:spcBef>
                <a:spcPct val="0"/>
              </a:spcBef>
              <a:spcAft>
                <a:spcPct val="0"/>
              </a:spcAft>
              <a:buClrTx/>
              <a:buSzTx/>
              <a:tabLst/>
            </a:pPr>
            <a:r>
              <a:rPr lang="en-US" altLang="en-US" dirty="0">
                <a:latin typeface="Footlight MT Light" panose="0204060206030A020304" pitchFamily="18" charset="0"/>
                <a:cs typeface="Arial" panose="020B0604020202020204" pitchFamily="34" charset="0"/>
              </a:rPr>
              <a:t>	</a:t>
            </a:r>
            <a:endParaRPr lang="en-US" altLang="en-US" dirty="0" smtClean="0">
              <a:latin typeface="Footlight MT Light" panose="0204060206030A020304" pitchFamily="18"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Footlight MT Light" panose="0204060206030A020304" pitchFamily="18" charset="0"/>
                <a:cs typeface="Arial" panose="020B0604020202020204" pitchFamily="34" charset="0"/>
              </a:rPr>
              <a:t>	</a:t>
            </a:r>
            <a:r>
              <a:rPr kumimoji="0" lang="en-US" altLang="en-US" b="0" i="1" u="none" strike="noStrike" cap="none" normalizeH="0" baseline="0" dirty="0" smtClean="0">
                <a:ln>
                  <a:noFill/>
                </a:ln>
                <a:solidFill>
                  <a:schemeClr val="tx1"/>
                </a:solidFill>
                <a:effectLst/>
                <a:latin typeface="Footlight MT Light" panose="0204060206030A020304" pitchFamily="18" charset="0"/>
                <a:cs typeface="Arial" panose="020B0604020202020204" pitchFamily="34" charset="0"/>
              </a:rPr>
              <a:t>Note:</a:t>
            </a:r>
            <a:r>
              <a:rPr kumimoji="0" lang="en-US" altLang="en-US" b="0" i="1" u="none" strike="noStrike" cap="none" normalizeH="0" dirty="0" smtClean="0">
                <a:ln>
                  <a:noFill/>
                </a:ln>
                <a:solidFill>
                  <a:schemeClr val="tx1"/>
                </a:solidFill>
                <a:effectLst/>
                <a:latin typeface="Footlight MT Light" panose="0204060206030A020304" pitchFamily="18" charset="0"/>
                <a:cs typeface="Arial" panose="020B0604020202020204" pitchFamily="34" charset="0"/>
              </a:rPr>
              <a:t> Do NOT click Start under the 		            Registration Wizard</a:t>
            </a:r>
            <a:endParaRPr kumimoji="0" lang="en-US" altLang="en-US" b="0" i="1" u="none" strike="noStrike" cap="none" normalizeH="0" baseline="0" dirty="0" smtClean="0">
              <a:ln>
                <a:noFill/>
              </a:ln>
              <a:solidFill>
                <a:schemeClr val="tx1"/>
              </a:solidFill>
              <a:effectLst/>
              <a:latin typeface="Footlight MT Light" panose="0204060206030A020304" pitchFamily="18" charset="0"/>
            </a:endParaRPr>
          </a:p>
        </p:txBody>
      </p:sp>
    </p:spTree>
    <p:extLst>
      <p:ext uri="{BB962C8B-B14F-4D97-AF65-F5344CB8AC3E}">
        <p14:creationId xmlns:p14="http://schemas.microsoft.com/office/powerpoint/2010/main" val="34409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1000"/>
                                        <p:tgtEl>
                                          <p:spTgt spid="17">
                                            <p:txEl>
                                              <p:pRg st="0" end="0"/>
                                            </p:txEl>
                                          </p:spTgt>
                                        </p:tgtEl>
                                      </p:cBhvr>
                                    </p:animEffect>
                                    <p:anim calcmode="lin" valueType="num">
                                      <p:cBhvr>
                                        <p:cTn id="2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1000"/>
                                        <p:tgtEl>
                                          <p:spTgt spid="17">
                                            <p:txEl>
                                              <p:pRg st="1" end="1"/>
                                            </p:txEl>
                                          </p:spTgt>
                                        </p:tgtEl>
                                      </p:cBhvr>
                                    </p:animEffect>
                                    <p:anim calcmode="lin" valueType="num">
                                      <p:cBhvr>
                                        <p:cTn id="32"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7">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animEffect transition="in" filter="fade">
                                      <p:cBhvr>
                                        <p:cTn id="36" dur="1000"/>
                                        <p:tgtEl>
                                          <p:spTgt spid="17">
                                            <p:txEl>
                                              <p:pRg st="2" end="2"/>
                                            </p:txEl>
                                          </p:spTgt>
                                        </p:tgtEl>
                                      </p:cBhvr>
                                    </p:animEffect>
                                    <p:anim calcmode="lin" valueType="num">
                                      <p:cBhvr>
                                        <p:cTn id="37"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7">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84775"/>
          </a:xfrm>
          <a:prstGeom prst="rect">
            <a:avLst/>
          </a:prstGeom>
          <a:noFill/>
        </p:spPr>
        <p:txBody>
          <a:bodyPr wrap="square" rtlCol="0">
            <a:spAutoFit/>
          </a:bodyPr>
          <a:lstStyle/>
          <a:p>
            <a:pPr algn="ctr"/>
            <a:r>
              <a:rPr lang="en-US" sz="3200" dirty="0">
                <a:latin typeface="Footlight MT Light" panose="0204060206030A020304" pitchFamily="18" charset="0"/>
              </a:rPr>
              <a:t>Register for a New (Upgraded)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p:cNvSpPr>
            <a:spLocks noChangeArrowheads="1"/>
          </p:cNvSpPr>
          <p:nvPr/>
        </p:nvSpPr>
        <p:spPr bwMode="auto">
          <a:xfrm>
            <a:off x="969039" y="2362200"/>
            <a:ext cx="40601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mj-lt"/>
              <a:buAutoNum type="arabicPeriod" startAt="4"/>
            </a:pPr>
            <a:r>
              <a:rPr lang="en-US" altLang="en-US" dirty="0">
                <a:latin typeface="Footlight MT Light" panose="0204060206030A020304" pitchFamily="18" charset="0"/>
                <a:ea typeface="Calibri" panose="020F0502020204030204" pitchFamily="34" charset="0"/>
                <a:cs typeface="Arial" panose="020B0604020202020204" pitchFamily="34" charset="0"/>
              </a:rPr>
              <a:t>Complete the registration form.  Select </a:t>
            </a:r>
            <a:r>
              <a:rPr lang="en-US" altLang="en-US" b="1" u="sng" dirty="0">
                <a:latin typeface="Footlight MT Light" panose="0204060206030A020304" pitchFamily="18" charset="0"/>
                <a:ea typeface="Calibri" panose="020F0502020204030204" pitchFamily="34" charset="0"/>
                <a:cs typeface="Arial" panose="020B0604020202020204" pitchFamily="34" charset="0"/>
              </a:rPr>
              <a:t>INDIVIDUAL</a:t>
            </a:r>
            <a:r>
              <a:rPr lang="en-US" altLang="en-US" dirty="0">
                <a:latin typeface="Footlight MT Light" panose="0204060206030A020304" pitchFamily="18" charset="0"/>
                <a:ea typeface="Calibri" panose="020F0502020204030204" pitchFamily="34" charset="0"/>
                <a:cs typeface="Arial" panose="020B0604020202020204" pitchFamily="34" charset="0"/>
              </a:rPr>
              <a:t> as </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the </a:t>
            </a:r>
            <a:r>
              <a:rPr lang="en-US" altLang="en-US" dirty="0">
                <a:latin typeface="Footlight MT Light" panose="0204060206030A020304" pitchFamily="18" charset="0"/>
                <a:ea typeface="Calibri" panose="020F0502020204030204" pitchFamily="34" charset="0"/>
                <a:cs typeface="Arial" panose="020B0604020202020204" pitchFamily="34" charset="0"/>
              </a:rPr>
              <a:t>user type.  </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
            </a:r>
            <a:br>
              <a:rPr lang="en-US" altLang="en-US" dirty="0" smtClean="0">
                <a:latin typeface="Footlight MT Light" panose="0204060206030A020304" pitchFamily="18" charset="0"/>
                <a:ea typeface="Calibri" panose="020F0502020204030204" pitchFamily="34" charset="0"/>
                <a:cs typeface="Arial" panose="020B0604020202020204" pitchFamily="34" charset="0"/>
              </a:rPr>
            </a:br>
            <a:r>
              <a:rPr lang="en-US" altLang="en-US" dirty="0" smtClean="0">
                <a:latin typeface="Footlight MT Light" panose="0204060206030A020304" pitchFamily="18" charset="0"/>
                <a:ea typeface="Calibri" panose="020F0502020204030204" pitchFamily="34" charset="0"/>
                <a:cs typeface="Arial" panose="020B0604020202020204" pitchFamily="34" charset="0"/>
              </a:rPr>
              <a:t>Click </a:t>
            </a:r>
            <a:r>
              <a:rPr lang="en-US" altLang="en-US" b="1" dirty="0">
                <a:latin typeface="Footlight MT Light" panose="0204060206030A020304" pitchFamily="18" charset="0"/>
                <a:ea typeface="Calibri" panose="020F0502020204030204" pitchFamily="34" charset="0"/>
                <a:cs typeface="Arial" panose="020B0604020202020204" pitchFamily="34" charset="0"/>
              </a:rPr>
              <a:t>Next</a:t>
            </a:r>
            <a:r>
              <a:rPr lang="en-US" altLang="en-US" dirty="0">
                <a:latin typeface="Footlight MT Light" panose="0204060206030A020304" pitchFamily="18" charset="0"/>
                <a:ea typeface="Calibri" panose="020F0502020204030204" pitchFamily="34" charset="0"/>
                <a:cs typeface="Arial" panose="020B0604020202020204" pitchFamily="34" charset="0"/>
              </a:rPr>
              <a:t> when </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finished.</a:t>
            </a:r>
            <a:endParaRPr kumimoji="0" lang="en-US" altLang="en-US" b="0" i="0" u="none" strike="noStrike" cap="none" normalizeH="0" baseline="0" dirty="0" smtClean="0">
              <a:ln>
                <a:noFill/>
              </a:ln>
              <a:solidFill>
                <a:schemeClr val="tx1"/>
              </a:solidFill>
              <a:effectLst/>
              <a:latin typeface="Footlight MT Light" panose="0204060206030A020304" pitchFamily="18" charset="0"/>
            </a:endParaRPr>
          </a:p>
        </p:txBody>
      </p:sp>
      <p:sp>
        <p:nvSpPr>
          <p:cNvPr id="17" name="Rectangle 5"/>
          <p:cNvSpPr>
            <a:spLocks noChangeArrowheads="1"/>
          </p:cNvSpPr>
          <p:nvPr/>
        </p:nvSpPr>
        <p:spPr bwMode="auto">
          <a:xfrm>
            <a:off x="4953000" y="4267200"/>
            <a:ext cx="3643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mj-lt"/>
              <a:buAutoNum type="arabicPeriod" startAt="5"/>
            </a:pPr>
            <a:r>
              <a:rPr lang="en-US" altLang="en-US" dirty="0">
                <a:latin typeface="Footlight MT Light" panose="0204060206030A020304" pitchFamily="18" charset="0"/>
                <a:ea typeface="Calibri" panose="020F0502020204030204" pitchFamily="34" charset="0"/>
                <a:cs typeface="Arial" panose="020B0604020202020204" pitchFamily="34" charset="0"/>
              </a:rPr>
              <a:t>Create a </a:t>
            </a:r>
            <a:r>
              <a:rPr lang="en-US" altLang="en-US" b="1" dirty="0">
                <a:latin typeface="Footlight MT Light" panose="0204060206030A020304" pitchFamily="18" charset="0"/>
                <a:ea typeface="Calibri" panose="020F0502020204030204" pitchFamily="34" charset="0"/>
                <a:cs typeface="Arial" panose="020B0604020202020204" pitchFamily="34" charset="0"/>
              </a:rPr>
              <a:t>Username</a:t>
            </a:r>
            <a:r>
              <a:rPr lang="en-US" altLang="en-US" dirty="0">
                <a:latin typeface="Footlight MT Light" panose="0204060206030A020304" pitchFamily="18" charset="0"/>
                <a:ea typeface="Calibri" panose="020F0502020204030204" pitchFamily="34" charset="0"/>
                <a:cs typeface="Arial" panose="020B0604020202020204" pitchFamily="34" charset="0"/>
              </a:rPr>
              <a:t> and </a:t>
            </a:r>
            <a:r>
              <a:rPr lang="en-US" altLang="en-US" b="1" dirty="0">
                <a:latin typeface="Footlight MT Light" panose="0204060206030A020304" pitchFamily="18" charset="0"/>
                <a:ea typeface="Calibri" panose="020F0502020204030204" pitchFamily="34" charset="0"/>
                <a:cs typeface="Arial" panose="020B0604020202020204" pitchFamily="34" charset="0"/>
              </a:rPr>
              <a:t>Password</a:t>
            </a:r>
            <a:r>
              <a:rPr lang="en-US" altLang="en-US" dirty="0">
                <a:latin typeface="Footlight MT Light" panose="0204060206030A020304" pitchFamily="18" charset="0"/>
                <a:ea typeface="Calibri" panose="020F0502020204030204" pitchFamily="34" charset="0"/>
                <a:cs typeface="Arial" panose="020B0604020202020204" pitchFamily="34" charset="0"/>
              </a:rPr>
              <a:t>, and select </a:t>
            </a:r>
            <a:r>
              <a:rPr lang="en-US" altLang="en-US" b="1" dirty="0">
                <a:latin typeface="Footlight MT Light" panose="0204060206030A020304" pitchFamily="18" charset="0"/>
                <a:ea typeface="Calibri" panose="020F0502020204030204" pitchFamily="34" charset="0"/>
                <a:cs typeface="Arial" panose="020B0604020202020204" pitchFamily="34" charset="0"/>
              </a:rPr>
              <a:t>Security Questions</a:t>
            </a:r>
            <a:r>
              <a:rPr lang="en-US" altLang="en-US" dirty="0">
                <a:latin typeface="Footlight MT Light" panose="0204060206030A020304" pitchFamily="18" charset="0"/>
                <a:ea typeface="Calibri" panose="020F0502020204030204" pitchFamily="34" charset="0"/>
                <a:cs typeface="Arial" panose="020B0604020202020204" pitchFamily="34" charset="0"/>
              </a:rPr>
              <a:t>. Click </a:t>
            </a:r>
            <a:r>
              <a:rPr lang="en-US" altLang="en-US" b="1" dirty="0">
                <a:latin typeface="Footlight MT Light" panose="0204060206030A020304" pitchFamily="18" charset="0"/>
                <a:ea typeface="Calibri" panose="020F0502020204030204" pitchFamily="34" charset="0"/>
                <a:cs typeface="Arial" panose="020B0604020202020204" pitchFamily="34" charset="0"/>
              </a:rPr>
              <a:t>Next</a:t>
            </a:r>
            <a:r>
              <a:rPr lang="en-US" altLang="en-US" dirty="0">
                <a:latin typeface="Footlight MT Light" panose="0204060206030A020304" pitchFamily="18" charset="0"/>
                <a:ea typeface="Calibri" panose="020F0502020204030204" pitchFamily="34" charset="0"/>
                <a:cs typeface="Arial" panose="020B0604020202020204" pitchFamily="34" charset="0"/>
              </a:rPr>
              <a:t> when finished.</a:t>
            </a:r>
            <a:endParaRPr kumimoji="0" lang="en-US" altLang="en-US" b="0" i="0" u="none" strike="noStrike" cap="none" normalizeH="0" baseline="0" dirty="0" smtClean="0">
              <a:ln>
                <a:noFill/>
              </a:ln>
              <a:solidFill>
                <a:schemeClr val="tx1"/>
              </a:solidFill>
              <a:effectLst/>
              <a:latin typeface="Footlight MT Light" panose="0204060206030A020304" pitchFamily="18"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4758" y="2388660"/>
            <a:ext cx="2927619" cy="1559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009" y="3581400"/>
            <a:ext cx="3659809" cy="2292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294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1000"/>
                                        <p:tgtEl>
                                          <p:spTgt spid="17">
                                            <p:txEl>
                                              <p:pRg st="0" end="0"/>
                                            </p:txEl>
                                          </p:spTgt>
                                        </p:tgtEl>
                                      </p:cBhvr>
                                    </p:animEffect>
                                    <p:anim calcmode="lin" valueType="num">
                                      <p:cBhvr>
                                        <p:cTn id="25"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84775"/>
          </a:xfrm>
          <a:prstGeom prst="rect">
            <a:avLst/>
          </a:prstGeom>
          <a:noFill/>
        </p:spPr>
        <p:txBody>
          <a:bodyPr wrap="square" rtlCol="0">
            <a:spAutoFit/>
          </a:bodyPr>
          <a:lstStyle/>
          <a:p>
            <a:pPr algn="ctr"/>
            <a:r>
              <a:rPr lang="en-US" sz="3200" dirty="0">
                <a:latin typeface="Footlight MT Light" panose="0204060206030A020304" pitchFamily="18" charset="0"/>
              </a:rPr>
              <a:t>Register for a New (Upgraded) PACER Account</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p:cNvSpPr>
            <a:spLocks noChangeArrowheads="1"/>
          </p:cNvSpPr>
          <p:nvPr/>
        </p:nvSpPr>
        <p:spPr bwMode="auto">
          <a:xfrm>
            <a:off x="969039" y="2209800"/>
            <a:ext cx="718436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mj-lt"/>
              <a:buAutoNum type="arabicPeriod" startAt="6"/>
            </a:pPr>
            <a:r>
              <a:rPr lang="en-US" altLang="en-US" dirty="0" smtClean="0">
                <a:latin typeface="Footlight MT Light" panose="0204060206030A020304" pitchFamily="18" charset="0"/>
                <a:ea typeface="Calibri" panose="020F0502020204030204" pitchFamily="34" charset="0"/>
                <a:cs typeface="Arial" panose="020B0604020202020204" pitchFamily="34" charset="0"/>
              </a:rPr>
              <a:t>Enter </a:t>
            </a:r>
            <a:r>
              <a:rPr lang="en-US" altLang="en-US" b="1" dirty="0">
                <a:latin typeface="Footlight MT Light" panose="0204060206030A020304" pitchFamily="18" charset="0"/>
                <a:ea typeface="Calibri" panose="020F0502020204030204" pitchFamily="34" charset="0"/>
                <a:cs typeface="Arial" panose="020B0604020202020204" pitchFamily="34" charset="0"/>
              </a:rPr>
              <a:t>payment information </a:t>
            </a:r>
            <a:r>
              <a:rPr lang="en-US" altLang="en-US" dirty="0">
                <a:latin typeface="Footlight MT Light" panose="0204060206030A020304" pitchFamily="18" charset="0"/>
                <a:ea typeface="Calibri" panose="020F0502020204030204" pitchFamily="34" charset="0"/>
                <a:cs typeface="Arial" panose="020B0604020202020204" pitchFamily="34" charset="0"/>
              </a:rPr>
              <a:t>if desired</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a:t>
            </a:r>
          </a:p>
          <a:p>
            <a:pPr lvl="0" eaLnBrk="0" fontAlgn="base" hangingPunct="0">
              <a:spcBef>
                <a:spcPct val="0"/>
              </a:spcBef>
              <a:spcAft>
                <a:spcPct val="0"/>
              </a:spcAft>
            </a:pPr>
            <a:endParaRPr lang="en-US" altLang="en-US" dirty="0">
              <a:latin typeface="Footlight MT Light" panose="0204060206030A020304" pitchFamily="18"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sz="1600" i="1" dirty="0">
                <a:latin typeface="Footlight MT Light" panose="0204060206030A020304" pitchFamily="18" charset="0"/>
                <a:ea typeface="Calibri" panose="020F0502020204030204" pitchFamily="34" charset="0"/>
                <a:cs typeface="Arial" panose="020B0604020202020204" pitchFamily="34" charset="0"/>
              </a:rPr>
              <a:t>Please Note:  </a:t>
            </a:r>
            <a:r>
              <a:rPr lang="en-US" altLang="en-US" sz="1600" b="1" i="1" dirty="0">
                <a:latin typeface="Footlight MT Light" panose="0204060206030A020304" pitchFamily="18" charset="0"/>
                <a:ea typeface="Calibri" panose="020F0502020204030204" pitchFamily="34" charset="0"/>
                <a:cs typeface="Arial" panose="020B0604020202020204" pitchFamily="34" charset="0"/>
              </a:rPr>
              <a:t>Providing a credit card is optional.  </a:t>
            </a:r>
            <a:r>
              <a:rPr lang="en-US" altLang="en-US" sz="1600" i="1" dirty="0">
                <a:latin typeface="Footlight MT Light" panose="0204060206030A020304" pitchFamily="18" charset="0"/>
                <a:ea typeface="Calibri" panose="020F0502020204030204" pitchFamily="34" charset="0"/>
                <a:cs typeface="Arial" panose="020B0604020202020204" pitchFamily="34" charset="0"/>
              </a:rPr>
              <a:t>If you would like to register without providing a credit card, click </a:t>
            </a:r>
            <a:r>
              <a:rPr lang="en-US" altLang="en-US" sz="1600" b="1" i="1" dirty="0">
                <a:latin typeface="Footlight MT Light" panose="0204060206030A020304" pitchFamily="18" charset="0"/>
                <a:ea typeface="Calibri" panose="020F0502020204030204" pitchFamily="34" charset="0"/>
                <a:cs typeface="Arial" panose="020B0604020202020204" pitchFamily="34" charset="0"/>
              </a:rPr>
              <a:t>Next</a:t>
            </a:r>
            <a:r>
              <a:rPr lang="en-US" altLang="en-US" sz="1600" i="1" dirty="0">
                <a:latin typeface="Footlight MT Light" panose="0204060206030A020304" pitchFamily="18" charset="0"/>
                <a:ea typeface="Calibri" panose="020F0502020204030204" pitchFamily="34" charset="0"/>
                <a:cs typeface="Arial" panose="020B0604020202020204" pitchFamily="34" charset="0"/>
              </a:rPr>
              <a:t> without entering any information on the screen.  For instant access to PACER, we will validate the credit card information you provide.  There is no registration charge; however, the credit card will be charged quarterly for any fees incurred.  If you submit your registration request without providing credit card information, you will receive an activation code by U.S. mail in 7-10 business days</a:t>
            </a:r>
            <a:r>
              <a:rPr lang="en-US" altLang="en-US" sz="1600" i="1" dirty="0" smtClean="0">
                <a:latin typeface="Footlight MT Light" panose="0204060206030A020304" pitchFamily="18" charset="0"/>
                <a:ea typeface="Calibri" panose="020F0502020204030204" pitchFamily="34" charset="0"/>
                <a:cs typeface="Arial" panose="020B0604020202020204" pitchFamily="34" charset="0"/>
              </a:rPr>
              <a:t>.</a:t>
            </a:r>
            <a:br>
              <a:rPr lang="en-US" altLang="en-US" sz="1600" i="1" dirty="0" smtClean="0">
                <a:latin typeface="Footlight MT Light" panose="0204060206030A020304" pitchFamily="18" charset="0"/>
                <a:ea typeface="Calibri" panose="020F0502020204030204" pitchFamily="34" charset="0"/>
                <a:cs typeface="Arial" panose="020B0604020202020204" pitchFamily="34" charset="0"/>
              </a:rPr>
            </a:br>
            <a:endParaRPr lang="en-US" altLang="en-US" sz="1600" i="1" dirty="0" smtClean="0">
              <a:latin typeface="Footlight MT Light" panose="0204060206030A020304" pitchFamily="18" charset="0"/>
              <a:ea typeface="Calibri" panose="020F0502020204030204" pitchFamily="34" charset="0"/>
              <a:cs typeface="Arial" panose="020B0604020202020204" pitchFamily="34" charset="0"/>
            </a:endParaRPr>
          </a:p>
          <a:p>
            <a:pPr marL="342900" lvl="0" indent="-342900" eaLnBrk="0" fontAlgn="base" hangingPunct="0">
              <a:spcBef>
                <a:spcPct val="0"/>
              </a:spcBef>
              <a:spcAft>
                <a:spcPct val="0"/>
              </a:spcAft>
              <a:buFont typeface="+mj-lt"/>
              <a:buAutoNum type="arabicPeriod" startAt="7"/>
            </a:pPr>
            <a:r>
              <a:rPr lang="en-US" altLang="en-US" dirty="0" smtClean="0">
                <a:latin typeface="Footlight MT Light" panose="0204060206030A020304" pitchFamily="18" charset="0"/>
                <a:ea typeface="Calibri" panose="020F0502020204030204" pitchFamily="34" charset="0"/>
                <a:cs typeface="Arial" panose="020B0604020202020204" pitchFamily="34" charset="0"/>
              </a:rPr>
              <a:t>Read </a:t>
            </a:r>
            <a:r>
              <a:rPr lang="en-US" altLang="en-US" dirty="0">
                <a:latin typeface="Footlight MT Light" panose="0204060206030A020304" pitchFamily="18" charset="0"/>
                <a:ea typeface="Calibri" panose="020F0502020204030204" pitchFamily="34" charset="0"/>
                <a:cs typeface="Arial" panose="020B0604020202020204" pitchFamily="34" charset="0"/>
              </a:rPr>
              <a:t>and </a:t>
            </a:r>
            <a:r>
              <a:rPr lang="en-US" altLang="en-US" b="1" dirty="0">
                <a:latin typeface="Footlight MT Light" panose="0204060206030A020304" pitchFamily="18" charset="0"/>
                <a:ea typeface="Calibri" panose="020F0502020204030204" pitchFamily="34" charset="0"/>
                <a:cs typeface="Arial" panose="020B0604020202020204" pitchFamily="34" charset="0"/>
              </a:rPr>
              <a:t>acknowledge</a:t>
            </a:r>
            <a:r>
              <a:rPr lang="en-US" altLang="en-US" dirty="0">
                <a:latin typeface="Footlight MT Light" panose="0204060206030A020304" pitchFamily="18" charset="0"/>
                <a:ea typeface="Calibri" panose="020F0502020204030204" pitchFamily="34" charset="0"/>
                <a:cs typeface="Arial" panose="020B0604020202020204" pitchFamily="34" charset="0"/>
              </a:rPr>
              <a:t> the policies and procedures</a:t>
            </a:r>
            <a:r>
              <a:rPr lang="en-US" altLang="en-US" dirty="0" smtClean="0">
                <a:latin typeface="Footlight MT Light" panose="0204060206030A020304" pitchFamily="18" charset="0"/>
                <a:ea typeface="Calibri" panose="020F0502020204030204" pitchFamily="34" charset="0"/>
                <a:cs typeface="Arial" panose="020B0604020202020204" pitchFamily="34" charset="0"/>
              </a:rPr>
              <a:t>.</a:t>
            </a:r>
            <a:br>
              <a:rPr lang="en-US" altLang="en-US" dirty="0" smtClean="0">
                <a:latin typeface="Footlight MT Light" panose="0204060206030A020304" pitchFamily="18" charset="0"/>
                <a:ea typeface="Calibri" panose="020F0502020204030204" pitchFamily="34" charset="0"/>
                <a:cs typeface="Arial" panose="020B0604020202020204" pitchFamily="34" charset="0"/>
              </a:rPr>
            </a:br>
            <a:endParaRPr lang="en-US" altLang="en-US" dirty="0" smtClean="0">
              <a:latin typeface="Footlight MT Light" panose="0204060206030A020304" pitchFamily="18" charset="0"/>
              <a:ea typeface="Calibri" panose="020F0502020204030204" pitchFamily="34" charset="0"/>
              <a:cs typeface="Arial" panose="020B0604020202020204" pitchFamily="34" charset="0"/>
            </a:endParaRPr>
          </a:p>
          <a:p>
            <a:pPr marL="342900" lvl="0" indent="-342900" eaLnBrk="0" fontAlgn="base" hangingPunct="0">
              <a:spcBef>
                <a:spcPct val="0"/>
              </a:spcBef>
              <a:spcAft>
                <a:spcPct val="0"/>
              </a:spcAft>
              <a:buFont typeface="+mj-lt"/>
              <a:buAutoNum type="arabicPeriod" startAt="7"/>
            </a:pPr>
            <a:r>
              <a:rPr lang="en-US" altLang="en-US" dirty="0" smtClean="0">
                <a:latin typeface="Footlight MT Light" panose="0204060206030A020304" pitchFamily="18" charset="0"/>
              </a:rPr>
              <a:t>They </a:t>
            </a:r>
            <a:r>
              <a:rPr lang="en-US" altLang="en-US" dirty="0">
                <a:latin typeface="Footlight MT Light" panose="0204060206030A020304" pitchFamily="18" charset="0"/>
              </a:rPr>
              <a:t>will receive a confirmation page.  For questions, </a:t>
            </a:r>
            <a:r>
              <a:rPr lang="en-US" altLang="en-US" b="1" dirty="0">
                <a:latin typeface="Footlight MT Light" panose="0204060206030A020304" pitchFamily="18" charset="0"/>
              </a:rPr>
              <a:t>please contact PACER at 1-800-676-6856</a:t>
            </a:r>
            <a:r>
              <a:rPr lang="en-US" altLang="en-US" dirty="0">
                <a:latin typeface="Footlight MT Light" panose="0204060206030A020304" pitchFamily="18" charset="0"/>
              </a:rPr>
              <a:t>. </a:t>
            </a:r>
            <a:endParaRPr kumimoji="0" lang="en-US" altLang="en-US" b="0" i="0" u="none" strike="noStrike" cap="none" normalizeH="0" baseline="0" dirty="0" smtClean="0">
              <a:ln>
                <a:noFill/>
              </a:ln>
              <a:solidFill>
                <a:schemeClr val="tx1"/>
              </a:solidFill>
              <a:effectLst/>
              <a:latin typeface="Footlight MT Light" panose="0204060206030A020304" pitchFamily="18" charset="0"/>
            </a:endParaRPr>
          </a:p>
        </p:txBody>
      </p:sp>
    </p:spTree>
    <p:extLst>
      <p:ext uri="{BB962C8B-B14F-4D97-AF65-F5344CB8AC3E}">
        <p14:creationId xmlns:p14="http://schemas.microsoft.com/office/powerpoint/2010/main" val="239158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1000"/>
                                        <p:tgtEl>
                                          <p:spTgt spid="12">
                                            <p:txEl>
                                              <p:pRg st="3" end="3"/>
                                            </p:txEl>
                                          </p:spTgt>
                                        </p:tgtEl>
                                      </p:cBhvr>
                                    </p:animEffect>
                                    <p:anim calcmode="lin" valueType="num">
                                      <p:cBhvr>
                                        <p:cTn id="2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3" end="3"/>
                                            </p:txEl>
                                          </p:spTgt>
                                        </p:tgtEl>
                                        <p:attrNameLst>
                                          <p:attrName>ppt_c</p:attrName>
                                        </p:attrNameLst>
                                      </p:cBhvr>
                                      <p:to>
                                        <a:srgbClr val="88A9D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4" end="4"/>
                                            </p:txEl>
                                          </p:spTgt>
                                        </p:tgtEl>
                                        <p:attrNameLst>
                                          <p:attrName>style.visibility</p:attrName>
                                        </p:attrNameLst>
                                      </p:cBhvr>
                                      <p:to>
                                        <p:strVal val="visible"/>
                                      </p:to>
                                    </p:set>
                                    <p:animEffect transition="in" filter="fade">
                                      <p:cBhvr>
                                        <p:cTn id="26" dur="1000"/>
                                        <p:tgtEl>
                                          <p:spTgt spid="12">
                                            <p:txEl>
                                              <p:pRg st="4" end="4"/>
                                            </p:txEl>
                                          </p:spTgt>
                                        </p:tgtEl>
                                      </p:cBhvr>
                                    </p:animEffect>
                                    <p:anim calcmode="lin" valueType="num">
                                      <p:cBhvr>
                                        <p:cTn id="2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99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53998"/>
          </a:xfrm>
          <a:prstGeom prst="rect">
            <a:avLst/>
          </a:prstGeom>
          <a:noFill/>
        </p:spPr>
        <p:txBody>
          <a:bodyPr wrap="square" rtlCol="0">
            <a:spAutoFit/>
          </a:bodyPr>
          <a:lstStyle/>
          <a:p>
            <a:pPr algn="ctr"/>
            <a:r>
              <a:rPr lang="en-US" sz="3000" dirty="0">
                <a:latin typeface="Footlight MT Light" panose="0204060206030A020304" pitchFamily="18" charset="0"/>
              </a:rPr>
              <a:t>Link Upgraded PACER Account to CM/</a:t>
            </a:r>
            <a:r>
              <a:rPr lang="en-US" sz="3000" dirty="0" err="1">
                <a:latin typeface="Footlight MT Light" panose="0204060206030A020304" pitchFamily="18" charset="0"/>
              </a:rPr>
              <a:t>ECF</a:t>
            </a:r>
            <a:r>
              <a:rPr lang="en-US" sz="3000" dirty="0">
                <a:latin typeface="Footlight MT Light" panose="0204060206030A020304" pitchFamily="18" charset="0"/>
              </a:rPr>
              <a:t> Account </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956518434"/>
              </p:ext>
            </p:extLst>
          </p:nvPr>
        </p:nvGraphicFramePr>
        <p:xfrm>
          <a:off x="457200" y="2743200"/>
          <a:ext cx="8286750" cy="1036320"/>
        </p:xfrm>
        <a:graphic>
          <a:graphicData uri="http://schemas.openxmlformats.org/drawingml/2006/table">
            <a:tbl>
              <a:tblPr firstRow="1" bandRow="1">
                <a:tableStyleId>{616DA210-FB5B-4158-B5E0-FEB733F419BA}</a:tableStyleId>
              </a:tblPr>
              <a:tblGrid>
                <a:gridCol w="4143375"/>
                <a:gridCol w="41433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Has an upgraded individual PACER account and would like to file in CM/</a:t>
                      </a:r>
                      <a:r>
                        <a:rPr lang="en-US" sz="1600" dirty="0" err="1" smtClean="0">
                          <a:latin typeface="Footlight MT Light" panose="0204060206030A020304" pitchFamily="18" charset="0"/>
                        </a:rPr>
                        <a:t>ECF</a:t>
                      </a:r>
                      <a:r>
                        <a:rPr lang="en-US" sz="1600" dirty="0" smtClean="0">
                          <a:latin typeface="Footlight MT Light" panose="0204060206030A020304" pitchFamily="18" charset="0"/>
                        </a:rPr>
                        <a:t>…</a:t>
                      </a: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LINK</a:t>
                      </a:r>
                      <a:r>
                        <a:rPr lang="en-US" sz="1600" dirty="0" smtClean="0">
                          <a:latin typeface="Footlight MT Light" panose="0204060206030A020304" pitchFamily="18" charset="0"/>
                        </a:rPr>
                        <a:t> upgraded PACER Account to CM/</a:t>
                      </a:r>
                      <a:r>
                        <a:rPr lang="en-US" sz="1600" dirty="0" err="1" smtClean="0">
                          <a:latin typeface="Footlight MT Light" panose="0204060206030A020304" pitchFamily="18" charset="0"/>
                        </a:rPr>
                        <a:t>ECF</a:t>
                      </a:r>
                      <a:r>
                        <a:rPr lang="en-US" sz="1600" dirty="0" smtClean="0">
                          <a:latin typeface="Footlight MT Light" panose="0204060206030A020304" pitchFamily="18" charset="0"/>
                        </a:rPr>
                        <a:t> Account.</a:t>
                      </a:r>
                    </a:p>
                  </a:txBody>
                  <a:tcPr>
                    <a:solidFill>
                      <a:schemeClr val="bg1">
                        <a:lumMod val="75000"/>
                        <a:alpha val="20000"/>
                      </a:schemeClr>
                    </a:solidFill>
                  </a:tcPr>
                </a:tc>
              </a:tr>
            </a:tbl>
          </a:graphicData>
        </a:graphic>
      </p:graphicFrame>
      <p:sp>
        <p:nvSpPr>
          <p:cNvPr id="12" name="Rectangle 11"/>
          <p:cNvSpPr/>
          <p:nvPr/>
        </p:nvSpPr>
        <p:spPr>
          <a:xfrm>
            <a:off x="990600" y="4267200"/>
            <a:ext cx="7315200" cy="646331"/>
          </a:xfrm>
          <a:prstGeom prst="rect">
            <a:avLst/>
          </a:prstGeom>
        </p:spPr>
        <p:txBody>
          <a:bodyPr wrap="square">
            <a:spAutoFit/>
          </a:bodyPr>
          <a:lstStyle/>
          <a:p>
            <a:pPr algn="ctr"/>
            <a:r>
              <a:rPr lang="en-US" b="1" i="1" dirty="0" smtClean="0">
                <a:latin typeface="Footlight MT Light" panose="0204060206030A020304" pitchFamily="18" charset="0"/>
              </a:rPr>
              <a:t>Note:</a:t>
            </a:r>
            <a:r>
              <a:rPr lang="en-US" i="1" dirty="0" smtClean="0">
                <a:latin typeface="Footlight MT Light" panose="0204060206030A020304" pitchFamily="18" charset="0"/>
              </a:rPr>
              <a:t> This </a:t>
            </a:r>
            <a:r>
              <a:rPr lang="en-US" i="1" dirty="0">
                <a:latin typeface="Footlight MT Light" panose="0204060206030A020304" pitchFamily="18" charset="0"/>
              </a:rPr>
              <a:t>step cannot be completed until we are live on </a:t>
            </a:r>
            <a:r>
              <a:rPr lang="en-US" i="1" dirty="0" smtClean="0">
                <a:latin typeface="Footlight MT Light" panose="0204060206030A020304" pitchFamily="18" charset="0"/>
              </a:rPr>
              <a:t/>
            </a:r>
            <a:br>
              <a:rPr lang="en-US" i="1" dirty="0" smtClean="0">
                <a:latin typeface="Footlight MT Light" panose="0204060206030A020304" pitchFamily="18" charset="0"/>
              </a:rPr>
            </a:br>
            <a:r>
              <a:rPr lang="en-US" i="1" dirty="0" err="1" smtClean="0">
                <a:latin typeface="Footlight MT Light" panose="0204060206030A020304" pitchFamily="18" charset="0"/>
              </a:rPr>
              <a:t>NextGen</a:t>
            </a:r>
            <a:r>
              <a:rPr lang="en-US" i="1" dirty="0" smtClean="0">
                <a:latin typeface="Footlight MT Light" panose="0204060206030A020304" pitchFamily="18" charset="0"/>
              </a:rPr>
              <a:t> </a:t>
            </a:r>
            <a:r>
              <a:rPr lang="en-US" i="1" dirty="0">
                <a:latin typeface="Footlight MT Light" panose="0204060206030A020304" pitchFamily="18" charset="0"/>
              </a:rPr>
              <a:t>on </a:t>
            </a:r>
            <a:r>
              <a:rPr lang="en-US" b="1" i="1" dirty="0">
                <a:solidFill>
                  <a:srgbClr val="C00000"/>
                </a:solidFill>
                <a:latin typeface="Footlight MT Light" panose="0204060206030A020304" pitchFamily="18" charset="0"/>
              </a:rPr>
              <a:t>03/02/2020</a:t>
            </a:r>
            <a:r>
              <a:rPr lang="en-US" i="1" dirty="0">
                <a:latin typeface="Footlight MT Light" panose="0204060206030A020304" pitchFamily="18" charset="0"/>
              </a:rPr>
              <a:t> and is a one-time </a:t>
            </a:r>
            <a:r>
              <a:rPr lang="en-US" i="1" dirty="0" smtClean="0">
                <a:latin typeface="Footlight MT Light" panose="0204060206030A020304" pitchFamily="18" charset="0"/>
              </a:rPr>
              <a:t>procedure.</a:t>
            </a:r>
            <a:endParaRPr lang="en-US" i="1" dirty="0"/>
          </a:p>
        </p:txBody>
      </p:sp>
    </p:spTree>
    <p:extLst>
      <p:ext uri="{BB962C8B-B14F-4D97-AF65-F5344CB8AC3E}">
        <p14:creationId xmlns:p14="http://schemas.microsoft.com/office/powerpoint/2010/main" val="369966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53998"/>
          </a:xfrm>
          <a:prstGeom prst="rect">
            <a:avLst/>
          </a:prstGeom>
          <a:noFill/>
        </p:spPr>
        <p:txBody>
          <a:bodyPr wrap="square" rtlCol="0">
            <a:spAutoFit/>
          </a:bodyPr>
          <a:lstStyle/>
          <a:p>
            <a:pPr algn="ctr"/>
            <a:r>
              <a:rPr lang="en-US" sz="3000" dirty="0">
                <a:latin typeface="Footlight MT Light" panose="0204060206030A020304" pitchFamily="18" charset="0"/>
              </a:rPr>
              <a:t>Link Upgraded PACER Account to CM/</a:t>
            </a:r>
            <a:r>
              <a:rPr lang="en-US" sz="3000" dirty="0" err="1">
                <a:latin typeface="Footlight MT Light" panose="0204060206030A020304" pitchFamily="18" charset="0"/>
              </a:rPr>
              <a:t>ECF</a:t>
            </a:r>
            <a:r>
              <a:rPr lang="en-US" sz="3000" dirty="0">
                <a:latin typeface="Footlight MT Light" panose="0204060206030A020304" pitchFamily="18" charset="0"/>
              </a:rPr>
              <a:t> Account </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71550" y="2286000"/>
            <a:ext cx="7181849" cy="3139321"/>
          </a:xfrm>
          <a:prstGeom prst="rect">
            <a:avLst/>
          </a:prstGeom>
        </p:spPr>
        <p:txBody>
          <a:bodyPr wrap="square">
            <a:spAutoFit/>
          </a:bodyPr>
          <a:lstStyle/>
          <a:p>
            <a:r>
              <a:rPr lang="en-US" b="1" i="1" dirty="0">
                <a:solidFill>
                  <a:srgbClr val="C00000"/>
                </a:solidFill>
                <a:latin typeface="Footlight MT Light" panose="0204060206030A020304" pitchFamily="18" charset="0"/>
              </a:rPr>
              <a:t>Please Note</a:t>
            </a:r>
            <a:r>
              <a:rPr lang="en-US" i="1" dirty="0">
                <a:latin typeface="Footlight MT Light" panose="0204060206030A020304" pitchFamily="18" charset="0"/>
              </a:rPr>
              <a:t>: These steps cannot be completed until the Southern District of California is LIVE on </a:t>
            </a:r>
            <a:r>
              <a:rPr lang="en-US" i="1" dirty="0" err="1">
                <a:latin typeface="Footlight MT Light" panose="0204060206030A020304" pitchFamily="18" charset="0"/>
              </a:rPr>
              <a:t>NextGen</a:t>
            </a:r>
            <a:r>
              <a:rPr lang="en-US" i="1" dirty="0">
                <a:latin typeface="Footlight MT Light" panose="0204060206030A020304" pitchFamily="18" charset="0"/>
              </a:rPr>
              <a:t> CM/</a:t>
            </a:r>
            <a:r>
              <a:rPr lang="en-US" i="1" dirty="0" err="1">
                <a:latin typeface="Footlight MT Light" panose="0204060206030A020304" pitchFamily="18" charset="0"/>
              </a:rPr>
              <a:t>ECF</a:t>
            </a:r>
            <a:r>
              <a:rPr lang="en-US" i="1" dirty="0">
                <a:latin typeface="Footlight MT Light" panose="0204060206030A020304" pitchFamily="18" charset="0"/>
              </a:rPr>
              <a:t> - </a:t>
            </a:r>
            <a:r>
              <a:rPr lang="en-US" b="1" i="1" dirty="0">
                <a:solidFill>
                  <a:srgbClr val="C00000"/>
                </a:solidFill>
                <a:latin typeface="Footlight MT Light" panose="0204060206030A020304" pitchFamily="18" charset="0"/>
              </a:rPr>
              <a:t>March 02, 2020</a:t>
            </a:r>
            <a:r>
              <a:rPr lang="en-US" i="1" dirty="0">
                <a:latin typeface="Footlight MT Light" panose="0204060206030A020304" pitchFamily="18" charset="0"/>
              </a:rPr>
              <a:t>.</a:t>
            </a:r>
          </a:p>
          <a:p>
            <a:endParaRPr lang="en-US" dirty="0">
              <a:latin typeface="Footlight MT Light" panose="0204060206030A020304" pitchFamily="18" charset="0"/>
            </a:endParaRPr>
          </a:p>
          <a:p>
            <a:pPr marL="342900" indent="-342900">
              <a:buFont typeface="+mj-lt"/>
              <a:buAutoNum type="arabicPeriod"/>
            </a:pPr>
            <a:r>
              <a:rPr lang="en-US" dirty="0" smtClean="0">
                <a:latin typeface="Footlight MT Light" panose="0204060206030A020304" pitchFamily="18" charset="0"/>
              </a:rPr>
              <a:t>Navigate </a:t>
            </a:r>
            <a:r>
              <a:rPr lang="en-US" dirty="0">
                <a:latin typeface="Footlight MT Light" panose="0204060206030A020304" pitchFamily="18" charset="0"/>
              </a:rPr>
              <a:t>to the Southern District of California’s </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website</a:t>
            </a:r>
            <a:r>
              <a:rPr lang="en-US" dirty="0">
                <a:latin typeface="Footlight MT Light" panose="0204060206030A020304" pitchFamily="18" charset="0"/>
              </a:rPr>
              <a:t>: </a:t>
            </a:r>
            <a:r>
              <a:rPr lang="en-US" dirty="0" smtClean="0">
                <a:latin typeface="Footlight MT Light" panose="0204060206030A020304" pitchFamily="18" charset="0"/>
                <a:hlinkClick r:id="rId7"/>
              </a:rPr>
              <a:t>www.casd.uscourts.gov</a:t>
            </a:r>
            <a:r>
              <a:rPr lang="en-US" dirty="0" smtClean="0">
                <a:latin typeface="Footlight MT Light" panose="0204060206030A020304" pitchFamily="18" charset="0"/>
              </a:rPr>
              <a:t> and </a:t>
            </a:r>
            <a:r>
              <a:rPr lang="en-US" dirty="0">
                <a:latin typeface="Footlight MT Light" panose="0204060206030A020304" pitchFamily="18" charset="0"/>
              </a:rPr>
              <a:t>click on </a:t>
            </a:r>
            <a:r>
              <a:rPr lang="en-US" dirty="0" smtClean="0">
                <a:latin typeface="Footlight MT Light" panose="0204060206030A020304" pitchFamily="18" charset="0"/>
              </a:rPr>
              <a:t>the </a:t>
            </a:r>
            <a:br>
              <a:rPr lang="en-US" dirty="0" smtClean="0">
                <a:latin typeface="Footlight MT Light" panose="0204060206030A020304" pitchFamily="18" charset="0"/>
              </a:rPr>
            </a:br>
            <a:r>
              <a:rPr lang="en-US" dirty="0" smtClean="0">
                <a:latin typeface="Footlight MT Light" panose="0204060206030A020304" pitchFamily="18" charset="0"/>
              </a:rPr>
              <a:t>CM/</a:t>
            </a:r>
            <a:r>
              <a:rPr lang="en-US" dirty="0" err="1" smtClean="0">
                <a:latin typeface="Footlight MT Light" panose="0204060206030A020304" pitchFamily="18" charset="0"/>
              </a:rPr>
              <a:t>ECF</a:t>
            </a:r>
            <a:r>
              <a:rPr lang="en-US" dirty="0" smtClean="0">
                <a:latin typeface="Footlight MT Light" panose="0204060206030A020304" pitchFamily="18" charset="0"/>
              </a:rPr>
              <a:t> </a:t>
            </a:r>
            <a:r>
              <a:rPr lang="en-US" dirty="0">
                <a:latin typeface="Footlight MT Light" panose="0204060206030A020304" pitchFamily="18" charset="0"/>
              </a:rPr>
              <a:t>Electronic Case Filing System </a:t>
            </a:r>
            <a:r>
              <a:rPr lang="en-US" dirty="0" smtClean="0">
                <a:latin typeface="Footlight MT Light" panose="0204060206030A020304" pitchFamily="18" charset="0"/>
              </a:rPr>
              <a:t>option.</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342900" indent="-342900">
              <a:buFont typeface="+mj-lt"/>
              <a:buAutoNum type="arabicPeriod"/>
            </a:pPr>
            <a:r>
              <a:rPr lang="en-US" dirty="0" smtClean="0">
                <a:latin typeface="Footlight MT Light" panose="0204060206030A020304" pitchFamily="18" charset="0"/>
              </a:rPr>
              <a:t>Click </a:t>
            </a:r>
            <a:r>
              <a:rPr lang="en-US" dirty="0">
                <a:latin typeface="Footlight MT Light" panose="0204060206030A020304" pitchFamily="18" charset="0"/>
              </a:rPr>
              <a:t>on the </a:t>
            </a:r>
            <a:r>
              <a:rPr lang="en-US" b="1" dirty="0">
                <a:latin typeface="Footlight MT Light" panose="0204060206030A020304" pitchFamily="18" charset="0"/>
              </a:rPr>
              <a:t>Southern District of </a:t>
            </a:r>
            <a:r>
              <a:rPr lang="en-US" b="1" dirty="0" smtClean="0">
                <a:latin typeface="Footlight MT Light" panose="0204060206030A020304" pitchFamily="18" charset="0"/>
              </a:rPr>
              <a:t/>
            </a:r>
            <a:br>
              <a:rPr lang="en-US" b="1" dirty="0" smtClean="0">
                <a:latin typeface="Footlight MT Light" panose="0204060206030A020304" pitchFamily="18" charset="0"/>
              </a:rPr>
            </a:br>
            <a:r>
              <a:rPr lang="en-US" b="1" dirty="0" smtClean="0">
                <a:latin typeface="Footlight MT Light" panose="0204060206030A020304" pitchFamily="18" charset="0"/>
              </a:rPr>
              <a:t>California </a:t>
            </a:r>
            <a:r>
              <a:rPr lang="en-US" b="1" dirty="0">
                <a:latin typeface="Footlight MT Light" panose="0204060206030A020304" pitchFamily="18" charset="0"/>
              </a:rPr>
              <a:t>- Document Filing System </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link.</a:t>
            </a:r>
            <a:endParaRPr lang="en-US" dirty="0">
              <a:latin typeface="Footlight MT Light" panose="0204060206030A020304" pitchFamily="18" charset="0"/>
            </a:endParaRPr>
          </a:p>
        </p:txBody>
      </p:sp>
      <p:pic>
        <p:nvPicPr>
          <p:cNvPr id="14" name="Picture 13"/>
          <p:cNvPicPr/>
          <p:nvPr/>
        </p:nvPicPr>
        <p:blipFill>
          <a:blip r:embed="rId8">
            <a:extLst>
              <a:ext uri="{28A0092B-C50C-407E-A947-70E740481C1C}">
                <a14:useLocalDpi xmlns:a14="http://schemas.microsoft.com/office/drawing/2010/main" val="0"/>
              </a:ext>
            </a:extLst>
          </a:blip>
          <a:stretch>
            <a:fillRect/>
          </a:stretch>
        </p:blipFill>
        <p:spPr>
          <a:xfrm>
            <a:off x="6174254" y="3243183"/>
            <a:ext cx="2045335" cy="548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p:nvPr/>
        </p:nvPicPr>
        <p:blipFill>
          <a:blip r:embed="rId9">
            <a:extLst>
              <a:ext uri="{28A0092B-C50C-407E-A947-70E740481C1C}">
                <a14:useLocalDpi xmlns:a14="http://schemas.microsoft.com/office/drawing/2010/main" val="0"/>
              </a:ext>
            </a:extLst>
          </a:blip>
          <a:stretch>
            <a:fillRect/>
          </a:stretch>
        </p:blipFill>
        <p:spPr>
          <a:xfrm>
            <a:off x="4972684" y="4163879"/>
            <a:ext cx="3237865" cy="1628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788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1000"/>
                                        <p:tgtEl>
                                          <p:spTgt spid="12">
                                            <p:txEl>
                                              <p:pRg st="2" end="2"/>
                                            </p:txEl>
                                          </p:spTgt>
                                        </p:tgtEl>
                                      </p:cBhvr>
                                    </p:animEffect>
                                    <p:anim calcmode="lin" valueType="num">
                                      <p:cBhvr>
                                        <p:cTn id="1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par>
                                <p:cTn id="14" presetID="42"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1000"/>
                                        <p:tgtEl>
                                          <p:spTgt spid="12">
                                            <p:txEl>
                                              <p:pRg st="3" end="3"/>
                                            </p:txEl>
                                          </p:spTgt>
                                        </p:tgtEl>
                                      </p:cBhvr>
                                    </p:animEffect>
                                    <p:anim calcmode="lin" valueType="num">
                                      <p:cBhvr>
                                        <p:cTn id="24"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53998"/>
          </a:xfrm>
          <a:prstGeom prst="rect">
            <a:avLst/>
          </a:prstGeom>
          <a:noFill/>
        </p:spPr>
        <p:txBody>
          <a:bodyPr wrap="square" rtlCol="0">
            <a:spAutoFit/>
          </a:bodyPr>
          <a:lstStyle/>
          <a:p>
            <a:pPr algn="ctr"/>
            <a:r>
              <a:rPr lang="en-US" sz="3000" dirty="0">
                <a:latin typeface="Footlight MT Light" panose="0204060206030A020304" pitchFamily="18" charset="0"/>
              </a:rPr>
              <a:t>Link Upgraded PACER Account to CM/</a:t>
            </a:r>
            <a:r>
              <a:rPr lang="en-US" sz="3000" dirty="0" err="1">
                <a:latin typeface="Footlight MT Light" panose="0204060206030A020304" pitchFamily="18" charset="0"/>
              </a:rPr>
              <a:t>ECF</a:t>
            </a:r>
            <a:r>
              <a:rPr lang="en-US" sz="3000" dirty="0">
                <a:latin typeface="Footlight MT Light" panose="0204060206030A020304" pitchFamily="18" charset="0"/>
              </a:rPr>
              <a:t> Account </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71550" y="2286000"/>
            <a:ext cx="7181849" cy="3693319"/>
          </a:xfrm>
          <a:prstGeom prst="rect">
            <a:avLst/>
          </a:prstGeom>
        </p:spPr>
        <p:txBody>
          <a:bodyPr wrap="square">
            <a:spAutoFit/>
          </a:bodyPr>
          <a:lstStyle/>
          <a:p>
            <a:pPr marL="342900" indent="-342900">
              <a:buFont typeface="+mj-lt"/>
              <a:buAutoNum type="arabicPeriod" startAt="3"/>
            </a:pPr>
            <a:endParaRPr lang="en-US" dirty="0" smtClean="0">
              <a:latin typeface="Footlight MT Light" panose="0204060206030A020304" pitchFamily="18" charset="0"/>
            </a:endParaRPr>
          </a:p>
          <a:p>
            <a:pPr marL="342900" indent="-342900">
              <a:buFont typeface="+mj-lt"/>
              <a:buAutoNum type="arabicPeriod" startAt="3"/>
            </a:pPr>
            <a:r>
              <a:rPr lang="en-US" dirty="0" smtClean="0">
                <a:latin typeface="Footlight MT Light" panose="0204060206030A020304" pitchFamily="18" charset="0"/>
              </a:rPr>
              <a:t>Login </a:t>
            </a:r>
            <a:r>
              <a:rPr lang="en-US" dirty="0">
                <a:latin typeface="Footlight MT Light" panose="0204060206030A020304" pitchFamily="18" charset="0"/>
              </a:rPr>
              <a:t>with the </a:t>
            </a:r>
            <a:r>
              <a:rPr lang="en-US" b="1" dirty="0">
                <a:latin typeface="Footlight MT Light" panose="0204060206030A020304" pitchFamily="18" charset="0"/>
              </a:rPr>
              <a:t>upgraded PACER </a:t>
            </a:r>
            <a:r>
              <a:rPr lang="en-US" b="1" dirty="0" smtClean="0">
                <a:latin typeface="Footlight MT Light" panose="0204060206030A020304" pitchFamily="18" charset="0"/>
              </a:rPr>
              <a:t/>
            </a:r>
            <a:br>
              <a:rPr lang="en-US" b="1" dirty="0" smtClean="0">
                <a:latin typeface="Footlight MT Light" panose="0204060206030A020304" pitchFamily="18" charset="0"/>
              </a:rPr>
            </a:br>
            <a:r>
              <a:rPr lang="en-US" dirty="0" smtClean="0">
                <a:latin typeface="Footlight MT Light" panose="0204060206030A020304" pitchFamily="18" charset="0"/>
              </a:rPr>
              <a:t>username </a:t>
            </a:r>
            <a:r>
              <a:rPr lang="en-US" dirty="0">
                <a:latin typeface="Footlight MT Light" panose="0204060206030A020304" pitchFamily="18" charset="0"/>
              </a:rPr>
              <a:t>and password</a:t>
            </a:r>
            <a:r>
              <a:rPr lang="en-US" dirty="0" smtClean="0">
                <a:latin typeface="Footlight MT Light" panose="0204060206030A020304" pitchFamily="18" charset="0"/>
              </a:rPr>
              <a:t>.</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4000500" lvl="8" indent="-342900">
              <a:buFont typeface="+mj-lt"/>
              <a:buAutoNum type="arabicPeriod" startAt="4"/>
            </a:pPr>
            <a:r>
              <a:rPr lang="en-US" dirty="0">
                <a:latin typeface="Footlight MT Light" panose="0204060206030A020304" pitchFamily="18" charset="0"/>
              </a:rPr>
              <a:t>Click on </a:t>
            </a:r>
            <a:r>
              <a:rPr lang="en-US" b="1" dirty="0">
                <a:latin typeface="Footlight MT Light" panose="0204060206030A020304" pitchFamily="18" charset="0"/>
              </a:rPr>
              <a:t>Utilities </a:t>
            </a:r>
            <a:r>
              <a:rPr lang="en-US" dirty="0">
                <a:latin typeface="Footlight MT Light" panose="0204060206030A020304" pitchFamily="18" charset="0"/>
              </a:rPr>
              <a:t>and select </a:t>
            </a:r>
            <a:r>
              <a:rPr lang="en-US" b="1" dirty="0">
                <a:latin typeface="Footlight MT Light" panose="0204060206030A020304" pitchFamily="18" charset="0"/>
              </a:rPr>
              <a:t>Link a CM/</a:t>
            </a:r>
            <a:r>
              <a:rPr lang="en-US" b="1" dirty="0" err="1">
                <a:latin typeface="Footlight MT Light" panose="0204060206030A020304" pitchFamily="18" charset="0"/>
              </a:rPr>
              <a:t>ECF</a:t>
            </a:r>
            <a:r>
              <a:rPr lang="en-US" b="1" dirty="0">
                <a:latin typeface="Footlight MT Light" panose="0204060206030A020304" pitchFamily="18" charset="0"/>
              </a:rPr>
              <a:t> account to my PACER account</a:t>
            </a:r>
            <a:r>
              <a:rPr lang="en-US" dirty="0" smtClean="0">
                <a:latin typeface="Footlight MT Light" panose="0204060206030A020304" pitchFamily="18" charset="0"/>
              </a:rPr>
              <a:t>.</a:t>
            </a:r>
            <a:br>
              <a:rPr lang="en-US"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a:latin typeface="Footlight MT Light" panose="0204060206030A020304" pitchFamily="18" charset="0"/>
            </a:endParaRPr>
          </a:p>
        </p:txBody>
      </p:sp>
      <p:pic>
        <p:nvPicPr>
          <p:cNvPr id="16" name="Picture 15"/>
          <p:cNvPicPr/>
          <p:nvPr/>
        </p:nvPicPr>
        <p:blipFill>
          <a:blip r:embed="rId7">
            <a:extLst>
              <a:ext uri="{28A0092B-C50C-407E-A947-70E740481C1C}">
                <a14:useLocalDpi xmlns:a14="http://schemas.microsoft.com/office/drawing/2010/main" val="0"/>
              </a:ext>
            </a:extLst>
          </a:blip>
          <a:srcRect/>
          <a:stretch>
            <a:fillRect/>
          </a:stretch>
        </p:blipFill>
        <p:spPr bwMode="auto">
          <a:xfrm>
            <a:off x="4782819" y="2420332"/>
            <a:ext cx="3481705" cy="1645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17" name="Picture 16"/>
          <p:cNvPicPr/>
          <p:nvPr/>
        </p:nvPicPr>
        <p:blipFill>
          <a:blip r:embed="rId8">
            <a:extLst>
              <a:ext uri="{28A0092B-C50C-407E-A947-70E740481C1C}">
                <a14:useLocalDpi xmlns:a14="http://schemas.microsoft.com/office/drawing/2010/main" val="0"/>
              </a:ext>
            </a:extLst>
          </a:blip>
          <a:srcRect/>
          <a:stretch>
            <a:fillRect/>
          </a:stretch>
        </p:blipFill>
        <p:spPr bwMode="auto">
          <a:xfrm>
            <a:off x="824977" y="4343400"/>
            <a:ext cx="359410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spTree>
    <p:extLst>
      <p:ext uri="{BB962C8B-B14F-4D97-AF65-F5344CB8AC3E}">
        <p14:creationId xmlns:p14="http://schemas.microsoft.com/office/powerpoint/2010/main" val="73955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1000"/>
                                        <p:tgtEl>
                                          <p:spTgt spid="12">
                                            <p:txEl>
                                              <p:pRg st="2" end="2"/>
                                            </p:txEl>
                                          </p:spTgt>
                                        </p:tgtEl>
                                      </p:cBhvr>
                                    </p:animEffect>
                                    <p:anim calcmode="lin" valueType="num">
                                      <p:cBhvr>
                                        <p:cTn id="2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1371600"/>
            <a:ext cx="7162800" cy="769441"/>
          </a:xfrm>
          <a:prstGeom prst="rect">
            <a:avLst/>
          </a:prstGeom>
          <a:noFill/>
        </p:spPr>
        <p:txBody>
          <a:bodyPr wrap="square" rtlCol="0">
            <a:spAutoFit/>
          </a:bodyPr>
          <a:lstStyle/>
          <a:p>
            <a:pPr algn="ctr"/>
            <a:r>
              <a:rPr lang="en-US" sz="4400" dirty="0">
                <a:latin typeface="Footlight MT Light" panose="0204060206030A020304" pitchFamily="18" charset="0"/>
              </a:rPr>
              <a:t>Key Terms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2098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438400"/>
            <a:ext cx="7254875" cy="3724096"/>
          </a:xfrm>
          <a:prstGeom prst="rect">
            <a:avLst/>
          </a:prstGeom>
        </p:spPr>
        <p:txBody>
          <a:bodyPr wrap="square">
            <a:spAutoFit/>
          </a:bodyPr>
          <a:lstStyle/>
          <a:p>
            <a:pPr marL="342900" indent="-342900">
              <a:buFont typeface="Arial" panose="020B0604020202020204" pitchFamily="34" charset="0"/>
              <a:buChar char="•"/>
            </a:pPr>
            <a:r>
              <a:rPr lang="en-US" sz="2000" b="1" dirty="0" err="1">
                <a:latin typeface="Footlight MT Light" panose="0204060206030A020304" pitchFamily="18" charset="0"/>
              </a:rPr>
              <a:t>CSO</a:t>
            </a:r>
            <a:r>
              <a:rPr lang="en-US" sz="2000" dirty="0">
                <a:latin typeface="Footlight MT Light" panose="0204060206030A020304" pitchFamily="18" charset="0"/>
              </a:rPr>
              <a:t> = Central Sign-On </a:t>
            </a:r>
            <a:r>
              <a:rPr lang="en-US" sz="2000" i="1" dirty="0">
                <a:latin typeface="Footlight MT Light" panose="0204060206030A020304" pitchFamily="18" charset="0"/>
              </a:rPr>
              <a:t>(One Set of Credentials)</a:t>
            </a:r>
          </a:p>
          <a:p>
            <a:endParaRPr lang="en-US" sz="2000" dirty="0">
              <a:latin typeface="Footlight MT Light" panose="0204060206030A020304" pitchFamily="18" charset="0"/>
            </a:endParaRPr>
          </a:p>
          <a:p>
            <a:pPr marL="342900" indent="-342900">
              <a:buFont typeface="Arial" panose="020B0604020202020204" pitchFamily="34" charset="0"/>
              <a:buChar char="•"/>
            </a:pPr>
            <a:r>
              <a:rPr lang="en-US" sz="2000" b="1" dirty="0" err="1">
                <a:latin typeface="Footlight MT Light" panose="0204060206030A020304" pitchFamily="18" charset="0"/>
              </a:rPr>
              <a:t>JENIE</a:t>
            </a:r>
            <a:r>
              <a:rPr lang="en-US" sz="2000" dirty="0">
                <a:latin typeface="Footlight MT Light" panose="0204060206030A020304" pitchFamily="18" charset="0"/>
              </a:rPr>
              <a:t> = Judiciary Enterprise Network Information Exchange </a:t>
            </a:r>
            <a:r>
              <a:rPr lang="en-US" sz="2000" i="1" dirty="0">
                <a:latin typeface="Footlight MT Light" panose="0204060206030A020304" pitchFamily="18" charset="0"/>
              </a:rPr>
              <a:t>(Web-based portal for several AO hosted applications.)</a:t>
            </a:r>
            <a:r>
              <a:rPr lang="en-US" sz="2000" dirty="0">
                <a:latin typeface="Footlight MT Light" panose="0204060206030A020304" pitchFamily="18" charset="0"/>
              </a:rPr>
              <a:t/>
            </a:r>
            <a:br>
              <a:rPr lang="en-US" sz="2000" dirty="0">
                <a:latin typeface="Footlight MT Light" panose="0204060206030A020304" pitchFamily="18" charset="0"/>
              </a:rPr>
            </a:br>
            <a:endParaRPr lang="en-US" sz="2000" dirty="0">
              <a:latin typeface="Footlight MT Light" panose="0204060206030A020304" pitchFamily="18" charset="0"/>
            </a:endParaRPr>
          </a:p>
          <a:p>
            <a:pPr marL="342900" indent="-342900">
              <a:buFont typeface="Arial" panose="020B0604020202020204" pitchFamily="34" charset="0"/>
              <a:buChar char="•"/>
            </a:pPr>
            <a:r>
              <a:rPr lang="en-US" sz="2000" b="1" dirty="0">
                <a:latin typeface="Footlight MT Light" panose="0204060206030A020304" pitchFamily="18" charset="0"/>
              </a:rPr>
              <a:t>Legacy</a:t>
            </a:r>
            <a:r>
              <a:rPr lang="en-US" sz="2000" dirty="0">
                <a:latin typeface="Footlight MT Light" panose="0204060206030A020304" pitchFamily="18" charset="0"/>
              </a:rPr>
              <a:t> </a:t>
            </a:r>
            <a:r>
              <a:rPr lang="en-US" sz="2000" i="1" dirty="0">
                <a:latin typeface="Footlight MT Light" panose="0204060206030A020304" pitchFamily="18" charset="0"/>
              </a:rPr>
              <a:t>(before August 11, 2014)</a:t>
            </a:r>
            <a:r>
              <a:rPr lang="en-US" sz="2000" dirty="0">
                <a:latin typeface="Footlight MT Light" panose="0204060206030A020304" pitchFamily="18" charset="0"/>
              </a:rPr>
              <a:t> vs. </a:t>
            </a:r>
            <a:r>
              <a:rPr lang="en-US" sz="2000" b="1" dirty="0">
                <a:latin typeface="Footlight MT Light" panose="0204060206030A020304" pitchFamily="18" charset="0"/>
              </a:rPr>
              <a:t>Upgraded</a:t>
            </a:r>
            <a:r>
              <a:rPr lang="en-US" sz="2000" dirty="0">
                <a:latin typeface="Footlight MT Light" panose="0204060206030A020304" pitchFamily="18" charset="0"/>
              </a:rPr>
              <a:t/>
            </a:r>
            <a:br>
              <a:rPr lang="en-US" sz="2000" dirty="0">
                <a:latin typeface="Footlight MT Light" panose="0204060206030A020304" pitchFamily="18" charset="0"/>
              </a:rPr>
            </a:br>
            <a:endParaRPr lang="en-US" sz="2000" dirty="0">
              <a:latin typeface="Footlight MT Light" panose="0204060206030A020304" pitchFamily="18" charset="0"/>
            </a:endParaRPr>
          </a:p>
          <a:p>
            <a:pPr marL="342900" indent="-342900">
              <a:buFont typeface="Arial" panose="020B0604020202020204" pitchFamily="34" charset="0"/>
              <a:buChar char="•"/>
            </a:pPr>
            <a:r>
              <a:rPr lang="en-US" sz="2000" b="1" dirty="0" err="1">
                <a:latin typeface="Footlight MT Light" panose="0204060206030A020304" pitchFamily="18" charset="0"/>
              </a:rPr>
              <a:t>CurrentGen</a:t>
            </a:r>
            <a:r>
              <a:rPr lang="en-US" sz="2000" dirty="0">
                <a:latin typeface="Footlight MT Light" panose="0204060206030A020304" pitchFamily="18" charset="0"/>
              </a:rPr>
              <a:t> </a:t>
            </a:r>
            <a:r>
              <a:rPr lang="en-US" sz="2000" i="1" dirty="0">
                <a:latin typeface="Footlight MT Light" panose="0204060206030A020304" pitchFamily="18" charset="0"/>
              </a:rPr>
              <a:t>(old) </a:t>
            </a:r>
            <a:r>
              <a:rPr lang="en-US" sz="2000" dirty="0">
                <a:latin typeface="Footlight MT Light" panose="0204060206030A020304" pitchFamily="18" charset="0"/>
              </a:rPr>
              <a:t>vs. </a:t>
            </a:r>
            <a:r>
              <a:rPr lang="en-US" sz="2000" b="1" dirty="0" err="1">
                <a:latin typeface="Footlight MT Light" panose="0204060206030A020304" pitchFamily="18" charset="0"/>
              </a:rPr>
              <a:t>NextGen</a:t>
            </a:r>
            <a:r>
              <a:rPr lang="en-US" sz="2000" dirty="0">
                <a:latin typeface="Footlight MT Light" panose="0204060206030A020304" pitchFamily="18" charset="0"/>
              </a:rPr>
              <a:t> </a:t>
            </a:r>
            <a:r>
              <a:rPr lang="en-US" sz="2000" i="1" dirty="0">
                <a:latin typeface="Footlight MT Light" panose="0204060206030A020304" pitchFamily="18" charset="0"/>
              </a:rPr>
              <a:t>(</a:t>
            </a:r>
            <a:r>
              <a:rPr lang="en-US" sz="2000" i="1" dirty="0" smtClean="0">
                <a:latin typeface="Footlight MT Light" panose="0204060206030A020304" pitchFamily="18" charset="0"/>
              </a:rPr>
              <a:t>new)</a:t>
            </a:r>
            <a:br>
              <a:rPr lang="en-US" sz="2000" i="1" dirty="0" smtClean="0">
                <a:latin typeface="Footlight MT Light" panose="0204060206030A020304" pitchFamily="18" charset="0"/>
              </a:rPr>
            </a:br>
            <a:endParaRPr lang="en-US" sz="2000" dirty="0">
              <a:latin typeface="Footlight MT Light" panose="0204060206030A020304" pitchFamily="18" charset="0"/>
            </a:endParaRPr>
          </a:p>
          <a:p>
            <a:pPr marL="342900" indent="-342900">
              <a:buFont typeface="Arial" panose="020B0604020202020204" pitchFamily="34" charset="0"/>
              <a:buChar char="•"/>
            </a:pPr>
            <a:r>
              <a:rPr lang="en-US" sz="2000" b="1" dirty="0" smtClean="0">
                <a:latin typeface="Footlight MT Light" panose="0204060206030A020304" pitchFamily="18" charset="0"/>
              </a:rPr>
              <a:t>Exempt</a:t>
            </a:r>
            <a:r>
              <a:rPr lang="en-US" sz="2000" dirty="0" smtClean="0">
                <a:latin typeface="Footlight MT Light" panose="0204060206030A020304" pitchFamily="18" charset="0"/>
              </a:rPr>
              <a:t> vs. </a:t>
            </a:r>
            <a:r>
              <a:rPr lang="en-US" sz="2000" b="1" dirty="0">
                <a:latin typeface="Footlight MT Light" panose="0204060206030A020304" pitchFamily="18" charset="0"/>
              </a:rPr>
              <a:t>Non-Exempt</a:t>
            </a:r>
            <a:r>
              <a:rPr lang="en-US" sz="2000" dirty="0">
                <a:latin typeface="Footlight MT Light" panose="0204060206030A020304" pitchFamily="18" charset="0"/>
              </a:rPr>
              <a:t> </a:t>
            </a:r>
            <a:r>
              <a:rPr lang="en-US" sz="2000" i="1" dirty="0" smtClean="0">
                <a:latin typeface="Footlight MT Light" panose="0204060206030A020304" pitchFamily="18" charset="0"/>
              </a:rPr>
              <a:t>(PACER Payments)</a:t>
            </a:r>
            <a:endParaRPr lang="en-US" sz="2000" i="1" dirty="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p:txBody>
      </p:sp>
    </p:spTree>
    <p:extLst>
      <p:ext uri="{BB962C8B-B14F-4D97-AF65-F5344CB8AC3E}">
        <p14:creationId xmlns:p14="http://schemas.microsoft.com/office/powerpoint/2010/main" val="338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1000"/>
                                        <p:tgtEl>
                                          <p:spTgt spid="14">
                                            <p:txEl>
                                              <p:pRg st="3" end="3"/>
                                            </p:txEl>
                                          </p:spTgt>
                                        </p:tgtEl>
                                      </p:cBhvr>
                                    </p:animEffect>
                                    <p:anim calcmode="lin" valueType="num">
                                      <p:cBhvr>
                                        <p:cTn id="22"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3" end="3"/>
                                            </p:txEl>
                                          </p:spTgt>
                                        </p:tgtEl>
                                        <p:attrNameLst>
                                          <p:attrName>ppt_c</p:attrName>
                                        </p:attrNameLst>
                                      </p:cBhvr>
                                      <p:to>
                                        <a:srgbClr val="88A9D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animEffect transition="in" filter="fade">
                                      <p:cBhvr>
                                        <p:cTn id="28" dur="1000"/>
                                        <p:tgtEl>
                                          <p:spTgt spid="14">
                                            <p:txEl>
                                              <p:pRg st="4" end="4"/>
                                            </p:txEl>
                                          </p:spTgt>
                                        </p:tgtEl>
                                      </p:cBhvr>
                                    </p:animEffect>
                                    <p:anim calcmode="lin" valueType="num">
                                      <p:cBhvr>
                                        <p:cTn id="29"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4" end="4"/>
                                            </p:txEl>
                                          </p:spTgt>
                                        </p:tgtEl>
                                        <p:attrNameLst>
                                          <p:attrName>ppt_c</p:attrName>
                                        </p:attrNameLst>
                                      </p:cBhvr>
                                      <p:to>
                                        <a:srgbClr val="88A9D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1000"/>
                                        <p:tgtEl>
                                          <p:spTgt spid="14">
                                            <p:txEl>
                                              <p:pRg st="5" end="5"/>
                                            </p:txEl>
                                          </p:spTgt>
                                        </p:tgtEl>
                                      </p:cBhvr>
                                    </p:animEffect>
                                    <p:anim calcmode="lin" valueType="num">
                                      <p:cBhvr>
                                        <p:cTn id="36"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53998"/>
          </a:xfrm>
          <a:prstGeom prst="rect">
            <a:avLst/>
          </a:prstGeom>
          <a:noFill/>
        </p:spPr>
        <p:txBody>
          <a:bodyPr wrap="square" rtlCol="0">
            <a:spAutoFit/>
          </a:bodyPr>
          <a:lstStyle/>
          <a:p>
            <a:pPr algn="ctr"/>
            <a:r>
              <a:rPr lang="en-US" sz="3000" dirty="0">
                <a:latin typeface="Footlight MT Light" panose="0204060206030A020304" pitchFamily="18" charset="0"/>
              </a:rPr>
              <a:t>Link Upgraded PACER Account to CM/</a:t>
            </a:r>
            <a:r>
              <a:rPr lang="en-US" sz="3000" dirty="0" err="1">
                <a:latin typeface="Footlight MT Light" panose="0204060206030A020304" pitchFamily="18" charset="0"/>
              </a:rPr>
              <a:t>ECF</a:t>
            </a:r>
            <a:r>
              <a:rPr lang="en-US" sz="3000" dirty="0">
                <a:latin typeface="Footlight MT Light" panose="0204060206030A020304" pitchFamily="18" charset="0"/>
              </a:rPr>
              <a:t> Account </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71550" y="2286000"/>
            <a:ext cx="7181849" cy="3693319"/>
          </a:xfrm>
          <a:prstGeom prst="rect">
            <a:avLst/>
          </a:prstGeom>
        </p:spPr>
        <p:txBody>
          <a:bodyPr wrap="square">
            <a:spAutoFit/>
          </a:bodyPr>
          <a:lstStyle/>
          <a:p>
            <a:pPr marL="342900" indent="-342900">
              <a:buFont typeface="+mj-lt"/>
              <a:buAutoNum type="arabicPeriod" startAt="5"/>
            </a:pPr>
            <a:r>
              <a:rPr lang="en-US" dirty="0" smtClean="0">
                <a:latin typeface="Footlight MT Light" panose="0204060206030A020304" pitchFamily="18" charset="0"/>
              </a:rPr>
              <a:t>Enter </a:t>
            </a:r>
            <a:r>
              <a:rPr lang="en-US" b="1" dirty="0">
                <a:latin typeface="Footlight MT Light" panose="0204060206030A020304" pitchFamily="18" charset="0"/>
              </a:rPr>
              <a:t>current CM/</a:t>
            </a:r>
            <a:r>
              <a:rPr lang="en-US" b="1" dirty="0" err="1">
                <a:latin typeface="Footlight MT Light" panose="0204060206030A020304" pitchFamily="18" charset="0"/>
              </a:rPr>
              <a:t>ECF</a:t>
            </a:r>
            <a:r>
              <a:rPr lang="en-US" dirty="0">
                <a:latin typeface="Footlight MT Light" panose="0204060206030A020304" pitchFamily="18" charset="0"/>
              </a:rPr>
              <a:t> login and password. Click </a:t>
            </a:r>
            <a:r>
              <a:rPr lang="en-US" b="1" dirty="0">
                <a:latin typeface="Footlight MT Light" panose="0204060206030A020304" pitchFamily="18" charset="0"/>
              </a:rPr>
              <a:t>Submit</a:t>
            </a:r>
            <a:r>
              <a:rPr lang="en-US" dirty="0" smtClean="0">
                <a:latin typeface="Footlight MT Light" panose="0204060206030A020304" pitchFamily="18" charset="0"/>
              </a:rPr>
              <a:t>.</a:t>
            </a:r>
            <a:br>
              <a:rPr lang="en-US" dirty="0" smtClean="0">
                <a:latin typeface="Footlight MT Light" panose="0204060206030A020304" pitchFamily="18" charset="0"/>
              </a:rPr>
            </a:br>
            <a:endParaRPr lang="en-US" dirty="0">
              <a:latin typeface="Footlight MT Light" panose="0204060206030A020304" pitchFamily="18" charset="0"/>
            </a:endParaRPr>
          </a:p>
          <a:p>
            <a:pPr marL="342900" indent="-342900">
              <a:buFont typeface="+mj-lt"/>
              <a:buAutoNum type="arabicPeriod" startAt="5"/>
            </a:pPr>
            <a:r>
              <a:rPr lang="en-US" dirty="0">
                <a:latin typeface="Footlight MT Light" panose="0204060206030A020304" pitchFamily="18" charset="0"/>
              </a:rPr>
              <a:t>Ensure that the </a:t>
            </a:r>
            <a:r>
              <a:rPr lang="en-US" b="1" dirty="0">
                <a:latin typeface="Footlight MT Light" panose="0204060206030A020304" pitchFamily="18" charset="0"/>
              </a:rPr>
              <a:t>CM/</a:t>
            </a:r>
            <a:r>
              <a:rPr lang="en-US" b="1" dirty="0" err="1">
                <a:latin typeface="Footlight MT Light" panose="0204060206030A020304" pitchFamily="18" charset="0"/>
              </a:rPr>
              <a:t>ECF</a:t>
            </a:r>
            <a:r>
              <a:rPr lang="en-US" b="1" dirty="0">
                <a:latin typeface="Footlight MT Light" panose="0204060206030A020304" pitchFamily="18" charset="0"/>
              </a:rPr>
              <a:t> account </a:t>
            </a:r>
            <a:r>
              <a:rPr lang="en-US" dirty="0">
                <a:latin typeface="Footlight MT Light" panose="0204060206030A020304" pitchFamily="18" charset="0"/>
              </a:rPr>
              <a:t>and </a:t>
            </a:r>
            <a:r>
              <a:rPr lang="en-US" b="1" dirty="0">
                <a:latin typeface="Footlight MT Light" panose="0204060206030A020304" pitchFamily="18" charset="0"/>
              </a:rPr>
              <a:t>PACER account </a:t>
            </a:r>
            <a:r>
              <a:rPr lang="en-US" dirty="0">
                <a:latin typeface="Footlight MT Light" panose="0204060206030A020304" pitchFamily="18" charset="0"/>
              </a:rPr>
              <a:t>listed are accurate. If so, click </a:t>
            </a:r>
            <a:r>
              <a:rPr lang="en-US" b="1" dirty="0">
                <a:latin typeface="Footlight MT Light" panose="0204060206030A020304" pitchFamily="18" charset="0"/>
              </a:rPr>
              <a:t>Submit</a:t>
            </a:r>
            <a:r>
              <a:rPr lang="en-US" dirty="0" smtClean="0">
                <a:latin typeface="Footlight MT Light" panose="0204060206030A020304" pitchFamily="18" charset="0"/>
              </a:rPr>
              <a:t>.</a:t>
            </a:r>
          </a:p>
          <a:p>
            <a:endParaRPr lang="en-US" dirty="0">
              <a:latin typeface="Footlight MT Light" panose="0204060206030A020304" pitchFamily="18" charset="0"/>
            </a:endParaRPr>
          </a:p>
          <a:p>
            <a:endParaRPr lang="en-US" dirty="0" smtClean="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a:p>
            <a:r>
              <a:rPr lang="en-US" i="1" dirty="0" smtClean="0">
                <a:latin typeface="Footlight MT Light" panose="0204060206030A020304" pitchFamily="18" charset="0"/>
              </a:rPr>
              <a:t>	Note: The </a:t>
            </a:r>
            <a:r>
              <a:rPr lang="en-US" b="1" i="1" dirty="0">
                <a:latin typeface="Footlight MT Light" panose="0204060206030A020304" pitchFamily="18" charset="0"/>
              </a:rPr>
              <a:t>individual PACER account </a:t>
            </a:r>
            <a:r>
              <a:rPr lang="en-US" i="1" dirty="0">
                <a:latin typeface="Footlight MT Light" panose="0204060206030A020304" pitchFamily="18" charset="0"/>
              </a:rPr>
              <a:t>should be listed. DO NOT </a:t>
            </a:r>
            <a:r>
              <a:rPr lang="en-US" i="1" dirty="0" smtClean="0">
                <a:latin typeface="Footlight MT Light" panose="0204060206030A020304" pitchFamily="18" charset="0"/>
              </a:rPr>
              <a:t>	link </a:t>
            </a:r>
            <a:r>
              <a:rPr lang="en-US" i="1" dirty="0">
                <a:latin typeface="Footlight MT Light" panose="0204060206030A020304" pitchFamily="18" charset="0"/>
              </a:rPr>
              <a:t>a shared firm PACER account to the CM/</a:t>
            </a:r>
            <a:r>
              <a:rPr lang="en-US" i="1" dirty="0" err="1">
                <a:latin typeface="Footlight MT Light" panose="0204060206030A020304" pitchFamily="18" charset="0"/>
              </a:rPr>
              <a:t>ECF</a:t>
            </a:r>
            <a:r>
              <a:rPr lang="en-US" i="1" dirty="0">
                <a:latin typeface="Footlight MT Light" panose="0204060206030A020304" pitchFamily="18" charset="0"/>
              </a:rPr>
              <a:t> account.</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a:latin typeface="Footlight MT Light" panose="0204060206030A020304" pitchFamily="18" charset="0"/>
            </a:endParaRPr>
          </a:p>
        </p:txBody>
      </p:sp>
      <p:pic>
        <p:nvPicPr>
          <p:cNvPr id="19" name="Picture 18"/>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699668"/>
            <a:ext cx="5943600" cy="1191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spTree>
    <p:extLst>
      <p:ext uri="{BB962C8B-B14F-4D97-AF65-F5344CB8AC3E}">
        <p14:creationId xmlns:p14="http://schemas.microsoft.com/office/powerpoint/2010/main" val="6975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8" end="8"/>
                                            </p:txEl>
                                          </p:spTgt>
                                        </p:tgtEl>
                                        <p:attrNameLst>
                                          <p:attrName>style.visibility</p:attrName>
                                        </p:attrNameLst>
                                      </p:cBhvr>
                                      <p:to>
                                        <p:strVal val="visible"/>
                                      </p:to>
                                    </p:set>
                                    <p:animEffect transition="in" filter="fade">
                                      <p:cBhvr>
                                        <p:cTn id="15" dur="1000"/>
                                        <p:tgtEl>
                                          <p:spTgt spid="12">
                                            <p:txEl>
                                              <p:pRg st="8" end="8"/>
                                            </p:txEl>
                                          </p:spTgt>
                                        </p:tgtEl>
                                      </p:cBhvr>
                                    </p:animEffect>
                                    <p:anim calcmode="lin" valueType="num">
                                      <p:cBhvr>
                                        <p:cTn id="16"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447800"/>
            <a:ext cx="8420100" cy="553998"/>
          </a:xfrm>
          <a:prstGeom prst="rect">
            <a:avLst/>
          </a:prstGeom>
          <a:noFill/>
        </p:spPr>
        <p:txBody>
          <a:bodyPr wrap="square" rtlCol="0">
            <a:spAutoFit/>
          </a:bodyPr>
          <a:lstStyle/>
          <a:p>
            <a:pPr algn="ctr"/>
            <a:r>
              <a:rPr lang="en-US" sz="3000" dirty="0">
                <a:latin typeface="Footlight MT Light" panose="0204060206030A020304" pitchFamily="18" charset="0"/>
              </a:rPr>
              <a:t>Link Upgraded PACER Account to CM/</a:t>
            </a:r>
            <a:r>
              <a:rPr lang="en-US" sz="3000" dirty="0" err="1">
                <a:latin typeface="Footlight MT Light" panose="0204060206030A020304" pitchFamily="18" charset="0"/>
              </a:rPr>
              <a:t>ECF</a:t>
            </a:r>
            <a:r>
              <a:rPr lang="en-US" sz="3000" dirty="0">
                <a:latin typeface="Footlight MT Light" panose="0204060206030A020304" pitchFamily="18" charset="0"/>
              </a:rPr>
              <a:t> Account </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71550" y="2286000"/>
            <a:ext cx="7181849" cy="3416320"/>
          </a:xfrm>
          <a:prstGeom prst="rect">
            <a:avLst/>
          </a:prstGeom>
        </p:spPr>
        <p:txBody>
          <a:bodyPr wrap="square">
            <a:spAutoFit/>
          </a:bodyPr>
          <a:lstStyle/>
          <a:p>
            <a:pPr marL="342900" indent="-342900">
              <a:buFont typeface="+mj-lt"/>
              <a:buAutoNum type="arabicPeriod" startAt="7"/>
            </a:pPr>
            <a:r>
              <a:rPr lang="en-US" dirty="0" smtClean="0">
                <a:latin typeface="Footlight MT Light" panose="0204060206030A020304" pitchFamily="18" charset="0"/>
              </a:rPr>
              <a:t>They have </a:t>
            </a:r>
            <a:r>
              <a:rPr lang="en-US" dirty="0">
                <a:latin typeface="Footlight MT Light" panose="0204060206030A020304" pitchFamily="18" charset="0"/>
              </a:rPr>
              <a:t>successfully linked </a:t>
            </a:r>
            <a:r>
              <a:rPr lang="en-US" dirty="0" smtClean="0">
                <a:latin typeface="Footlight MT Light" panose="0204060206030A020304" pitchFamily="18" charset="0"/>
              </a:rPr>
              <a:t>their </a:t>
            </a:r>
            <a:r>
              <a:rPr lang="en-US" dirty="0">
                <a:latin typeface="Footlight MT Light" panose="0204060206030A020304" pitchFamily="18" charset="0"/>
              </a:rPr>
              <a:t>account. The account is now ready for filings</a:t>
            </a:r>
            <a:r>
              <a:rPr lang="en-US" dirty="0" smtClean="0">
                <a:latin typeface="Footlight MT Light" panose="0204060206030A020304" pitchFamily="18" charset="0"/>
              </a:rPr>
              <a:t>.</a:t>
            </a:r>
            <a:br>
              <a:rPr lang="en-US" dirty="0" smtClean="0">
                <a:latin typeface="Footlight MT Light" panose="0204060206030A020304" pitchFamily="18" charset="0"/>
              </a:rPr>
            </a:br>
            <a:endParaRPr lang="en-US" dirty="0" smtClean="0">
              <a:latin typeface="Footlight MT Light" panose="0204060206030A020304" pitchFamily="18" charset="0"/>
            </a:endParaRPr>
          </a:p>
          <a:p>
            <a:r>
              <a:rPr lang="en-US" dirty="0" smtClean="0">
                <a:latin typeface="Footlight MT Light" panose="0204060206030A020304" pitchFamily="18" charset="0"/>
              </a:rPr>
              <a:t>      To have the Civil and Criminal menu items appear for filing…</a:t>
            </a:r>
            <a:br>
              <a:rPr lang="en-US" dirty="0" smtClean="0">
                <a:latin typeface="Footlight MT Light" panose="0204060206030A020304" pitchFamily="18" charset="0"/>
              </a:rPr>
            </a:br>
            <a:endParaRPr lang="en-US" dirty="0" smtClean="0">
              <a:latin typeface="Footlight MT Light" panose="0204060206030A020304" pitchFamily="18" charset="0"/>
            </a:endParaRPr>
          </a:p>
          <a:p>
            <a:r>
              <a:rPr lang="en-US" dirty="0">
                <a:latin typeface="Footlight MT Light" panose="0204060206030A020304" pitchFamily="18" charset="0"/>
              </a:rPr>
              <a:t> </a:t>
            </a:r>
            <a:r>
              <a:rPr lang="en-US" dirty="0" smtClean="0">
                <a:latin typeface="Footlight MT Light" panose="0204060206030A020304" pitchFamily="18" charset="0"/>
              </a:rPr>
              <a:t>     </a:t>
            </a:r>
            <a:r>
              <a:rPr lang="en-US" b="1" dirty="0" smtClean="0">
                <a:latin typeface="Footlight MT Light" panose="0204060206030A020304" pitchFamily="18" charset="0"/>
              </a:rPr>
              <a:t>&gt;</a:t>
            </a:r>
            <a:r>
              <a:rPr lang="en-US" dirty="0" smtClean="0">
                <a:latin typeface="Footlight MT Light" panose="0204060206030A020304" pitchFamily="18" charset="0"/>
              </a:rPr>
              <a:t>    Refresh the screen </a:t>
            </a:r>
            <a:r>
              <a:rPr lang="en-US" dirty="0">
                <a:latin typeface="Footlight MT Light" panose="0204060206030A020304" pitchFamily="18" charset="0"/>
              </a:rPr>
              <a:t>(press F5</a:t>
            </a:r>
            <a:r>
              <a:rPr lang="en-US" dirty="0" smtClean="0">
                <a:latin typeface="Footlight MT Light" panose="0204060206030A020304" pitchFamily="18" charset="0"/>
              </a:rPr>
              <a:t>)</a:t>
            </a:r>
          </a:p>
          <a:p>
            <a:r>
              <a:rPr lang="en-US" dirty="0">
                <a:latin typeface="Footlight MT Light" panose="0204060206030A020304" pitchFamily="18" charset="0"/>
              </a:rPr>
              <a:t>      </a:t>
            </a:r>
            <a:r>
              <a:rPr lang="en-US" b="1" dirty="0">
                <a:latin typeface="Footlight MT Light" panose="0204060206030A020304" pitchFamily="18" charset="0"/>
              </a:rPr>
              <a:t>&gt;</a:t>
            </a:r>
            <a:r>
              <a:rPr lang="en-US" dirty="0">
                <a:latin typeface="Footlight MT Light" panose="0204060206030A020304" pitchFamily="18" charset="0"/>
              </a:rPr>
              <a:t>    Click on one of the menu items. </a:t>
            </a:r>
            <a:endParaRPr lang="en-US" dirty="0" smtClean="0">
              <a:latin typeface="Footlight MT Light" panose="0204060206030A020304" pitchFamily="18" charset="0"/>
            </a:endParaRPr>
          </a:p>
          <a:p>
            <a:endParaRPr lang="en-US" dirty="0">
              <a:latin typeface="Footlight MT Light" panose="0204060206030A020304" pitchFamily="18" charset="0"/>
            </a:endParaRPr>
          </a:p>
          <a:p>
            <a:pPr algn="ctr"/>
            <a:r>
              <a:rPr lang="en-US" b="1" i="1" dirty="0">
                <a:latin typeface="Footlight MT Light" panose="0204060206030A020304" pitchFamily="18" charset="0"/>
              </a:rPr>
              <a:t>Note:</a:t>
            </a:r>
            <a:r>
              <a:rPr lang="en-US" i="1" dirty="0">
                <a:latin typeface="Footlight MT Light" panose="0204060206030A020304" pitchFamily="18" charset="0"/>
              </a:rPr>
              <a:t> </a:t>
            </a:r>
            <a:r>
              <a:rPr lang="en-US" i="1" dirty="0" smtClean="0">
                <a:latin typeface="Footlight MT Light" panose="0204060206030A020304" pitchFamily="18" charset="0"/>
              </a:rPr>
              <a:t>They will </a:t>
            </a:r>
            <a:r>
              <a:rPr lang="en-US" i="1" dirty="0">
                <a:latin typeface="Footlight MT Light" panose="0204060206030A020304" pitchFamily="18" charset="0"/>
              </a:rPr>
              <a:t>now only use </a:t>
            </a:r>
            <a:r>
              <a:rPr lang="en-US" i="1" dirty="0" smtClean="0">
                <a:latin typeface="Footlight MT Light" panose="0204060206030A020304" pitchFamily="18" charset="0"/>
              </a:rPr>
              <a:t>their </a:t>
            </a:r>
            <a:r>
              <a:rPr lang="en-US" i="1" dirty="0">
                <a:solidFill>
                  <a:srgbClr val="C00000"/>
                </a:solidFill>
                <a:latin typeface="Footlight MT Light" panose="0204060206030A020304" pitchFamily="18" charset="0"/>
              </a:rPr>
              <a:t>new </a:t>
            </a:r>
          </a:p>
          <a:p>
            <a:pPr algn="ctr"/>
            <a:r>
              <a:rPr lang="en-US" i="1" dirty="0">
                <a:solidFill>
                  <a:srgbClr val="C00000"/>
                </a:solidFill>
                <a:latin typeface="Footlight MT Light" panose="0204060206030A020304" pitchFamily="18" charset="0"/>
              </a:rPr>
              <a:t>PACER username and password</a:t>
            </a:r>
            <a:r>
              <a:rPr lang="en-US" i="1" dirty="0">
                <a:latin typeface="Footlight MT Light" panose="0204060206030A020304" pitchFamily="18" charset="0"/>
              </a:rPr>
              <a:t> to login to </a:t>
            </a:r>
          </a:p>
          <a:p>
            <a:pPr algn="ctr"/>
            <a:r>
              <a:rPr lang="en-US" b="1" i="1" dirty="0">
                <a:solidFill>
                  <a:srgbClr val="C00000"/>
                </a:solidFill>
                <a:latin typeface="Footlight MT Light" panose="0204060206030A020304" pitchFamily="18" charset="0"/>
              </a:rPr>
              <a:t>both</a:t>
            </a:r>
            <a:r>
              <a:rPr lang="en-US" i="1" dirty="0">
                <a:latin typeface="Footlight MT Light" panose="0204060206030A020304" pitchFamily="18" charset="0"/>
              </a:rPr>
              <a:t> PACER and CM/</a:t>
            </a:r>
            <a:r>
              <a:rPr lang="en-US" i="1" dirty="0" err="1">
                <a:latin typeface="Footlight MT Light" panose="0204060206030A020304" pitchFamily="18" charset="0"/>
              </a:rPr>
              <a:t>ECF</a:t>
            </a:r>
            <a:r>
              <a:rPr lang="en-US" i="1" dirty="0">
                <a:latin typeface="Footlight MT Light" panose="0204060206030A020304" pitchFamily="18" charset="0"/>
              </a:rPr>
              <a:t>.</a:t>
            </a:r>
          </a:p>
          <a:p>
            <a:pPr algn="ctr"/>
            <a:endParaRPr lang="en-US" dirty="0">
              <a:latin typeface="Footlight MT Light" panose="0204060206030A020304" pitchFamily="18" charset="0"/>
            </a:endParaRPr>
          </a:p>
        </p:txBody>
      </p:sp>
    </p:spTree>
    <p:extLst>
      <p:ext uri="{BB962C8B-B14F-4D97-AF65-F5344CB8AC3E}">
        <p14:creationId xmlns:p14="http://schemas.microsoft.com/office/powerpoint/2010/main" val="33371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1000"/>
                                        <p:tgtEl>
                                          <p:spTgt spid="12">
                                            <p:txEl>
                                              <p:pRg st="1" end="1"/>
                                            </p:txEl>
                                          </p:spTgt>
                                        </p:tgtEl>
                                      </p:cBhvr>
                                    </p:animEffect>
                                    <p:anim calcmode="lin" valueType="num">
                                      <p:cBhvr>
                                        <p:cTn id="1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14" presetID="42" presetClass="entr" presetSubtype="0" fill="hold" nodeType="with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fade">
                                      <p:cBhvr>
                                        <p:cTn id="16" dur="1000"/>
                                        <p:tgtEl>
                                          <p:spTgt spid="12">
                                            <p:txEl>
                                              <p:pRg st="2" end="2"/>
                                            </p:txEl>
                                          </p:spTgt>
                                        </p:tgtEl>
                                      </p:cBhvr>
                                    </p:animEffect>
                                    <p:anim calcmode="lin" valueType="num">
                                      <p:cBhvr>
                                        <p:cTn id="1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par>
                                <p:cTn id="19" presetID="42"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3" end="3"/>
                                            </p:txEl>
                                          </p:spTgt>
                                        </p:tgtEl>
                                        <p:attrNameLst>
                                          <p:attrName>ppt_c</p:attrName>
                                        </p:attrNameLst>
                                      </p:cBhvr>
                                      <p:to>
                                        <a:srgbClr val="88A9D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1000"/>
                                        <p:tgtEl>
                                          <p:spTgt spid="12">
                                            <p:txEl>
                                              <p:pRg st="5" end="5"/>
                                            </p:txEl>
                                          </p:spTgt>
                                        </p:tgtEl>
                                      </p:cBhvr>
                                    </p:animEffect>
                                    <p:anim calcmode="lin" valueType="num">
                                      <p:cBhvr>
                                        <p:cTn id="29"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1000"/>
                                        <p:tgtEl>
                                          <p:spTgt spid="12">
                                            <p:txEl>
                                              <p:pRg st="6" end="6"/>
                                            </p:txEl>
                                          </p:spTgt>
                                        </p:tgtEl>
                                      </p:cBhvr>
                                    </p:animEffect>
                                    <p:anim calcmode="lin" valueType="num">
                                      <p:cBhvr>
                                        <p:cTn id="3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fade">
                                      <p:cBhvr>
                                        <p:cTn id="38" dur="1000"/>
                                        <p:tgtEl>
                                          <p:spTgt spid="12">
                                            <p:txEl>
                                              <p:pRg st="7" end="7"/>
                                            </p:txEl>
                                          </p:spTgt>
                                        </p:tgtEl>
                                      </p:cBhvr>
                                    </p:animEffect>
                                    <p:anim calcmode="lin" valueType="num">
                                      <p:cBhvr>
                                        <p:cTn id="39"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82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371600"/>
            <a:ext cx="8420100" cy="677108"/>
          </a:xfrm>
          <a:prstGeom prst="rect">
            <a:avLst/>
          </a:prstGeom>
          <a:noFill/>
        </p:spPr>
        <p:txBody>
          <a:bodyPr wrap="square" rtlCol="0">
            <a:spAutoFit/>
          </a:bodyPr>
          <a:lstStyle/>
          <a:p>
            <a:pPr algn="ctr"/>
            <a:r>
              <a:rPr lang="en-US" sz="3800" dirty="0" err="1">
                <a:latin typeface="Footlight MT Light" panose="0204060206030A020304" pitchFamily="18" charset="0"/>
              </a:rPr>
              <a:t>CJA</a:t>
            </a:r>
            <a:r>
              <a:rPr lang="en-US" sz="3800" dirty="0">
                <a:latin typeface="Footlight MT Light" panose="0204060206030A020304" pitchFamily="18" charset="0"/>
              </a:rPr>
              <a:t> Attorney PACER Accounts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1565274" y="-1408927"/>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400979248"/>
              </p:ext>
            </p:extLst>
          </p:nvPr>
        </p:nvGraphicFramePr>
        <p:xfrm>
          <a:off x="457200" y="2743200"/>
          <a:ext cx="8286750" cy="1280160"/>
        </p:xfrm>
        <a:graphic>
          <a:graphicData uri="http://schemas.openxmlformats.org/drawingml/2006/table">
            <a:tbl>
              <a:tblPr firstRow="1" bandRow="1">
                <a:tableStyleId>{616DA210-FB5B-4158-B5E0-FEB733F419BA}</a:tableStyleId>
              </a:tblPr>
              <a:tblGrid>
                <a:gridCol w="4143375"/>
                <a:gridCol w="41433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Is on the </a:t>
                      </a:r>
                      <a:r>
                        <a:rPr lang="en-US" sz="1600" dirty="0" err="1" smtClean="0">
                          <a:latin typeface="Footlight MT Light" panose="0204060206030A020304" pitchFamily="18" charset="0"/>
                        </a:rPr>
                        <a:t>CJA</a:t>
                      </a:r>
                      <a:r>
                        <a:rPr lang="en-US" sz="1600" dirty="0" smtClean="0">
                          <a:latin typeface="Footlight MT Light" panose="0204060206030A020304" pitchFamily="18" charset="0"/>
                        </a:rPr>
                        <a:t> panel and needs to Register for a new PACER Account or Upgrade a Legacy PACER Account…</a:t>
                      </a: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take extra steps so that exempt privileges will be added to the account.</a:t>
                      </a:r>
                    </a:p>
                  </a:txBody>
                  <a:tcPr>
                    <a:solidFill>
                      <a:schemeClr val="bg1">
                        <a:lumMod val="75000"/>
                        <a:alpha val="20000"/>
                      </a:schemeClr>
                    </a:solidFill>
                  </a:tcPr>
                </a:tc>
              </a:tr>
            </a:tbl>
          </a:graphicData>
        </a:graphic>
      </p:graphicFrame>
      <p:sp>
        <p:nvSpPr>
          <p:cNvPr id="12" name="Rectangle 11"/>
          <p:cNvSpPr/>
          <p:nvPr/>
        </p:nvSpPr>
        <p:spPr>
          <a:xfrm>
            <a:off x="1143000" y="4486870"/>
            <a:ext cx="7010400" cy="1200329"/>
          </a:xfrm>
          <a:prstGeom prst="rect">
            <a:avLst/>
          </a:prstGeom>
        </p:spPr>
        <p:txBody>
          <a:bodyPr wrap="square">
            <a:spAutoFit/>
          </a:bodyPr>
          <a:lstStyle/>
          <a:p>
            <a:pPr algn="ctr"/>
            <a:r>
              <a:rPr lang="en-US" b="1" i="1" dirty="0" smtClean="0">
                <a:latin typeface="Footlight MT Light" panose="0204060206030A020304" pitchFamily="18" charset="0"/>
              </a:rPr>
              <a:t>Note</a:t>
            </a:r>
            <a:r>
              <a:rPr lang="en-US" b="1" i="1" dirty="0">
                <a:latin typeface="Footlight MT Light" panose="0204060206030A020304" pitchFamily="18" charset="0"/>
              </a:rPr>
              <a:t>: </a:t>
            </a:r>
            <a:r>
              <a:rPr lang="en-US" b="1" i="1" dirty="0" err="1">
                <a:latin typeface="Footlight MT Light" panose="0204060206030A020304" pitchFamily="18" charset="0"/>
              </a:rPr>
              <a:t>CJA</a:t>
            </a:r>
            <a:r>
              <a:rPr lang="en-US" b="1" i="1" dirty="0">
                <a:latin typeface="Footlight MT Light" panose="0204060206030A020304" pitchFamily="18" charset="0"/>
              </a:rPr>
              <a:t> Attorneys will only need </a:t>
            </a:r>
            <a:r>
              <a:rPr lang="en-US" b="1" i="1" dirty="0">
                <a:solidFill>
                  <a:srgbClr val="C00000"/>
                </a:solidFill>
                <a:latin typeface="Footlight MT Light" panose="0204060206030A020304" pitchFamily="18" charset="0"/>
              </a:rPr>
              <a:t>one PACER account </a:t>
            </a:r>
            <a:r>
              <a:rPr lang="en-US" b="1" i="1" dirty="0">
                <a:latin typeface="Footlight MT Light" panose="0204060206030A020304" pitchFamily="18" charset="0"/>
              </a:rPr>
              <a:t>for filing and viewing in </a:t>
            </a:r>
            <a:r>
              <a:rPr lang="en-US" b="1" i="1" dirty="0" smtClean="0">
                <a:latin typeface="Footlight MT Light" panose="0204060206030A020304" pitchFamily="18" charset="0"/>
              </a:rPr>
              <a:t>CM/</a:t>
            </a:r>
            <a:r>
              <a:rPr lang="en-US" b="1" i="1" dirty="0" err="1" smtClean="0">
                <a:latin typeface="Footlight MT Light" panose="0204060206030A020304" pitchFamily="18" charset="0"/>
              </a:rPr>
              <a:t>ECF</a:t>
            </a:r>
            <a:r>
              <a:rPr lang="en-US" b="1" i="1" dirty="0" smtClean="0">
                <a:latin typeface="Footlight MT Light" panose="0204060206030A020304" pitchFamily="18" charset="0"/>
              </a:rPr>
              <a:t> </a:t>
            </a:r>
            <a:r>
              <a:rPr lang="en-US" b="1" i="1" dirty="0" err="1" smtClean="0">
                <a:latin typeface="Footlight MT Light" panose="0204060206030A020304" pitchFamily="18" charset="0"/>
              </a:rPr>
              <a:t>NextGen</a:t>
            </a:r>
            <a:r>
              <a:rPr lang="en-US" b="1" i="1" dirty="0">
                <a:latin typeface="Footlight MT Light" panose="0204060206030A020304" pitchFamily="18" charset="0"/>
              </a:rPr>
              <a:t>. </a:t>
            </a:r>
            <a:r>
              <a:rPr lang="en-US" i="1" dirty="0">
                <a:latin typeface="Footlight MT Light" panose="0204060206030A020304" pitchFamily="18" charset="0"/>
              </a:rPr>
              <a:t>If </a:t>
            </a:r>
            <a:r>
              <a:rPr lang="en-US" i="1" dirty="0" smtClean="0">
                <a:latin typeface="Footlight MT Light" panose="0204060206030A020304" pitchFamily="18" charset="0"/>
              </a:rPr>
              <a:t>they have </a:t>
            </a:r>
            <a:r>
              <a:rPr lang="en-US" i="1" dirty="0">
                <a:latin typeface="Footlight MT Light" panose="0204060206030A020304" pitchFamily="18" charset="0"/>
              </a:rPr>
              <a:t>a separate exempt </a:t>
            </a:r>
            <a:r>
              <a:rPr lang="en-US" i="1" dirty="0" err="1">
                <a:latin typeface="Footlight MT Light" panose="0204060206030A020304" pitchFamily="18" charset="0"/>
              </a:rPr>
              <a:t>CJA</a:t>
            </a:r>
            <a:r>
              <a:rPr lang="en-US" i="1" dirty="0">
                <a:latin typeface="Footlight MT Light" panose="0204060206030A020304" pitchFamily="18" charset="0"/>
              </a:rPr>
              <a:t> account now, those exempt privileges will be added to </a:t>
            </a:r>
            <a:r>
              <a:rPr lang="en-US" i="1" dirty="0" smtClean="0">
                <a:latin typeface="Footlight MT Light" panose="0204060206030A020304" pitchFamily="18" charset="0"/>
              </a:rPr>
              <a:t>their </a:t>
            </a:r>
            <a:r>
              <a:rPr lang="en-US" i="1" dirty="0">
                <a:latin typeface="Footlight MT Light" panose="0204060206030A020304" pitchFamily="18" charset="0"/>
              </a:rPr>
              <a:t>individual upgraded PACER account.</a:t>
            </a:r>
          </a:p>
        </p:txBody>
      </p:sp>
    </p:spTree>
    <p:extLst>
      <p:ext uri="{BB962C8B-B14F-4D97-AF65-F5344CB8AC3E}">
        <p14:creationId xmlns:p14="http://schemas.microsoft.com/office/powerpoint/2010/main" val="178417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1000"/>
                                        <p:tgtEl>
                                          <p:spTgt spid="12">
                                            <p:txEl>
                                              <p:pRg st="0" end="0"/>
                                            </p:txEl>
                                          </p:spTgt>
                                        </p:tgtEl>
                                      </p:cBhvr>
                                    </p:animEffect>
                                    <p:anim calcmode="lin" valueType="num">
                                      <p:cBhvr>
                                        <p:cTn id="1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371600"/>
            <a:ext cx="8420100" cy="677108"/>
          </a:xfrm>
          <a:prstGeom prst="rect">
            <a:avLst/>
          </a:prstGeom>
          <a:noFill/>
        </p:spPr>
        <p:txBody>
          <a:bodyPr wrap="square" rtlCol="0">
            <a:spAutoFit/>
          </a:bodyPr>
          <a:lstStyle/>
          <a:p>
            <a:pPr algn="ctr"/>
            <a:r>
              <a:rPr lang="en-US" sz="3800" dirty="0" err="1">
                <a:latin typeface="Footlight MT Light" panose="0204060206030A020304" pitchFamily="18" charset="0"/>
              </a:rPr>
              <a:t>CJA</a:t>
            </a:r>
            <a:r>
              <a:rPr lang="en-US" sz="3800" dirty="0">
                <a:latin typeface="Footlight MT Light" panose="0204060206030A020304" pitchFamily="18" charset="0"/>
              </a:rPr>
              <a:t> Attorney PACER Accounts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1565274" y="-1408927"/>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7200" y="2209800"/>
            <a:ext cx="4762500" cy="1569660"/>
          </a:xfrm>
          <a:prstGeom prst="rect">
            <a:avLst/>
          </a:prstGeom>
        </p:spPr>
        <p:txBody>
          <a:bodyPr wrap="square">
            <a:spAutoFit/>
          </a:bodyPr>
          <a:lstStyle/>
          <a:p>
            <a:r>
              <a:rPr lang="en-US" sz="1600" b="1" dirty="0">
                <a:latin typeface="Footlight MT Light" panose="0204060206030A020304" pitchFamily="18" charset="0"/>
              </a:rPr>
              <a:t>Register for a new PACER Account</a:t>
            </a:r>
          </a:p>
          <a:p>
            <a:pPr marL="342900" indent="-342900">
              <a:buFont typeface="+mj-lt"/>
              <a:buAutoNum type="arabicPeriod"/>
            </a:pPr>
            <a:r>
              <a:rPr lang="en-US" sz="1600" dirty="0">
                <a:latin typeface="Footlight MT Light" panose="0204060206030A020304" pitchFamily="18" charset="0"/>
              </a:rPr>
              <a:t>Follow the procedure to create a new </a:t>
            </a:r>
            <a:r>
              <a:rPr lang="en-US" sz="1600" dirty="0" smtClean="0">
                <a:latin typeface="Footlight MT Light" panose="0204060206030A020304" pitchFamily="18" charset="0"/>
              </a:rPr>
              <a:t/>
            </a:r>
            <a:br>
              <a:rPr lang="en-US" sz="1600" dirty="0" smtClean="0">
                <a:latin typeface="Footlight MT Light" panose="0204060206030A020304" pitchFamily="18" charset="0"/>
              </a:rPr>
            </a:br>
            <a:r>
              <a:rPr lang="en-US" sz="1600" dirty="0" smtClean="0">
                <a:latin typeface="Footlight MT Light" panose="0204060206030A020304" pitchFamily="18" charset="0"/>
              </a:rPr>
              <a:t>PACER Account.</a:t>
            </a:r>
          </a:p>
          <a:p>
            <a:pPr marL="342900" indent="-342900">
              <a:buFont typeface="+mj-lt"/>
              <a:buAutoNum type="arabicPeriod"/>
            </a:pPr>
            <a:r>
              <a:rPr lang="en-US" sz="1600" dirty="0" smtClean="0">
                <a:latin typeface="Footlight MT Light" panose="0204060206030A020304" pitchFamily="18" charset="0"/>
              </a:rPr>
              <a:t>On </a:t>
            </a:r>
            <a:r>
              <a:rPr lang="en-US" sz="1600" dirty="0">
                <a:latin typeface="Footlight MT Light" panose="0204060206030A020304" pitchFamily="18" charset="0"/>
              </a:rPr>
              <a:t>the registration page, check the box </a:t>
            </a:r>
            <a:r>
              <a:rPr lang="en-US" sz="1600" dirty="0" smtClean="0">
                <a:latin typeface="Footlight MT Light" panose="0204060206030A020304" pitchFamily="18" charset="0"/>
              </a:rPr>
              <a:t/>
            </a:r>
            <a:br>
              <a:rPr lang="en-US" sz="1600" dirty="0" smtClean="0">
                <a:latin typeface="Footlight MT Light" panose="0204060206030A020304" pitchFamily="18" charset="0"/>
              </a:rPr>
            </a:br>
            <a:r>
              <a:rPr lang="en-US" sz="1600" dirty="0" smtClean="0">
                <a:latin typeface="Footlight MT Light" panose="0204060206030A020304" pitchFamily="18" charset="0"/>
              </a:rPr>
              <a:t>to </a:t>
            </a:r>
            <a:r>
              <a:rPr lang="en-US" sz="1600" dirty="0">
                <a:latin typeface="Footlight MT Light" panose="0204060206030A020304" pitchFamily="18" charset="0"/>
              </a:rPr>
              <a:t>indicate that they are a member of </a:t>
            </a:r>
            <a:r>
              <a:rPr lang="en-US" sz="1600" dirty="0" smtClean="0">
                <a:latin typeface="Footlight MT Light" panose="0204060206030A020304" pitchFamily="18" charset="0"/>
              </a:rPr>
              <a:t/>
            </a:r>
            <a:br>
              <a:rPr lang="en-US" sz="1600" dirty="0" smtClean="0">
                <a:latin typeface="Footlight MT Light" panose="0204060206030A020304" pitchFamily="18" charset="0"/>
              </a:rPr>
            </a:br>
            <a:r>
              <a:rPr lang="en-US" sz="1600" dirty="0" smtClean="0">
                <a:latin typeface="Footlight MT Light" panose="0204060206030A020304" pitchFamily="18" charset="0"/>
              </a:rPr>
              <a:t>the </a:t>
            </a:r>
            <a:r>
              <a:rPr lang="en-US" sz="1600" b="1" dirty="0" err="1">
                <a:latin typeface="Footlight MT Light" panose="0204060206030A020304" pitchFamily="18" charset="0"/>
              </a:rPr>
              <a:t>CJA</a:t>
            </a:r>
            <a:r>
              <a:rPr lang="en-US" sz="1600" b="1" dirty="0">
                <a:latin typeface="Footlight MT Light" panose="0204060206030A020304" pitchFamily="18" charset="0"/>
              </a:rPr>
              <a:t> Panel </a:t>
            </a:r>
            <a:r>
              <a:rPr lang="en-US" sz="1600" dirty="0">
                <a:latin typeface="Footlight MT Light" panose="0204060206030A020304" pitchFamily="18" charset="0"/>
              </a:rPr>
              <a:t>and select the </a:t>
            </a:r>
            <a:r>
              <a:rPr lang="en-US" sz="1600" b="1" dirty="0" err="1" smtClean="0">
                <a:latin typeface="Footlight MT Light" panose="0204060206030A020304" pitchFamily="18" charset="0"/>
              </a:rPr>
              <a:t>CJA</a:t>
            </a:r>
            <a:r>
              <a:rPr lang="en-US" sz="1600" b="1" dirty="0" smtClean="0">
                <a:latin typeface="Footlight MT Light" panose="0204060206030A020304" pitchFamily="18" charset="0"/>
              </a:rPr>
              <a:t> Jurisdiction</a:t>
            </a:r>
            <a:r>
              <a:rPr lang="en-US" sz="1600" dirty="0">
                <a:latin typeface="Footlight MT Light" panose="0204060206030A020304" pitchFamily="18" charset="0"/>
              </a:rPr>
              <a:t>.</a:t>
            </a:r>
          </a:p>
        </p:txBody>
      </p:sp>
      <p:pic>
        <p:nvPicPr>
          <p:cNvPr id="14" name="Picture 13"/>
          <p:cNvPicPr/>
          <p:nvPr/>
        </p:nvPicPr>
        <p:blipFill rotWithShape="1">
          <a:blip r:embed="rId7">
            <a:extLst>
              <a:ext uri="{28A0092B-C50C-407E-A947-70E740481C1C}">
                <a14:useLocalDpi xmlns:a14="http://schemas.microsoft.com/office/drawing/2010/main" val="0"/>
              </a:ext>
            </a:extLst>
          </a:blip>
          <a:srcRect b="47910"/>
          <a:stretch/>
        </p:blipFill>
        <p:spPr bwMode="auto">
          <a:xfrm>
            <a:off x="4864735" y="2363017"/>
            <a:ext cx="3745865" cy="114300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Rectangle 14"/>
          <p:cNvSpPr/>
          <p:nvPr/>
        </p:nvSpPr>
        <p:spPr>
          <a:xfrm>
            <a:off x="457200" y="4038600"/>
            <a:ext cx="8496300" cy="1815882"/>
          </a:xfrm>
          <a:prstGeom prst="rect">
            <a:avLst/>
          </a:prstGeom>
        </p:spPr>
        <p:txBody>
          <a:bodyPr wrap="square">
            <a:spAutoFit/>
          </a:bodyPr>
          <a:lstStyle/>
          <a:p>
            <a:r>
              <a:rPr lang="en-US" sz="1600" b="1" dirty="0" smtClean="0">
                <a:latin typeface="Footlight MT Light" panose="0204060206030A020304" pitchFamily="18" charset="0"/>
              </a:rPr>
              <a:t>Upgrade </a:t>
            </a:r>
            <a:r>
              <a:rPr lang="en-US" sz="1600" b="1" dirty="0">
                <a:latin typeface="Footlight MT Light" panose="0204060206030A020304" pitchFamily="18" charset="0"/>
              </a:rPr>
              <a:t>Legacy PACER Account</a:t>
            </a:r>
          </a:p>
          <a:p>
            <a:pPr marL="342900" indent="-342900">
              <a:buFont typeface="+mj-lt"/>
              <a:buAutoNum type="arabicPeriod"/>
            </a:pPr>
            <a:r>
              <a:rPr lang="en-US" sz="1600" dirty="0">
                <a:latin typeface="Footlight MT Light" panose="0204060206030A020304" pitchFamily="18" charset="0"/>
              </a:rPr>
              <a:t>Follow the procedures to upgrade their Legacy Pacer </a:t>
            </a:r>
            <a:r>
              <a:rPr lang="en-US" sz="1600" dirty="0" smtClean="0">
                <a:latin typeface="Footlight MT Light" panose="0204060206030A020304" pitchFamily="18" charset="0"/>
              </a:rPr>
              <a:t>Account.</a:t>
            </a:r>
          </a:p>
          <a:p>
            <a:pPr marL="342900" indent="-342900">
              <a:buFont typeface="+mj-lt"/>
              <a:buAutoNum type="arabicPeriod"/>
            </a:pPr>
            <a:r>
              <a:rPr lang="en-US" sz="1600" b="1" dirty="0" smtClean="0">
                <a:latin typeface="Footlight MT Light" panose="0204060206030A020304" pitchFamily="18" charset="0"/>
              </a:rPr>
              <a:t>Contact </a:t>
            </a:r>
            <a:r>
              <a:rPr lang="en-US" sz="1600" b="1" dirty="0">
                <a:latin typeface="Footlight MT Light" panose="0204060206030A020304" pitchFamily="18" charset="0"/>
              </a:rPr>
              <a:t>the PACER Service Center</a:t>
            </a:r>
            <a:r>
              <a:rPr lang="en-US" sz="1600" dirty="0">
                <a:latin typeface="Footlight MT Light" panose="0204060206030A020304" pitchFamily="18" charset="0"/>
              </a:rPr>
              <a:t> (</a:t>
            </a:r>
            <a:r>
              <a:rPr lang="en-US" sz="1600" dirty="0" err="1">
                <a:latin typeface="Footlight MT Light" panose="0204060206030A020304" pitchFamily="18" charset="0"/>
              </a:rPr>
              <a:t>PSC</a:t>
            </a:r>
            <a:r>
              <a:rPr lang="en-US" sz="1600" dirty="0">
                <a:latin typeface="Footlight MT Light" panose="0204060206030A020304" pitchFamily="18" charset="0"/>
              </a:rPr>
              <a:t>) by email at </a:t>
            </a:r>
            <a:r>
              <a:rPr lang="en-US" sz="1600" dirty="0" smtClean="0">
                <a:latin typeface="Footlight MT Light" panose="0204060206030A020304" pitchFamily="18" charset="0"/>
                <a:hlinkClick r:id="rId8"/>
              </a:rPr>
              <a:t>pacer@psc.uscourts.gov</a:t>
            </a:r>
            <a:r>
              <a:rPr lang="en-US" sz="1600" dirty="0" smtClean="0">
                <a:latin typeface="Footlight MT Light" panose="0204060206030A020304" pitchFamily="18" charset="0"/>
              </a:rPr>
              <a:t> or </a:t>
            </a:r>
            <a:r>
              <a:rPr lang="en-US" sz="1600" dirty="0">
                <a:latin typeface="Footlight MT Light" panose="0204060206030A020304" pitchFamily="18" charset="0"/>
              </a:rPr>
              <a:t>by phone at 800-676-6856 and provide the following information to the </a:t>
            </a:r>
            <a:r>
              <a:rPr lang="en-US" sz="1600" dirty="0" err="1">
                <a:latin typeface="Footlight MT Light" panose="0204060206030A020304" pitchFamily="18" charset="0"/>
              </a:rPr>
              <a:t>PSC</a:t>
            </a:r>
            <a:r>
              <a:rPr lang="en-US" sz="1600" dirty="0">
                <a:latin typeface="Footlight MT Light" panose="0204060206030A020304" pitchFamily="18" charset="0"/>
              </a:rPr>
              <a:t>:</a:t>
            </a:r>
          </a:p>
          <a:p>
            <a:r>
              <a:rPr lang="en-US" sz="1600" dirty="0">
                <a:latin typeface="Footlight MT Light" panose="0204060206030A020304" pitchFamily="18" charset="0"/>
              </a:rPr>
              <a:t>	</a:t>
            </a:r>
            <a:r>
              <a:rPr lang="en-US" sz="1600" dirty="0" smtClean="0">
                <a:latin typeface="Footlight MT Light" panose="0204060206030A020304" pitchFamily="18" charset="0"/>
              </a:rPr>
              <a:t>Name, PACER Username, Account </a:t>
            </a:r>
            <a:r>
              <a:rPr lang="en-US" sz="1600" dirty="0">
                <a:latin typeface="Footlight MT Light" panose="0204060206030A020304" pitchFamily="18" charset="0"/>
              </a:rPr>
              <a:t>number for upgraded PACER </a:t>
            </a:r>
            <a:r>
              <a:rPr lang="en-US" sz="1600" dirty="0" smtClean="0">
                <a:latin typeface="Footlight MT Light" panose="0204060206030A020304" pitchFamily="18" charset="0"/>
              </a:rPr>
              <a:t>Account, List </a:t>
            </a:r>
            <a:r>
              <a:rPr lang="en-US" sz="1600" dirty="0">
                <a:latin typeface="Footlight MT Light" panose="0204060206030A020304" pitchFamily="18" charset="0"/>
              </a:rPr>
              <a:t>the </a:t>
            </a:r>
            <a:r>
              <a:rPr lang="en-US" sz="1600" dirty="0" smtClean="0">
                <a:latin typeface="Footlight MT Light" panose="0204060206030A020304" pitchFamily="18" charset="0"/>
              </a:rPr>
              <a:t>	Southern District </a:t>
            </a:r>
            <a:r>
              <a:rPr lang="en-US" sz="1600" dirty="0">
                <a:latin typeface="Footlight MT Light" panose="0204060206030A020304" pitchFamily="18" charset="0"/>
              </a:rPr>
              <a:t>of </a:t>
            </a:r>
            <a:r>
              <a:rPr lang="en-US" sz="1600" dirty="0" smtClean="0">
                <a:latin typeface="Footlight MT Light" panose="0204060206030A020304" pitchFamily="18" charset="0"/>
              </a:rPr>
              <a:t>CA as </a:t>
            </a:r>
            <a:r>
              <a:rPr lang="en-US" sz="1600" dirty="0">
                <a:latin typeface="Footlight MT Light" panose="0204060206030A020304" pitchFamily="18" charset="0"/>
              </a:rPr>
              <a:t>the court in which they are appointed to the </a:t>
            </a:r>
            <a:r>
              <a:rPr lang="en-US" sz="1600" dirty="0" err="1">
                <a:latin typeface="Footlight MT Light" panose="0204060206030A020304" pitchFamily="18" charset="0"/>
              </a:rPr>
              <a:t>CJA</a:t>
            </a:r>
            <a:r>
              <a:rPr lang="en-US" sz="1600" dirty="0">
                <a:latin typeface="Footlight MT Light" panose="0204060206030A020304" pitchFamily="18" charset="0"/>
              </a:rPr>
              <a:t> Panel.</a:t>
            </a:r>
          </a:p>
          <a:p>
            <a:r>
              <a:rPr lang="en-US" sz="1600" dirty="0">
                <a:latin typeface="Footlight MT Light" panose="0204060206030A020304" pitchFamily="18" charset="0"/>
              </a:rPr>
              <a:t>3.  The </a:t>
            </a:r>
            <a:r>
              <a:rPr lang="en-US" sz="1600" dirty="0" err="1">
                <a:latin typeface="Footlight MT Light" panose="0204060206030A020304" pitchFamily="18" charset="0"/>
              </a:rPr>
              <a:t>PSC</a:t>
            </a:r>
            <a:r>
              <a:rPr lang="en-US" sz="1600" dirty="0">
                <a:latin typeface="Footlight MT Light" panose="0204060206030A020304" pitchFamily="18" charset="0"/>
              </a:rPr>
              <a:t> will send an email with instructions on how to proceed</a:t>
            </a:r>
            <a:r>
              <a:rPr lang="en-US" sz="1600" dirty="0" smtClean="0">
                <a:latin typeface="Footlight MT Light" panose="0204060206030A020304" pitchFamily="18" charset="0"/>
              </a:rPr>
              <a:t>.</a:t>
            </a:r>
            <a:endParaRPr lang="en-US" sz="1600" dirty="0">
              <a:latin typeface="Footlight MT Light" panose="0204060206030A020304" pitchFamily="18" charset="0"/>
            </a:endParaRPr>
          </a:p>
        </p:txBody>
      </p:sp>
    </p:spTree>
    <p:extLst>
      <p:ext uri="{BB962C8B-B14F-4D97-AF65-F5344CB8AC3E}">
        <p14:creationId xmlns:p14="http://schemas.microsoft.com/office/powerpoint/2010/main" val="393439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1000"/>
                                        <p:tgtEl>
                                          <p:spTgt spid="15">
                                            <p:txEl>
                                              <p:pRg st="0" end="0"/>
                                            </p:txEl>
                                          </p:spTgt>
                                        </p:tgtEl>
                                      </p:cBhvr>
                                    </p:animEffect>
                                    <p:anim calcmode="lin" valueType="num">
                                      <p:cBhvr>
                                        <p:cTn id="1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1000"/>
                                        <p:tgtEl>
                                          <p:spTgt spid="15">
                                            <p:txEl>
                                              <p:pRg st="1" end="1"/>
                                            </p:txEl>
                                          </p:spTgt>
                                        </p:tgtEl>
                                      </p:cBhvr>
                                    </p:animEffect>
                                    <p:anim calcmode="lin" valueType="num">
                                      <p:cBhvr>
                                        <p:cTn id="2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1000"/>
                                        <p:tgtEl>
                                          <p:spTgt spid="15">
                                            <p:txEl>
                                              <p:pRg st="2" end="2"/>
                                            </p:txEl>
                                          </p:spTgt>
                                        </p:tgtEl>
                                      </p:cBhvr>
                                    </p:animEffect>
                                    <p:anim calcmode="lin" valueType="num">
                                      <p:cBhvr>
                                        <p:cTn id="2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5">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fade">
                                      <p:cBhvr>
                                        <p:cTn id="32" dur="1000"/>
                                        <p:tgtEl>
                                          <p:spTgt spid="15">
                                            <p:txEl>
                                              <p:pRg st="3" end="3"/>
                                            </p:txEl>
                                          </p:spTgt>
                                        </p:tgtEl>
                                      </p:cBhvr>
                                    </p:animEffect>
                                    <p:anim calcmode="lin" valueType="num">
                                      <p:cBhvr>
                                        <p:cTn id="33"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fade">
                                      <p:cBhvr>
                                        <p:cTn id="37" dur="1000"/>
                                        <p:tgtEl>
                                          <p:spTgt spid="15">
                                            <p:txEl>
                                              <p:pRg st="4" end="4"/>
                                            </p:txEl>
                                          </p:spTgt>
                                        </p:tgtEl>
                                      </p:cBhvr>
                                    </p:animEffect>
                                    <p:anim calcmode="lin" valueType="num">
                                      <p:cBhvr>
                                        <p:cTn id="38"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676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371600"/>
            <a:ext cx="8420100" cy="677108"/>
          </a:xfrm>
          <a:prstGeom prst="rect">
            <a:avLst/>
          </a:prstGeom>
          <a:noFill/>
        </p:spPr>
        <p:txBody>
          <a:bodyPr wrap="square" rtlCol="0">
            <a:spAutoFit/>
          </a:bodyPr>
          <a:lstStyle/>
          <a:p>
            <a:pPr algn="ctr"/>
            <a:r>
              <a:rPr lang="en-US" sz="3800">
                <a:latin typeface="Footlight MT Light" panose="0204060206030A020304" pitchFamily="18" charset="0"/>
              </a:rPr>
              <a:t>Change PACER Exemption Status</a:t>
            </a:r>
            <a:endParaRPr lang="en-US" sz="38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5029200" y="-1418409"/>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9105070"/>
              </p:ext>
            </p:extLst>
          </p:nvPr>
        </p:nvGraphicFramePr>
        <p:xfrm>
          <a:off x="457200" y="2743200"/>
          <a:ext cx="8286750" cy="1280160"/>
        </p:xfrm>
        <a:graphic>
          <a:graphicData uri="http://schemas.openxmlformats.org/drawingml/2006/table">
            <a:tbl>
              <a:tblPr firstRow="1" bandRow="1">
                <a:tableStyleId>{616DA210-FB5B-4158-B5E0-FEB733F419BA}</a:tableStyleId>
              </a:tblPr>
              <a:tblGrid>
                <a:gridCol w="4143375"/>
                <a:gridCol w="4143375"/>
              </a:tblGrid>
              <a:tr h="370840">
                <a:tc>
                  <a:txBody>
                    <a:bodyPr/>
                    <a:lstStyle/>
                    <a:p>
                      <a:pPr algn="ctr"/>
                      <a:r>
                        <a:rPr lang="en-US" sz="2400" dirty="0" smtClean="0">
                          <a:latin typeface="Footlight MT Light" panose="0204060206030A020304" pitchFamily="18" charset="0"/>
                        </a:rPr>
                        <a:t>If Attorney…</a:t>
                      </a:r>
                      <a:endParaRPr lang="en-US" sz="2400" dirty="0">
                        <a:latin typeface="Footlight MT Light" panose="0204060206030A020304" pitchFamily="18" charset="0"/>
                      </a:endParaRPr>
                    </a:p>
                  </a:txBody>
                  <a:tcPr/>
                </a:tc>
                <a:tc>
                  <a:txBody>
                    <a:bodyPr/>
                    <a:lstStyle/>
                    <a:p>
                      <a:pPr algn="ctr"/>
                      <a:r>
                        <a:rPr lang="en-US" sz="2400" dirty="0" smtClean="0">
                          <a:latin typeface="Footlight MT Light" panose="0204060206030A020304" pitchFamily="18" charset="0"/>
                        </a:rPr>
                        <a:t>Then Attorney…</a:t>
                      </a:r>
                      <a:endParaRPr lang="en-US" sz="2400" dirty="0">
                        <a:latin typeface="Footlight MT Light" panose="0204060206030A020304" pitchFamily="18" charset="0"/>
                      </a:endParaRPr>
                    </a:p>
                  </a:txBody>
                  <a:tcPr/>
                </a:tc>
              </a:tr>
              <a:tr h="370840">
                <a:tc>
                  <a:txBody>
                    <a:bodyPr/>
                    <a:lstStyle/>
                    <a:p>
                      <a:pPr algn="ctr"/>
                      <a:r>
                        <a:rPr lang="en-US" sz="1600" dirty="0" smtClean="0">
                          <a:latin typeface="Footlight MT Light" panose="0204060206030A020304" pitchFamily="18" charset="0"/>
                        </a:rPr>
                        <a:t>Is a </a:t>
                      </a:r>
                      <a:r>
                        <a:rPr lang="en-US" sz="1600" dirty="0" err="1" smtClean="0">
                          <a:latin typeface="Footlight MT Light" panose="0204060206030A020304" pitchFamily="18" charset="0"/>
                        </a:rPr>
                        <a:t>CJA</a:t>
                      </a:r>
                      <a:r>
                        <a:rPr lang="en-US" sz="1600" dirty="0" smtClean="0">
                          <a:latin typeface="Footlight MT Light" panose="0204060206030A020304" pitchFamily="18" charset="0"/>
                        </a:rPr>
                        <a:t> Attorney and needs to change to Exemption Status…</a:t>
                      </a:r>
                    </a:p>
                    <a:p>
                      <a:pPr algn="ctr"/>
                      <a:endParaRPr lang="en-US" sz="1600" dirty="0" smtClean="0">
                        <a:latin typeface="Footlight MT Light" panose="0204060206030A020304" pitchFamily="18" charset="0"/>
                      </a:endParaRPr>
                    </a:p>
                  </a:txBody>
                  <a:tcPr>
                    <a:solidFill>
                      <a:schemeClr val="bg1">
                        <a:lumMod val="75000"/>
                        <a:alpha val="20000"/>
                      </a:schemeClr>
                    </a:solidFill>
                  </a:tcPr>
                </a:tc>
                <a:tc>
                  <a:txBody>
                    <a:bodyPr/>
                    <a:lstStyle/>
                    <a:p>
                      <a:pPr algn="ctr"/>
                      <a:r>
                        <a:rPr lang="en-US" sz="1600" dirty="0" smtClean="0">
                          <a:latin typeface="Footlight MT Light" panose="0204060206030A020304" pitchFamily="18" charset="0"/>
                        </a:rPr>
                        <a:t>Must </a:t>
                      </a:r>
                      <a:r>
                        <a:rPr lang="en-US" sz="1600" b="1" dirty="0" smtClean="0">
                          <a:solidFill>
                            <a:srgbClr val="C00000"/>
                          </a:solidFill>
                          <a:latin typeface="Footlight MT Light" panose="0204060206030A020304" pitchFamily="18" charset="0"/>
                        </a:rPr>
                        <a:t>TOGGLE </a:t>
                      </a:r>
                      <a:r>
                        <a:rPr lang="en-US" sz="1600" dirty="0" smtClean="0">
                          <a:latin typeface="Footlight MT Light" panose="0204060206030A020304" pitchFamily="18" charset="0"/>
                        </a:rPr>
                        <a:t>Between exempt and not exempt.</a:t>
                      </a:r>
                    </a:p>
                  </a:txBody>
                  <a:tcPr>
                    <a:solidFill>
                      <a:schemeClr val="bg1">
                        <a:lumMod val="75000"/>
                        <a:alpha val="20000"/>
                      </a:schemeClr>
                    </a:solidFill>
                  </a:tcPr>
                </a:tc>
              </a:tr>
            </a:tbl>
          </a:graphicData>
        </a:graphic>
      </p:graphicFrame>
      <p:sp>
        <p:nvSpPr>
          <p:cNvPr id="12" name="Rectangle 11"/>
          <p:cNvSpPr/>
          <p:nvPr/>
        </p:nvSpPr>
        <p:spPr>
          <a:xfrm>
            <a:off x="838200" y="4486870"/>
            <a:ext cx="7543800" cy="1200329"/>
          </a:xfrm>
          <a:prstGeom prst="rect">
            <a:avLst/>
          </a:prstGeom>
        </p:spPr>
        <p:txBody>
          <a:bodyPr wrap="square">
            <a:spAutoFit/>
          </a:bodyPr>
          <a:lstStyle/>
          <a:p>
            <a:pPr algn="ctr"/>
            <a:r>
              <a:rPr lang="en-US" dirty="0">
                <a:latin typeface="Footlight MT Light" panose="0204060206030A020304" pitchFamily="18" charset="0"/>
              </a:rPr>
              <a:t>When viewing documents or docket sheets in a case in which </a:t>
            </a:r>
            <a:r>
              <a:rPr lang="en-US" dirty="0" smtClean="0">
                <a:latin typeface="Footlight MT Light" panose="0204060206030A020304" pitchFamily="18" charset="0"/>
              </a:rPr>
              <a:t>attorneys </a:t>
            </a:r>
            <a:r>
              <a:rPr lang="en-US" dirty="0">
                <a:latin typeface="Footlight MT Light" panose="0204060206030A020304" pitchFamily="18" charset="0"/>
              </a:rPr>
              <a:t>are appointed as </a:t>
            </a:r>
            <a:r>
              <a:rPr lang="en-US" dirty="0" err="1">
                <a:latin typeface="Footlight MT Light" panose="0204060206030A020304" pitchFamily="18" charset="0"/>
              </a:rPr>
              <a:t>CJA</a:t>
            </a:r>
            <a:r>
              <a:rPr lang="en-US" dirty="0">
                <a:latin typeface="Footlight MT Light" panose="0204060206030A020304" pitchFamily="18" charset="0"/>
              </a:rPr>
              <a:t> counsel, </a:t>
            </a:r>
            <a:r>
              <a:rPr lang="en-US" dirty="0" smtClean="0">
                <a:latin typeface="Footlight MT Light" panose="0204060206030A020304" pitchFamily="18" charset="0"/>
              </a:rPr>
              <a:t>they must change </a:t>
            </a:r>
            <a:r>
              <a:rPr lang="en-US" dirty="0">
                <a:latin typeface="Footlight MT Light" panose="0204060206030A020304" pitchFamily="18" charset="0"/>
              </a:rPr>
              <a:t>the PACER Exemption Status. </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a:latin typeface="Footlight MT Light" panose="0204060206030A020304" pitchFamily="18" charset="0"/>
            </a:endParaRPr>
          </a:p>
          <a:p>
            <a:pPr algn="ctr"/>
            <a:r>
              <a:rPr lang="en-US" dirty="0">
                <a:latin typeface="Footlight MT Light" panose="0204060206030A020304" pitchFamily="18" charset="0"/>
              </a:rPr>
              <a:t>Each time they log into </a:t>
            </a:r>
            <a:r>
              <a:rPr lang="en-US" dirty="0" err="1">
                <a:latin typeface="Footlight MT Light" panose="0204060206030A020304" pitchFamily="18" charset="0"/>
              </a:rPr>
              <a:t>NextGen</a:t>
            </a:r>
            <a:r>
              <a:rPr lang="en-US" dirty="0">
                <a:latin typeface="Footlight MT Light" panose="0204060206030A020304" pitchFamily="18" charset="0"/>
              </a:rPr>
              <a:t> the status will default to </a:t>
            </a:r>
            <a:r>
              <a:rPr lang="en-US" b="1" dirty="0">
                <a:latin typeface="Footlight MT Light" panose="0204060206030A020304" pitchFamily="18" charset="0"/>
              </a:rPr>
              <a:t>Not Exempt</a:t>
            </a:r>
            <a:r>
              <a:rPr lang="en-US" dirty="0">
                <a:latin typeface="Footlight MT Light" panose="0204060206030A020304" pitchFamily="18" charset="0"/>
              </a:rPr>
              <a:t>. </a:t>
            </a:r>
          </a:p>
        </p:txBody>
      </p:sp>
    </p:spTree>
    <p:extLst>
      <p:ext uri="{BB962C8B-B14F-4D97-AF65-F5344CB8AC3E}">
        <p14:creationId xmlns:p14="http://schemas.microsoft.com/office/powerpoint/2010/main" val="192066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1000"/>
                                        <p:tgtEl>
                                          <p:spTgt spid="12">
                                            <p:txEl>
                                              <p:pRg st="0" end="0"/>
                                            </p:txEl>
                                          </p:spTgt>
                                        </p:tgtEl>
                                      </p:cBhvr>
                                    </p:animEffect>
                                    <p:anim calcmode="lin" valueType="num">
                                      <p:cBhvr>
                                        <p:cTn id="1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1000"/>
                                        <p:tgtEl>
                                          <p:spTgt spid="12">
                                            <p:txEl>
                                              <p:pRg st="1" end="1"/>
                                            </p:txEl>
                                          </p:spTgt>
                                        </p:tgtEl>
                                      </p:cBhvr>
                                    </p:animEffect>
                                    <p:anim calcmode="lin" valueType="num">
                                      <p:cBhvr>
                                        <p:cTn id="19"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371600"/>
            <a:ext cx="8420100" cy="677108"/>
          </a:xfrm>
          <a:prstGeom prst="rect">
            <a:avLst/>
          </a:prstGeom>
          <a:noFill/>
        </p:spPr>
        <p:txBody>
          <a:bodyPr wrap="square" rtlCol="0">
            <a:spAutoFit/>
          </a:bodyPr>
          <a:lstStyle/>
          <a:p>
            <a:pPr algn="ctr"/>
            <a:r>
              <a:rPr lang="en-US" sz="3800">
                <a:latin typeface="Footlight MT Light" panose="0204060206030A020304" pitchFamily="18" charset="0"/>
              </a:rPr>
              <a:t>Change PACER Exemption Status</a:t>
            </a:r>
            <a:endParaRPr lang="en-US" sz="38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5029200" y="-1418409"/>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0050" y="2209800"/>
            <a:ext cx="8305800" cy="3693319"/>
          </a:xfrm>
          <a:prstGeom prst="rect">
            <a:avLst/>
          </a:prstGeom>
        </p:spPr>
        <p:txBody>
          <a:bodyPr wrap="square">
            <a:spAutoFit/>
          </a:bodyPr>
          <a:lstStyle/>
          <a:p>
            <a:pPr marL="342900" indent="-342900">
              <a:buFont typeface="+mj-lt"/>
              <a:buAutoNum type="arabicPeriod"/>
            </a:pPr>
            <a:r>
              <a:rPr lang="en-US" dirty="0">
                <a:latin typeface="Footlight MT Light" panose="0204060206030A020304" pitchFamily="18" charset="0"/>
              </a:rPr>
              <a:t>Log into </a:t>
            </a:r>
            <a:r>
              <a:rPr lang="en-US" b="1" dirty="0" smtClean="0">
                <a:latin typeface="Footlight MT Light" panose="0204060206030A020304" pitchFamily="18" charset="0"/>
              </a:rPr>
              <a:t>CM/</a:t>
            </a:r>
            <a:r>
              <a:rPr lang="en-US" b="1" dirty="0" err="1" smtClean="0">
                <a:latin typeface="Footlight MT Light" panose="0204060206030A020304" pitchFamily="18" charset="0"/>
              </a:rPr>
              <a:t>ECF</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b="1" dirty="0" err="1" smtClean="0">
                <a:latin typeface="Footlight MT Light" panose="0204060206030A020304" pitchFamily="18" charset="0"/>
              </a:rPr>
              <a:t>NextGen</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342900" indent="-342900">
              <a:buFont typeface="+mj-lt"/>
              <a:buAutoNum type="arabicPeriod"/>
            </a:pPr>
            <a:r>
              <a:rPr lang="en-US" dirty="0" smtClean="0">
                <a:latin typeface="Footlight MT Light" panose="0204060206030A020304" pitchFamily="18" charset="0"/>
              </a:rPr>
              <a:t>Click </a:t>
            </a:r>
            <a:r>
              <a:rPr lang="en-US" dirty="0">
                <a:latin typeface="Footlight MT Light" panose="0204060206030A020304" pitchFamily="18" charset="0"/>
              </a:rPr>
              <a:t>on </a:t>
            </a:r>
            <a:r>
              <a:rPr lang="en-US" b="1" dirty="0" smtClean="0">
                <a:latin typeface="Footlight MT Light" panose="0204060206030A020304" pitchFamily="18" charset="0"/>
              </a:rPr>
              <a:t>Utilities</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342900" indent="-342900">
              <a:buFont typeface="+mj-lt"/>
              <a:buAutoNum type="arabicPeriod"/>
            </a:pPr>
            <a:r>
              <a:rPr lang="en-US" dirty="0" smtClean="0">
                <a:latin typeface="Footlight MT Light" panose="0204060206030A020304" pitchFamily="18" charset="0"/>
              </a:rPr>
              <a:t>Select </a:t>
            </a:r>
            <a:r>
              <a:rPr lang="en-US" dirty="0">
                <a:latin typeface="Footlight MT Light" panose="0204060206030A020304" pitchFamily="18" charset="0"/>
              </a:rPr>
              <a:t>Change PACER </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Exemption Status</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342900" indent="-342900">
              <a:buFont typeface="+mj-lt"/>
              <a:buAutoNum type="arabicPeriod"/>
            </a:pPr>
            <a:r>
              <a:rPr lang="en-US" dirty="0" smtClean="0">
                <a:latin typeface="Footlight MT Light" panose="0204060206030A020304" pitchFamily="18" charset="0"/>
              </a:rPr>
              <a:t>Select </a:t>
            </a:r>
            <a:r>
              <a:rPr lang="en-US" dirty="0" err="1">
                <a:latin typeface="Footlight MT Light" panose="0204060206030A020304" pitchFamily="18" charset="0"/>
              </a:rPr>
              <a:t>CJA</a:t>
            </a:r>
            <a:r>
              <a:rPr lang="en-US" dirty="0">
                <a:latin typeface="Footlight MT Light" panose="0204060206030A020304" pitchFamily="18" charset="0"/>
              </a:rPr>
              <a:t> and then </a:t>
            </a:r>
            <a:r>
              <a:rPr lang="en-US" dirty="0" smtClean="0">
                <a:latin typeface="Footlight MT Light" panose="0204060206030A020304" pitchFamily="18" charset="0"/>
              </a:rPr>
              <a:t>Submit.</a:t>
            </a:r>
          </a:p>
          <a:p>
            <a:endParaRPr lang="en-US" dirty="0" smtClean="0">
              <a:latin typeface="Footlight MT Light" panose="0204060206030A020304" pitchFamily="18" charset="0"/>
            </a:endParaRPr>
          </a:p>
          <a:p>
            <a:endParaRPr lang="en-US" dirty="0" smtClean="0">
              <a:latin typeface="Footlight MT Light" panose="0204060206030A020304" pitchFamily="18" charset="0"/>
            </a:endParaRPr>
          </a:p>
          <a:p>
            <a:pPr algn="ctr"/>
            <a:r>
              <a:rPr lang="en-US" i="1" dirty="0" smtClean="0">
                <a:latin typeface="Footlight MT Light" panose="0204060206030A020304" pitchFamily="18" charset="0"/>
              </a:rPr>
              <a:t>Note: The </a:t>
            </a:r>
            <a:r>
              <a:rPr lang="en-US" i="1" dirty="0">
                <a:latin typeface="Footlight MT Light" panose="0204060206030A020304" pitchFamily="18" charset="0"/>
              </a:rPr>
              <a:t>change to exempt is only good for the current session. The status will need to be changed each time they log in acting in their </a:t>
            </a:r>
            <a:r>
              <a:rPr lang="en-US" i="1" dirty="0" err="1">
                <a:latin typeface="Footlight MT Light" panose="0204060206030A020304" pitchFamily="18" charset="0"/>
              </a:rPr>
              <a:t>CJA</a:t>
            </a:r>
            <a:r>
              <a:rPr lang="en-US" i="1" dirty="0">
                <a:latin typeface="Footlight MT Light" panose="0204060206030A020304" pitchFamily="18" charset="0"/>
              </a:rPr>
              <a:t> capacity</a:t>
            </a:r>
            <a:r>
              <a:rPr lang="en-US" i="1" dirty="0" smtClean="0">
                <a:latin typeface="Footlight MT Light" panose="0204060206030A020304" pitchFamily="18" charset="0"/>
              </a:rPr>
              <a:t>.</a:t>
            </a:r>
            <a:endParaRPr lang="en-US" i="1" dirty="0">
              <a:latin typeface="Footlight MT Light" panose="0204060206030A020304" pitchFamily="18"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0603" y="2359508"/>
            <a:ext cx="5583936" cy="141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5" name="Picture 14"/>
          <p:cNvPicPr/>
          <p:nvPr/>
        </p:nvPicPr>
        <p:blipFill rotWithShape="1">
          <a:blip r:embed="rId8">
            <a:extLst>
              <a:ext uri="{28A0092B-C50C-407E-A947-70E740481C1C}">
                <a14:useLocalDpi xmlns:a14="http://schemas.microsoft.com/office/drawing/2010/main" val="0"/>
              </a:ext>
            </a:extLst>
          </a:blip>
          <a:srcRect l="52735" b="23156"/>
          <a:stretch/>
        </p:blipFill>
        <p:spPr bwMode="auto">
          <a:xfrm>
            <a:off x="3657600" y="3949066"/>
            <a:ext cx="2475230" cy="1188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585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3" end="3"/>
                                            </p:txEl>
                                          </p:spTgt>
                                        </p:tgtEl>
                                        <p:attrNameLst>
                                          <p:attrName>ppt_c</p:attrName>
                                        </p:attrNameLst>
                                      </p:cBhvr>
                                      <p:to>
                                        <a:srgbClr val="88A9D2"/>
                                      </p:to>
                                    </p:animClr>
                                  </p:sub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animEffect transition="in" filter="fade">
                                      <p:cBhvr>
                                        <p:cTn id="21" dur="1000"/>
                                        <p:tgtEl>
                                          <p:spTgt spid="12">
                                            <p:txEl>
                                              <p:pRg st="6" end="6"/>
                                            </p:txEl>
                                          </p:spTgt>
                                        </p:tgtEl>
                                      </p:cBhvr>
                                    </p:animEffect>
                                    <p:anim calcmode="lin" valueType="num">
                                      <p:cBhvr>
                                        <p:cTn id="22"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371600"/>
            <a:ext cx="8420100" cy="677108"/>
          </a:xfrm>
          <a:prstGeom prst="rect">
            <a:avLst/>
          </a:prstGeom>
          <a:noFill/>
        </p:spPr>
        <p:txBody>
          <a:bodyPr wrap="square" rtlCol="0">
            <a:spAutoFit/>
          </a:bodyPr>
          <a:lstStyle/>
          <a:p>
            <a:pPr algn="ctr"/>
            <a:r>
              <a:rPr lang="en-US" sz="3800">
                <a:latin typeface="Footlight MT Light" panose="0204060206030A020304" pitchFamily="18" charset="0"/>
              </a:rPr>
              <a:t>Change PACER Exemption Status</a:t>
            </a:r>
            <a:endParaRPr lang="en-US" sz="38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5029200" y="-1418409"/>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8200" y="2589074"/>
            <a:ext cx="2911475" cy="2031325"/>
          </a:xfrm>
          <a:prstGeom prst="rect">
            <a:avLst/>
          </a:prstGeom>
        </p:spPr>
        <p:txBody>
          <a:bodyPr wrap="square">
            <a:spAutoFit/>
          </a:bodyPr>
          <a:lstStyle/>
          <a:p>
            <a:r>
              <a:rPr lang="en-US" dirty="0">
                <a:latin typeface="Footlight MT Light" panose="0204060206030A020304" pitchFamily="18" charset="0"/>
              </a:rPr>
              <a:t>While using the Query </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option in CM/</a:t>
            </a:r>
            <a:r>
              <a:rPr lang="en-US" dirty="0" err="1" smtClean="0">
                <a:latin typeface="Footlight MT Light" panose="0204060206030A020304" pitchFamily="18" charset="0"/>
              </a:rPr>
              <a:t>ECF</a:t>
            </a:r>
            <a:r>
              <a:rPr lang="en-US" dirty="0" smtClean="0">
                <a:latin typeface="Footlight MT Light" panose="0204060206030A020304" pitchFamily="18" charset="0"/>
              </a:rPr>
              <a:t>, they </a:t>
            </a:r>
            <a:br>
              <a:rPr lang="en-US" dirty="0" smtClean="0">
                <a:latin typeface="Footlight MT Light" panose="0204060206030A020304" pitchFamily="18" charset="0"/>
              </a:rPr>
            </a:br>
            <a:r>
              <a:rPr lang="en-US" dirty="0" smtClean="0">
                <a:latin typeface="Footlight MT Light" panose="0204060206030A020304" pitchFamily="18" charset="0"/>
              </a:rPr>
              <a:t>can </a:t>
            </a:r>
            <a:r>
              <a:rPr lang="en-US" b="1" dirty="0">
                <a:latin typeface="Footlight MT Light" panose="0204060206030A020304" pitchFamily="18" charset="0"/>
              </a:rPr>
              <a:t>toggle </a:t>
            </a:r>
            <a:r>
              <a:rPr lang="en-US" b="1" dirty="0" smtClean="0">
                <a:latin typeface="Footlight MT Light" panose="0204060206030A020304" pitchFamily="18" charset="0"/>
              </a:rPr>
              <a:t>between </a:t>
            </a:r>
            <a:r>
              <a:rPr lang="en-US" b="1" dirty="0">
                <a:latin typeface="Footlight MT Light" panose="0204060206030A020304" pitchFamily="18" charset="0"/>
              </a:rPr>
              <a:t>exempt </a:t>
            </a:r>
            <a:r>
              <a:rPr lang="en-US" b="1" dirty="0" smtClean="0">
                <a:latin typeface="Footlight MT Light" panose="0204060206030A020304" pitchFamily="18" charset="0"/>
              </a:rPr>
              <a:t/>
            </a:r>
            <a:br>
              <a:rPr lang="en-US" b="1" dirty="0" smtClean="0">
                <a:latin typeface="Footlight MT Light" panose="0204060206030A020304" pitchFamily="18" charset="0"/>
              </a:rPr>
            </a:br>
            <a:r>
              <a:rPr lang="en-US" b="1" dirty="0" smtClean="0">
                <a:latin typeface="Footlight MT Light" panose="0204060206030A020304" pitchFamily="18" charset="0"/>
              </a:rPr>
              <a:t>and </a:t>
            </a:r>
            <a:r>
              <a:rPr lang="en-US" b="1" dirty="0">
                <a:latin typeface="Footlight MT Light" panose="0204060206030A020304" pitchFamily="18" charset="0"/>
              </a:rPr>
              <a:t>not </a:t>
            </a:r>
            <a:r>
              <a:rPr lang="en-US" b="1" dirty="0" smtClean="0">
                <a:latin typeface="Footlight MT Light" panose="0204060206030A020304" pitchFamily="18" charset="0"/>
              </a:rPr>
              <a:t>exempt </a:t>
            </a:r>
            <a:r>
              <a:rPr lang="en-US" dirty="0">
                <a:latin typeface="Footlight MT Light" panose="0204060206030A020304" pitchFamily="18" charset="0"/>
              </a:rPr>
              <a:t>by clicking </a:t>
            </a:r>
            <a:r>
              <a:rPr lang="en-US" dirty="0" smtClean="0">
                <a:latin typeface="Footlight MT Light" panose="0204060206030A020304" pitchFamily="18" charset="0"/>
              </a:rPr>
              <a:t> </a:t>
            </a:r>
          </a:p>
          <a:p>
            <a:r>
              <a:rPr lang="en-US" dirty="0" smtClean="0">
                <a:latin typeface="Footlight MT Light" panose="0204060206030A020304" pitchFamily="18" charset="0"/>
              </a:rPr>
              <a:t>on the </a:t>
            </a:r>
            <a:r>
              <a:rPr lang="en-US" dirty="0">
                <a:latin typeface="Footlight MT Light" panose="0204060206030A020304" pitchFamily="18" charset="0"/>
              </a:rPr>
              <a:t>link at the bottom of </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the page</a:t>
            </a:r>
            <a:r>
              <a:rPr lang="en-US" dirty="0">
                <a:latin typeface="Footlight MT Light" panose="0204060206030A020304" pitchFamily="18" charset="0"/>
              </a:rPr>
              <a:t>.</a:t>
            </a:r>
          </a:p>
          <a:p>
            <a:endParaRPr lang="en-US" dirty="0" smtClean="0">
              <a:latin typeface="Footlight MT Light" panose="0204060206030A020304" pitchFamily="18" charset="0"/>
            </a:endParaRPr>
          </a:p>
        </p:txBody>
      </p:sp>
      <p:pic>
        <p:nvPicPr>
          <p:cNvPr id="16" name="Picture 15"/>
          <p:cNvPicPr/>
          <p:nvPr/>
        </p:nvPicPr>
        <p:blipFill>
          <a:blip r:embed="rId7">
            <a:extLst>
              <a:ext uri="{28A0092B-C50C-407E-A947-70E740481C1C}">
                <a14:useLocalDpi xmlns:a14="http://schemas.microsoft.com/office/drawing/2010/main" val="0"/>
              </a:ext>
            </a:extLst>
          </a:blip>
          <a:stretch>
            <a:fillRect/>
          </a:stretch>
        </p:blipFill>
        <p:spPr>
          <a:xfrm>
            <a:off x="3825875" y="2304295"/>
            <a:ext cx="4403725"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69486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8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07886"/>
          </a:xfrm>
          <a:prstGeom prst="rect">
            <a:avLst/>
          </a:prstGeom>
          <a:noFill/>
        </p:spPr>
        <p:txBody>
          <a:bodyPr wrap="square" rtlCol="0">
            <a:spAutoFit/>
          </a:bodyPr>
          <a:lstStyle/>
          <a:p>
            <a:pPr algn="ctr"/>
            <a:r>
              <a:rPr lang="en-US" sz="4000" dirty="0">
                <a:latin typeface="Footlight MT Light" panose="0204060206030A020304" pitchFamily="18" charset="0"/>
              </a:rPr>
              <a:t>Central Sign-On for Court </a:t>
            </a:r>
            <a:r>
              <a:rPr lang="en-US" sz="4000" dirty="0" smtClean="0">
                <a:latin typeface="Footlight MT Light" panose="0204060206030A020304" pitchFamily="18" charset="0"/>
              </a:rPr>
              <a:t>Users</a:t>
            </a:r>
            <a:endParaRPr lang="en-US" sz="40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47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27432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Central Sign-On for Pro Se Litigants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77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4564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Central Sign-On for Pro Se Litigants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208166"/>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98525" y="2468701"/>
            <a:ext cx="7254875" cy="3447098"/>
          </a:xfrm>
          <a:prstGeom prst="rect">
            <a:avLst/>
          </a:prstGeom>
        </p:spPr>
        <p:txBody>
          <a:bodyPr wrap="square">
            <a:spAutoFit/>
          </a:bodyPr>
          <a:lstStyle/>
          <a:p>
            <a:r>
              <a:rPr lang="en-US" sz="2000" dirty="0" smtClean="0">
                <a:latin typeface="Footlight MT Light" panose="0204060206030A020304" pitchFamily="18" charset="0"/>
              </a:rPr>
              <a:t>General Overview - Pro Se Litigants with leave to electronically file:</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smtClean="0">
              <a:latin typeface="Footlight MT Light" panose="0204060206030A020304" pitchFamily="18" charset="0"/>
            </a:endParaRPr>
          </a:p>
          <a:p>
            <a:pPr marL="285750" indent="-285750">
              <a:buFont typeface="Arial" panose="020B0604020202020204" pitchFamily="34" charset="0"/>
              <a:buChar char="•"/>
            </a:pPr>
            <a:r>
              <a:rPr lang="en-US" dirty="0">
                <a:latin typeface="Footlight MT Light" panose="0204060206030A020304" pitchFamily="18" charset="0"/>
              </a:rPr>
              <a:t>Must obtain their own individual upgraded </a:t>
            </a:r>
            <a:r>
              <a:rPr lang="en-US" b="1" dirty="0">
                <a:latin typeface="Footlight MT Light" panose="0204060206030A020304" pitchFamily="18" charset="0"/>
              </a:rPr>
              <a:t>PACER </a:t>
            </a:r>
            <a:r>
              <a:rPr lang="en-US" b="1" dirty="0" smtClean="0">
                <a:latin typeface="Footlight MT Light" panose="0204060206030A020304" pitchFamily="18" charset="0"/>
              </a:rPr>
              <a:t>account</a:t>
            </a:r>
            <a:r>
              <a:rPr lang="en-US" dirty="0" smtClean="0">
                <a:latin typeface="Footlight MT Light" panose="0204060206030A020304" pitchFamily="18" charset="0"/>
              </a:rPr>
              <a:t/>
            </a:r>
            <a:br>
              <a:rPr lang="en-US" dirty="0" smtClean="0">
                <a:latin typeface="Footlight MT Light" panose="0204060206030A020304" pitchFamily="18" charset="0"/>
              </a:rPr>
            </a:br>
            <a:endParaRPr lang="en-US" dirty="0">
              <a:latin typeface="Footlight MT Light" panose="0204060206030A020304" pitchFamily="18" charset="0"/>
            </a:endParaRPr>
          </a:p>
          <a:p>
            <a:pPr marL="285750" indent="-285750">
              <a:buFont typeface="Arial" panose="020B0604020202020204" pitchFamily="34" charset="0"/>
              <a:buChar char="•"/>
            </a:pPr>
            <a:r>
              <a:rPr lang="en-US" dirty="0">
                <a:latin typeface="Footlight MT Light" panose="0204060206030A020304" pitchFamily="18" charset="0"/>
              </a:rPr>
              <a:t>Will need to know their current </a:t>
            </a:r>
            <a:r>
              <a:rPr lang="en-US" b="1" dirty="0">
                <a:latin typeface="Footlight MT Light" panose="0204060206030A020304" pitchFamily="18" charset="0"/>
              </a:rPr>
              <a:t>CM/</a:t>
            </a:r>
            <a:r>
              <a:rPr lang="en-US" b="1" dirty="0" err="1">
                <a:latin typeface="Footlight MT Light" panose="0204060206030A020304" pitchFamily="18" charset="0"/>
              </a:rPr>
              <a:t>ECF</a:t>
            </a:r>
            <a:r>
              <a:rPr lang="en-US" b="1" dirty="0">
                <a:latin typeface="Footlight MT Light" panose="0204060206030A020304" pitchFamily="18" charset="0"/>
              </a:rPr>
              <a:t> login and </a:t>
            </a:r>
            <a:r>
              <a:rPr lang="en-US" b="1" dirty="0" smtClean="0">
                <a:latin typeface="Footlight MT Light" panose="0204060206030A020304" pitchFamily="18" charset="0"/>
              </a:rPr>
              <a:t>password</a:t>
            </a:r>
            <a:br>
              <a:rPr lang="en-US" b="1" dirty="0" smtClean="0">
                <a:latin typeface="Footlight MT Light" panose="0204060206030A020304" pitchFamily="18" charset="0"/>
              </a:rPr>
            </a:b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	Can </a:t>
            </a:r>
            <a:r>
              <a:rPr lang="en-US" dirty="0">
                <a:latin typeface="Footlight MT Light" panose="0204060206030A020304" pitchFamily="18" charset="0"/>
              </a:rPr>
              <a:t>contact the Clerk’s Office </a:t>
            </a:r>
            <a:r>
              <a:rPr lang="en-US" dirty="0" smtClean="0">
                <a:latin typeface="Footlight MT Light" panose="0204060206030A020304" pitchFamily="18" charset="0"/>
              </a:rPr>
              <a:t>to reset their password, if needed. 	</a:t>
            </a:r>
            <a:r>
              <a:rPr lang="en-US" dirty="0" smtClean="0">
                <a:latin typeface="Footlight MT Light" panose="0204060206030A020304" pitchFamily="18" charset="0"/>
                <a:hlinkClick r:id="rId7"/>
              </a:rPr>
              <a:t>ecfhelp@casd.uscourts.gov</a:t>
            </a:r>
            <a:r>
              <a:rPr lang="en-US" dirty="0" smtClean="0">
                <a:latin typeface="Footlight MT Light" panose="0204060206030A020304" pitchFamily="18" charset="0"/>
              </a:rPr>
              <a:t/>
            </a:r>
            <a:br>
              <a:rPr lang="en-US" dirty="0" smtClean="0">
                <a:latin typeface="Footlight MT Light" panose="0204060206030A020304" pitchFamily="18" charset="0"/>
              </a:rPr>
            </a:br>
            <a:r>
              <a:rPr lang="en-US" dirty="0" smtClean="0">
                <a:latin typeface="Footlight MT Light" panose="0204060206030A020304" pitchFamily="18" charset="0"/>
              </a:rPr>
              <a:t> </a:t>
            </a:r>
            <a:endParaRPr lang="en-US" dirty="0">
              <a:latin typeface="Footlight MT Light" panose="0204060206030A020304" pitchFamily="18" charset="0"/>
            </a:endParaRPr>
          </a:p>
          <a:p>
            <a:pPr marL="285750" indent="-285750">
              <a:buFont typeface="Arial" panose="020B0604020202020204" pitchFamily="34" charset="0"/>
              <a:buChar char="•"/>
            </a:pPr>
            <a:r>
              <a:rPr lang="en-US" dirty="0">
                <a:latin typeface="Footlight MT Light" panose="0204060206030A020304" pitchFamily="18" charset="0"/>
              </a:rPr>
              <a:t>Must </a:t>
            </a:r>
            <a:r>
              <a:rPr lang="en-US" b="1" dirty="0">
                <a:latin typeface="Footlight MT Light" panose="0204060206030A020304" pitchFamily="18" charset="0"/>
              </a:rPr>
              <a:t>link PACER and CM/</a:t>
            </a:r>
            <a:r>
              <a:rPr lang="en-US" b="1" dirty="0" err="1">
                <a:latin typeface="Footlight MT Light" panose="0204060206030A020304" pitchFamily="18" charset="0"/>
              </a:rPr>
              <a:t>ECF</a:t>
            </a:r>
            <a:r>
              <a:rPr lang="en-US" b="1" dirty="0">
                <a:latin typeface="Footlight MT Light" panose="0204060206030A020304" pitchFamily="18" charset="0"/>
              </a:rPr>
              <a:t> </a:t>
            </a:r>
            <a:r>
              <a:rPr lang="en-US" dirty="0">
                <a:latin typeface="Footlight MT Light" panose="0204060206030A020304" pitchFamily="18" charset="0"/>
              </a:rPr>
              <a:t>accounts once we are </a:t>
            </a:r>
            <a:r>
              <a:rPr lang="en-US" dirty="0" smtClean="0">
                <a:latin typeface="Footlight MT Light" panose="0204060206030A020304" pitchFamily="18" charset="0"/>
              </a:rPr>
              <a:t>live on </a:t>
            </a:r>
            <a:r>
              <a:rPr lang="en-US" dirty="0" err="1" smtClean="0">
                <a:latin typeface="Footlight MT Light" panose="0204060206030A020304" pitchFamily="18" charset="0"/>
              </a:rPr>
              <a:t>NextGen</a:t>
            </a:r>
            <a:r>
              <a:rPr lang="en-US" dirty="0" smtClean="0">
                <a:latin typeface="Footlight MT Light" panose="0204060206030A020304" pitchFamily="18" charset="0"/>
              </a:rPr>
              <a:t> </a:t>
            </a:r>
            <a:endParaRPr lang="en-US" dirty="0">
              <a:latin typeface="Footlight MT Light" panose="0204060206030A020304" pitchFamily="18" charset="0"/>
            </a:endParaRPr>
          </a:p>
          <a:p>
            <a:endParaRPr lang="en-US" dirty="0">
              <a:latin typeface="Footlight MT Light" panose="0204060206030A020304" pitchFamily="18" charset="0"/>
            </a:endParaRPr>
          </a:p>
          <a:p>
            <a:endParaRPr lang="en-US" dirty="0" smtClean="0">
              <a:latin typeface="Footlight MT Light" panose="0204060206030A020304" pitchFamily="18" charset="0"/>
            </a:endParaRPr>
          </a:p>
        </p:txBody>
      </p:sp>
    </p:spTree>
    <p:extLst>
      <p:ext uri="{BB962C8B-B14F-4D97-AF65-F5344CB8AC3E}">
        <p14:creationId xmlns:p14="http://schemas.microsoft.com/office/powerpoint/2010/main" val="6948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90600" y="2743200"/>
            <a:ext cx="71628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469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2743200"/>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46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802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286000"/>
            <a:ext cx="7254875" cy="3477875"/>
          </a:xfrm>
          <a:prstGeom prst="rect">
            <a:avLst/>
          </a:prstGeom>
        </p:spPr>
        <p:txBody>
          <a:bodyPr wrap="square">
            <a:spAutoFit/>
          </a:bodyPr>
          <a:lstStyle/>
          <a:p>
            <a:r>
              <a:rPr lang="en-US" sz="2000" b="1" dirty="0">
                <a:latin typeface="Footlight MT Light" panose="0204060206030A020304" pitchFamily="18" charset="0"/>
              </a:rPr>
              <a:t>Attorney:</a:t>
            </a:r>
            <a:r>
              <a:rPr lang="en-US" sz="2000" dirty="0">
                <a:latin typeface="Footlight MT Light" panose="0204060206030A020304" pitchFamily="18" charset="0"/>
              </a:rPr>
              <a:t> </a:t>
            </a:r>
            <a:r>
              <a:rPr lang="en-US" sz="2000" dirty="0" smtClean="0">
                <a:latin typeface="Footlight MT Light" panose="0204060206030A020304" pitchFamily="18" charset="0"/>
              </a:rPr>
              <a:t> When </a:t>
            </a:r>
            <a:r>
              <a:rPr lang="en-US" sz="2000" dirty="0">
                <a:latin typeface="Footlight MT Light" panose="0204060206030A020304" pitchFamily="18" charset="0"/>
              </a:rPr>
              <a:t>I try to log into CM/</a:t>
            </a:r>
            <a:r>
              <a:rPr lang="en-US" sz="2000" dirty="0" err="1">
                <a:latin typeface="Footlight MT Light" panose="0204060206030A020304" pitchFamily="18" charset="0"/>
              </a:rPr>
              <a:t>ECF</a:t>
            </a:r>
            <a:r>
              <a:rPr lang="en-US" sz="2000" dirty="0">
                <a:latin typeface="Footlight MT Light" panose="0204060206030A020304" pitchFamily="18" charset="0"/>
              </a:rPr>
              <a:t>, I’m redirected to PACER.</a:t>
            </a:r>
          </a:p>
          <a:p>
            <a:endParaRPr lang="en-US" sz="2000" dirty="0">
              <a:latin typeface="Footlight MT Light" panose="0204060206030A020304" pitchFamily="18" charset="0"/>
            </a:endParaRPr>
          </a:p>
          <a:p>
            <a:r>
              <a:rPr lang="en-US" sz="2000" b="1" dirty="0">
                <a:latin typeface="Footlight MT Light" panose="0204060206030A020304" pitchFamily="18" charset="0"/>
              </a:rPr>
              <a:t>Court Staff: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Our </a:t>
            </a:r>
            <a:r>
              <a:rPr lang="en-US" sz="2000" dirty="0">
                <a:latin typeface="Footlight MT Light" panose="0204060206030A020304" pitchFamily="18" charset="0"/>
              </a:rPr>
              <a:t>court upgraded from Legacy CM/</a:t>
            </a:r>
            <a:r>
              <a:rPr lang="en-US" sz="2000" dirty="0" err="1">
                <a:latin typeface="Footlight MT Light" panose="0204060206030A020304" pitchFamily="18" charset="0"/>
              </a:rPr>
              <a:t>ECF</a:t>
            </a:r>
            <a:r>
              <a:rPr lang="en-US" sz="2000" dirty="0">
                <a:latin typeface="Footlight MT Light" panose="0204060206030A020304" pitchFamily="18" charset="0"/>
              </a:rPr>
              <a:t> to </a:t>
            </a:r>
            <a:r>
              <a:rPr lang="en-US" sz="2000" dirty="0" err="1" smtClean="0">
                <a:latin typeface="Footlight MT Light" panose="0204060206030A020304" pitchFamily="18" charset="0"/>
              </a:rPr>
              <a:t>NextGen</a:t>
            </a:r>
            <a:r>
              <a:rPr lang="en-US" sz="2000" dirty="0" smtClean="0">
                <a:latin typeface="Footlight MT Light" panose="0204060206030A020304" pitchFamily="18" charset="0"/>
              </a:rPr>
              <a:t> CM/</a:t>
            </a:r>
            <a:r>
              <a:rPr lang="en-US" sz="2000" dirty="0" err="1" smtClean="0">
                <a:latin typeface="Footlight MT Light" panose="0204060206030A020304" pitchFamily="18" charset="0"/>
              </a:rPr>
              <a:t>ECF</a:t>
            </a:r>
            <a:r>
              <a:rPr lang="en-US" sz="2000" dirty="0" smtClean="0">
                <a:latin typeface="Footlight MT Light" panose="0204060206030A020304" pitchFamily="18" charset="0"/>
              </a:rPr>
              <a:t>, </a:t>
            </a:r>
            <a:r>
              <a:rPr lang="en-US" sz="2000" dirty="0">
                <a:latin typeface="Footlight MT Light" panose="0204060206030A020304" pitchFamily="18" charset="0"/>
              </a:rPr>
              <a:t>which requires attorneys to log into CM/</a:t>
            </a:r>
            <a:r>
              <a:rPr lang="en-US" sz="2000" dirty="0" err="1">
                <a:latin typeface="Footlight MT Light" panose="0204060206030A020304" pitchFamily="18" charset="0"/>
              </a:rPr>
              <a:t>ECF</a:t>
            </a:r>
            <a:r>
              <a:rPr lang="en-US" sz="2000" dirty="0">
                <a:latin typeface="Footlight MT Light" panose="0204060206030A020304" pitchFamily="18" charset="0"/>
              </a:rPr>
              <a:t> with an upgraded PACER account. Your PACER login replaces your old (legacy) e-filing login.</a:t>
            </a:r>
          </a:p>
          <a:p>
            <a:endParaRPr lang="en-US" sz="2000" dirty="0">
              <a:latin typeface="Footlight MT Light" panose="0204060206030A020304" pitchFamily="18" charset="0"/>
            </a:endParaRPr>
          </a:p>
          <a:p>
            <a:r>
              <a:rPr lang="en-US" sz="2000" b="1" i="1" dirty="0">
                <a:latin typeface="Footlight MT Light" panose="0204060206030A020304" pitchFamily="18" charset="0"/>
              </a:rPr>
              <a:t>Questions to ask: </a:t>
            </a:r>
          </a:p>
          <a:p>
            <a:pPr marL="342900" indent="-342900">
              <a:buFont typeface="Arial" panose="020B0604020202020204" pitchFamily="34" charset="0"/>
              <a:buChar char="•"/>
            </a:pPr>
            <a:r>
              <a:rPr lang="en-US" sz="2000" b="1" i="1" dirty="0">
                <a:latin typeface="Footlight MT Light" panose="0204060206030A020304" pitchFamily="18" charset="0"/>
              </a:rPr>
              <a:t>Do you have a PACER account that is not shared with anyone?</a:t>
            </a:r>
          </a:p>
          <a:p>
            <a:pPr marL="342900" indent="-342900">
              <a:buFont typeface="Arial" panose="020B0604020202020204" pitchFamily="34" charset="0"/>
              <a:buChar char="•"/>
            </a:pPr>
            <a:r>
              <a:rPr lang="en-US" sz="2000" b="1" i="1" dirty="0">
                <a:latin typeface="Footlight MT Light" panose="0204060206030A020304" pitchFamily="18" charset="0"/>
              </a:rPr>
              <a:t>Do you have the correct login credentials for your Legacy CM/</a:t>
            </a:r>
            <a:r>
              <a:rPr lang="en-US" sz="2000" b="1" i="1" dirty="0" err="1">
                <a:latin typeface="Footlight MT Light" panose="0204060206030A020304" pitchFamily="18" charset="0"/>
              </a:rPr>
              <a:t>ECF</a:t>
            </a:r>
            <a:r>
              <a:rPr lang="en-US" sz="2000" b="1" i="1" dirty="0">
                <a:latin typeface="Footlight MT Light" panose="0204060206030A020304" pitchFamily="18" charset="0"/>
              </a:rPr>
              <a:t> account</a:t>
            </a:r>
            <a:r>
              <a:rPr lang="en-US" sz="2000" b="1" i="1" dirty="0" smtClean="0">
                <a:latin typeface="Footlight MT Light" panose="0204060206030A020304" pitchFamily="18" charset="0"/>
              </a:rPr>
              <a:t>?</a:t>
            </a:r>
            <a:endParaRPr lang="en-US" b="1" i="1" dirty="0">
              <a:latin typeface="Footlight MT Light" panose="0204060206030A020304" pitchFamily="18" charset="0"/>
            </a:endParaRPr>
          </a:p>
        </p:txBody>
      </p:sp>
    </p:spTree>
    <p:extLst>
      <p:ext uri="{BB962C8B-B14F-4D97-AF65-F5344CB8AC3E}">
        <p14:creationId xmlns:p14="http://schemas.microsoft.com/office/powerpoint/2010/main" val="428229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1000"/>
                                        <p:tgtEl>
                                          <p:spTgt spid="14">
                                            <p:txEl>
                                              <p:pRg st="5" end="5"/>
                                            </p:txEl>
                                          </p:spTgt>
                                        </p:tgtEl>
                                      </p:cBhvr>
                                    </p:animEffect>
                                    <p:anim calcmode="lin" valueType="num">
                                      <p:cBhvr>
                                        <p:cTn id="27"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1000"/>
                                        <p:tgtEl>
                                          <p:spTgt spid="14">
                                            <p:txEl>
                                              <p:pRg st="6" end="6"/>
                                            </p:txEl>
                                          </p:spTgt>
                                        </p:tgtEl>
                                      </p:cBhvr>
                                    </p:animEffect>
                                    <p:anim calcmode="lin" valueType="num">
                                      <p:cBhvr>
                                        <p:cTn id="3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802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286000"/>
            <a:ext cx="7254875" cy="2862322"/>
          </a:xfrm>
          <a:prstGeom prst="rect">
            <a:avLst/>
          </a:prstGeom>
        </p:spPr>
        <p:txBody>
          <a:bodyPr wrap="square">
            <a:spAutoFit/>
          </a:bodyPr>
          <a:lstStyle/>
          <a:p>
            <a:r>
              <a:rPr lang="en-US" sz="2000" b="1" dirty="0">
                <a:latin typeface="Footlight MT Light" panose="0204060206030A020304" pitchFamily="18" charset="0"/>
              </a:rPr>
              <a:t>Attorney: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I </a:t>
            </a:r>
            <a:r>
              <a:rPr lang="en-US" sz="2000" dirty="0">
                <a:latin typeface="Footlight MT Light" panose="0204060206030A020304" pitchFamily="18" charset="0"/>
              </a:rPr>
              <a:t>logged in through PACER and have an upgraded account, but when I try to </a:t>
            </a:r>
            <a:r>
              <a:rPr lang="en-US" sz="2000" dirty="0" err="1">
                <a:latin typeface="Footlight MT Light" panose="0204060206030A020304" pitchFamily="18" charset="0"/>
              </a:rPr>
              <a:t>efile</a:t>
            </a:r>
            <a:r>
              <a:rPr lang="en-US" sz="2000" dirty="0">
                <a:latin typeface="Footlight MT Light" panose="0204060206030A020304" pitchFamily="18" charset="0"/>
              </a:rPr>
              <a:t>, I do not have the Civil and Criminal tabs on my menu bar.</a:t>
            </a:r>
          </a:p>
          <a:p>
            <a:endParaRPr lang="en-US" sz="2000" dirty="0">
              <a:latin typeface="Footlight MT Light" panose="0204060206030A020304" pitchFamily="18" charset="0"/>
            </a:endParaRPr>
          </a:p>
          <a:p>
            <a:r>
              <a:rPr lang="en-US" sz="2000" b="1" dirty="0">
                <a:latin typeface="Footlight MT Light" panose="0204060206030A020304" pitchFamily="18" charset="0"/>
              </a:rPr>
              <a:t>Court Staff: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It </a:t>
            </a:r>
            <a:r>
              <a:rPr lang="en-US" sz="2000" dirty="0">
                <a:latin typeface="Footlight MT Light" panose="0204060206030A020304" pitchFamily="18" charset="0"/>
              </a:rPr>
              <a:t>sounds like you may have not linked your PACER account to your CM/</a:t>
            </a:r>
            <a:r>
              <a:rPr lang="en-US" sz="2000" dirty="0" err="1">
                <a:latin typeface="Footlight MT Light" panose="0204060206030A020304" pitchFamily="18" charset="0"/>
              </a:rPr>
              <a:t>ECF</a:t>
            </a:r>
            <a:r>
              <a:rPr lang="en-US" sz="2000" dirty="0">
                <a:latin typeface="Footlight MT Light" panose="0204060206030A020304" pitchFamily="18" charset="0"/>
              </a:rPr>
              <a:t> Account. </a:t>
            </a:r>
          </a:p>
          <a:p>
            <a:endParaRPr lang="en-US" sz="2000" dirty="0">
              <a:latin typeface="Footlight MT Light" panose="0204060206030A020304" pitchFamily="18" charset="0"/>
            </a:endParaRPr>
          </a:p>
          <a:p>
            <a:r>
              <a:rPr lang="en-US" sz="2000" b="1" i="1" dirty="0">
                <a:latin typeface="Footlight MT Light" panose="0204060206030A020304" pitchFamily="18" charset="0"/>
              </a:rPr>
              <a:t>What to do: </a:t>
            </a:r>
          </a:p>
          <a:p>
            <a:pPr marL="342900" indent="-342900">
              <a:buFont typeface="Arial" panose="020B0604020202020204" pitchFamily="34" charset="0"/>
              <a:buChar char="•"/>
            </a:pPr>
            <a:r>
              <a:rPr lang="en-US" sz="2000" b="1" i="1" dirty="0">
                <a:latin typeface="Footlight MT Light" panose="0204060206030A020304" pitchFamily="18" charset="0"/>
              </a:rPr>
              <a:t>Direct them to the instructions for linking their accounts. </a:t>
            </a:r>
          </a:p>
        </p:txBody>
      </p:sp>
    </p:spTree>
    <p:extLst>
      <p:ext uri="{BB962C8B-B14F-4D97-AF65-F5344CB8AC3E}">
        <p14:creationId xmlns:p14="http://schemas.microsoft.com/office/powerpoint/2010/main" val="117657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1000"/>
                                        <p:tgtEl>
                                          <p:spTgt spid="14">
                                            <p:txEl>
                                              <p:pRg st="5" end="5"/>
                                            </p:txEl>
                                          </p:spTgt>
                                        </p:tgtEl>
                                      </p:cBhvr>
                                    </p:animEffect>
                                    <p:anim calcmode="lin" valueType="num">
                                      <p:cBhvr>
                                        <p:cTn id="27"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802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286000"/>
            <a:ext cx="7254875" cy="1938992"/>
          </a:xfrm>
          <a:prstGeom prst="rect">
            <a:avLst/>
          </a:prstGeom>
        </p:spPr>
        <p:txBody>
          <a:bodyPr wrap="square">
            <a:spAutoFit/>
          </a:bodyPr>
          <a:lstStyle/>
          <a:p>
            <a:r>
              <a:rPr lang="en-US" sz="2000" b="1" dirty="0" smtClean="0">
                <a:latin typeface="Footlight MT Light" panose="0204060206030A020304" pitchFamily="18" charset="0"/>
              </a:rPr>
              <a:t>Attorney:  </a:t>
            </a:r>
            <a:r>
              <a:rPr lang="en-US" sz="2000" dirty="0" smtClean="0">
                <a:latin typeface="Footlight MT Light" panose="0204060206030A020304" pitchFamily="18" charset="0"/>
              </a:rPr>
              <a:t>I </a:t>
            </a:r>
            <a:r>
              <a:rPr lang="en-US" sz="2000" dirty="0">
                <a:latin typeface="Footlight MT Light" panose="0204060206030A020304" pitchFamily="18" charset="0"/>
              </a:rPr>
              <a:t>am a part of the </a:t>
            </a:r>
            <a:r>
              <a:rPr lang="en-US" sz="2000" dirty="0" err="1">
                <a:latin typeface="Footlight MT Light" panose="0204060206030A020304" pitchFamily="18" charset="0"/>
              </a:rPr>
              <a:t>CJA</a:t>
            </a:r>
            <a:r>
              <a:rPr lang="en-US" sz="2000" dirty="0">
                <a:latin typeface="Footlight MT Light" panose="0204060206030A020304" pitchFamily="18" charset="0"/>
              </a:rPr>
              <a:t> panel and I forgot to check the box on the </a:t>
            </a:r>
            <a:r>
              <a:rPr lang="en-US" sz="2000" dirty="0" smtClean="0">
                <a:latin typeface="Footlight MT Light" panose="0204060206030A020304" pitchFamily="18" charset="0"/>
              </a:rPr>
              <a:t>registration </a:t>
            </a:r>
            <a:r>
              <a:rPr lang="en-US" sz="2000" dirty="0">
                <a:latin typeface="Footlight MT Light" panose="0204060206030A020304" pitchFamily="18" charset="0"/>
              </a:rPr>
              <a:t>form that allows me to have exempt privileges.</a:t>
            </a:r>
          </a:p>
          <a:p>
            <a:endParaRPr lang="en-US" sz="2000" dirty="0">
              <a:latin typeface="Footlight MT Light" panose="0204060206030A020304" pitchFamily="18" charset="0"/>
            </a:endParaRPr>
          </a:p>
          <a:p>
            <a:r>
              <a:rPr lang="en-US" sz="2000" b="1" dirty="0">
                <a:latin typeface="Footlight MT Light" panose="0204060206030A020304" pitchFamily="18" charset="0"/>
              </a:rPr>
              <a:t>Court Staff: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Unfortunately </a:t>
            </a:r>
            <a:r>
              <a:rPr lang="en-US" sz="2000" dirty="0">
                <a:latin typeface="Footlight MT Light" panose="0204060206030A020304" pitchFamily="18" charset="0"/>
              </a:rPr>
              <a:t>that is something that the </a:t>
            </a:r>
            <a:r>
              <a:rPr lang="en-US" sz="2000" dirty="0" smtClean="0">
                <a:latin typeface="Footlight MT Light" panose="0204060206030A020304" pitchFamily="18" charset="0"/>
              </a:rPr>
              <a:t>Clerk’s Office </a:t>
            </a:r>
            <a:r>
              <a:rPr lang="en-US" sz="2000" dirty="0">
                <a:latin typeface="Footlight MT Light" panose="0204060206030A020304" pitchFamily="18" charset="0"/>
              </a:rPr>
              <a:t>does not have control over. </a:t>
            </a:r>
            <a:r>
              <a:rPr lang="en-US" sz="2000" dirty="0" smtClean="0">
                <a:latin typeface="Footlight MT Light" panose="0204060206030A020304" pitchFamily="18" charset="0"/>
              </a:rPr>
              <a:t> Please </a:t>
            </a:r>
            <a:r>
              <a:rPr lang="en-US" sz="2000" dirty="0">
                <a:latin typeface="Footlight MT Light" panose="0204060206030A020304" pitchFamily="18" charset="0"/>
              </a:rPr>
              <a:t>send an email to </a:t>
            </a:r>
            <a:r>
              <a:rPr lang="en-US" sz="2000" dirty="0" smtClean="0">
                <a:latin typeface="Footlight MT Light" panose="0204060206030A020304" pitchFamily="18" charset="0"/>
                <a:hlinkClick r:id="rId7"/>
              </a:rPr>
              <a:t>pacer@psc.uscourts.gov</a:t>
            </a:r>
            <a:r>
              <a:rPr lang="en-US" sz="2000" dirty="0" smtClean="0">
                <a:latin typeface="Footlight MT Light" panose="0204060206030A020304" pitchFamily="18" charset="0"/>
              </a:rPr>
              <a:t> to </a:t>
            </a:r>
            <a:r>
              <a:rPr lang="en-US" sz="2000" dirty="0">
                <a:latin typeface="Footlight MT Light" panose="0204060206030A020304" pitchFamily="18" charset="0"/>
              </a:rPr>
              <a:t>get the situation resolved. </a:t>
            </a:r>
          </a:p>
        </p:txBody>
      </p:sp>
    </p:spTree>
    <p:extLst>
      <p:ext uri="{BB962C8B-B14F-4D97-AF65-F5344CB8AC3E}">
        <p14:creationId xmlns:p14="http://schemas.microsoft.com/office/powerpoint/2010/main" val="89223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802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286000"/>
            <a:ext cx="7254875" cy="3170099"/>
          </a:xfrm>
          <a:prstGeom prst="rect">
            <a:avLst/>
          </a:prstGeom>
        </p:spPr>
        <p:txBody>
          <a:bodyPr wrap="square">
            <a:spAutoFit/>
          </a:bodyPr>
          <a:lstStyle/>
          <a:p>
            <a:r>
              <a:rPr lang="en-US" sz="2000" b="1" dirty="0">
                <a:latin typeface="Footlight MT Light" panose="0204060206030A020304" pitchFamily="18" charset="0"/>
              </a:rPr>
              <a:t>Attorney: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I </a:t>
            </a:r>
            <a:r>
              <a:rPr lang="en-US" sz="2000" dirty="0">
                <a:latin typeface="Footlight MT Light" panose="0204060206030A020304" pitchFamily="18" charset="0"/>
              </a:rPr>
              <a:t>don’t know the password to my account.</a:t>
            </a:r>
          </a:p>
          <a:p>
            <a:endParaRPr lang="en-US" sz="2000" dirty="0">
              <a:latin typeface="Footlight MT Light" panose="0204060206030A020304" pitchFamily="18" charset="0"/>
            </a:endParaRPr>
          </a:p>
          <a:p>
            <a:r>
              <a:rPr lang="en-US" sz="2000" b="1" dirty="0">
                <a:latin typeface="Footlight MT Light" panose="0204060206030A020304" pitchFamily="18" charset="0"/>
              </a:rPr>
              <a:t>Court Staff: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Which </a:t>
            </a:r>
            <a:r>
              <a:rPr lang="en-US" sz="2000" dirty="0">
                <a:latin typeface="Footlight MT Light" panose="0204060206030A020304" pitchFamily="18" charset="0"/>
              </a:rPr>
              <a:t>account are you looking to obtain your password for?</a:t>
            </a:r>
          </a:p>
          <a:p>
            <a:endParaRPr lang="en-US" sz="2000" dirty="0">
              <a:latin typeface="Footlight MT Light" panose="0204060206030A020304" pitchFamily="18" charset="0"/>
            </a:endParaRPr>
          </a:p>
          <a:p>
            <a:r>
              <a:rPr lang="en-US" sz="2000" b="1" i="1" dirty="0">
                <a:latin typeface="Footlight MT Light" panose="0204060206030A020304" pitchFamily="18" charset="0"/>
              </a:rPr>
              <a:t>What to do: </a:t>
            </a:r>
          </a:p>
          <a:p>
            <a:pPr marL="342900" indent="-342900">
              <a:buFont typeface="Arial" panose="020B0604020202020204" pitchFamily="34" charset="0"/>
              <a:buChar char="•"/>
            </a:pPr>
            <a:r>
              <a:rPr lang="en-US" sz="2000" b="1" i="1" dirty="0" smtClean="0">
                <a:latin typeface="Footlight MT Light" panose="0204060206030A020304" pitchFamily="18" charset="0"/>
              </a:rPr>
              <a:t>For a CM/</a:t>
            </a:r>
            <a:r>
              <a:rPr lang="en-US" sz="2000" b="1" i="1" dirty="0" err="1" smtClean="0">
                <a:latin typeface="Footlight MT Light" panose="0204060206030A020304" pitchFamily="18" charset="0"/>
              </a:rPr>
              <a:t>ECF</a:t>
            </a:r>
            <a:r>
              <a:rPr lang="en-US" sz="2000" b="1" i="1" dirty="0" smtClean="0">
                <a:latin typeface="Footlight MT Light" panose="0204060206030A020304" pitchFamily="18" charset="0"/>
              </a:rPr>
              <a:t>  password, please direct them </a:t>
            </a:r>
            <a:r>
              <a:rPr lang="en-US" sz="2000" b="1" i="1" dirty="0">
                <a:latin typeface="Footlight MT Light" panose="0204060206030A020304" pitchFamily="18" charset="0"/>
              </a:rPr>
              <a:t>to </a:t>
            </a:r>
            <a:r>
              <a:rPr lang="en-US" sz="2000" b="1" i="1" dirty="0" smtClean="0">
                <a:latin typeface="Footlight MT Light" panose="0204060206030A020304" pitchFamily="18" charset="0"/>
              </a:rPr>
              <a:t>a member of the </a:t>
            </a:r>
            <a:r>
              <a:rPr lang="en-US" sz="2000" b="1" i="1" dirty="0" err="1" smtClean="0">
                <a:latin typeface="Footlight MT Light" panose="0204060206030A020304" pitchFamily="18" charset="0"/>
              </a:rPr>
              <a:t>CASD</a:t>
            </a:r>
            <a:r>
              <a:rPr lang="en-US" sz="2000" b="1" i="1" dirty="0" smtClean="0">
                <a:latin typeface="Footlight MT Light" panose="0204060206030A020304" pitchFamily="18" charset="0"/>
              </a:rPr>
              <a:t> CM/</a:t>
            </a:r>
            <a:r>
              <a:rPr lang="en-US" sz="2000" b="1" i="1" dirty="0" err="1" smtClean="0">
                <a:latin typeface="Footlight MT Light" panose="0204060206030A020304" pitchFamily="18" charset="0"/>
              </a:rPr>
              <a:t>ECF</a:t>
            </a:r>
            <a:r>
              <a:rPr lang="en-US" sz="2000" b="1" i="1" dirty="0" smtClean="0">
                <a:latin typeface="Footlight MT Light" panose="0204060206030A020304" pitchFamily="18" charset="0"/>
              </a:rPr>
              <a:t> Team (Attorney Admissions).</a:t>
            </a:r>
            <a:endParaRPr lang="en-US" sz="2000" b="1" i="1" dirty="0">
              <a:latin typeface="Footlight MT Light" panose="0204060206030A020304" pitchFamily="18" charset="0"/>
            </a:endParaRPr>
          </a:p>
          <a:p>
            <a:pPr marL="342900" indent="-342900">
              <a:buFont typeface="Arial" panose="020B0604020202020204" pitchFamily="34" charset="0"/>
              <a:buChar char="•"/>
            </a:pPr>
            <a:r>
              <a:rPr lang="en-US" sz="2000" b="1" i="1" dirty="0" smtClean="0">
                <a:latin typeface="Footlight MT Light" panose="0204060206030A020304" pitchFamily="18" charset="0"/>
              </a:rPr>
              <a:t>For a PACER password, please direct them </a:t>
            </a:r>
            <a:r>
              <a:rPr lang="en-US" sz="2000" b="1" i="1" dirty="0">
                <a:latin typeface="Footlight MT Light" panose="0204060206030A020304" pitchFamily="18" charset="0"/>
              </a:rPr>
              <a:t>to contact PACER at </a:t>
            </a:r>
            <a:r>
              <a:rPr lang="en-US" sz="2000" b="1" i="1" dirty="0" smtClean="0">
                <a:latin typeface="Footlight MT Light" panose="0204060206030A020304" pitchFamily="18" charset="0"/>
              </a:rPr>
              <a:t/>
            </a:r>
            <a:br>
              <a:rPr lang="en-US" sz="2000" b="1" i="1" dirty="0" smtClean="0">
                <a:latin typeface="Footlight MT Light" panose="0204060206030A020304" pitchFamily="18" charset="0"/>
              </a:rPr>
            </a:br>
            <a:r>
              <a:rPr lang="en-US" sz="2000" b="1" i="1" dirty="0" smtClean="0">
                <a:latin typeface="Footlight MT Light" panose="0204060206030A020304" pitchFamily="18" charset="0"/>
              </a:rPr>
              <a:t>1-800-676-6856</a:t>
            </a:r>
            <a:r>
              <a:rPr lang="en-US" sz="2000" b="1" i="1" dirty="0">
                <a:latin typeface="Footlight MT Light" panose="0204060206030A020304" pitchFamily="18" charset="0"/>
              </a:rPr>
              <a:t>. </a:t>
            </a:r>
          </a:p>
        </p:txBody>
      </p:sp>
    </p:spTree>
    <p:extLst>
      <p:ext uri="{BB962C8B-B14F-4D97-AF65-F5344CB8AC3E}">
        <p14:creationId xmlns:p14="http://schemas.microsoft.com/office/powerpoint/2010/main" val="6458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2" end="2"/>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1000"/>
                                        <p:tgtEl>
                                          <p:spTgt spid="14">
                                            <p:txEl>
                                              <p:pRg st="5" end="5"/>
                                            </p:txEl>
                                          </p:spTgt>
                                        </p:tgtEl>
                                      </p:cBhvr>
                                    </p:animEffect>
                                    <p:anim calcmode="lin" valueType="num">
                                      <p:cBhvr>
                                        <p:cTn id="27"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1000"/>
                                        <p:tgtEl>
                                          <p:spTgt spid="14">
                                            <p:txEl>
                                              <p:pRg st="6" end="6"/>
                                            </p:txEl>
                                          </p:spTgt>
                                        </p:tgtEl>
                                      </p:cBhvr>
                                    </p:animEffect>
                                    <p:anim calcmode="lin" valueType="num">
                                      <p:cBhvr>
                                        <p:cTn id="3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80292"/>
            <a:ext cx="7315200" cy="677108"/>
          </a:xfrm>
          <a:prstGeom prst="rect">
            <a:avLst/>
          </a:prstGeom>
          <a:noFill/>
        </p:spPr>
        <p:txBody>
          <a:bodyPr wrap="square" rtlCol="0">
            <a:spAutoFit/>
          </a:bodyPr>
          <a:lstStyle/>
          <a:p>
            <a:pPr algn="ctr"/>
            <a:r>
              <a:rPr lang="en-US" sz="3800" dirty="0">
                <a:latin typeface="Footlight MT Light" panose="0204060206030A020304" pitchFamily="18" charset="0"/>
              </a:rPr>
              <a:t>Common Scenarios on Go Live Date</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14400" y="2286000"/>
            <a:ext cx="7254875" cy="1323439"/>
          </a:xfrm>
          <a:prstGeom prst="rect">
            <a:avLst/>
          </a:prstGeom>
        </p:spPr>
        <p:txBody>
          <a:bodyPr wrap="square">
            <a:spAutoFit/>
          </a:bodyPr>
          <a:lstStyle/>
          <a:p>
            <a:r>
              <a:rPr lang="en-US" sz="2000" b="1" dirty="0">
                <a:latin typeface="Footlight MT Light" panose="0204060206030A020304" pitchFamily="18" charset="0"/>
              </a:rPr>
              <a:t>Attorney: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I </a:t>
            </a:r>
            <a:r>
              <a:rPr lang="en-US" sz="2000" dirty="0">
                <a:latin typeface="Footlight MT Light" panose="0204060206030A020304" pitchFamily="18" charset="0"/>
              </a:rPr>
              <a:t>need to update my address.</a:t>
            </a:r>
          </a:p>
          <a:p>
            <a:endParaRPr lang="en-US" sz="2000" dirty="0">
              <a:latin typeface="Footlight MT Light" panose="0204060206030A020304" pitchFamily="18" charset="0"/>
            </a:endParaRPr>
          </a:p>
          <a:p>
            <a:r>
              <a:rPr lang="en-US" sz="2000" b="1" dirty="0">
                <a:latin typeface="Footlight MT Light" panose="0204060206030A020304" pitchFamily="18" charset="0"/>
              </a:rPr>
              <a:t>Court Staff: </a:t>
            </a:r>
            <a:r>
              <a:rPr lang="en-US" sz="2000" b="1" dirty="0" smtClean="0">
                <a:latin typeface="Footlight MT Light" panose="0204060206030A020304" pitchFamily="18" charset="0"/>
              </a:rPr>
              <a:t> </a:t>
            </a:r>
            <a:r>
              <a:rPr lang="en-US" sz="2000" dirty="0" smtClean="0">
                <a:latin typeface="Footlight MT Light" panose="0204060206030A020304" pitchFamily="18" charset="0"/>
              </a:rPr>
              <a:t>Go </a:t>
            </a:r>
            <a:r>
              <a:rPr lang="en-US" sz="2000" dirty="0">
                <a:latin typeface="Footlight MT Light" panose="0204060206030A020304" pitchFamily="18" charset="0"/>
              </a:rPr>
              <a:t>to </a:t>
            </a:r>
            <a:r>
              <a:rPr lang="en-US" sz="2000" dirty="0" smtClean="0">
                <a:latin typeface="Footlight MT Light" panose="0204060206030A020304" pitchFamily="18" charset="0"/>
                <a:hlinkClick r:id="rId7"/>
              </a:rPr>
              <a:t>www.pacer.gov</a:t>
            </a:r>
            <a:r>
              <a:rPr lang="en-US" sz="2000" dirty="0" smtClean="0">
                <a:latin typeface="Footlight MT Light" panose="0204060206030A020304" pitchFamily="18" charset="0"/>
              </a:rPr>
              <a:t>.  </a:t>
            </a:r>
            <a:br>
              <a:rPr lang="en-US" sz="2000" dirty="0" smtClean="0">
                <a:latin typeface="Footlight MT Light" panose="0204060206030A020304" pitchFamily="18" charset="0"/>
              </a:rPr>
            </a:br>
            <a:r>
              <a:rPr lang="en-US" sz="2000" dirty="0" smtClean="0">
                <a:latin typeface="Footlight MT Light" panose="0204060206030A020304" pitchFamily="18" charset="0"/>
              </a:rPr>
              <a:t>Select </a:t>
            </a:r>
            <a:r>
              <a:rPr lang="en-US" sz="2000" i="1" dirty="0" smtClean="0">
                <a:latin typeface="Footlight MT Light" panose="0204060206030A020304" pitchFamily="18" charset="0"/>
              </a:rPr>
              <a:t>Manage </a:t>
            </a:r>
            <a:r>
              <a:rPr lang="en-US" sz="2000" i="1" dirty="0">
                <a:latin typeface="Footlight MT Light" panose="0204060206030A020304" pitchFamily="18" charset="0"/>
              </a:rPr>
              <a:t>my </a:t>
            </a:r>
            <a:r>
              <a:rPr lang="en-US" sz="2000" i="1" dirty="0" smtClean="0">
                <a:latin typeface="Footlight MT Light" panose="0204060206030A020304" pitchFamily="18" charset="0"/>
              </a:rPr>
              <a:t>Account &gt; </a:t>
            </a:r>
            <a:r>
              <a:rPr lang="en-US" sz="2000" i="1" dirty="0">
                <a:latin typeface="Footlight MT Light" panose="0204060206030A020304" pitchFamily="18" charset="0"/>
              </a:rPr>
              <a:t>Maintenance </a:t>
            </a:r>
            <a:r>
              <a:rPr lang="en-US" sz="2000" i="1" dirty="0" smtClean="0">
                <a:latin typeface="Footlight MT Light" panose="0204060206030A020304" pitchFamily="18" charset="0"/>
              </a:rPr>
              <a:t>tab &gt; </a:t>
            </a:r>
            <a:r>
              <a:rPr lang="en-US" sz="2000" i="1" dirty="0">
                <a:latin typeface="Footlight MT Light" panose="0204060206030A020304" pitchFamily="18" charset="0"/>
              </a:rPr>
              <a:t>Update </a:t>
            </a:r>
            <a:r>
              <a:rPr lang="en-US" sz="2000" i="1" dirty="0" smtClean="0">
                <a:latin typeface="Footlight MT Light" panose="0204060206030A020304" pitchFamily="18" charset="0"/>
              </a:rPr>
              <a:t>Address.</a:t>
            </a:r>
            <a:endParaRPr lang="en-US" sz="2000" i="1" dirty="0">
              <a:latin typeface="Footlight MT Light" panose="0204060206030A020304" pitchFamily="18" charset="0"/>
            </a:endParaRPr>
          </a:p>
        </p:txBody>
      </p:sp>
    </p:spTree>
    <p:extLst>
      <p:ext uri="{BB962C8B-B14F-4D97-AF65-F5344CB8AC3E}">
        <p14:creationId xmlns:p14="http://schemas.microsoft.com/office/powerpoint/2010/main" val="297619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2743200"/>
            <a:ext cx="7315200" cy="769441"/>
          </a:xfrm>
          <a:prstGeom prst="rect">
            <a:avLst/>
          </a:prstGeom>
          <a:noFill/>
        </p:spPr>
        <p:txBody>
          <a:bodyPr wrap="square" rtlCol="0">
            <a:spAutoFit/>
          </a:bodyPr>
          <a:lstStyle/>
          <a:p>
            <a:pPr algn="ctr"/>
            <a:r>
              <a:rPr lang="en-US" sz="4400" dirty="0" smtClean="0">
                <a:latin typeface="Footlight MT Light" panose="0204060206030A020304" pitchFamily="18" charset="0"/>
              </a:rPr>
              <a:t>Questions?</a:t>
            </a:r>
            <a:endParaRPr lang="en-US" sz="44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3579766"/>
            <a:ext cx="7162800" cy="16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98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1633538"/>
            <a:ext cx="4171950" cy="3724096"/>
          </a:xfrm>
          <a:prstGeom prst="rect">
            <a:avLst/>
          </a:prstGeom>
          <a:noFill/>
        </p:spPr>
        <p:txBody>
          <a:bodyPr wrap="square" rtlCol="0">
            <a:spAutoFit/>
          </a:bodyPr>
          <a:lstStyle/>
          <a:p>
            <a:pPr algn="ctr"/>
            <a:r>
              <a:rPr lang="en-US" sz="4000" dirty="0" smtClean="0">
                <a:latin typeface="Footlight MT Light" panose="0204060206030A020304" pitchFamily="18" charset="0"/>
              </a:rPr>
              <a:t>How do I log into </a:t>
            </a:r>
            <a:r>
              <a:rPr lang="en-US" sz="4000" dirty="0" err="1" smtClean="0">
                <a:latin typeface="Footlight MT Light" panose="0204060206030A020304" pitchFamily="18" charset="0"/>
              </a:rPr>
              <a:t>NextGen</a:t>
            </a:r>
            <a:r>
              <a:rPr lang="en-US" sz="4000" dirty="0" smtClean="0">
                <a:latin typeface="Footlight MT Light" panose="0204060206030A020304" pitchFamily="18" charset="0"/>
              </a:rPr>
              <a:t> CM/</a:t>
            </a:r>
            <a:r>
              <a:rPr lang="en-US" sz="4000" dirty="0" err="1" smtClean="0">
                <a:latin typeface="Footlight MT Light" panose="0204060206030A020304" pitchFamily="18" charset="0"/>
              </a:rPr>
              <a:t>ECF</a:t>
            </a:r>
            <a:r>
              <a:rPr lang="en-US" sz="4000" dirty="0" smtClean="0">
                <a:latin typeface="Footlight MT Light" panose="0204060206030A020304" pitchFamily="18" charset="0"/>
              </a:rPr>
              <a:t>?</a:t>
            </a:r>
          </a:p>
          <a:p>
            <a:pPr algn="ctr"/>
            <a:endParaRPr lang="en-US" sz="1600" dirty="0" smtClean="0">
              <a:latin typeface="Footlight MT Light" panose="0204060206030A020304" pitchFamily="18" charset="0"/>
            </a:endParaRPr>
          </a:p>
          <a:p>
            <a:pPr algn="ctr"/>
            <a:r>
              <a:rPr lang="en-US" sz="2000" dirty="0" smtClean="0">
                <a:latin typeface="Footlight MT Light" panose="0204060206030A020304" pitchFamily="18" charset="0"/>
              </a:rPr>
              <a:t>Court users will now log in to CM/</a:t>
            </a:r>
            <a:r>
              <a:rPr lang="en-US" sz="2000" dirty="0" err="1" smtClean="0">
                <a:latin typeface="Footlight MT Light" panose="0204060206030A020304" pitchFamily="18" charset="0"/>
              </a:rPr>
              <a:t>ECF</a:t>
            </a:r>
            <a:r>
              <a:rPr lang="en-US" sz="2000" dirty="0" smtClean="0">
                <a:latin typeface="Footlight MT Light" panose="0204060206030A020304" pitchFamily="18" charset="0"/>
              </a:rPr>
              <a:t> through </a:t>
            </a:r>
            <a:r>
              <a:rPr lang="en-US" sz="2000" dirty="0" err="1" smtClean="0">
                <a:latin typeface="Footlight MT Light" panose="0204060206030A020304" pitchFamily="18" charset="0"/>
              </a:rPr>
              <a:t>JENIE</a:t>
            </a:r>
            <a:r>
              <a:rPr lang="en-US" sz="2000" dirty="0" smtClean="0">
                <a:latin typeface="Footlight MT Light" panose="0204060206030A020304" pitchFamily="18" charset="0"/>
              </a:rPr>
              <a:t>.</a:t>
            </a:r>
          </a:p>
          <a:p>
            <a:pPr algn="ctr"/>
            <a:endParaRPr lang="en-US" sz="2000" dirty="0" smtClean="0">
              <a:latin typeface="Footlight MT Light" panose="0204060206030A020304" pitchFamily="18" charset="0"/>
            </a:endParaRPr>
          </a:p>
          <a:p>
            <a:pPr marL="457200" indent="-457200">
              <a:buFont typeface="+mj-lt"/>
              <a:buAutoNum type="arabicPeriod"/>
            </a:pPr>
            <a:r>
              <a:rPr lang="en-US" sz="2000" dirty="0" smtClean="0">
                <a:latin typeface="Footlight MT Light" panose="0204060206030A020304" pitchFamily="18" charset="0"/>
              </a:rPr>
              <a:t>Navigate </a:t>
            </a:r>
            <a:r>
              <a:rPr lang="en-US" sz="2000" dirty="0">
                <a:latin typeface="Footlight MT Light" panose="0204060206030A020304" pitchFamily="18" charset="0"/>
              </a:rPr>
              <a:t>to </a:t>
            </a:r>
            <a:r>
              <a:rPr lang="en-US" sz="2000" b="1" u="sng" dirty="0">
                <a:latin typeface="Footlight MT Light" panose="0204060206030A020304" pitchFamily="18" charset="0"/>
                <a:hlinkClick r:id="rId5"/>
              </a:rPr>
              <a:t>https://jenie.ao.dcn</a:t>
            </a:r>
            <a:r>
              <a:rPr lang="en-US" sz="2000" dirty="0" smtClean="0">
                <a:latin typeface="Footlight MT Light" panose="0204060206030A020304" pitchFamily="18" charset="0"/>
              </a:rPr>
              <a:t>.</a:t>
            </a:r>
            <a:br>
              <a:rPr lang="en-US" sz="2000" dirty="0" smtClean="0">
                <a:latin typeface="Footlight MT Light" panose="0204060206030A020304" pitchFamily="18" charset="0"/>
              </a:rPr>
            </a:br>
            <a:endParaRPr lang="en-US" sz="2000" dirty="0" smtClean="0">
              <a:latin typeface="Footlight MT Light" panose="0204060206030A020304" pitchFamily="18" charset="0"/>
            </a:endParaRPr>
          </a:p>
          <a:p>
            <a:pPr marL="457200" indent="-457200">
              <a:buFont typeface="+mj-lt"/>
              <a:buAutoNum type="arabicPeriod"/>
            </a:pPr>
            <a:r>
              <a:rPr lang="en-US" sz="2000" dirty="0" smtClean="0">
                <a:latin typeface="Footlight MT Light" panose="0204060206030A020304" pitchFamily="18" charset="0"/>
              </a:rPr>
              <a:t>Log </a:t>
            </a:r>
            <a:r>
              <a:rPr lang="en-US" sz="2000" dirty="0">
                <a:latin typeface="Footlight MT Light" panose="0204060206030A020304" pitchFamily="18" charset="0"/>
              </a:rPr>
              <a:t>in with your </a:t>
            </a:r>
            <a:r>
              <a:rPr lang="en-US" sz="2000" b="1" dirty="0">
                <a:latin typeface="Footlight MT Light" panose="0204060206030A020304" pitchFamily="18" charset="0"/>
              </a:rPr>
              <a:t>User Name </a:t>
            </a:r>
            <a:r>
              <a:rPr lang="en-US" sz="2000" dirty="0">
                <a:latin typeface="Footlight MT Light" panose="0204060206030A020304" pitchFamily="18" charset="0"/>
              </a:rPr>
              <a:t>and </a:t>
            </a:r>
            <a:r>
              <a:rPr lang="en-US" sz="2000" b="1" dirty="0">
                <a:latin typeface="Footlight MT Light" panose="0204060206030A020304" pitchFamily="18" charset="0"/>
              </a:rPr>
              <a:t>Password</a:t>
            </a:r>
            <a:r>
              <a:rPr lang="en-US" sz="2000" dirty="0">
                <a:latin typeface="Footlight MT Light" panose="0204060206030A020304" pitchFamily="18" charset="0"/>
              </a:rPr>
              <a:t>. </a:t>
            </a:r>
            <a:endParaRPr lang="en-US" sz="2000" dirty="0" smtClean="0">
              <a:latin typeface="Footlight MT Light" panose="0204060206030A020304" pitchFamily="18" charset="0"/>
            </a:endParaRPr>
          </a:p>
        </p:txBody>
      </p:sp>
      <p:sp>
        <p:nvSpPr>
          <p:cNvPr id="2" name="AutoShape 2" descr="Image result for access">
            <a:hlinkClick r:id="rId6"/>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6"/>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pic>
        <p:nvPicPr>
          <p:cNvPr id="12" name="Picture 11"/>
          <p:cNvPicPr/>
          <p:nvPr/>
        </p:nvPicPr>
        <p:blipFill>
          <a:blip r:embed="rId8" cstate="print">
            <a:extLst>
              <a:ext uri="{28A0092B-C50C-407E-A947-70E740481C1C}">
                <a14:useLocalDpi xmlns:a14="http://schemas.microsoft.com/office/drawing/2010/main" val="0"/>
              </a:ext>
            </a:extLst>
          </a:blip>
          <a:stretch>
            <a:fillRect/>
          </a:stretch>
        </p:blipFill>
        <p:spPr>
          <a:xfrm>
            <a:off x="5087620" y="2362200"/>
            <a:ext cx="3618230" cy="2240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7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anim calcmode="lin" valueType="num">
                                      <p:cBhvr>
                                        <p:cTn id="1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1000"/>
                                        <p:tgtEl>
                                          <p:spTgt spid="8">
                                            <p:txEl>
                                              <p:pRg st="4" end="4"/>
                                            </p:txEl>
                                          </p:spTgt>
                                        </p:tgtEl>
                                      </p:cBhvr>
                                    </p:animEffect>
                                    <p:anim calcmode="lin" valueType="num">
                                      <p:cBhvr>
                                        <p:cTn id="1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8" dur="1000" fill="hold"/>
                                        <p:tgtEl>
                                          <p:spTgt spid="8">
                                            <p:txEl>
                                              <p:pRg st="4" end="4"/>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1000"/>
                                        <p:tgtEl>
                                          <p:spTgt spid="8">
                                            <p:txEl>
                                              <p:pRg st="5" end="5"/>
                                            </p:txEl>
                                          </p:spTgt>
                                        </p:tgtEl>
                                      </p:cBhvr>
                                    </p:animEffect>
                                    <p:anim calcmode="lin" valueType="num">
                                      <p:cBhvr>
                                        <p:cTn id="2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914400" y="1371600"/>
            <a:ext cx="7315200" cy="707886"/>
          </a:xfrm>
          <a:prstGeom prst="rect">
            <a:avLst/>
          </a:prstGeom>
          <a:noFill/>
        </p:spPr>
        <p:txBody>
          <a:bodyPr wrap="square" rtlCol="0">
            <a:spAutoFit/>
          </a:bodyPr>
          <a:lstStyle/>
          <a:p>
            <a:pPr algn="ctr"/>
            <a:r>
              <a:rPr lang="en-US" sz="4000" dirty="0" err="1" smtClean="0">
                <a:latin typeface="Footlight MT Light" panose="0204060206030A020304" pitchFamily="18" charset="0"/>
              </a:rPr>
              <a:t>NextGen</a:t>
            </a:r>
            <a:r>
              <a:rPr lang="en-US" sz="4000" dirty="0" smtClean="0">
                <a:latin typeface="Footlight MT Light" panose="0204060206030A020304" pitchFamily="18" charset="0"/>
              </a:rPr>
              <a:t> CM/</a:t>
            </a:r>
            <a:r>
              <a:rPr lang="en-US" sz="4000" dirty="0" err="1" smtClean="0">
                <a:latin typeface="Footlight MT Light" panose="0204060206030A020304" pitchFamily="18" charset="0"/>
              </a:rPr>
              <a:t>ECF</a:t>
            </a:r>
            <a:r>
              <a:rPr lang="en-US" sz="4000" dirty="0" smtClean="0">
                <a:latin typeface="Footlight MT Light" panose="0204060206030A020304" pitchFamily="18" charset="0"/>
              </a:rPr>
              <a:t> Support</a:t>
            </a:r>
            <a:endParaRPr lang="en-US" sz="4000" dirty="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1336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14400" y="2209800"/>
            <a:ext cx="7467600" cy="3785652"/>
          </a:xfrm>
          <a:prstGeom prst="rect">
            <a:avLst/>
          </a:prstGeom>
        </p:spPr>
        <p:txBody>
          <a:bodyPr wrap="square">
            <a:spAutoFit/>
          </a:bodyPr>
          <a:lstStyle/>
          <a:p>
            <a:r>
              <a:rPr lang="en-US" sz="2400" b="1" dirty="0" err="1">
                <a:latin typeface="Footlight MT Light" panose="0204060206030A020304" pitchFamily="18" charset="0"/>
              </a:rPr>
              <a:t>CASD</a:t>
            </a:r>
            <a:r>
              <a:rPr lang="en-US" sz="2400" b="1" dirty="0">
                <a:latin typeface="Footlight MT Light" panose="0204060206030A020304" pitchFamily="18" charset="0"/>
              </a:rPr>
              <a:t> </a:t>
            </a:r>
            <a:r>
              <a:rPr lang="en-US" sz="2400" b="1" dirty="0" err="1" smtClean="0">
                <a:latin typeface="Footlight MT Light" panose="0204060206030A020304" pitchFamily="18" charset="0"/>
              </a:rPr>
              <a:t>NextGen</a:t>
            </a:r>
            <a:r>
              <a:rPr lang="en-US" sz="2400" b="1" dirty="0" smtClean="0">
                <a:latin typeface="Footlight MT Light" panose="0204060206030A020304" pitchFamily="18" charset="0"/>
              </a:rPr>
              <a:t> Implementation Team</a:t>
            </a:r>
          </a:p>
          <a:p>
            <a:endParaRPr lang="en-US" sz="1000" dirty="0">
              <a:latin typeface="Footlight MT Light" panose="0204060206030A020304" pitchFamily="18" charset="0"/>
            </a:endParaRPr>
          </a:p>
          <a:p>
            <a:r>
              <a:rPr lang="en-US" b="1" dirty="0" smtClean="0">
                <a:latin typeface="Footlight MT Light" panose="0204060206030A020304" pitchFamily="18" charset="0"/>
              </a:rPr>
              <a:t>Theodore </a:t>
            </a:r>
            <a:r>
              <a:rPr lang="en-US" b="1" dirty="0">
                <a:latin typeface="Footlight MT Light" panose="0204060206030A020304" pitchFamily="18" charset="0"/>
              </a:rPr>
              <a:t>Lewis</a:t>
            </a:r>
            <a:r>
              <a:rPr lang="en-US" dirty="0">
                <a:latin typeface="Footlight MT Light" panose="0204060206030A020304" pitchFamily="18" charset="0"/>
              </a:rPr>
              <a:t>, Chief Deputy - Operations </a:t>
            </a:r>
            <a:r>
              <a:rPr lang="en-US" dirty="0" smtClean="0">
                <a:latin typeface="Footlight MT Light" panose="0204060206030A020304" pitchFamily="18" charset="0"/>
              </a:rPr>
              <a:t>Lead </a:t>
            </a:r>
            <a:r>
              <a:rPr lang="en-US" i="1" dirty="0" smtClean="0">
                <a:latin typeface="Footlight MT Light" panose="0204060206030A020304" pitchFamily="18" charset="0"/>
              </a:rPr>
              <a:t>(x5344)</a:t>
            </a:r>
            <a:endParaRPr lang="en-US" i="1" dirty="0">
              <a:latin typeface="Footlight MT Light" panose="0204060206030A020304" pitchFamily="18" charset="0"/>
            </a:endParaRPr>
          </a:p>
          <a:p>
            <a:r>
              <a:rPr lang="en-US" b="1" dirty="0">
                <a:latin typeface="Footlight MT Light" panose="0204060206030A020304" pitchFamily="18" charset="0"/>
              </a:rPr>
              <a:t>Jenelynn Jocson</a:t>
            </a:r>
            <a:r>
              <a:rPr lang="en-US" dirty="0">
                <a:latin typeface="Footlight MT Light" panose="0204060206030A020304" pitchFamily="18" charset="0"/>
              </a:rPr>
              <a:t>, CS Supervisor - Project Manager, </a:t>
            </a:r>
            <a:r>
              <a:rPr lang="en-US" dirty="0" err="1">
                <a:latin typeface="Footlight MT Light" panose="0204060206030A020304" pitchFamily="18" charset="0"/>
              </a:rPr>
              <a:t>WorkSpace</a:t>
            </a:r>
            <a:r>
              <a:rPr lang="en-US" dirty="0">
                <a:latin typeface="Footlight MT Light" panose="0204060206030A020304" pitchFamily="18" charset="0"/>
              </a:rPr>
              <a:t> </a:t>
            </a:r>
            <a:r>
              <a:rPr lang="en-US" dirty="0" smtClean="0">
                <a:latin typeface="Footlight MT Light" panose="0204060206030A020304" pitchFamily="18" charset="0"/>
              </a:rPr>
              <a:t>Lead </a:t>
            </a:r>
            <a:r>
              <a:rPr lang="en-US" i="1" dirty="0" smtClean="0">
                <a:latin typeface="Footlight MT Light" panose="0204060206030A020304" pitchFamily="18" charset="0"/>
              </a:rPr>
              <a:t>(x7356)</a:t>
            </a:r>
            <a:endParaRPr lang="en-US" i="1" dirty="0">
              <a:latin typeface="Footlight MT Light" panose="0204060206030A020304" pitchFamily="18" charset="0"/>
            </a:endParaRPr>
          </a:p>
          <a:p>
            <a:r>
              <a:rPr lang="en-US" b="1" dirty="0">
                <a:latin typeface="Footlight MT Light" panose="0204060206030A020304" pitchFamily="18" charset="0"/>
              </a:rPr>
              <a:t>Daniel </a:t>
            </a:r>
            <a:r>
              <a:rPr lang="en-US" b="1" dirty="0" err="1">
                <a:latin typeface="Footlight MT Light" panose="0204060206030A020304" pitchFamily="18" charset="0"/>
              </a:rPr>
              <a:t>Nanula</a:t>
            </a:r>
            <a:r>
              <a:rPr lang="en-US" dirty="0">
                <a:latin typeface="Footlight MT Light" panose="0204060206030A020304" pitchFamily="18" charset="0"/>
              </a:rPr>
              <a:t>, CM/</a:t>
            </a:r>
            <a:r>
              <a:rPr lang="en-US" dirty="0" err="1">
                <a:latin typeface="Footlight MT Light" panose="0204060206030A020304" pitchFamily="18" charset="0"/>
              </a:rPr>
              <a:t>ECF</a:t>
            </a:r>
            <a:r>
              <a:rPr lang="en-US" dirty="0">
                <a:latin typeface="Footlight MT Light" panose="0204060206030A020304" pitchFamily="18" charset="0"/>
              </a:rPr>
              <a:t> Specialist - </a:t>
            </a:r>
            <a:r>
              <a:rPr lang="en-US" dirty="0" err="1">
                <a:latin typeface="Footlight MT Light" panose="0204060206030A020304" pitchFamily="18" charset="0"/>
              </a:rPr>
              <a:t>JENIE</a:t>
            </a:r>
            <a:r>
              <a:rPr lang="en-US" dirty="0">
                <a:latin typeface="Footlight MT Light" panose="0204060206030A020304" pitchFamily="18" charset="0"/>
              </a:rPr>
              <a:t> </a:t>
            </a:r>
            <a:r>
              <a:rPr lang="en-US" dirty="0" smtClean="0">
                <a:latin typeface="Footlight MT Light" panose="0204060206030A020304" pitchFamily="18" charset="0"/>
              </a:rPr>
              <a:t>Lead </a:t>
            </a:r>
            <a:r>
              <a:rPr lang="en-US" i="1" dirty="0" smtClean="0">
                <a:latin typeface="Footlight MT Light" panose="0204060206030A020304" pitchFamily="18" charset="0"/>
              </a:rPr>
              <a:t>(x7440)</a:t>
            </a:r>
            <a:endParaRPr lang="en-US" i="1" dirty="0">
              <a:latin typeface="Footlight MT Light" panose="0204060206030A020304" pitchFamily="18" charset="0"/>
            </a:endParaRPr>
          </a:p>
          <a:p>
            <a:r>
              <a:rPr lang="en-US" b="1" dirty="0" smtClean="0">
                <a:latin typeface="Footlight MT Light" panose="0204060206030A020304" pitchFamily="18" charset="0"/>
              </a:rPr>
              <a:t>Joseph </a:t>
            </a:r>
            <a:r>
              <a:rPr lang="en-US" b="1" dirty="0">
                <a:latin typeface="Footlight MT Light" panose="0204060206030A020304" pitchFamily="18" charset="0"/>
              </a:rPr>
              <a:t>Diaz</a:t>
            </a:r>
            <a:r>
              <a:rPr lang="en-US" dirty="0">
                <a:latin typeface="Footlight MT Light" panose="0204060206030A020304" pitchFamily="18" charset="0"/>
              </a:rPr>
              <a:t>, CM/</a:t>
            </a:r>
            <a:r>
              <a:rPr lang="en-US" dirty="0" err="1">
                <a:latin typeface="Footlight MT Light" panose="0204060206030A020304" pitchFamily="18" charset="0"/>
              </a:rPr>
              <a:t>ECF</a:t>
            </a:r>
            <a:r>
              <a:rPr lang="en-US" dirty="0">
                <a:latin typeface="Footlight MT Light" panose="0204060206030A020304" pitchFamily="18" charset="0"/>
              </a:rPr>
              <a:t> Training Coordinator - Central Sign-On </a:t>
            </a:r>
            <a:r>
              <a:rPr lang="en-US" dirty="0" smtClean="0">
                <a:latin typeface="Footlight MT Light" panose="0204060206030A020304" pitchFamily="18" charset="0"/>
              </a:rPr>
              <a:t>Lead </a:t>
            </a:r>
            <a:r>
              <a:rPr lang="en-US" i="1" dirty="0" smtClean="0">
                <a:latin typeface="Footlight MT Light" panose="0204060206030A020304" pitchFamily="18" charset="0"/>
              </a:rPr>
              <a:t>(x5601)</a:t>
            </a:r>
            <a:endParaRPr lang="en-US" i="1" dirty="0">
              <a:latin typeface="Footlight MT Light" panose="0204060206030A020304" pitchFamily="18" charset="0"/>
            </a:endParaRPr>
          </a:p>
          <a:p>
            <a:r>
              <a:rPr lang="en-US" b="1" dirty="0" smtClean="0">
                <a:latin typeface="Footlight MT Light" panose="0204060206030A020304" pitchFamily="18" charset="0"/>
              </a:rPr>
              <a:t>Robert Chapman</a:t>
            </a:r>
            <a:r>
              <a:rPr lang="en-US" dirty="0" smtClean="0">
                <a:latin typeface="Footlight MT Light" panose="0204060206030A020304" pitchFamily="18" charset="0"/>
              </a:rPr>
              <a:t>, </a:t>
            </a:r>
            <a:r>
              <a:rPr lang="en-US" dirty="0">
                <a:latin typeface="Footlight MT Light" panose="0204060206030A020304" pitchFamily="18" charset="0"/>
              </a:rPr>
              <a:t>CM/</a:t>
            </a:r>
            <a:r>
              <a:rPr lang="en-US" dirty="0" err="1">
                <a:latin typeface="Footlight MT Light" panose="0204060206030A020304" pitchFamily="18" charset="0"/>
              </a:rPr>
              <a:t>ECF</a:t>
            </a:r>
            <a:r>
              <a:rPr lang="en-US" dirty="0">
                <a:latin typeface="Footlight MT Light" panose="0204060206030A020304" pitchFamily="18" charset="0"/>
              </a:rPr>
              <a:t> Specialist - Attorney Admissions </a:t>
            </a:r>
            <a:r>
              <a:rPr lang="en-US" dirty="0" smtClean="0">
                <a:latin typeface="Footlight MT Light" panose="0204060206030A020304" pitchFamily="18" charset="0"/>
              </a:rPr>
              <a:t>Lead </a:t>
            </a:r>
            <a:r>
              <a:rPr lang="en-US" i="1" dirty="0" smtClean="0">
                <a:latin typeface="Footlight MT Light" panose="0204060206030A020304" pitchFamily="18" charset="0"/>
              </a:rPr>
              <a:t>(x7355)</a:t>
            </a:r>
          </a:p>
          <a:p>
            <a:r>
              <a:rPr lang="en-US" b="1" dirty="0">
                <a:latin typeface="Footlight MT Light" panose="0204060206030A020304" pitchFamily="18" charset="0"/>
              </a:rPr>
              <a:t>Brenda Tinker</a:t>
            </a:r>
            <a:r>
              <a:rPr lang="en-US" dirty="0">
                <a:latin typeface="Footlight MT Light" panose="0204060206030A020304" pitchFamily="18" charset="0"/>
              </a:rPr>
              <a:t>, IT Supervisor - IT </a:t>
            </a:r>
            <a:r>
              <a:rPr lang="en-US" dirty="0" smtClean="0">
                <a:latin typeface="Footlight MT Light" panose="0204060206030A020304" pitchFamily="18" charset="0"/>
              </a:rPr>
              <a:t>Lead </a:t>
            </a:r>
            <a:r>
              <a:rPr lang="en-US" i="1" dirty="0" smtClean="0">
                <a:latin typeface="Footlight MT Light" panose="0204060206030A020304" pitchFamily="18" charset="0"/>
              </a:rPr>
              <a:t>(x7646)</a:t>
            </a:r>
          </a:p>
          <a:p>
            <a:r>
              <a:rPr lang="en-US" b="1" dirty="0">
                <a:latin typeface="Footlight MT Light" panose="0204060206030A020304" pitchFamily="18" charset="0"/>
              </a:rPr>
              <a:t>Robert Lopez</a:t>
            </a:r>
            <a:r>
              <a:rPr lang="en-US" dirty="0">
                <a:latin typeface="Footlight MT Light" panose="0204060206030A020304" pitchFamily="18" charset="0"/>
              </a:rPr>
              <a:t>, Systems Programmer - Citation Links </a:t>
            </a:r>
            <a:r>
              <a:rPr lang="en-US" dirty="0" smtClean="0">
                <a:latin typeface="Footlight MT Light" panose="0204060206030A020304" pitchFamily="18" charset="0"/>
              </a:rPr>
              <a:t>Lead </a:t>
            </a:r>
            <a:r>
              <a:rPr lang="en-US" i="1" dirty="0" smtClean="0">
                <a:latin typeface="Footlight MT Light" panose="0204060206030A020304" pitchFamily="18" charset="0"/>
              </a:rPr>
              <a:t>(x7866)</a:t>
            </a:r>
            <a:endParaRPr lang="en-US" i="1" dirty="0">
              <a:latin typeface="Footlight MT Light" panose="0204060206030A020304" pitchFamily="18" charset="0"/>
            </a:endParaRPr>
          </a:p>
          <a:p>
            <a:r>
              <a:rPr lang="en-US" b="1" dirty="0">
                <a:latin typeface="Footlight MT Light" panose="0204060206030A020304" pitchFamily="18" charset="0"/>
              </a:rPr>
              <a:t>Laura </a:t>
            </a:r>
            <a:r>
              <a:rPr lang="en-US" b="1" dirty="0" err="1">
                <a:latin typeface="Footlight MT Light" panose="0204060206030A020304" pitchFamily="18" charset="0"/>
              </a:rPr>
              <a:t>Barkins</a:t>
            </a:r>
            <a:r>
              <a:rPr lang="en-US" dirty="0">
                <a:latin typeface="Footlight MT Light" panose="0204060206030A020304" pitchFamily="18" charset="0"/>
              </a:rPr>
              <a:t>, </a:t>
            </a:r>
            <a:r>
              <a:rPr lang="en-US" dirty="0" err="1">
                <a:latin typeface="Footlight MT Light" panose="0204060206030A020304" pitchFamily="18" charset="0"/>
              </a:rPr>
              <a:t>CRD</a:t>
            </a:r>
            <a:r>
              <a:rPr lang="en-US" dirty="0">
                <a:latin typeface="Footlight MT Light" panose="0204060206030A020304" pitchFamily="18" charset="0"/>
              </a:rPr>
              <a:t> Supervisor - Judge Review Packet </a:t>
            </a:r>
            <a:r>
              <a:rPr lang="en-US" dirty="0" smtClean="0">
                <a:latin typeface="Footlight MT Light" panose="0204060206030A020304" pitchFamily="18" charset="0"/>
              </a:rPr>
              <a:t>Lead </a:t>
            </a:r>
            <a:r>
              <a:rPr lang="en-US" i="1" dirty="0" smtClean="0">
                <a:latin typeface="Footlight MT Light" panose="0204060206030A020304" pitchFamily="18" charset="0"/>
              </a:rPr>
              <a:t>(x6416)</a:t>
            </a:r>
            <a:endParaRPr lang="en-US" i="1" dirty="0">
              <a:latin typeface="Footlight MT Light" panose="0204060206030A020304" pitchFamily="18" charset="0"/>
            </a:endParaRPr>
          </a:p>
          <a:p>
            <a:endParaRPr lang="en-US" dirty="0" smtClean="0">
              <a:latin typeface="Footlight MT Light" panose="0204060206030A020304" pitchFamily="18" charset="0"/>
            </a:endParaRPr>
          </a:p>
          <a:p>
            <a:r>
              <a:rPr lang="en-US" b="1" dirty="0" smtClean="0">
                <a:latin typeface="Footlight MT Light" panose="0204060206030A020304" pitchFamily="18" charset="0"/>
              </a:rPr>
              <a:t>Attorney Admissions Line</a:t>
            </a:r>
            <a:r>
              <a:rPr lang="en-US" dirty="0" smtClean="0">
                <a:latin typeface="Footlight MT Light" panose="0204060206030A020304" pitchFamily="18" charset="0"/>
              </a:rPr>
              <a:t>: 619-557-5329</a:t>
            </a:r>
          </a:p>
          <a:p>
            <a:r>
              <a:rPr lang="en-US" b="1" dirty="0" smtClean="0">
                <a:latin typeface="Footlight MT Light" panose="0204060206030A020304" pitchFamily="18" charset="0"/>
              </a:rPr>
              <a:t>CM/</a:t>
            </a:r>
            <a:r>
              <a:rPr lang="en-US" b="1" dirty="0" err="1" smtClean="0">
                <a:latin typeface="Footlight MT Light" panose="0204060206030A020304" pitchFamily="18" charset="0"/>
              </a:rPr>
              <a:t>ECF</a:t>
            </a:r>
            <a:r>
              <a:rPr lang="en-US" b="1" dirty="0" smtClean="0">
                <a:latin typeface="Footlight MT Light" panose="0204060206030A020304" pitchFamily="18" charset="0"/>
              </a:rPr>
              <a:t> Help Line</a:t>
            </a:r>
            <a:r>
              <a:rPr lang="en-US" dirty="0" smtClean="0">
                <a:latin typeface="Footlight MT Light" panose="0204060206030A020304" pitchFamily="18" charset="0"/>
              </a:rPr>
              <a:t>: 866-233-7983</a:t>
            </a:r>
            <a:endParaRPr lang="en-US" dirty="0">
              <a:latin typeface="Footlight MT Light" panose="0204060206030A020304" pitchFamily="18" charset="0"/>
            </a:endParaRPr>
          </a:p>
        </p:txBody>
      </p:sp>
    </p:spTree>
    <p:extLst>
      <p:ext uri="{BB962C8B-B14F-4D97-AF65-F5344CB8AC3E}">
        <p14:creationId xmlns:p14="http://schemas.microsoft.com/office/powerpoint/2010/main" val="376095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3871317"/>
            <a:ext cx="8305800" cy="1538883"/>
          </a:xfrm>
          <a:prstGeom prst="rect">
            <a:avLst/>
          </a:prstGeom>
          <a:noFill/>
        </p:spPr>
        <p:txBody>
          <a:bodyPr wrap="square" rtlCol="0">
            <a:spAutoFit/>
          </a:bodyPr>
          <a:lstStyle/>
          <a:p>
            <a:pPr algn="ctr"/>
            <a:r>
              <a:rPr lang="en-US" sz="2600" dirty="0">
                <a:latin typeface="Footlight MT Light" panose="0204060206030A020304" pitchFamily="18" charset="0"/>
              </a:rPr>
              <a:t>Once logged in, click on the ‘</a:t>
            </a:r>
            <a:r>
              <a:rPr lang="en-US" sz="2600" b="1" dirty="0" err="1">
                <a:latin typeface="Footlight MT Light" panose="0204060206030A020304" pitchFamily="18" charset="0"/>
              </a:rPr>
              <a:t>CMECF</a:t>
            </a:r>
            <a:r>
              <a:rPr lang="en-US" sz="2600" dirty="0">
                <a:latin typeface="Footlight MT Light" panose="0204060206030A020304" pitchFamily="18" charset="0"/>
              </a:rPr>
              <a:t>’ link on the toolbar</a:t>
            </a:r>
            <a:r>
              <a:rPr lang="en-US" sz="2600" dirty="0" smtClean="0">
                <a:latin typeface="Footlight MT Light" panose="0204060206030A020304" pitchFamily="18" charset="0"/>
              </a:rPr>
              <a:t>.</a:t>
            </a:r>
          </a:p>
          <a:p>
            <a:pPr algn="ctr"/>
            <a:endParaRPr lang="en-US" sz="1600" dirty="0">
              <a:latin typeface="Footlight MT Light" panose="0204060206030A020304" pitchFamily="18" charset="0"/>
            </a:endParaRPr>
          </a:p>
          <a:p>
            <a:pPr algn="ctr"/>
            <a:r>
              <a:rPr lang="en-US" sz="2600" i="1" dirty="0">
                <a:latin typeface="Footlight MT Light" panose="0204060206030A020304" pitchFamily="18" charset="0"/>
              </a:rPr>
              <a:t>Note: It may take a few minutes </a:t>
            </a:r>
            <a:r>
              <a:rPr lang="en-US" sz="2600" i="1" dirty="0" smtClean="0">
                <a:latin typeface="Footlight MT Light" panose="0204060206030A020304" pitchFamily="18" charset="0"/>
              </a:rPr>
              <a:t/>
            </a:r>
            <a:br>
              <a:rPr lang="en-US" sz="2600" i="1" dirty="0" smtClean="0">
                <a:latin typeface="Footlight MT Light" panose="0204060206030A020304" pitchFamily="18" charset="0"/>
              </a:rPr>
            </a:br>
            <a:r>
              <a:rPr lang="en-US" sz="2600" i="1" dirty="0" smtClean="0">
                <a:latin typeface="Footlight MT Light" panose="0204060206030A020304" pitchFamily="18" charset="0"/>
              </a:rPr>
              <a:t>to </a:t>
            </a:r>
            <a:r>
              <a:rPr lang="en-US" sz="2600" i="1" dirty="0">
                <a:latin typeface="Footlight MT Light" panose="0204060206030A020304" pitchFamily="18" charset="0"/>
              </a:rPr>
              <a:t>load all menu options.</a:t>
            </a:r>
            <a:endParaRPr lang="en-US" sz="2600" i="1" dirty="0" smtClean="0">
              <a:latin typeface="Footlight MT Light" panose="0204060206030A020304" pitchFamily="18" charset="0"/>
            </a:endParaRP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1814" y="2090421"/>
            <a:ext cx="6656571" cy="127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125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rgbClr val="88A9D2"/>
                                      </p:to>
                                    </p:animClr>
                                  </p:sub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anim calcmode="lin" valueType="num">
                                      <p:cBhvr>
                                        <p:cTn id="1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3200400"/>
            <a:ext cx="8305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Footlight MT Light" panose="0204060206030A020304" pitchFamily="18" charset="0"/>
              </a:rPr>
              <a:t>The </a:t>
            </a:r>
            <a:r>
              <a:rPr lang="en-US" sz="2400" b="1" dirty="0">
                <a:latin typeface="Footlight MT Light" panose="0204060206030A020304" pitchFamily="18" charset="0"/>
              </a:rPr>
              <a:t>legacy CM/</a:t>
            </a:r>
            <a:r>
              <a:rPr lang="en-US" sz="2400" b="1" dirty="0" err="1">
                <a:latin typeface="Footlight MT Light" panose="0204060206030A020304" pitchFamily="18" charset="0"/>
              </a:rPr>
              <a:t>ECF</a:t>
            </a:r>
            <a:r>
              <a:rPr lang="en-US" sz="2400" b="1" dirty="0">
                <a:latin typeface="Footlight MT Light" panose="0204060206030A020304" pitchFamily="18" charset="0"/>
              </a:rPr>
              <a:t> menu options </a:t>
            </a:r>
            <a:r>
              <a:rPr lang="en-US" sz="2400" dirty="0">
                <a:latin typeface="Footlight MT Light" panose="0204060206030A020304" pitchFamily="18" charset="0"/>
              </a:rPr>
              <a:t>will be shown on the top of the </a:t>
            </a:r>
            <a:r>
              <a:rPr lang="en-US" sz="2400" dirty="0" smtClean="0">
                <a:latin typeface="Footlight MT Light" panose="0204060206030A020304" pitchFamily="18" charset="0"/>
              </a:rPr>
              <a:t>screen.</a:t>
            </a:r>
          </a:p>
          <a:p>
            <a:pPr marL="342900" indent="-342900">
              <a:buFont typeface="Arial" panose="020B0604020202020204" pitchFamily="34" charset="0"/>
              <a:buChar char="•"/>
            </a:pPr>
            <a:r>
              <a:rPr lang="en-US" sz="2400" dirty="0" smtClean="0">
                <a:latin typeface="Footlight MT Light" panose="0204060206030A020304" pitchFamily="18" charset="0"/>
              </a:rPr>
              <a:t>The </a:t>
            </a:r>
            <a:r>
              <a:rPr lang="en-US" sz="2400" b="1" dirty="0" err="1">
                <a:solidFill>
                  <a:srgbClr val="0070C0"/>
                </a:solidFill>
                <a:latin typeface="Footlight MT Light" panose="0204060206030A020304" pitchFamily="18" charset="0"/>
              </a:rPr>
              <a:t>NextGen</a:t>
            </a:r>
            <a:r>
              <a:rPr lang="en-US" sz="2400" b="1" dirty="0">
                <a:solidFill>
                  <a:srgbClr val="0070C0"/>
                </a:solidFill>
                <a:latin typeface="Footlight MT Light" panose="0204060206030A020304" pitchFamily="18" charset="0"/>
              </a:rPr>
              <a:t> menu items </a:t>
            </a:r>
            <a:r>
              <a:rPr lang="en-US" sz="2400" i="1" dirty="0">
                <a:latin typeface="Footlight MT Light" panose="0204060206030A020304" pitchFamily="18" charset="0"/>
              </a:rPr>
              <a:t>(My CM/</a:t>
            </a:r>
            <a:r>
              <a:rPr lang="en-US" sz="2400" i="1" dirty="0" err="1">
                <a:latin typeface="Footlight MT Light" panose="0204060206030A020304" pitchFamily="18" charset="0"/>
              </a:rPr>
              <a:t>ECF</a:t>
            </a:r>
            <a:r>
              <a:rPr lang="en-US" sz="2400" i="1" dirty="0">
                <a:latin typeface="Footlight MT Light" panose="0204060206030A020304" pitchFamily="18" charset="0"/>
              </a:rPr>
              <a:t> Workspace, </a:t>
            </a:r>
            <a:r>
              <a:rPr lang="en-US" sz="2400" i="1" dirty="0" err="1">
                <a:latin typeface="Footlight MT Light" panose="0204060206030A020304" pitchFamily="18" charset="0"/>
              </a:rPr>
              <a:t>NextGen</a:t>
            </a:r>
            <a:r>
              <a:rPr lang="en-US" sz="2400" i="1" dirty="0">
                <a:latin typeface="Footlight MT Light" panose="0204060206030A020304" pitchFamily="18" charset="0"/>
              </a:rPr>
              <a:t> Court links, etc.)</a:t>
            </a:r>
            <a:r>
              <a:rPr lang="en-US" sz="2400" dirty="0">
                <a:latin typeface="Footlight MT Light" panose="0204060206030A020304" pitchFamily="18" charset="0"/>
              </a:rPr>
              <a:t> are within the light blue bar.  The </a:t>
            </a:r>
            <a:r>
              <a:rPr lang="en-US" sz="2400" dirty="0" err="1">
                <a:latin typeface="Footlight MT Light" panose="0204060206030A020304" pitchFamily="18" charset="0"/>
              </a:rPr>
              <a:t>NextGen</a:t>
            </a:r>
            <a:r>
              <a:rPr lang="en-US" sz="2400" dirty="0">
                <a:latin typeface="Footlight MT Light" panose="0204060206030A020304" pitchFamily="18" charset="0"/>
              </a:rPr>
              <a:t> menu will be different for each user, based on </a:t>
            </a:r>
            <a:r>
              <a:rPr lang="en-US" sz="2400" dirty="0" smtClean="0">
                <a:latin typeface="Footlight MT Light" panose="0204060206030A020304" pitchFamily="18" charset="0"/>
              </a:rPr>
              <a:t>permissions.</a:t>
            </a:r>
          </a:p>
          <a:p>
            <a:pPr marL="342900" indent="-342900">
              <a:buFont typeface="Arial" panose="020B0604020202020204" pitchFamily="34" charset="0"/>
              <a:buChar char="•"/>
            </a:pPr>
            <a:r>
              <a:rPr lang="en-US" sz="2400" dirty="0" smtClean="0">
                <a:latin typeface="Footlight MT Light" panose="0204060206030A020304" pitchFamily="18" charset="0"/>
              </a:rPr>
              <a:t>You </a:t>
            </a:r>
            <a:r>
              <a:rPr lang="en-US" sz="2400" dirty="0">
                <a:latin typeface="Footlight MT Light" panose="0204060206030A020304" pitchFamily="18" charset="0"/>
              </a:rPr>
              <a:t>will access your </a:t>
            </a:r>
            <a:r>
              <a:rPr lang="en-US" sz="2400" b="1" dirty="0" err="1">
                <a:solidFill>
                  <a:schemeClr val="tx2"/>
                </a:solidFill>
                <a:latin typeface="Footlight MT Light" panose="0204060206030A020304" pitchFamily="18" charset="0"/>
              </a:rPr>
              <a:t>HRMIS</a:t>
            </a:r>
            <a:r>
              <a:rPr lang="en-US" sz="2400" b="1" dirty="0">
                <a:solidFill>
                  <a:schemeClr val="tx2"/>
                </a:solidFill>
                <a:latin typeface="Footlight MT Light" panose="0204060206030A020304" pitchFamily="18" charset="0"/>
              </a:rPr>
              <a:t> options </a:t>
            </a:r>
            <a:r>
              <a:rPr lang="en-US" sz="2400" dirty="0">
                <a:latin typeface="Footlight MT Light" panose="0204060206030A020304" pitchFamily="18" charset="0"/>
              </a:rPr>
              <a:t>through the Human Resources menu item within the dark blue bar.</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 y="1828800"/>
            <a:ext cx="8074285" cy="11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900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88A9D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00050" y="4267200"/>
            <a:ext cx="8305800" cy="1754326"/>
          </a:xfrm>
          <a:prstGeom prst="rect">
            <a:avLst/>
          </a:prstGeom>
          <a:noFill/>
        </p:spPr>
        <p:txBody>
          <a:bodyPr wrap="square" rtlCol="0">
            <a:spAutoFit/>
          </a:bodyPr>
          <a:lstStyle/>
          <a:p>
            <a:pPr marL="457200" indent="-457200">
              <a:buFont typeface="+mj-lt"/>
              <a:buAutoNum type="arabicPeriod"/>
            </a:pPr>
            <a:r>
              <a:rPr lang="en-US" sz="2400" dirty="0" smtClean="0">
                <a:latin typeface="Footlight MT Light" panose="0204060206030A020304" pitchFamily="18" charset="0"/>
              </a:rPr>
              <a:t>Select an item from the </a:t>
            </a:r>
            <a:r>
              <a:rPr lang="en-US" sz="2400" b="1" dirty="0" smtClean="0">
                <a:latin typeface="Footlight MT Light" panose="0204060206030A020304" pitchFamily="18" charset="0"/>
              </a:rPr>
              <a:t>legacy CM/</a:t>
            </a:r>
            <a:r>
              <a:rPr lang="en-US" sz="2400" b="1" dirty="0" err="1" smtClean="0">
                <a:latin typeface="Footlight MT Light" panose="0204060206030A020304" pitchFamily="18" charset="0"/>
              </a:rPr>
              <a:t>ECF</a:t>
            </a:r>
            <a:r>
              <a:rPr lang="en-US" sz="2400" b="1" dirty="0" smtClean="0">
                <a:latin typeface="Footlight MT Light" panose="0204060206030A020304" pitchFamily="18" charset="0"/>
              </a:rPr>
              <a:t> Menu </a:t>
            </a:r>
            <a:r>
              <a:rPr lang="en-US" sz="2000" i="1" dirty="0" smtClean="0">
                <a:latin typeface="Footlight MT Light" panose="0204060206030A020304" pitchFamily="18" charset="0"/>
              </a:rPr>
              <a:t>(white menu bar)</a:t>
            </a:r>
          </a:p>
          <a:p>
            <a:pPr marL="457200" indent="-457200">
              <a:buFont typeface="+mj-lt"/>
              <a:buAutoNum type="arabicPeriod"/>
            </a:pPr>
            <a:r>
              <a:rPr lang="en-US" sz="2400" dirty="0" smtClean="0">
                <a:latin typeface="Footlight MT Light" panose="0204060206030A020304" pitchFamily="18" charset="0"/>
              </a:rPr>
              <a:t>Click </a:t>
            </a:r>
            <a:r>
              <a:rPr lang="en-US" sz="2400" b="1" dirty="0" smtClean="0">
                <a:latin typeface="Footlight MT Light" panose="0204060206030A020304" pitchFamily="18" charset="0"/>
              </a:rPr>
              <a:t>Log Out</a:t>
            </a:r>
          </a:p>
          <a:p>
            <a:pPr algn="ctr"/>
            <a:r>
              <a:rPr lang="en-US" sz="2000" i="1" dirty="0">
                <a:solidFill>
                  <a:srgbClr val="C00000"/>
                </a:solidFill>
                <a:latin typeface="Footlight MT Light" panose="0204060206030A020304" pitchFamily="18" charset="0"/>
              </a:rPr>
              <a:t>Please Note: For security purposes, please remember to close all browser windows and restart your PCs at the end of the day.  Please lock your screens when stepping away from your desks throughout the day.</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pic>
        <p:nvPicPr>
          <p:cNvPr id="14" name="Picture 13"/>
          <p:cNvPicPr>
            <a:picLocks noChangeAspect="1"/>
          </p:cNvPicPr>
          <p:nvPr/>
        </p:nvPicPr>
        <p:blipFill>
          <a:blip r:embed="rId7"/>
          <a:stretch>
            <a:fillRect/>
          </a:stretch>
        </p:blipFill>
        <p:spPr>
          <a:xfrm>
            <a:off x="498664" y="2133600"/>
            <a:ext cx="8108572" cy="1148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8"/>
          <a:stretch>
            <a:fillRect/>
          </a:stretch>
        </p:blipFill>
        <p:spPr>
          <a:xfrm>
            <a:off x="442950" y="3505200"/>
            <a:ext cx="8220000" cy="57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417088" y="1295400"/>
            <a:ext cx="8368344" cy="769441"/>
          </a:xfrm>
          <a:prstGeom prst="rect">
            <a:avLst/>
          </a:prstGeom>
          <a:noFill/>
        </p:spPr>
        <p:txBody>
          <a:bodyPr wrap="square" rtlCol="0">
            <a:spAutoFit/>
          </a:bodyPr>
          <a:lstStyle/>
          <a:p>
            <a:pPr algn="ctr"/>
            <a:r>
              <a:rPr lang="en-US" sz="4400" dirty="0" smtClean="0">
                <a:latin typeface="Footlight MT Light" panose="0204060206030A020304" pitchFamily="18" charset="0"/>
              </a:rPr>
              <a:t>How do I log out?</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8969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rgbClr val="88A9D2"/>
                                      </p:to>
                                    </p:animClr>
                                  </p:sub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rgbClr val="88A9D2"/>
                                      </p:to>
                                    </p:animClr>
                                  </p:sub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50000"/>
          <a:stretch/>
        </p:blipFill>
        <p:spPr>
          <a:xfrm>
            <a:off x="3810000" y="357211"/>
            <a:ext cx="1485900" cy="652486"/>
          </a:xfrm>
          <a:prstGeom prst="rect">
            <a:avLst/>
          </a:prstGeom>
        </p:spPr>
      </p:pic>
      <p:sp>
        <p:nvSpPr>
          <p:cNvPr id="5" name="Content Placeholder 2"/>
          <p:cNvSpPr txBox="1">
            <a:spLocks/>
          </p:cNvSpPr>
          <p:nvPr/>
        </p:nvSpPr>
        <p:spPr>
          <a:xfrm>
            <a:off x="400050" y="1447800"/>
            <a:ext cx="8305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buFont typeface="Arial" pitchFamily="34" charset="0"/>
              <a:buNone/>
            </a:pPr>
            <a:endParaRPr lang="en-US" sz="2400" dirty="0" smtClean="0">
              <a:solidFill>
                <a:prstClr val="black"/>
              </a:solidFill>
            </a:endParaRPr>
          </a:p>
          <a:p>
            <a:pPr marL="457200" lvl="1">
              <a:buFont typeface="Arial" pitchFamily="34" charset="0"/>
              <a:buChar char="•"/>
            </a:pPr>
            <a:endParaRPr lang="en-US" sz="2400" dirty="0" smtClean="0">
              <a:solidFill>
                <a:prstClr val="black"/>
              </a:solidFill>
            </a:endParaRPr>
          </a:p>
          <a:p>
            <a:pPr marL="233363" lvl="1">
              <a:spcBef>
                <a:spcPts val="1200"/>
              </a:spcBef>
              <a:buFont typeface="Arial" pitchFamily="34" charset="0"/>
              <a:buChar char="•"/>
            </a:pPr>
            <a:endParaRPr lang="en-US" sz="2400" dirty="0" smtClean="0">
              <a:solidFill>
                <a:prstClr val="black"/>
              </a:solidFill>
            </a:endParaRPr>
          </a:p>
        </p:txBody>
      </p:sp>
      <p:sp>
        <p:nvSpPr>
          <p:cNvPr id="7" name="Content Placeholder 2"/>
          <p:cNvSpPr txBox="1">
            <a:spLocks/>
          </p:cNvSpPr>
          <p:nvPr/>
        </p:nvSpPr>
        <p:spPr>
          <a:xfrm>
            <a:off x="266700" y="12954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1200"/>
              </a:spcBef>
              <a:buFont typeface="Arial" pitchFamily="34" charset="0"/>
              <a:buNone/>
            </a:pPr>
            <a:endParaRPr lang="en-US" sz="2400" dirty="0" smtClean="0">
              <a:solidFill>
                <a:prstClr val="black"/>
              </a:solidFill>
            </a:endParaRPr>
          </a:p>
        </p:txBody>
      </p:sp>
      <p:sp>
        <p:nvSpPr>
          <p:cNvPr id="3" name="AutoShape 2" descr="Image result for Mile Markers">
            <a:hlinkClick r:id="rId4"/>
          </p:cNvPr>
          <p:cNvSpPr>
            <a:spLocks noChangeAspect="1" noChangeArrowheads="1"/>
          </p:cNvSpPr>
          <p:nvPr/>
        </p:nvSpPr>
        <p:spPr bwMode="auto">
          <a:xfrm>
            <a:off x="38100" y="-960438"/>
            <a:ext cx="2000250" cy="2000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85800" y="1524000"/>
            <a:ext cx="7772400" cy="646331"/>
          </a:xfrm>
          <a:prstGeom prst="rect">
            <a:avLst/>
          </a:prstGeom>
          <a:noFill/>
        </p:spPr>
        <p:txBody>
          <a:bodyPr wrap="square" rtlCol="0">
            <a:spAutoFit/>
          </a:bodyPr>
          <a:lstStyle/>
          <a:p>
            <a:pPr algn="ctr"/>
            <a:r>
              <a:rPr lang="en-US" sz="3600" dirty="0" err="1">
                <a:latin typeface="Footlight MT Light" panose="0204060206030A020304" pitchFamily="18" charset="0"/>
              </a:rPr>
              <a:t>NextGen</a:t>
            </a:r>
            <a:r>
              <a:rPr lang="en-US" sz="3600" dirty="0">
                <a:latin typeface="Footlight MT Light" panose="0204060206030A020304" pitchFamily="18" charset="0"/>
              </a:rPr>
              <a:t> CM/</a:t>
            </a:r>
            <a:r>
              <a:rPr lang="en-US" sz="3600" dirty="0" err="1">
                <a:latin typeface="Footlight MT Light" panose="0204060206030A020304" pitchFamily="18" charset="0"/>
              </a:rPr>
              <a:t>ECF</a:t>
            </a:r>
            <a:r>
              <a:rPr lang="en-US" sz="3600" dirty="0">
                <a:latin typeface="Footlight MT Light" panose="0204060206030A020304" pitchFamily="18" charset="0"/>
              </a:rPr>
              <a:t> </a:t>
            </a:r>
            <a:r>
              <a:rPr lang="en-US" sz="3600" dirty="0" err="1" smtClean="0">
                <a:latin typeface="Footlight MT Light" panose="0204060206030A020304" pitchFamily="18" charset="0"/>
              </a:rPr>
              <a:t>FAQs</a:t>
            </a:r>
            <a:r>
              <a:rPr lang="en-US" sz="3600" dirty="0" smtClean="0">
                <a:latin typeface="Footlight MT Light" panose="0204060206030A020304" pitchFamily="18" charset="0"/>
              </a:rPr>
              <a:t> </a:t>
            </a:r>
            <a:r>
              <a:rPr lang="en-US" sz="3600" dirty="0">
                <a:latin typeface="Footlight MT Light" panose="0204060206030A020304" pitchFamily="18" charset="0"/>
              </a:rPr>
              <a:t>for Court Users</a:t>
            </a:r>
          </a:p>
        </p:txBody>
      </p:sp>
      <p:sp>
        <p:nvSpPr>
          <p:cNvPr id="2" name="AutoShape 2" descr="Image result for access">
            <a:hlinkClick r:id="rId5"/>
          </p:cNvPr>
          <p:cNvSpPr>
            <a:spLocks noChangeAspect="1" noChangeArrowheads="1"/>
          </p:cNvSpPr>
          <p:nvPr/>
        </p:nvSpPr>
        <p:spPr bwMode="auto">
          <a:xfrm>
            <a:off x="155575" y="-15541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ccess">
            <a:hlinkClick r:id="rId5"/>
          </p:cNvPr>
          <p:cNvSpPr>
            <a:spLocks noChangeAspect="1" noChangeArrowheads="1"/>
          </p:cNvSpPr>
          <p:nvPr/>
        </p:nvSpPr>
        <p:spPr bwMode="auto">
          <a:xfrm>
            <a:off x="315409" y="-1401763"/>
            <a:ext cx="3248025" cy="3248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609600" y="6276570"/>
            <a:ext cx="3162301" cy="553998"/>
          </a:xfrm>
          <a:prstGeom prst="rect">
            <a:avLst/>
          </a:prstGeom>
          <a:noFill/>
        </p:spPr>
        <p:txBody>
          <a:bodyPr wrap="square" rtlCol="0" anchor="b">
            <a:spAutoFit/>
          </a:bodyPr>
          <a:lstStyle/>
          <a:p>
            <a:r>
              <a:rPr lang="en-US" sz="1500" b="1" dirty="0" smtClean="0">
                <a:effectLst>
                  <a:outerShdw blurRad="38100" dist="38100" dir="2700000" algn="tl">
                    <a:srgbClr val="000000">
                      <a:alpha val="43137"/>
                    </a:srgbClr>
                  </a:outerShdw>
                </a:effectLst>
              </a:rPr>
              <a:t>United States District Court</a:t>
            </a:r>
          </a:p>
          <a:p>
            <a:r>
              <a:rPr lang="en-US" sz="1500" b="1" dirty="0" smtClean="0">
                <a:effectLst>
                  <a:outerShdw blurRad="38100" dist="38100" dir="2700000" algn="tl">
                    <a:srgbClr val="000000">
                      <a:alpha val="43137"/>
                    </a:srgbClr>
                  </a:outerShdw>
                </a:effectLst>
              </a:rPr>
              <a:t>Southern District of California</a:t>
            </a:r>
            <a:endParaRPr lang="en-US" sz="1500" b="1" dirty="0">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1513" y="6355080"/>
            <a:ext cx="478087" cy="475488"/>
          </a:xfrm>
          <a:prstGeom prst="rect">
            <a:avLst/>
          </a:prstGeom>
        </p:spPr>
      </p:pic>
      <p:cxnSp>
        <p:nvCxnSpPr>
          <p:cNvPr id="13" name="Straight Connector 12"/>
          <p:cNvCxnSpPr/>
          <p:nvPr/>
        </p:nvCxnSpPr>
        <p:spPr>
          <a:xfrm flipV="1">
            <a:off x="990600" y="2286000"/>
            <a:ext cx="7162800" cy="1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 y="2527280"/>
            <a:ext cx="7620000" cy="2677656"/>
          </a:xfrm>
          <a:prstGeom prst="rect">
            <a:avLst/>
          </a:prstGeom>
          <a:noFill/>
        </p:spPr>
        <p:txBody>
          <a:bodyPr wrap="square" rtlCol="0">
            <a:spAutoFit/>
          </a:bodyPr>
          <a:lstStyle/>
          <a:p>
            <a:r>
              <a:rPr lang="en-US" sz="2400" dirty="0">
                <a:solidFill>
                  <a:srgbClr val="C00000"/>
                </a:solidFill>
                <a:latin typeface="Footlight MT Light" panose="0204060206030A020304" pitchFamily="18" charset="0"/>
              </a:rPr>
              <a:t>Q:</a:t>
            </a:r>
            <a:r>
              <a:rPr lang="en-US" sz="2400" dirty="0">
                <a:latin typeface="Footlight MT Light" panose="0204060206030A020304" pitchFamily="18" charset="0"/>
              </a:rPr>
              <a:t> Why isn’t my CM/</a:t>
            </a:r>
            <a:r>
              <a:rPr lang="en-US" sz="2400" dirty="0" err="1">
                <a:latin typeface="Footlight MT Light" panose="0204060206030A020304" pitchFamily="18" charset="0"/>
              </a:rPr>
              <a:t>ECF</a:t>
            </a:r>
            <a:r>
              <a:rPr lang="en-US" sz="2400" dirty="0">
                <a:latin typeface="Footlight MT Light" panose="0204060206030A020304" pitchFamily="18" charset="0"/>
              </a:rPr>
              <a:t> username working?</a:t>
            </a:r>
          </a:p>
          <a:p>
            <a:r>
              <a:rPr lang="en-US" sz="2400" dirty="0">
                <a:latin typeface="Footlight MT Light" panose="0204060206030A020304" pitchFamily="18" charset="0"/>
              </a:rPr>
              <a:t>      </a:t>
            </a:r>
            <a:r>
              <a:rPr lang="en-US" sz="2400" dirty="0">
                <a:solidFill>
                  <a:srgbClr val="C00000"/>
                </a:solidFill>
                <a:latin typeface="Footlight MT Light" panose="0204060206030A020304" pitchFamily="18" charset="0"/>
              </a:rPr>
              <a:t>A:</a:t>
            </a:r>
            <a:r>
              <a:rPr lang="en-US" sz="2400" dirty="0">
                <a:latin typeface="Footlight MT Light" panose="0204060206030A020304" pitchFamily="18" charset="0"/>
              </a:rPr>
              <a:t> You now log in through </a:t>
            </a:r>
            <a:r>
              <a:rPr lang="en-US" sz="2400" dirty="0" err="1">
                <a:latin typeface="Footlight MT Light" panose="0204060206030A020304" pitchFamily="18" charset="0"/>
              </a:rPr>
              <a:t>JENIE</a:t>
            </a:r>
            <a:r>
              <a:rPr lang="en-US" sz="2400" dirty="0">
                <a:latin typeface="Footlight MT Light" panose="0204060206030A020304" pitchFamily="18" charset="0"/>
              </a:rPr>
              <a:t> so your legacy</a:t>
            </a:r>
          </a:p>
          <a:p>
            <a:r>
              <a:rPr lang="en-US" sz="2400" dirty="0">
                <a:latin typeface="Footlight MT Light" panose="0204060206030A020304" pitchFamily="18" charset="0"/>
              </a:rPr>
              <a:t>      CM/</a:t>
            </a:r>
            <a:r>
              <a:rPr lang="en-US" sz="2400" dirty="0" err="1">
                <a:latin typeface="Footlight MT Light" panose="0204060206030A020304" pitchFamily="18" charset="0"/>
              </a:rPr>
              <a:t>ECF</a:t>
            </a:r>
            <a:r>
              <a:rPr lang="en-US" sz="2400" dirty="0">
                <a:latin typeface="Footlight MT Light" panose="0204060206030A020304" pitchFamily="18" charset="0"/>
              </a:rPr>
              <a:t> username will no longer work to allow access.</a:t>
            </a:r>
          </a:p>
          <a:p>
            <a:endParaRPr lang="en-US" sz="2400" dirty="0">
              <a:latin typeface="Footlight MT Light" panose="0204060206030A020304" pitchFamily="18" charset="0"/>
            </a:endParaRPr>
          </a:p>
          <a:p>
            <a:r>
              <a:rPr lang="en-US" sz="2400" dirty="0">
                <a:solidFill>
                  <a:srgbClr val="C00000"/>
                </a:solidFill>
                <a:latin typeface="Footlight MT Light" panose="0204060206030A020304" pitchFamily="18" charset="0"/>
              </a:rPr>
              <a:t>Q:</a:t>
            </a:r>
            <a:r>
              <a:rPr lang="en-US" sz="2400" dirty="0">
                <a:latin typeface="Footlight MT Light" panose="0204060206030A020304" pitchFamily="18" charset="0"/>
              </a:rPr>
              <a:t> What’s my username?</a:t>
            </a:r>
          </a:p>
          <a:p>
            <a:r>
              <a:rPr lang="en-US" sz="2400" dirty="0">
                <a:latin typeface="Footlight MT Light" panose="0204060206030A020304" pitchFamily="18" charset="0"/>
              </a:rPr>
              <a:t>      </a:t>
            </a:r>
            <a:r>
              <a:rPr lang="en-US" sz="2400" dirty="0">
                <a:solidFill>
                  <a:srgbClr val="C00000"/>
                </a:solidFill>
                <a:latin typeface="Footlight MT Light" panose="0204060206030A020304" pitchFamily="18" charset="0"/>
              </a:rPr>
              <a:t>A:</a:t>
            </a:r>
            <a:r>
              <a:rPr lang="en-US" sz="2400" dirty="0">
                <a:latin typeface="Footlight MT Light" panose="0204060206030A020304" pitchFamily="18" charset="0"/>
              </a:rPr>
              <a:t> Your username is your </a:t>
            </a:r>
            <a:r>
              <a:rPr lang="en-US" sz="2400" dirty="0" err="1">
                <a:latin typeface="Footlight MT Light" panose="0204060206030A020304" pitchFamily="18" charset="0"/>
              </a:rPr>
              <a:t>JENIE</a:t>
            </a:r>
            <a:r>
              <a:rPr lang="en-US" sz="2400" dirty="0">
                <a:latin typeface="Footlight MT Light" panose="0204060206030A020304" pitchFamily="18" charset="0"/>
              </a:rPr>
              <a:t> username. This is</a:t>
            </a:r>
          </a:p>
          <a:p>
            <a:r>
              <a:rPr lang="en-US" sz="2400" dirty="0">
                <a:latin typeface="Footlight MT Light" panose="0204060206030A020304" pitchFamily="18" charset="0"/>
              </a:rPr>
              <a:t>      typically </a:t>
            </a:r>
            <a:r>
              <a:rPr lang="en-US" sz="2400" dirty="0" err="1">
                <a:latin typeface="Footlight MT Light" panose="0204060206030A020304" pitchFamily="18" charset="0"/>
              </a:rPr>
              <a:t>FirstnameLastname</a:t>
            </a:r>
            <a:r>
              <a:rPr lang="en-US" sz="2400" dirty="0">
                <a:latin typeface="Footlight MT Light" panose="0204060206030A020304" pitchFamily="18" charset="0"/>
              </a:rPr>
              <a:t>.</a:t>
            </a:r>
          </a:p>
        </p:txBody>
      </p:sp>
    </p:spTree>
    <p:extLst>
      <p:ext uri="{BB962C8B-B14F-4D97-AF65-F5344CB8AC3E}">
        <p14:creationId xmlns:p14="http://schemas.microsoft.com/office/powerpoint/2010/main" val="42277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0" end="0"/>
                                            </p:txEl>
                                          </p:spTgt>
                                        </p:tgtEl>
                                        <p:attrNameLst>
                                          <p:attrName>ppt_c</p:attrName>
                                        </p:attrNameLst>
                                      </p:cBhvr>
                                      <p:to>
                                        <a:srgbClr val="88A9D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1" end="1"/>
                                            </p:txEl>
                                          </p:spTgt>
                                        </p:tgtEl>
                                        <p:attrNameLst>
                                          <p:attrName>ppt_c</p:attrName>
                                        </p:attrNameLst>
                                      </p:cBhvr>
                                      <p:to>
                                        <a:srgbClr val="88A9D2"/>
                                      </p:to>
                                    </p:animClr>
                                  </p:subTnLst>
                                </p:cTn>
                              </p:par>
                              <p:par>
                                <p:cTn id="17" presetID="42"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2" end="2"/>
                                            </p:txEl>
                                          </p:spTgt>
                                        </p:tgtEl>
                                        <p:attrNameLst>
                                          <p:attrName>ppt_c</p:attrName>
                                        </p:attrNameLst>
                                      </p:cBhvr>
                                      <p:to>
                                        <a:srgbClr val="88A9D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4" end="4"/>
                                            </p:txEl>
                                          </p:spTgt>
                                        </p:tgtEl>
                                        <p:attrNameLst>
                                          <p:attrName>style.visibility</p:attrName>
                                        </p:attrNameLst>
                                      </p:cBhvr>
                                      <p:to>
                                        <p:strVal val="visible"/>
                                      </p:to>
                                    </p:set>
                                    <p:animEffect transition="in" filter="fade">
                                      <p:cBhvr>
                                        <p:cTn id="26" dur="1000"/>
                                        <p:tgtEl>
                                          <p:spTgt spid="12">
                                            <p:txEl>
                                              <p:pRg st="4" end="4"/>
                                            </p:txEl>
                                          </p:spTgt>
                                        </p:tgtEl>
                                      </p:cBhvr>
                                    </p:animEffect>
                                    <p:anim calcmode="lin" valueType="num">
                                      <p:cBhvr>
                                        <p:cTn id="2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2">
                                            <p:txEl>
                                              <p:pRg st="4" end="4"/>
                                            </p:txEl>
                                          </p:spTgt>
                                        </p:tgtEl>
                                        <p:attrNameLst>
                                          <p:attrName>ppt_c</p:attrName>
                                        </p:attrNameLst>
                                      </p:cBhvr>
                                      <p:to>
                                        <a:srgbClr val="88A9D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Effect transition="in" filter="fade">
                                      <p:cBhvr>
                                        <p:cTn id="33" dur="1000"/>
                                        <p:tgtEl>
                                          <p:spTgt spid="12">
                                            <p:txEl>
                                              <p:pRg st="5" end="5"/>
                                            </p:txEl>
                                          </p:spTgt>
                                        </p:tgtEl>
                                      </p:cBhvr>
                                    </p:animEffect>
                                    <p:anim calcmode="lin" valueType="num">
                                      <p:cBhvr>
                                        <p:cTn id="34"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animEffect transition="in" filter="fade">
                                      <p:cBhvr>
                                        <p:cTn id="38" dur="1000"/>
                                        <p:tgtEl>
                                          <p:spTgt spid="12">
                                            <p:txEl>
                                              <p:pRg st="6" end="6"/>
                                            </p:txEl>
                                          </p:spTgt>
                                        </p:tgtEl>
                                      </p:cBhvr>
                                    </p:animEffect>
                                    <p:anim calcmode="lin" valueType="num">
                                      <p:cBhvr>
                                        <p:cTn id="39"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3390</TotalTime>
  <Words>2313</Words>
  <Application>Microsoft Office PowerPoint</Application>
  <PresentationFormat>On-screen Show (4:3)</PresentationFormat>
  <Paragraphs>459</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Caslon540 BT</vt:lpstr>
      <vt:lpstr>Copperplate Gothic Bold</vt:lpstr>
      <vt:lpstr>Footlight MT Light</vt:lpstr>
      <vt:lpstr>Garamond</vt:lpstr>
      <vt:lpstr>Symbol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Administrative Office of the US Courts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AOUSC</dc:creator>
  <cp:lastModifiedBy>Jenelynn Jocson</cp:lastModifiedBy>
  <cp:revision>229</cp:revision>
  <cp:lastPrinted>2017-02-28T22:59:27Z</cp:lastPrinted>
  <dcterms:created xsi:type="dcterms:W3CDTF">2017-01-13T19:03:40Z</dcterms:created>
  <dcterms:modified xsi:type="dcterms:W3CDTF">2020-01-21T23:24:49Z</dcterms:modified>
</cp:coreProperties>
</file>