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7" r:id="rId2"/>
    <p:sldId id="283" r:id="rId3"/>
    <p:sldId id="306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5" r:id="rId15"/>
    <p:sldId id="364" r:id="rId16"/>
    <p:sldId id="366" r:id="rId17"/>
    <p:sldId id="367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353" r:id="rId26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64" autoAdjust="0"/>
    <p:restoredTop sz="94311" autoAdjust="0"/>
  </p:normalViewPr>
  <p:slideViewPr>
    <p:cSldViewPr>
      <p:cViewPr varScale="1">
        <p:scale>
          <a:sx n="100" d="100"/>
          <a:sy n="100" d="100"/>
        </p:scale>
        <p:origin x="2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550" y="-96"/>
      </p:cViewPr>
      <p:guideLst>
        <p:guide orient="horz" pos="2928"/>
        <p:guide pos="216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B25A8-3B2F-4E0B-9EAE-422763686EEB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29B81-6473-4860-BB64-E55723F4B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07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3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07A55841-AE9A-4582-B4B8-0CAC559E4F91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3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25C0B78-E8BD-471D-A607-4881B2FE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85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C0B78-E8BD-471D-A607-4881B2FEEE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5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C0B78-E8BD-471D-A607-4881B2FEEE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90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C0B78-E8BD-471D-A607-4881B2FEEE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48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C0B78-E8BD-471D-A607-4881B2FEEE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30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C0B78-E8BD-471D-A607-4881B2FEEE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66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C0B78-E8BD-471D-A607-4881B2FEEE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82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C0B78-E8BD-471D-A607-4881B2FEEE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754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C0B78-E8BD-471D-A607-4881B2FEEE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796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C0B78-E8BD-471D-A607-4881B2FEEE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087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C0B78-E8BD-471D-A607-4881B2FEEE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55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C0B78-E8BD-471D-A607-4881B2FEEEF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12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C0B78-E8BD-471D-A607-4881B2FEEE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361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C0B78-E8BD-471D-A607-4881B2FEEE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281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C0B78-E8BD-471D-A607-4881B2FEEEF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709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C0B78-E8BD-471D-A607-4881B2FEEEF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84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C0B78-E8BD-471D-A607-4881B2FEEEF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688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C0B78-E8BD-471D-A607-4881B2FEEEF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066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C0B78-E8BD-471D-A607-4881B2FEEEF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5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C0B78-E8BD-471D-A607-4881B2FEEE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82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C0B78-E8BD-471D-A607-4881B2FEEE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53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C0B78-E8BD-471D-A607-4881B2FEEE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78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C0B78-E8BD-471D-A607-4881B2FEEE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27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C0B78-E8BD-471D-A607-4881B2FEEE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68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C0B78-E8BD-471D-A607-4881B2FEEE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05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C0B78-E8BD-471D-A607-4881B2FEEE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64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9144000" cy="6248400"/>
          </a:xfrm>
          <a:prstGeom prst="rect">
            <a:avLst/>
          </a:prstGeom>
          <a:solidFill>
            <a:srgbClr val="1828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4853411"/>
            <a:ext cx="8458200" cy="937789"/>
          </a:xfrm>
          <a:noFill/>
        </p:spPr>
        <p:txBody>
          <a:bodyPr/>
          <a:lstStyle>
            <a:lvl1pPr algn="l">
              <a:defRPr/>
            </a:lvl1pPr>
          </a:lstStyle>
          <a:p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rgbClr val="B7A66D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The Uscourts.gov Redesign </a:t>
            </a:r>
            <a:endParaRPr lang="en-US" dirty="0">
              <a:solidFill>
                <a:srgbClr val="B7A66D"/>
              </a:solidFill>
              <a:latin typeface="Garamond" pitchFamily="18" charset="0"/>
            </a:endParaRPr>
          </a:p>
        </p:txBody>
      </p:sp>
      <p:sp>
        <p:nvSpPr>
          <p:cNvPr id="14" name="Subtitle 4"/>
          <p:cNvSpPr>
            <a:spLocks noGrp="1"/>
          </p:cNvSpPr>
          <p:nvPr>
            <p:ph type="subTitle" idx="1"/>
          </p:nvPr>
        </p:nvSpPr>
        <p:spPr>
          <a:xfrm>
            <a:off x="381000" y="4114800"/>
            <a:ext cx="8458200" cy="685800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r>
              <a:rPr lang="en-US" sz="2800" dirty="0" smtClean="0">
                <a:solidFill>
                  <a:schemeClr val="bg2"/>
                </a:solidFill>
                <a:latin typeface="Garamond" pitchFamily="18" charset="0"/>
              </a:rPr>
              <a:t>Enhancing the Federal Judiciary’s Web Presence</a:t>
            </a:r>
            <a:endParaRPr lang="en-US" sz="2800" dirty="0">
              <a:solidFill>
                <a:schemeClr val="bg2"/>
              </a:solidFill>
              <a:latin typeface="Garamond" pitchFamily="18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09005" y="6400800"/>
            <a:ext cx="78259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 userDrawn="1"/>
        </p:nvSpPr>
        <p:spPr>
          <a:xfrm>
            <a:off x="0" y="6248400"/>
            <a:ext cx="9144000" cy="76200"/>
          </a:xfrm>
          <a:prstGeom prst="rect">
            <a:avLst/>
          </a:prstGeom>
          <a:solidFill>
            <a:srgbClr val="7A2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222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96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081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9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96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Blue-Titl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10312" y="649224"/>
            <a:ext cx="8732520" cy="640080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FontTx/>
              <a:buNone/>
              <a:defRPr sz="3200" b="1">
                <a:solidFill>
                  <a:srgbClr val="182854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Enter Title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681224" cy="438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"/>
          <p:cNvSpPr txBox="1">
            <a:spLocks/>
          </p:cNvSpPr>
          <p:nvPr userDrawn="1"/>
        </p:nvSpPr>
        <p:spPr>
          <a:xfrm flipH="1">
            <a:off x="6966859" y="6449334"/>
            <a:ext cx="2133600" cy="365125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7A781C3-8D3E-4DE5-9ABD-E8E20863FD9E}" type="slidenum">
              <a:rPr lang="en-US">
                <a:solidFill>
                  <a:prstClr val="white">
                    <a:lumMod val="65000"/>
                  </a:prstClr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645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scourts generic template_title slide.jpg"/>
          <p:cNvPicPr>
            <a:picLocks noChangeAspect="1"/>
          </p:cNvPicPr>
          <p:nvPr userDrawn="1"/>
        </p:nvPicPr>
        <p:blipFill rotWithShape="1">
          <a:blip r:embed="rId2" cstate="print"/>
          <a:srcRect l="-35" t="-18211" r="35" b="18211"/>
          <a:stretch/>
        </p:blipFill>
        <p:spPr>
          <a:xfrm>
            <a:off x="0" y="-1447800"/>
            <a:ext cx="9137668" cy="7696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09005" y="6400800"/>
            <a:ext cx="78259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6248400"/>
            <a:ext cx="9144000" cy="76200"/>
          </a:xfrm>
          <a:prstGeom prst="rect">
            <a:avLst/>
          </a:prstGeom>
          <a:solidFill>
            <a:srgbClr val="7A2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506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scourts generic template_text bottom banner 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66" y="0"/>
            <a:ext cx="913766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79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scourts generic template_text top banne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66" y="0"/>
            <a:ext cx="913766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noFill/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09005" y="6400800"/>
            <a:ext cx="78259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6248400"/>
            <a:ext cx="9144000" cy="76200"/>
          </a:xfrm>
          <a:prstGeom prst="rect">
            <a:avLst/>
          </a:prstGeom>
          <a:solidFill>
            <a:srgbClr val="7A2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304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6892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69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9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793582"/>
            <a:ext cx="9144000" cy="10644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67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465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1F38B-D134-41C0-B471-8D00FFEC9C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09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hyperlink" Target="https://www.google.com/url?sa=i&amp;rct=j&amp;q=&amp;esrc=s&amp;source=images&amp;cd=&amp;cad=rja&amp;uact=8&amp;ved=0ahUKEwjJz5Pwlt7RAhXjjFQKHRZ5B_gQjRwIBw&amp;url=https://www.nyla.org/max/4DCGI/cms/review.html?Action=CMS_Document&amp;DocID=408&amp;MenuKey=membership&amp;psig=AFQjCNGwnncPuWBRQRC4cl4ipdwuZJNKjg&amp;ust=1485464013875705" TargetMode="External"/><Relationship Id="rId4" Type="http://schemas.openxmlformats.org/officeDocument/2006/relationships/hyperlink" Target="http://www.google.com/url?sa=i&amp;rct=j&amp;q=&amp;esrc=s&amp;source=images&amp;cd=&amp;cad=rja&amp;uact=8&amp;ved=0ahUKEwiKgNq89b_RAhXJSSYKHWrmCDUQjRwIBw&amp;url=http://jeannemayo.com/blog/?p=1581&amp;psig=AFQjCNE1olzD4ZVceKKXgtt9i8lsXFQf6w&amp;ust=1484424250632106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acer.com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www.pacer.gov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hyperlink" Target="https://www.google.com/url?sa=i&amp;rct=j&amp;q=&amp;esrc=s&amp;source=images&amp;cd=&amp;cad=rja&amp;uact=8&amp;ved=0ahUKEwjJz5Pwlt7RAhXjjFQKHRZ5B_gQjRwIBw&amp;url=https://www.nyla.org/max/4DCGI/cms/review.html?Action=CMS_Document&amp;DocID=408&amp;MenuKey=membership&amp;psig=AFQjCNGwnncPuWBRQRC4cl4ipdwuZJNKjg&amp;ust=1485464013875705" TargetMode="External"/><Relationship Id="rId4" Type="http://schemas.openxmlformats.org/officeDocument/2006/relationships/hyperlink" Target="http://www.google.com/url?sa=i&amp;rct=j&amp;q=&amp;esrc=s&amp;source=images&amp;cd=&amp;cad=rja&amp;uact=8&amp;ved=0ahUKEwiKgNq89b_RAhXJSSYKHWrmCDUQjRwIBw&amp;url=http://jeannemayo.com/blog/?p=1581&amp;psig=AFQjCNE1olzD4ZVceKKXgtt9i8lsXFQf6w&amp;ust=1484424250632106" TargetMode="External"/><Relationship Id="rId9" Type="http://schemas.openxmlformats.org/officeDocument/2006/relationships/hyperlink" Target="http://www.train.pacer.gov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hyperlink" Target="https://www.google.com/url?sa=i&amp;rct=j&amp;q=&amp;esrc=s&amp;source=images&amp;cd=&amp;cad=rja&amp;uact=8&amp;ved=0ahUKEwjJz5Pwlt7RAhXjjFQKHRZ5B_gQjRwIBw&amp;url=https://www.nyla.org/max/4DCGI/cms/review.html?Action=CMS_Document&amp;DocID=408&amp;MenuKey=membership&amp;psig=AFQjCNGwnncPuWBRQRC4cl4ipdwuZJNKjg&amp;ust=1485464013875705" TargetMode="External"/><Relationship Id="rId4" Type="http://schemas.openxmlformats.org/officeDocument/2006/relationships/hyperlink" Target="http://www.google.com/url?sa=i&amp;rct=j&amp;q=&amp;esrc=s&amp;source=images&amp;cd=&amp;cad=rja&amp;uact=8&amp;ved=0ahUKEwiKgNq89b_RAhXJSSYKHWrmCDUQjRwIBw&amp;url=http://jeannemayo.com/blog/?p=1581&amp;psig=AFQjCNE1olzD4ZVceKKXgtt9i8lsXFQf6w&amp;ust=1484424250632106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www.pacer.gov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hyperlink" Target="https://www.google.com/url?sa=i&amp;rct=j&amp;q=&amp;esrc=s&amp;source=images&amp;cd=&amp;cad=rja&amp;uact=8&amp;ved=0ahUKEwjJz5Pwlt7RAhXjjFQKHRZ5B_gQjRwIBw&amp;url=https://www.nyla.org/max/4DCGI/cms/review.html?Action=CMS_Document&amp;DocID=408&amp;MenuKey=membership&amp;psig=AFQjCNGwnncPuWBRQRC4cl4ipdwuZJNKjg&amp;ust=1485464013875705" TargetMode="External"/><Relationship Id="rId4" Type="http://schemas.openxmlformats.org/officeDocument/2006/relationships/hyperlink" Target="http://www.google.com/url?sa=i&amp;rct=j&amp;q=&amp;esrc=s&amp;source=images&amp;cd=&amp;cad=rja&amp;uact=8&amp;ved=0ahUKEwiKgNq89b_RAhXJSSYKHWrmCDUQjRwIBw&amp;url=http://jeannemayo.com/blog/?p=1581&amp;psig=AFQjCNE1olzD4ZVceKKXgtt9i8lsXFQf6w&amp;ust=1484424250632106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hyperlink" Target="https://www.google.com/url?sa=i&amp;rct=j&amp;q=&amp;esrc=s&amp;source=images&amp;cd=&amp;cad=rja&amp;uact=8&amp;ved=0ahUKEwjJz5Pwlt7RAhXjjFQKHRZ5B_gQjRwIBw&amp;url=https://www.nyla.org/max/4DCGI/cms/review.html?Action=CMS_Document&amp;DocID=408&amp;MenuKey=membership&amp;psig=AFQjCNGwnncPuWBRQRC4cl4ipdwuZJNKjg&amp;ust=1485464013875705" TargetMode="External"/><Relationship Id="rId4" Type="http://schemas.openxmlformats.org/officeDocument/2006/relationships/hyperlink" Target="http://www.google.com/url?sa=i&amp;rct=j&amp;q=&amp;esrc=s&amp;source=images&amp;cd=&amp;cad=rja&amp;uact=8&amp;ved=0ahUKEwiKgNq89b_RAhXJSSYKHWrmCDUQjRwIBw&amp;url=http://jeannemayo.com/blog/?p=1581&amp;psig=AFQjCNE1olzD4ZVceKKXgtt9i8lsXFQf6w&amp;ust=1484424250632106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hyperlink" Target="https://www.google.com/url?sa=i&amp;rct=j&amp;q=&amp;esrc=s&amp;source=images&amp;cd=&amp;cad=rja&amp;uact=8&amp;ved=0ahUKEwjJz5Pwlt7RAhXjjFQKHRZ5B_gQjRwIBw&amp;url=https://www.nyla.org/max/4DCGI/cms/review.html?Action=CMS_Document&amp;DocID=408&amp;MenuKey=membership&amp;psig=AFQjCNGwnncPuWBRQRC4cl4ipdwuZJNKjg&amp;ust=1485464013875705" TargetMode="External"/><Relationship Id="rId4" Type="http://schemas.openxmlformats.org/officeDocument/2006/relationships/hyperlink" Target="http://www.google.com/url?sa=i&amp;rct=j&amp;q=&amp;esrc=s&amp;source=images&amp;cd=&amp;cad=rja&amp;uact=8&amp;ved=0ahUKEwiKgNq89b_RAhXJSSYKHWrmCDUQjRwIBw&amp;url=http://jeannemayo.com/blog/?p=1581&amp;psig=AFQjCNE1olzD4ZVceKKXgtt9i8lsXFQf6w&amp;ust=1484424250632106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acer.gov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ecf.casd.uscourts.gov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hyperlink" Target="https://www.google.com/url?sa=i&amp;rct=j&amp;q=&amp;esrc=s&amp;source=images&amp;cd=&amp;cad=rja&amp;uact=8&amp;ved=0ahUKEwjJz5Pwlt7RAhXjjFQKHRZ5B_gQjRwIBw&amp;url=https://www.nyla.org/max/4DCGI/cms/review.html?Action=CMS_Document&amp;DocID=408&amp;MenuKey=membership&amp;psig=AFQjCNGwnncPuWBRQRC4cl4ipdwuZJNKjg&amp;ust=1485464013875705" TargetMode="External"/><Relationship Id="rId4" Type="http://schemas.openxmlformats.org/officeDocument/2006/relationships/hyperlink" Target="http://www.google.com/url?sa=i&amp;rct=j&amp;q=&amp;esrc=s&amp;source=images&amp;cd=&amp;cad=rja&amp;uact=8&amp;ved=0ahUKEwiKgNq89b_RAhXJSSYKHWrmCDUQjRwIBw&amp;url=http://jeannemayo.com/blog/?p=1581&amp;psig=AFQjCNE1olzD4ZVceKKXgtt9i8lsXFQf6w&amp;ust=1484424250632106" TargetMode="External"/><Relationship Id="rId9" Type="http://schemas.openxmlformats.org/officeDocument/2006/relationships/hyperlink" Target="https://ecf.cacd.uscourts.gov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hyperlink" Target="https://www.google.com/url?sa=i&amp;rct=j&amp;q=&amp;esrc=s&amp;source=images&amp;cd=&amp;cad=rja&amp;uact=8&amp;ved=0ahUKEwjJz5Pwlt7RAhXjjFQKHRZ5B_gQjRwIBw&amp;url=https://www.nyla.org/max/4DCGI/cms/review.html?Action=CMS_Document&amp;DocID=408&amp;MenuKey=membership&amp;psig=AFQjCNGwnncPuWBRQRC4cl4ipdwuZJNKjg&amp;ust=1485464013875705" TargetMode="External"/><Relationship Id="rId4" Type="http://schemas.openxmlformats.org/officeDocument/2006/relationships/hyperlink" Target="http://www.google.com/url?sa=i&amp;rct=j&amp;q=&amp;esrc=s&amp;source=images&amp;cd=&amp;cad=rja&amp;uact=8&amp;ved=0ahUKEwiKgNq89b_RAhXJSSYKHWrmCDUQjRwIBw&amp;url=http://jeannemayo.com/blog/?p=1581&amp;psig=AFQjCNE1olzD4ZVceKKXgtt9i8lsXFQf6w&amp;ust=1484424250632106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hyperlink" Target="https://www.google.com/url?sa=i&amp;rct=j&amp;q=&amp;esrc=s&amp;source=images&amp;cd=&amp;cad=rja&amp;uact=8&amp;ved=0ahUKEwjJz5Pwlt7RAhXjjFQKHRZ5B_gQjRwIBw&amp;url=https://www.nyla.org/max/4DCGI/cms/review.html?Action=CMS_Document&amp;DocID=408&amp;MenuKey=membership&amp;psig=AFQjCNGwnncPuWBRQRC4cl4ipdwuZJNKjg&amp;ust=1485464013875705" TargetMode="External"/><Relationship Id="rId4" Type="http://schemas.openxmlformats.org/officeDocument/2006/relationships/hyperlink" Target="http://www.google.com/url?sa=i&amp;rct=j&amp;q=&amp;esrc=s&amp;source=images&amp;cd=&amp;cad=rja&amp;uact=8&amp;ved=0ahUKEwiKgNq89b_RAhXJSSYKHWrmCDUQjRwIBw&amp;url=http://jeannemayo.com/blog/?p=1581&amp;psig=AFQjCNE1olzD4ZVceKKXgtt9i8lsXFQf6w&amp;ust=1484424250632106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hyperlink" Target="https://www.google.com/url?sa=i&amp;rct=j&amp;q=&amp;esrc=s&amp;source=images&amp;cd=&amp;cad=rja&amp;uact=8&amp;ved=0ahUKEwjJz5Pwlt7RAhXjjFQKHRZ5B_gQjRwIBw&amp;url=https://www.nyla.org/max/4DCGI/cms/review.html?Action=CMS_Document&amp;DocID=408&amp;MenuKey=membership&amp;psig=AFQjCNGwnncPuWBRQRC4cl4ipdwuZJNKjg&amp;ust=1485464013875705" TargetMode="External"/><Relationship Id="rId4" Type="http://schemas.openxmlformats.org/officeDocument/2006/relationships/hyperlink" Target="http://www.google.com/url?sa=i&amp;rct=j&amp;q=&amp;esrc=s&amp;source=images&amp;cd=&amp;cad=rja&amp;uact=8&amp;ved=0ahUKEwiKgNq89b_RAhXJSSYKHWrmCDUQjRwIBw&amp;url=http://jeannemayo.com/blog/?p=1581&amp;psig=AFQjCNE1olzD4ZVceKKXgtt9i8lsXFQf6w&amp;ust=148442425063210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hyperlink" Target="https://www.google.com/url?sa=i&amp;rct=j&amp;q=&amp;esrc=s&amp;source=images&amp;cd=&amp;cad=rja&amp;uact=8&amp;ved=0ahUKEwjJz5Pwlt7RAhXjjFQKHRZ5B_gQjRwIBw&amp;url=https://www.nyla.org/max/4DCGI/cms/review.html?Action=CMS_Document&amp;DocID=408&amp;MenuKey=membership&amp;psig=AFQjCNGwnncPuWBRQRC4cl4ipdwuZJNKjg&amp;ust=1485464013875705" TargetMode="External"/><Relationship Id="rId4" Type="http://schemas.openxmlformats.org/officeDocument/2006/relationships/hyperlink" Target="http://www.google.com/url?sa=i&amp;rct=j&amp;q=&amp;esrc=s&amp;source=images&amp;cd=&amp;cad=rja&amp;uact=8&amp;ved=0ahUKEwiKgNq89b_RAhXJSSYKHWrmCDUQjRwIBw&amp;url=http://jeannemayo.com/blog/?p=1581&amp;psig=AFQjCNE1olzD4ZVceKKXgtt9i8lsXFQf6w&amp;ust=1484424250632106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acer.edu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www.ecf-casd.uscourts.gov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hyperlink" Target="https://www.google.com/url?sa=i&amp;rct=j&amp;q=&amp;esrc=s&amp;source=images&amp;cd=&amp;cad=rja&amp;uact=8&amp;ved=0ahUKEwjJz5Pwlt7RAhXjjFQKHRZ5B_gQjRwIBw&amp;url=https://www.nyla.org/max/4DCGI/cms/review.html?Action=CMS_Document&amp;DocID=408&amp;MenuKey=membership&amp;psig=AFQjCNGwnncPuWBRQRC4cl4ipdwuZJNKjg&amp;ust=1485464013875705" TargetMode="External"/><Relationship Id="rId4" Type="http://schemas.openxmlformats.org/officeDocument/2006/relationships/hyperlink" Target="http://www.google.com/url?sa=i&amp;rct=j&amp;q=&amp;esrc=s&amp;source=images&amp;cd=&amp;cad=rja&amp;uact=8&amp;ved=0ahUKEwiKgNq89b_RAhXJSSYKHWrmCDUQjRwIBw&amp;url=http://jeannemayo.com/blog/?p=1581&amp;psig=AFQjCNE1olzD4ZVceKKXgtt9i8lsXFQf6w&amp;ust=1484424250632106" TargetMode="External"/><Relationship Id="rId9" Type="http://schemas.openxmlformats.org/officeDocument/2006/relationships/hyperlink" Target="http://www.pacer.gov/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cf-casd.uscourts.gov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www.pacer.gov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hyperlink" Target="https://www.google.com/url?sa=i&amp;rct=j&amp;q=&amp;esrc=s&amp;source=images&amp;cd=&amp;cad=rja&amp;uact=8&amp;ved=0ahUKEwjJz5Pwlt7RAhXjjFQKHRZ5B_gQjRwIBw&amp;url=https://www.nyla.org/max/4DCGI/cms/review.html?Action=CMS_Document&amp;DocID=408&amp;MenuKey=membership&amp;psig=AFQjCNGwnncPuWBRQRC4cl4ipdwuZJNKjg&amp;ust=1485464013875705" TargetMode="External"/><Relationship Id="rId4" Type="http://schemas.openxmlformats.org/officeDocument/2006/relationships/hyperlink" Target="http://www.google.com/url?sa=i&amp;rct=j&amp;q=&amp;esrc=s&amp;source=images&amp;cd=&amp;cad=rja&amp;uact=8&amp;ved=0ahUKEwiKgNq89b_RAhXJSSYKHWrmCDUQjRwIBw&amp;url=http://jeannemayo.com/blog/?p=1581&amp;psig=AFQjCNE1olzD4ZVceKKXgtt9i8lsXFQf6w&amp;ust=1484424250632106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acer.gov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www.pacer.net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hyperlink" Target="https://www.google.com/url?sa=i&amp;rct=j&amp;q=&amp;esrc=s&amp;source=images&amp;cd=&amp;cad=rja&amp;uact=8&amp;ved=0ahUKEwjJz5Pwlt7RAhXjjFQKHRZ5B_gQjRwIBw&amp;url=https://www.nyla.org/max/4DCGI/cms/review.html?Action=CMS_Document&amp;DocID=408&amp;MenuKey=membership&amp;psig=AFQjCNGwnncPuWBRQRC4cl4ipdwuZJNKjg&amp;ust=1485464013875705" TargetMode="External"/><Relationship Id="rId4" Type="http://schemas.openxmlformats.org/officeDocument/2006/relationships/hyperlink" Target="http://www.google.com/url?sa=i&amp;rct=j&amp;q=&amp;esrc=s&amp;source=images&amp;cd=&amp;cad=rja&amp;uact=8&amp;ved=0ahUKEwiKgNq89b_RAhXJSSYKHWrmCDUQjRwIBw&amp;url=http://jeannemayo.com/blog/?p=1581&amp;psig=AFQjCNE1olzD4ZVceKKXgtt9i8lsXFQf6w&amp;ust=1484424250632106" TargetMode="External"/><Relationship Id="rId9" Type="http://schemas.openxmlformats.org/officeDocument/2006/relationships/hyperlink" Target="http://www.amazon.com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hyperlink" Target="https://www.google.com/url?sa=i&amp;rct=j&amp;q=&amp;esrc=s&amp;source=images&amp;cd=&amp;cad=rja&amp;uact=8&amp;ved=0ahUKEwjJz5Pwlt7RAhXjjFQKHRZ5B_gQjRwIBw&amp;url=https://www.nyla.org/max/4DCGI/cms/review.html?Action=CMS_Document&amp;DocID=408&amp;MenuKey=membership&amp;psig=AFQjCNGwnncPuWBRQRC4cl4ipdwuZJNKjg&amp;ust=1485464013875705" TargetMode="External"/><Relationship Id="rId4" Type="http://schemas.openxmlformats.org/officeDocument/2006/relationships/hyperlink" Target="http://www.google.com/url?sa=i&amp;rct=j&amp;q=&amp;esrc=s&amp;source=images&amp;cd=&amp;cad=rja&amp;uact=8&amp;ved=0ahUKEwiKgNq89b_RAhXJSSYKHWrmCDUQjRwIBw&amp;url=http://jeannemayo.com/blog/?p=1581&amp;psig=AFQjCNE1olzD4ZVceKKXgtt9i8lsXFQf6w&amp;ust=1484424250632106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hyperlink" Target="https://www.google.com/url?sa=i&amp;rct=j&amp;q=&amp;esrc=s&amp;source=images&amp;cd=&amp;cad=rja&amp;uact=8&amp;ved=0ahUKEwjJz5Pwlt7RAhXjjFQKHRZ5B_gQjRwIBw&amp;url=https://www.nyla.org/max/4DCGI/cms/review.html?Action=CMS_Document&amp;DocID=408&amp;MenuKey=membership&amp;psig=AFQjCNGwnncPuWBRQRC4cl4ipdwuZJNKjg&amp;ust=1485464013875705" TargetMode="External"/><Relationship Id="rId4" Type="http://schemas.openxmlformats.org/officeDocument/2006/relationships/hyperlink" Target="http://www.google.com/url?sa=i&amp;rct=j&amp;q=&amp;esrc=s&amp;source=images&amp;cd=&amp;cad=rja&amp;uact=8&amp;ved=0ahUKEwiKgNq89b_RAhXJSSYKHWrmCDUQjRwIBw&amp;url=http://jeannemayo.com/blog/?p=1581&amp;psig=AFQjCNE1olzD4ZVceKKXgtt9i8lsXFQf6w&amp;ust=1484424250632106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hyperlink" Target="https://www.google.com/url?sa=i&amp;rct=j&amp;q=&amp;esrc=s&amp;source=images&amp;cd=&amp;cad=rja&amp;uact=8&amp;ved=0ahUKEwjJz5Pwlt7RAhXjjFQKHRZ5B_gQjRwIBw&amp;url=https://www.nyla.org/max/4DCGI/cms/review.html?Action=CMS_Document&amp;DocID=408&amp;MenuKey=membership&amp;psig=AFQjCNGwnncPuWBRQRC4cl4ipdwuZJNKjg&amp;ust=1485464013875705" TargetMode="External"/><Relationship Id="rId4" Type="http://schemas.openxmlformats.org/officeDocument/2006/relationships/hyperlink" Target="http://www.google.com/url?sa=i&amp;rct=j&amp;q=&amp;esrc=s&amp;source=images&amp;cd=&amp;cad=rja&amp;uact=8&amp;ved=0ahUKEwiKgNq89b_RAhXJSSYKHWrmCDUQjRwIBw&amp;url=http://jeannemayo.com/blog/?p=1581&amp;psig=AFQjCNE1olzD4ZVceKKXgtt9i8lsXFQf6w&amp;ust=148442425063210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hyperlink" Target="https://www.google.com/url?sa=i&amp;rct=j&amp;q=&amp;esrc=s&amp;source=images&amp;cd=&amp;cad=rja&amp;uact=8&amp;ved=0ahUKEwjJz5Pwlt7RAhXjjFQKHRZ5B_gQjRwIBw&amp;url=https://www.nyla.org/max/4DCGI/cms/review.html?Action=CMS_Document&amp;DocID=408&amp;MenuKey=membership&amp;psig=AFQjCNGwnncPuWBRQRC4cl4ipdwuZJNKjg&amp;ust=1485464013875705" TargetMode="External"/><Relationship Id="rId4" Type="http://schemas.openxmlformats.org/officeDocument/2006/relationships/hyperlink" Target="http://www.google.com/url?sa=i&amp;rct=j&amp;q=&amp;esrc=s&amp;source=images&amp;cd=&amp;cad=rja&amp;uact=8&amp;ved=0ahUKEwiKgNq89b_RAhXJSSYKHWrmCDUQjRwIBw&amp;url=http://jeannemayo.com/blog/?p=1581&amp;psig=AFQjCNE1olzD4ZVceKKXgtt9i8lsXFQf6w&amp;ust=148442425063210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hyperlink" Target="https://www.google.com/url?sa=i&amp;rct=j&amp;q=&amp;esrc=s&amp;source=images&amp;cd=&amp;cad=rja&amp;uact=8&amp;ved=0ahUKEwjJz5Pwlt7RAhXjjFQKHRZ5B_gQjRwIBw&amp;url=https://www.nyla.org/max/4DCGI/cms/review.html?Action=CMS_Document&amp;DocID=408&amp;MenuKey=membership&amp;psig=AFQjCNGwnncPuWBRQRC4cl4ipdwuZJNKjg&amp;ust=1485464013875705" TargetMode="External"/><Relationship Id="rId4" Type="http://schemas.openxmlformats.org/officeDocument/2006/relationships/hyperlink" Target="http://www.google.com/url?sa=i&amp;rct=j&amp;q=&amp;esrc=s&amp;source=images&amp;cd=&amp;cad=rja&amp;uact=8&amp;ved=0ahUKEwiKgNq89b_RAhXJSSYKHWrmCDUQjRwIBw&amp;url=http://jeannemayo.com/blog/?p=1581&amp;psig=AFQjCNE1olzD4ZVceKKXgtt9i8lsXFQf6w&amp;ust=148442425063210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hyperlink" Target="https://www.google.com/url?sa=i&amp;rct=j&amp;q=&amp;esrc=s&amp;source=images&amp;cd=&amp;cad=rja&amp;uact=8&amp;ved=0ahUKEwjJz5Pwlt7RAhXjjFQKHRZ5B_gQjRwIBw&amp;url=https://www.nyla.org/max/4DCGI/cms/review.html?Action=CMS_Document&amp;DocID=408&amp;MenuKey=membership&amp;psig=AFQjCNGwnncPuWBRQRC4cl4ipdwuZJNKjg&amp;ust=1485464013875705" TargetMode="External"/><Relationship Id="rId4" Type="http://schemas.openxmlformats.org/officeDocument/2006/relationships/hyperlink" Target="http://www.google.com/url?sa=i&amp;rct=j&amp;q=&amp;esrc=s&amp;source=images&amp;cd=&amp;cad=rja&amp;uact=8&amp;ved=0ahUKEwiKgNq89b_RAhXJSSYKHWrmCDUQjRwIBw&amp;url=http://jeannemayo.com/blog/?p=1581&amp;psig=AFQjCNE1olzD4ZVceKKXgtt9i8lsXFQf6w&amp;ust=1484424250632106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hyperlink" Target="https://www.google.com/url?sa=i&amp;rct=j&amp;q=&amp;esrc=s&amp;source=images&amp;cd=&amp;cad=rja&amp;uact=8&amp;ved=0ahUKEwjJz5Pwlt7RAhXjjFQKHRZ5B_gQjRwIBw&amp;url=https://www.nyla.org/max/4DCGI/cms/review.html?Action=CMS_Document&amp;DocID=408&amp;MenuKey=membership&amp;psig=AFQjCNGwnncPuWBRQRC4cl4ipdwuZJNKjg&amp;ust=1485464013875705" TargetMode="External"/><Relationship Id="rId4" Type="http://schemas.openxmlformats.org/officeDocument/2006/relationships/hyperlink" Target="http://www.google.com/url?sa=i&amp;rct=j&amp;q=&amp;esrc=s&amp;source=images&amp;cd=&amp;cad=rja&amp;uact=8&amp;ved=0ahUKEwiKgNq89b_RAhXJSSYKHWrmCDUQjRwIBw&amp;url=http://jeannemayo.com/blog/?p=1581&amp;psig=AFQjCNE1olzD4ZVceKKXgtt9i8lsXFQf6w&amp;ust=1484424250632106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hyperlink" Target="https://www.google.com/url?sa=i&amp;rct=j&amp;q=&amp;esrc=s&amp;source=images&amp;cd=&amp;cad=rja&amp;uact=8&amp;ved=0ahUKEwjJz5Pwlt7RAhXjjFQKHRZ5B_gQjRwIBw&amp;url=https://www.nyla.org/max/4DCGI/cms/review.html?Action=CMS_Document&amp;DocID=408&amp;MenuKey=membership&amp;psig=AFQjCNGwnncPuWBRQRC4cl4ipdwuZJNKjg&amp;ust=1485464013875705" TargetMode="External"/><Relationship Id="rId4" Type="http://schemas.openxmlformats.org/officeDocument/2006/relationships/hyperlink" Target="http://www.google.com/url?sa=i&amp;rct=j&amp;q=&amp;esrc=s&amp;source=images&amp;cd=&amp;cad=rja&amp;uact=8&amp;ved=0ahUKEwiKgNq89b_RAhXJSSYKHWrmCDUQjRwIBw&amp;url=http://jeannemayo.com/blog/?p=1581&amp;psig=AFQjCNE1olzD4ZVceKKXgtt9i8lsXFQf6w&amp;ust=1484424250632106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hyperlink" Target="https://www.google.com/url?sa=i&amp;rct=j&amp;q=&amp;esrc=s&amp;source=images&amp;cd=&amp;cad=rja&amp;uact=8&amp;ved=0ahUKEwjJz5Pwlt7RAhXjjFQKHRZ5B_gQjRwIBw&amp;url=https://www.nyla.org/max/4DCGI/cms/review.html?Action=CMS_Document&amp;DocID=408&amp;MenuKey=membership&amp;psig=AFQjCNGwnncPuWBRQRC4cl4ipdwuZJNKjg&amp;ust=1485464013875705" TargetMode="External"/><Relationship Id="rId4" Type="http://schemas.openxmlformats.org/officeDocument/2006/relationships/hyperlink" Target="http://www.google.com/url?sa=i&amp;rct=j&amp;q=&amp;esrc=s&amp;source=images&amp;cd=&amp;cad=rja&amp;uact=8&amp;ved=0ahUKEwiKgNq89b_RAhXJSSYKHWrmCDUQjRwIBw&amp;url=http://jeannemayo.com/blog/?p=1581&amp;psig=AFQjCNE1olzD4ZVceKKXgtt9i8lsXFQf6w&amp;ust=1484424250632106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hyperlink" Target="https://www.google.com/url?sa=i&amp;rct=j&amp;q=&amp;esrc=s&amp;source=images&amp;cd=&amp;cad=rja&amp;uact=8&amp;ved=0ahUKEwjJz5Pwlt7RAhXjjFQKHRZ5B_gQjRwIBw&amp;url=https://www.nyla.org/max/4DCGI/cms/review.html?Action=CMS_Document&amp;DocID=408&amp;MenuKey=membership&amp;psig=AFQjCNGwnncPuWBRQRC4cl4ipdwuZJNKjg&amp;ust=1485464013875705" TargetMode="External"/><Relationship Id="rId4" Type="http://schemas.openxmlformats.org/officeDocument/2006/relationships/hyperlink" Target="http://www.google.com/url?sa=i&amp;rct=j&amp;q=&amp;esrc=s&amp;source=images&amp;cd=&amp;cad=rja&amp;uact=8&amp;ved=0ahUKEwiKgNq89b_RAhXJSSYKHWrmCDUQjRwIBw&amp;url=http://jeannemayo.com/blog/?p=1581&amp;psig=AFQjCNE1olzD4ZVceKKXgtt9i8lsXFQf6w&amp;ust=148442425063210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9CAEB"/>
            </a:gs>
            <a:gs pos="0">
              <a:schemeClr val="accent1">
                <a:tint val="66000"/>
                <a:satMod val="160000"/>
              </a:schemeClr>
            </a:gs>
            <a:gs pos="2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 smtClean="0"/>
          </a:p>
          <a:p>
            <a:endParaRPr lang="en-US" sz="18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3009900" y="1371600"/>
            <a:ext cx="3352800" cy="1600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7329" y="3200400"/>
            <a:ext cx="8001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solidFill>
                <a:prstClr val="black"/>
              </a:solidFill>
              <a:latin typeface="Caslon540 BT" panose="02030603060506020403" pitchFamily="18" charset="0"/>
            </a:endParaRPr>
          </a:p>
          <a:p>
            <a:pPr algn="ctr">
              <a:spcAft>
                <a:spcPts val="600"/>
              </a:spcAft>
            </a:pPr>
            <a:endParaRPr lang="en-US" dirty="0">
              <a:solidFill>
                <a:prstClr val="black"/>
              </a:solidFill>
              <a:latin typeface="Caslon540 BT" panose="020306030605060204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3452098"/>
            <a:ext cx="63246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000" dirty="0" err="1" smtClean="0">
                <a:latin typeface="Footlight MT Light" panose="0204060206030A020304" pitchFamily="18" charset="0"/>
              </a:rPr>
              <a:t>NextGen</a:t>
            </a:r>
            <a:r>
              <a:rPr lang="en-US" sz="4000" dirty="0" smtClean="0">
                <a:latin typeface="Footlight MT Light" panose="0204060206030A020304" pitchFamily="18" charset="0"/>
              </a:rPr>
              <a:t> Quiz</a:t>
            </a:r>
          </a:p>
          <a:p>
            <a:pPr algn="ctr">
              <a:spcAft>
                <a:spcPts val="600"/>
              </a:spcAft>
            </a:pPr>
            <a:r>
              <a:rPr lang="en-US" sz="2400" dirty="0" smtClean="0">
                <a:latin typeface="Footlight MT Light" panose="0204060206030A020304" pitchFamily="18" charset="0"/>
              </a:rPr>
              <a:t>For Clerk’s Office Staff</a:t>
            </a:r>
          </a:p>
          <a:p>
            <a:pPr algn="ctr"/>
            <a:endParaRPr lang="en-US" dirty="0" smtClean="0">
              <a:latin typeface="Copperplate Gothic Bold" panose="020E0705020206020404" pitchFamily="34" charset="0"/>
            </a:endParaRPr>
          </a:p>
          <a:p>
            <a:pPr algn="ctr"/>
            <a:r>
              <a:rPr lang="en-US" i="1" dirty="0" smtClean="0">
                <a:latin typeface="Footlight MT Light" panose="0204060206030A020304" pitchFamily="18" charset="0"/>
              </a:rPr>
              <a:t>United States District Court, </a:t>
            </a:r>
          </a:p>
          <a:p>
            <a:pPr algn="ctr"/>
            <a:r>
              <a:rPr lang="en-US" i="1" dirty="0" smtClean="0">
                <a:latin typeface="Footlight MT Light" panose="0204060206030A020304" pitchFamily="18" charset="0"/>
              </a:rPr>
              <a:t>Southern District of California</a:t>
            </a:r>
          </a:p>
          <a:p>
            <a:pPr algn="ctr"/>
            <a:endParaRPr lang="en-US" dirty="0">
              <a:latin typeface="Footlight MT Light" panose="0204060206030A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276570"/>
            <a:ext cx="3162301" cy="55399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United States District Court</a:t>
            </a:r>
          </a:p>
          <a:p>
            <a:r>
              <a:rPr 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Southern District of California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1513" y="6355080"/>
            <a:ext cx="478087" cy="475488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133600" y="47244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48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3810000" y="357211"/>
            <a:ext cx="1485900" cy="65248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00050" y="1447800"/>
            <a:ext cx="83058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 indent="0">
              <a:buFont typeface="Arial" pitchFamily="34" charset="0"/>
              <a:buNone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457200" lvl="1">
              <a:buFont typeface="Arial" pitchFamily="34" charset="0"/>
              <a:buChar char="•"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233363" lvl="1">
              <a:spcBef>
                <a:spcPts val="1200"/>
              </a:spcBef>
              <a:buFont typeface="Arial" pitchFamily="34" charset="0"/>
              <a:buChar char="•"/>
            </a:pP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6700" y="1295400"/>
            <a:ext cx="8686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Font typeface="Arial" pitchFamily="34" charset="0"/>
              <a:buNone/>
            </a:pP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3" name="AutoShape 2" descr="Image result for Mile Markers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38100" y="-960438"/>
            <a:ext cx="200025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1371600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Footlight MT Light" panose="0204060206030A020304" pitchFamily="18" charset="0"/>
              </a:rPr>
              <a:t>PACER Accounts</a:t>
            </a:r>
            <a:endParaRPr lang="en-US" sz="4000" dirty="0">
              <a:latin typeface="Footlight MT Light" panose="0204060206030A020304" pitchFamily="18" charset="0"/>
            </a:endParaRPr>
          </a:p>
        </p:txBody>
      </p:sp>
      <p:sp>
        <p:nvSpPr>
          <p:cNvPr id="2" name="AutoShape 2" descr="Image result for access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55575" y="-1554163"/>
            <a:ext cx="324802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access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315409" y="-1401763"/>
            <a:ext cx="324802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6276570"/>
            <a:ext cx="3162301" cy="55399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United States District Court</a:t>
            </a:r>
          </a:p>
          <a:p>
            <a:r>
              <a:rPr 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Southern District of California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1513" y="6355080"/>
            <a:ext cx="478087" cy="475488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990600" y="2208166"/>
            <a:ext cx="7162800" cy="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4400" y="2423279"/>
            <a:ext cx="7315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sz="2000" dirty="0" err="1" smtClean="0">
                <a:latin typeface="Footlight MT Light" panose="0204060206030A020304" pitchFamily="18" charset="0"/>
              </a:rPr>
              <a:t>CASD</a:t>
            </a:r>
            <a:r>
              <a:rPr lang="en-US" sz="2000" dirty="0" smtClean="0">
                <a:latin typeface="Footlight MT Light" panose="0204060206030A020304" pitchFamily="18" charset="0"/>
              </a:rPr>
              <a:t> </a:t>
            </a:r>
            <a:r>
              <a:rPr lang="en-US" sz="2000" dirty="0">
                <a:latin typeface="Footlight MT Light" panose="0204060206030A020304" pitchFamily="18" charset="0"/>
              </a:rPr>
              <a:t>will </a:t>
            </a:r>
            <a:r>
              <a:rPr lang="en-US" sz="2000" b="1" dirty="0">
                <a:latin typeface="Footlight MT Light" panose="0204060206030A020304" pitchFamily="18" charset="0"/>
              </a:rPr>
              <a:t>g</a:t>
            </a:r>
            <a:r>
              <a:rPr lang="en-US" sz="2000" b="1" dirty="0" smtClean="0">
                <a:latin typeface="Footlight MT Light" panose="0204060206030A020304" pitchFamily="18" charset="0"/>
              </a:rPr>
              <a:t>o </a:t>
            </a:r>
            <a:r>
              <a:rPr lang="en-US" sz="2000" b="1" dirty="0">
                <a:latin typeface="Footlight MT Light" panose="0204060206030A020304" pitchFamily="18" charset="0"/>
              </a:rPr>
              <a:t>l</a:t>
            </a:r>
            <a:r>
              <a:rPr lang="en-US" sz="2000" b="1" dirty="0" smtClean="0">
                <a:latin typeface="Footlight MT Light" panose="0204060206030A020304" pitchFamily="18" charset="0"/>
              </a:rPr>
              <a:t>ive </a:t>
            </a:r>
            <a:r>
              <a:rPr lang="en-US" sz="2000" dirty="0">
                <a:latin typeface="Footlight MT Light" panose="0204060206030A020304" pitchFamily="18" charset="0"/>
              </a:rPr>
              <a:t>on </a:t>
            </a:r>
            <a:r>
              <a:rPr lang="en-US" sz="2000" dirty="0" err="1">
                <a:latin typeface="Footlight MT Light" panose="0204060206030A020304" pitchFamily="18" charset="0"/>
              </a:rPr>
              <a:t>NextGen</a:t>
            </a:r>
            <a:r>
              <a:rPr lang="en-US" sz="2000" dirty="0">
                <a:latin typeface="Footlight MT Light" panose="0204060206030A020304" pitchFamily="18" charset="0"/>
              </a:rPr>
              <a:t> on…</a:t>
            </a:r>
            <a:endParaRPr lang="en-US" sz="2000" dirty="0" smtClean="0">
              <a:latin typeface="Footlight MT Light" panose="0204060206030A020304" pitchFamily="18" charset="0"/>
            </a:endParaRPr>
          </a:p>
          <a:p>
            <a:endParaRPr lang="en-US" sz="2000" dirty="0" smtClean="0">
              <a:latin typeface="Footlight MT Light" panose="0204060206030A020304" pitchFamily="18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>
                <a:latin typeface="Footlight MT Light" panose="0204060206030A020304" pitchFamily="18" charset="0"/>
              </a:rPr>
              <a:t>on </a:t>
            </a:r>
            <a:r>
              <a:rPr lang="en-US" sz="2000" dirty="0">
                <a:latin typeface="Footlight MT Light" panose="0204060206030A020304" pitchFamily="18" charset="0"/>
              </a:rPr>
              <a:t>October 15, 2019.</a:t>
            </a:r>
            <a:r>
              <a:rPr lang="en-US" sz="2000" dirty="0" smtClean="0">
                <a:latin typeface="Footlight MT Light" panose="0204060206030A020304" pitchFamily="18" charset="0"/>
              </a:rPr>
              <a:t/>
            </a:r>
            <a:br>
              <a:rPr lang="en-US" sz="2000" dirty="0" smtClean="0">
                <a:latin typeface="Footlight MT Light" panose="0204060206030A020304" pitchFamily="18" charset="0"/>
              </a:rPr>
            </a:br>
            <a:endParaRPr lang="en-US" sz="2000" dirty="0" smtClean="0">
              <a:latin typeface="Footlight MT Light" panose="0204060206030A020304" pitchFamily="18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>
                <a:latin typeface="Footlight MT Light" panose="0204060206030A020304" pitchFamily="18" charset="0"/>
              </a:rPr>
              <a:t>on </a:t>
            </a:r>
            <a:r>
              <a:rPr lang="en-US" sz="2000" dirty="0">
                <a:latin typeface="Footlight MT Light" panose="0204060206030A020304" pitchFamily="18" charset="0"/>
              </a:rPr>
              <a:t>March 02, 2020.</a:t>
            </a:r>
            <a:r>
              <a:rPr lang="en-US" sz="2000" dirty="0" smtClean="0">
                <a:latin typeface="Footlight MT Light" panose="0204060206030A020304" pitchFamily="18" charset="0"/>
              </a:rPr>
              <a:t/>
            </a:r>
            <a:br>
              <a:rPr lang="en-US" sz="2000" dirty="0" smtClean="0">
                <a:latin typeface="Footlight MT Light" panose="0204060206030A020304" pitchFamily="18" charset="0"/>
              </a:rPr>
            </a:br>
            <a:endParaRPr lang="en-US" sz="2000" dirty="0" smtClean="0">
              <a:latin typeface="Footlight MT Light" panose="0204060206030A020304" pitchFamily="18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>
                <a:latin typeface="Footlight MT Light" panose="0204060206030A020304" pitchFamily="18" charset="0"/>
              </a:rPr>
              <a:t>on </a:t>
            </a:r>
            <a:r>
              <a:rPr lang="en-US" sz="2000" dirty="0" err="1">
                <a:latin typeface="Footlight MT Light" panose="0204060206030A020304" pitchFamily="18" charset="0"/>
              </a:rPr>
              <a:t>Cezar</a:t>
            </a:r>
            <a:r>
              <a:rPr lang="en-US" sz="2000" dirty="0">
                <a:latin typeface="Footlight MT Light" panose="0204060206030A020304" pitchFamily="18" charset="0"/>
              </a:rPr>
              <a:t> Chavez weekend</a:t>
            </a:r>
            <a:r>
              <a:rPr lang="en-US" sz="2000" dirty="0" smtClean="0">
                <a:latin typeface="Footlight MT Light" panose="0204060206030A020304" pitchFamily="18" charset="0"/>
              </a:rPr>
              <a:t>.</a:t>
            </a:r>
          </a:p>
          <a:p>
            <a:pPr lvl="1"/>
            <a:endParaRPr lang="en-US" sz="2000" b="1" dirty="0" smtClean="0">
              <a:latin typeface="Footlight MT Light" panose="0204060206030A020304" pitchFamily="18" charset="0"/>
            </a:endParaRPr>
          </a:p>
          <a:p>
            <a:pPr algn="ctr"/>
            <a:r>
              <a:rPr lang="en-US" sz="2000" b="1" dirty="0" smtClean="0">
                <a:latin typeface="Footlight MT Light" panose="0204060206030A020304" pitchFamily="18" charset="0"/>
              </a:rPr>
              <a:t>Answer:  b.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Footlight MT Light" panose="0204060206030A020304" pitchFamily="18" charset="0"/>
              </a:rPr>
              <a:t>on March 02, 2020</a:t>
            </a:r>
            <a:endParaRPr lang="en-US" sz="2000" b="1" dirty="0">
              <a:solidFill>
                <a:srgbClr val="C00000"/>
              </a:solidFill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10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3810000" y="357211"/>
            <a:ext cx="1485900" cy="65248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00050" y="1447800"/>
            <a:ext cx="83058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 indent="0">
              <a:buFont typeface="Arial" pitchFamily="34" charset="0"/>
              <a:buNone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457200" lvl="1">
              <a:buFont typeface="Arial" pitchFamily="34" charset="0"/>
              <a:buChar char="•"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233363" lvl="1">
              <a:spcBef>
                <a:spcPts val="1200"/>
              </a:spcBef>
              <a:buFont typeface="Arial" pitchFamily="34" charset="0"/>
              <a:buChar char="•"/>
            </a:pP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6700" y="1295400"/>
            <a:ext cx="8686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Font typeface="Arial" pitchFamily="34" charset="0"/>
              <a:buNone/>
            </a:pP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3" name="AutoShape 2" descr="Image result for Mile Markers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38100" y="-960438"/>
            <a:ext cx="200025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1371600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Footlight MT Light" panose="0204060206030A020304" pitchFamily="18" charset="0"/>
              </a:rPr>
              <a:t>PACER Accounts</a:t>
            </a:r>
            <a:endParaRPr lang="en-US" sz="4000" dirty="0">
              <a:latin typeface="Footlight MT Light" panose="0204060206030A020304" pitchFamily="18" charset="0"/>
            </a:endParaRPr>
          </a:p>
        </p:txBody>
      </p:sp>
      <p:sp>
        <p:nvSpPr>
          <p:cNvPr id="2" name="AutoShape 2" descr="Image result for access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55575" y="-1554163"/>
            <a:ext cx="324802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access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315409" y="-1401763"/>
            <a:ext cx="324802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6276570"/>
            <a:ext cx="3162301" cy="55399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United States District Court</a:t>
            </a:r>
          </a:p>
          <a:p>
            <a:r>
              <a:rPr 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Southern District of California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1513" y="6355080"/>
            <a:ext cx="478087" cy="475488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990600" y="2208166"/>
            <a:ext cx="7162800" cy="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4400" y="2423279"/>
            <a:ext cx="7315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en-US" sz="2000" dirty="0" smtClean="0">
                <a:latin typeface="Footlight MT Light" panose="0204060206030A020304" pitchFamily="18" charset="0"/>
              </a:rPr>
              <a:t>The </a:t>
            </a:r>
            <a:r>
              <a:rPr lang="en-US" sz="2000" dirty="0">
                <a:latin typeface="Footlight MT Light" panose="0204060206030A020304" pitchFamily="18" charset="0"/>
              </a:rPr>
              <a:t>Live </a:t>
            </a:r>
            <a:r>
              <a:rPr lang="en-US" sz="2000" b="1" dirty="0">
                <a:latin typeface="Footlight MT Light" panose="0204060206030A020304" pitchFamily="18" charset="0"/>
              </a:rPr>
              <a:t>PACER site </a:t>
            </a:r>
            <a:r>
              <a:rPr lang="en-US" sz="2000" dirty="0">
                <a:latin typeface="Footlight MT Light" panose="0204060206030A020304" pitchFamily="18" charset="0"/>
              </a:rPr>
              <a:t>address is…</a:t>
            </a:r>
            <a:endParaRPr lang="en-US" sz="2000" dirty="0" smtClean="0">
              <a:latin typeface="Footlight MT Light" panose="0204060206030A020304" pitchFamily="18" charset="0"/>
            </a:endParaRPr>
          </a:p>
          <a:p>
            <a:endParaRPr lang="en-US" sz="2000" dirty="0" smtClean="0">
              <a:latin typeface="Footlight MT Light" panose="0204060206030A020304" pitchFamily="18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>
                <a:latin typeface="Footlight MT Light" panose="0204060206030A020304" pitchFamily="18" charset="0"/>
                <a:hlinkClick r:id="rId7"/>
              </a:rPr>
              <a:t>www.pacer.gov</a:t>
            </a:r>
            <a:r>
              <a:rPr lang="en-US" sz="2000" dirty="0" smtClean="0">
                <a:latin typeface="Footlight MT Light" panose="0204060206030A020304" pitchFamily="18" charset="0"/>
              </a:rPr>
              <a:t> </a:t>
            </a:r>
            <a:br>
              <a:rPr lang="en-US" sz="2000" dirty="0" smtClean="0">
                <a:latin typeface="Footlight MT Light" panose="0204060206030A020304" pitchFamily="18" charset="0"/>
              </a:rPr>
            </a:br>
            <a:endParaRPr lang="en-US" sz="2000" dirty="0" smtClean="0">
              <a:latin typeface="Footlight MT Light" panose="0204060206030A020304" pitchFamily="18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>
                <a:latin typeface="Footlight MT Light" panose="0204060206030A020304" pitchFamily="18" charset="0"/>
                <a:hlinkClick r:id="rId8"/>
              </a:rPr>
              <a:t>www.pacer.com</a:t>
            </a:r>
            <a:r>
              <a:rPr lang="en-US" sz="2000" dirty="0" smtClean="0">
                <a:latin typeface="Footlight MT Light" panose="0204060206030A020304" pitchFamily="18" charset="0"/>
              </a:rPr>
              <a:t> </a:t>
            </a:r>
            <a:br>
              <a:rPr lang="en-US" sz="2000" dirty="0" smtClean="0">
                <a:latin typeface="Footlight MT Light" panose="0204060206030A020304" pitchFamily="18" charset="0"/>
              </a:rPr>
            </a:br>
            <a:endParaRPr lang="en-US" sz="2000" dirty="0" smtClean="0">
              <a:latin typeface="Footlight MT Light" panose="0204060206030A020304" pitchFamily="18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>
                <a:latin typeface="Footlight MT Light" panose="0204060206030A020304" pitchFamily="18" charset="0"/>
                <a:hlinkClick r:id="rId9"/>
              </a:rPr>
              <a:t>www.train.pacer.gov</a:t>
            </a:r>
            <a:r>
              <a:rPr lang="en-US" sz="2000" dirty="0" smtClean="0">
                <a:latin typeface="Footlight MT Light" panose="0204060206030A020304" pitchFamily="18" charset="0"/>
              </a:rPr>
              <a:t> </a:t>
            </a:r>
          </a:p>
          <a:p>
            <a:pPr lvl="1"/>
            <a:endParaRPr lang="en-US" sz="2000" b="1" dirty="0" smtClean="0">
              <a:latin typeface="Footlight MT Light" panose="0204060206030A020304" pitchFamily="18" charset="0"/>
            </a:endParaRPr>
          </a:p>
          <a:p>
            <a:pPr algn="ctr"/>
            <a:r>
              <a:rPr lang="en-US" sz="2000" b="1" dirty="0" smtClean="0">
                <a:latin typeface="Footlight MT Light" panose="0204060206030A020304" pitchFamily="18" charset="0"/>
              </a:rPr>
              <a:t>Answer:  a.</a:t>
            </a:r>
          </a:p>
          <a:p>
            <a:pPr algn="ctr"/>
            <a:r>
              <a:rPr lang="en-US" sz="2000" dirty="0" smtClean="0">
                <a:solidFill>
                  <a:srgbClr val="C00000"/>
                </a:solidFill>
                <a:latin typeface="Footlight MT Light" panose="0204060206030A020304" pitchFamily="18" charset="0"/>
              </a:rPr>
              <a:t>www.pacer.gov </a:t>
            </a:r>
            <a:endParaRPr lang="en-US" sz="2000" b="1" dirty="0">
              <a:solidFill>
                <a:srgbClr val="C00000"/>
              </a:solidFill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08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3810000" y="357211"/>
            <a:ext cx="1485900" cy="65248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00050" y="1447800"/>
            <a:ext cx="83058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 indent="0">
              <a:buFont typeface="Arial" pitchFamily="34" charset="0"/>
              <a:buNone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457200" lvl="1">
              <a:buFont typeface="Arial" pitchFamily="34" charset="0"/>
              <a:buChar char="•"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233363" lvl="1">
              <a:spcBef>
                <a:spcPts val="1200"/>
              </a:spcBef>
              <a:buFont typeface="Arial" pitchFamily="34" charset="0"/>
              <a:buChar char="•"/>
            </a:pP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6700" y="1295400"/>
            <a:ext cx="8686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Font typeface="Arial" pitchFamily="34" charset="0"/>
              <a:buNone/>
            </a:pP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3" name="AutoShape 2" descr="Image result for Mile Markers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38100" y="-960438"/>
            <a:ext cx="200025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1371600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Footlight MT Light" panose="0204060206030A020304" pitchFamily="18" charset="0"/>
              </a:rPr>
              <a:t>PACER Accounts</a:t>
            </a:r>
            <a:endParaRPr lang="en-US" sz="4000" dirty="0">
              <a:latin typeface="Footlight MT Light" panose="0204060206030A020304" pitchFamily="18" charset="0"/>
            </a:endParaRPr>
          </a:p>
        </p:txBody>
      </p:sp>
      <p:sp>
        <p:nvSpPr>
          <p:cNvPr id="2" name="AutoShape 2" descr="Image result for access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55575" y="-1554163"/>
            <a:ext cx="324802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access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315409" y="-1401763"/>
            <a:ext cx="324802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6276570"/>
            <a:ext cx="3162301" cy="55399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United States District Court</a:t>
            </a:r>
          </a:p>
          <a:p>
            <a:r>
              <a:rPr 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Southern District of California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1513" y="6355080"/>
            <a:ext cx="478087" cy="475488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990600" y="2208166"/>
            <a:ext cx="7162800" cy="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5799" y="2423279"/>
            <a:ext cx="810469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9"/>
            </a:pPr>
            <a:r>
              <a:rPr lang="en-US" sz="2000" dirty="0" smtClean="0">
                <a:latin typeface="Footlight MT Light" panose="0204060206030A020304" pitchFamily="18" charset="0"/>
              </a:rPr>
              <a:t>Before </a:t>
            </a:r>
            <a:r>
              <a:rPr lang="en-US" sz="2000" dirty="0">
                <a:latin typeface="Footlight MT Light" panose="0204060206030A020304" pitchFamily="18" charset="0"/>
              </a:rPr>
              <a:t>our Go-Live date, attorneys should make sure they know their…</a:t>
            </a:r>
            <a:endParaRPr lang="en-US" sz="2000" dirty="0" smtClean="0">
              <a:latin typeface="Footlight MT Light" panose="0204060206030A020304" pitchFamily="18" charset="0"/>
            </a:endParaRPr>
          </a:p>
          <a:p>
            <a:endParaRPr lang="en-US" sz="2000" dirty="0" smtClean="0">
              <a:latin typeface="Footlight MT Light" panose="0204060206030A020304" pitchFamily="18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>
                <a:latin typeface="Footlight MT Light" panose="0204060206030A020304" pitchFamily="18" charset="0"/>
              </a:rPr>
              <a:t>astrological </a:t>
            </a:r>
            <a:r>
              <a:rPr lang="en-US" sz="2000" dirty="0">
                <a:latin typeface="Footlight MT Light" panose="0204060206030A020304" pitchFamily="18" charset="0"/>
              </a:rPr>
              <a:t>sign</a:t>
            </a:r>
            <a:r>
              <a:rPr lang="en-US" sz="2000" dirty="0" smtClean="0">
                <a:latin typeface="Footlight MT Light" panose="0204060206030A020304" pitchFamily="18" charset="0"/>
              </a:rPr>
              <a:t/>
            </a:r>
            <a:br>
              <a:rPr lang="en-US" sz="2000" dirty="0" smtClean="0">
                <a:latin typeface="Footlight MT Light" panose="0204060206030A020304" pitchFamily="18" charset="0"/>
              </a:rPr>
            </a:br>
            <a:endParaRPr lang="en-US" sz="2000" dirty="0" smtClean="0">
              <a:latin typeface="Footlight MT Light" panose="0204060206030A020304" pitchFamily="18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>
                <a:latin typeface="Footlight MT Light" panose="0204060206030A020304" pitchFamily="18" charset="0"/>
              </a:rPr>
              <a:t>most </a:t>
            </a:r>
            <a:r>
              <a:rPr lang="en-US" sz="2000" dirty="0">
                <a:latin typeface="Footlight MT Light" panose="0204060206030A020304" pitchFamily="18" charset="0"/>
              </a:rPr>
              <a:t>recent case</a:t>
            </a:r>
            <a:r>
              <a:rPr lang="en-US" sz="2000" dirty="0" smtClean="0">
                <a:latin typeface="Footlight MT Light" panose="0204060206030A020304" pitchFamily="18" charset="0"/>
              </a:rPr>
              <a:t/>
            </a:r>
            <a:br>
              <a:rPr lang="en-US" sz="2000" dirty="0" smtClean="0">
                <a:latin typeface="Footlight MT Light" panose="0204060206030A020304" pitchFamily="18" charset="0"/>
              </a:rPr>
            </a:br>
            <a:endParaRPr lang="en-US" sz="2000" dirty="0" smtClean="0">
              <a:latin typeface="Footlight MT Light" panose="0204060206030A020304" pitchFamily="18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err="1" smtClean="0">
                <a:latin typeface="Footlight MT Light" panose="0204060206030A020304" pitchFamily="18" charset="0"/>
              </a:rPr>
              <a:t>CASD</a:t>
            </a:r>
            <a:r>
              <a:rPr lang="en-US" sz="2000" dirty="0" smtClean="0">
                <a:latin typeface="Footlight MT Light" panose="0204060206030A020304" pitchFamily="18" charset="0"/>
              </a:rPr>
              <a:t> </a:t>
            </a:r>
            <a:r>
              <a:rPr lang="en-US" sz="2000" dirty="0">
                <a:latin typeface="Footlight MT Light" panose="0204060206030A020304" pitchFamily="18" charset="0"/>
              </a:rPr>
              <a:t>CM/</a:t>
            </a:r>
            <a:r>
              <a:rPr lang="en-US" sz="2000" dirty="0" err="1">
                <a:latin typeface="Footlight MT Light" panose="0204060206030A020304" pitchFamily="18" charset="0"/>
              </a:rPr>
              <a:t>ECF</a:t>
            </a:r>
            <a:r>
              <a:rPr lang="en-US" sz="2000" dirty="0">
                <a:latin typeface="Footlight MT Light" panose="0204060206030A020304" pitchFamily="18" charset="0"/>
              </a:rPr>
              <a:t> login and </a:t>
            </a:r>
            <a:r>
              <a:rPr lang="en-US" sz="2000" dirty="0" smtClean="0">
                <a:latin typeface="Footlight MT Light" panose="0204060206030A020304" pitchFamily="18" charset="0"/>
              </a:rPr>
              <a:t>password</a:t>
            </a:r>
          </a:p>
          <a:p>
            <a:pPr lvl="1"/>
            <a:endParaRPr lang="en-US" sz="2000" b="1" dirty="0" smtClean="0">
              <a:latin typeface="Footlight MT Light" panose="0204060206030A020304" pitchFamily="18" charset="0"/>
            </a:endParaRPr>
          </a:p>
          <a:p>
            <a:pPr algn="ctr"/>
            <a:r>
              <a:rPr lang="en-US" sz="2000" b="1" dirty="0" smtClean="0">
                <a:latin typeface="Footlight MT Light" panose="0204060206030A020304" pitchFamily="18" charset="0"/>
              </a:rPr>
              <a:t>Answer:  c.</a:t>
            </a:r>
          </a:p>
          <a:p>
            <a:pPr algn="ctr"/>
            <a:r>
              <a:rPr lang="en-US" sz="2000" dirty="0" err="1">
                <a:solidFill>
                  <a:srgbClr val="C00000"/>
                </a:solidFill>
                <a:latin typeface="Footlight MT Light" panose="0204060206030A020304" pitchFamily="18" charset="0"/>
              </a:rPr>
              <a:t>CASD</a:t>
            </a:r>
            <a:r>
              <a:rPr lang="en-US" sz="2000" dirty="0">
                <a:solidFill>
                  <a:srgbClr val="C00000"/>
                </a:solidFill>
                <a:latin typeface="Footlight MT Light" panose="0204060206030A020304" pitchFamily="18" charset="0"/>
              </a:rPr>
              <a:t> CM/</a:t>
            </a:r>
            <a:r>
              <a:rPr lang="en-US" sz="2000" dirty="0" err="1">
                <a:solidFill>
                  <a:srgbClr val="C00000"/>
                </a:solidFill>
                <a:latin typeface="Footlight MT Light" panose="0204060206030A020304" pitchFamily="18" charset="0"/>
              </a:rPr>
              <a:t>ECF</a:t>
            </a:r>
            <a:r>
              <a:rPr lang="en-US" sz="2000" dirty="0">
                <a:solidFill>
                  <a:srgbClr val="C00000"/>
                </a:solidFill>
                <a:latin typeface="Footlight MT Light" panose="0204060206030A020304" pitchFamily="18" charset="0"/>
              </a:rPr>
              <a:t> login and </a:t>
            </a:r>
            <a:r>
              <a:rPr lang="en-US" sz="2000" dirty="0" smtClean="0">
                <a:solidFill>
                  <a:srgbClr val="C00000"/>
                </a:solidFill>
                <a:latin typeface="Footlight MT Light" panose="0204060206030A020304" pitchFamily="18" charset="0"/>
              </a:rPr>
              <a:t>password </a:t>
            </a:r>
            <a:endParaRPr lang="en-US" sz="2000" b="1" dirty="0">
              <a:solidFill>
                <a:srgbClr val="C00000"/>
              </a:solidFill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38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3810000" y="357211"/>
            <a:ext cx="1485900" cy="65248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00050" y="1447800"/>
            <a:ext cx="83058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 indent="0">
              <a:buFont typeface="Arial" pitchFamily="34" charset="0"/>
              <a:buNone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457200" lvl="1">
              <a:buFont typeface="Arial" pitchFamily="34" charset="0"/>
              <a:buChar char="•"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233363" lvl="1">
              <a:spcBef>
                <a:spcPts val="1200"/>
              </a:spcBef>
              <a:buFont typeface="Arial" pitchFamily="34" charset="0"/>
              <a:buChar char="•"/>
            </a:pP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6700" y="1295400"/>
            <a:ext cx="8686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Font typeface="Arial" pitchFamily="34" charset="0"/>
              <a:buNone/>
            </a:pP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3" name="AutoShape 2" descr="Image result for Mile Markers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38100" y="-960438"/>
            <a:ext cx="200025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1371600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Footlight MT Light" panose="0204060206030A020304" pitchFamily="18" charset="0"/>
              </a:rPr>
              <a:t>PACER Accounts</a:t>
            </a:r>
            <a:endParaRPr lang="en-US" sz="4000" dirty="0">
              <a:latin typeface="Footlight MT Light" panose="0204060206030A020304" pitchFamily="18" charset="0"/>
            </a:endParaRPr>
          </a:p>
        </p:txBody>
      </p:sp>
      <p:sp>
        <p:nvSpPr>
          <p:cNvPr id="2" name="AutoShape 2" descr="Image result for access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55575" y="-1554163"/>
            <a:ext cx="324802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access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315409" y="-1401763"/>
            <a:ext cx="324802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6276570"/>
            <a:ext cx="3162301" cy="55399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United States District Court</a:t>
            </a:r>
          </a:p>
          <a:p>
            <a:r>
              <a:rPr 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Southern District of California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1513" y="6355080"/>
            <a:ext cx="478087" cy="475488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990600" y="2208166"/>
            <a:ext cx="7162800" cy="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5800" y="2423279"/>
            <a:ext cx="7848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10"/>
            </a:pPr>
            <a:r>
              <a:rPr lang="en-US" sz="2000" dirty="0" smtClean="0">
                <a:latin typeface="Footlight MT Light" panose="0204060206030A020304" pitchFamily="18" charset="0"/>
              </a:rPr>
              <a:t>Attorneys </a:t>
            </a:r>
            <a:r>
              <a:rPr lang="en-US" sz="2000" dirty="0">
                <a:latin typeface="Footlight MT Light" panose="0204060206030A020304" pitchFamily="18" charset="0"/>
              </a:rPr>
              <a:t>who do not know their </a:t>
            </a:r>
            <a:r>
              <a:rPr lang="en-US" sz="2000" b="1" dirty="0">
                <a:latin typeface="Footlight MT Light" panose="0204060206030A020304" pitchFamily="18" charset="0"/>
              </a:rPr>
              <a:t>PACER login and password</a:t>
            </a:r>
            <a:r>
              <a:rPr lang="en-US" sz="2000" dirty="0">
                <a:latin typeface="Footlight MT Light" panose="0204060206030A020304" pitchFamily="18" charset="0"/>
              </a:rPr>
              <a:t>, must…</a:t>
            </a:r>
            <a:endParaRPr lang="en-US" sz="2000" dirty="0" smtClean="0">
              <a:latin typeface="Footlight MT Light" panose="0204060206030A020304" pitchFamily="18" charset="0"/>
            </a:endParaRPr>
          </a:p>
          <a:p>
            <a:endParaRPr lang="en-US" sz="2000" dirty="0" smtClean="0">
              <a:latin typeface="Footlight MT Light" panose="0204060206030A020304" pitchFamily="18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>
                <a:latin typeface="Footlight MT Light" panose="0204060206030A020304" pitchFamily="18" charset="0"/>
              </a:rPr>
              <a:t>go </a:t>
            </a:r>
            <a:r>
              <a:rPr lang="en-US" sz="2000" dirty="0">
                <a:latin typeface="Footlight MT Light" panose="0204060206030A020304" pitchFamily="18" charset="0"/>
              </a:rPr>
              <a:t>to </a:t>
            </a:r>
            <a:r>
              <a:rPr lang="en-US" sz="2000" dirty="0" smtClean="0">
                <a:latin typeface="Footlight MT Light" panose="0204060206030A020304" pitchFamily="18" charset="0"/>
                <a:hlinkClick r:id="rId7"/>
              </a:rPr>
              <a:t>www.pacer.gov</a:t>
            </a:r>
            <a:r>
              <a:rPr lang="en-US" sz="2000" dirty="0" smtClean="0">
                <a:latin typeface="Footlight MT Light" panose="0204060206030A020304" pitchFamily="18" charset="0"/>
              </a:rPr>
              <a:t> and </a:t>
            </a:r>
            <a:r>
              <a:rPr lang="en-US" sz="2000" dirty="0">
                <a:latin typeface="Footlight MT Light" panose="0204060206030A020304" pitchFamily="18" charset="0"/>
              </a:rPr>
              <a:t>click Forgot User Name or Forgot Password</a:t>
            </a:r>
            <a:r>
              <a:rPr lang="en-US" sz="2000" dirty="0" smtClean="0">
                <a:latin typeface="Footlight MT Light" panose="0204060206030A020304" pitchFamily="18" charset="0"/>
              </a:rPr>
              <a:t/>
            </a:r>
            <a:br>
              <a:rPr lang="en-US" sz="2000" dirty="0" smtClean="0">
                <a:latin typeface="Footlight MT Light" panose="0204060206030A020304" pitchFamily="18" charset="0"/>
              </a:rPr>
            </a:br>
            <a:endParaRPr lang="en-US" sz="2000" dirty="0" smtClean="0">
              <a:latin typeface="Footlight MT Light" panose="0204060206030A020304" pitchFamily="18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>
                <a:latin typeface="Footlight MT Light" panose="0204060206030A020304" pitchFamily="18" charset="0"/>
              </a:rPr>
              <a:t>deactivate </a:t>
            </a:r>
            <a:r>
              <a:rPr lang="en-US" sz="2000" dirty="0">
                <a:latin typeface="Footlight MT Light" panose="0204060206030A020304" pitchFamily="18" charset="0"/>
              </a:rPr>
              <a:t>their accounts</a:t>
            </a:r>
            <a:r>
              <a:rPr lang="en-US" sz="2000" dirty="0" smtClean="0">
                <a:latin typeface="Footlight MT Light" panose="0204060206030A020304" pitchFamily="18" charset="0"/>
              </a:rPr>
              <a:t/>
            </a:r>
            <a:br>
              <a:rPr lang="en-US" sz="2000" dirty="0" smtClean="0">
                <a:latin typeface="Footlight MT Light" panose="0204060206030A020304" pitchFamily="18" charset="0"/>
              </a:rPr>
            </a:br>
            <a:endParaRPr lang="en-US" sz="2000" dirty="0" smtClean="0">
              <a:latin typeface="Footlight MT Light" panose="0204060206030A020304" pitchFamily="18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>
                <a:latin typeface="Footlight MT Light" panose="0204060206030A020304" pitchFamily="18" charset="0"/>
              </a:rPr>
              <a:t>move </a:t>
            </a:r>
            <a:r>
              <a:rPr lang="en-US" sz="2000" dirty="0">
                <a:latin typeface="Footlight MT Light" panose="0204060206030A020304" pitchFamily="18" charset="0"/>
              </a:rPr>
              <a:t>to </a:t>
            </a:r>
            <a:r>
              <a:rPr lang="en-US" sz="2000" dirty="0" smtClean="0">
                <a:latin typeface="Footlight MT Light" panose="0204060206030A020304" pitchFamily="18" charset="0"/>
              </a:rPr>
              <a:t>Florida</a:t>
            </a:r>
          </a:p>
          <a:p>
            <a:pPr lvl="1"/>
            <a:endParaRPr lang="en-US" sz="2000" b="1" dirty="0" smtClean="0">
              <a:latin typeface="Footlight MT Light" panose="0204060206030A020304" pitchFamily="18" charset="0"/>
            </a:endParaRPr>
          </a:p>
          <a:p>
            <a:pPr algn="ctr"/>
            <a:r>
              <a:rPr lang="en-US" sz="2000" b="1" dirty="0" smtClean="0">
                <a:latin typeface="Footlight MT Light" panose="0204060206030A020304" pitchFamily="18" charset="0"/>
              </a:rPr>
              <a:t>Answer:  a.</a:t>
            </a:r>
          </a:p>
          <a:p>
            <a:pPr algn="ctr"/>
            <a:r>
              <a:rPr lang="en-US" sz="2000" dirty="0" smtClean="0">
                <a:solidFill>
                  <a:srgbClr val="C00000"/>
                </a:solidFill>
                <a:latin typeface="Footlight MT Light" panose="0204060206030A020304" pitchFamily="18" charset="0"/>
              </a:rPr>
              <a:t>go </a:t>
            </a:r>
            <a:r>
              <a:rPr lang="en-US" sz="2000" dirty="0">
                <a:solidFill>
                  <a:srgbClr val="C00000"/>
                </a:solidFill>
                <a:latin typeface="Footlight MT Light" panose="0204060206030A020304" pitchFamily="18" charset="0"/>
              </a:rPr>
              <a:t>to www.pacer.gov and click Forgot User Name or Forgot Password</a:t>
            </a:r>
            <a:endParaRPr lang="en-US" sz="2000" b="1" dirty="0">
              <a:solidFill>
                <a:srgbClr val="C00000"/>
              </a:solidFill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36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3810000" y="357211"/>
            <a:ext cx="1485900" cy="65248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00050" y="1447800"/>
            <a:ext cx="83058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 indent="0">
              <a:buFont typeface="Arial" pitchFamily="34" charset="0"/>
              <a:buNone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457200" lvl="1">
              <a:buFont typeface="Arial" pitchFamily="34" charset="0"/>
              <a:buChar char="•"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233363" lvl="1">
              <a:spcBef>
                <a:spcPts val="1200"/>
              </a:spcBef>
              <a:buFont typeface="Arial" pitchFamily="34" charset="0"/>
              <a:buChar char="•"/>
            </a:pP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6700" y="1295400"/>
            <a:ext cx="8686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Font typeface="Arial" pitchFamily="34" charset="0"/>
              <a:buNone/>
            </a:pP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3" name="AutoShape 2" descr="Image result for Mile Markers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38100" y="-960438"/>
            <a:ext cx="200025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2743200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Footlight MT Light" panose="0204060206030A020304" pitchFamily="18" charset="0"/>
              </a:rPr>
              <a:t>E-filing in </a:t>
            </a:r>
            <a:r>
              <a:rPr lang="en-US" sz="4000" dirty="0" err="1">
                <a:latin typeface="Footlight MT Light" panose="0204060206030A020304" pitchFamily="18" charset="0"/>
              </a:rPr>
              <a:t>NextGen</a:t>
            </a:r>
            <a:endParaRPr lang="en-US" sz="4000" dirty="0">
              <a:latin typeface="Footlight MT Light" panose="0204060206030A020304" pitchFamily="18" charset="0"/>
            </a:endParaRPr>
          </a:p>
        </p:txBody>
      </p:sp>
      <p:sp>
        <p:nvSpPr>
          <p:cNvPr id="2" name="AutoShape 2" descr="Image result for access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55575" y="-1554163"/>
            <a:ext cx="324802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access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315409" y="-1401763"/>
            <a:ext cx="324802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6276570"/>
            <a:ext cx="3162301" cy="55399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United States District Court</a:t>
            </a:r>
          </a:p>
          <a:p>
            <a:r>
              <a:rPr 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Southern District of California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1513" y="6355080"/>
            <a:ext cx="478087" cy="475488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990600" y="3579766"/>
            <a:ext cx="7162800" cy="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02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3810000" y="357211"/>
            <a:ext cx="1485900" cy="65248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00050" y="1447800"/>
            <a:ext cx="83058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 indent="0">
              <a:buFont typeface="Arial" pitchFamily="34" charset="0"/>
              <a:buNone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457200" lvl="1">
              <a:buFont typeface="Arial" pitchFamily="34" charset="0"/>
              <a:buChar char="•"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233363" lvl="1">
              <a:spcBef>
                <a:spcPts val="1200"/>
              </a:spcBef>
              <a:buFont typeface="Arial" pitchFamily="34" charset="0"/>
              <a:buChar char="•"/>
            </a:pP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6700" y="1295400"/>
            <a:ext cx="8686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Font typeface="Arial" pitchFamily="34" charset="0"/>
              <a:buNone/>
            </a:pP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3" name="AutoShape 2" descr="Image result for Mile Markers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38100" y="-960438"/>
            <a:ext cx="200025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1371600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Footlight MT Light" panose="0204060206030A020304" pitchFamily="18" charset="0"/>
              </a:rPr>
              <a:t>E-filing in </a:t>
            </a:r>
            <a:r>
              <a:rPr lang="en-US" sz="4000" dirty="0" err="1">
                <a:latin typeface="Footlight MT Light" panose="0204060206030A020304" pitchFamily="18" charset="0"/>
              </a:rPr>
              <a:t>NextGen</a:t>
            </a:r>
            <a:endParaRPr lang="en-US" sz="4000" dirty="0">
              <a:latin typeface="Footlight MT Light" panose="0204060206030A020304" pitchFamily="18" charset="0"/>
            </a:endParaRPr>
          </a:p>
        </p:txBody>
      </p:sp>
      <p:sp>
        <p:nvSpPr>
          <p:cNvPr id="2" name="AutoShape 2" descr="Image result for access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55575" y="-1554163"/>
            <a:ext cx="324802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access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315409" y="-1401763"/>
            <a:ext cx="324802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6276570"/>
            <a:ext cx="3162301" cy="55399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United States District Court</a:t>
            </a:r>
          </a:p>
          <a:p>
            <a:r>
              <a:rPr 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Southern District of California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1513" y="6355080"/>
            <a:ext cx="478087" cy="475488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990600" y="2208166"/>
            <a:ext cx="7162800" cy="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4400" y="2423279"/>
            <a:ext cx="7315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11"/>
            </a:pPr>
            <a:r>
              <a:rPr lang="en-US" sz="2000" dirty="0" smtClean="0">
                <a:latin typeface="Footlight MT Light" panose="0204060206030A020304" pitchFamily="18" charset="0"/>
              </a:rPr>
              <a:t>Attorneys </a:t>
            </a:r>
            <a:r>
              <a:rPr lang="en-US" sz="2000" dirty="0">
                <a:latin typeface="Footlight MT Light" panose="0204060206030A020304" pitchFamily="18" charset="0"/>
              </a:rPr>
              <a:t>who have </a:t>
            </a:r>
            <a:r>
              <a:rPr lang="en-US" sz="2000" b="1" dirty="0">
                <a:latin typeface="Footlight MT Light" panose="0204060206030A020304" pitchFamily="18" charset="0"/>
              </a:rPr>
              <a:t>Legacy PACER accounts </a:t>
            </a:r>
            <a:r>
              <a:rPr lang="en-US" sz="2000" dirty="0">
                <a:latin typeface="Footlight MT Light" panose="0204060206030A020304" pitchFamily="18" charset="0"/>
              </a:rPr>
              <a:t>can link their </a:t>
            </a:r>
            <a:r>
              <a:rPr lang="en-US" sz="2000" dirty="0" err="1">
                <a:latin typeface="Footlight MT Light" panose="0204060206030A020304" pitchFamily="18" charset="0"/>
              </a:rPr>
              <a:t>CASD</a:t>
            </a:r>
            <a:r>
              <a:rPr lang="en-US" sz="2000" dirty="0">
                <a:latin typeface="Footlight MT Light" panose="0204060206030A020304" pitchFamily="18" charset="0"/>
              </a:rPr>
              <a:t> CM/</a:t>
            </a:r>
            <a:r>
              <a:rPr lang="en-US" sz="2000" dirty="0" err="1">
                <a:latin typeface="Footlight MT Light" panose="0204060206030A020304" pitchFamily="18" charset="0"/>
              </a:rPr>
              <a:t>ECF</a:t>
            </a:r>
            <a:r>
              <a:rPr lang="en-US" sz="2000" dirty="0">
                <a:latin typeface="Footlight MT Light" panose="0204060206030A020304" pitchFamily="18" charset="0"/>
              </a:rPr>
              <a:t> accounts to the PACER </a:t>
            </a:r>
            <a:r>
              <a:rPr lang="en-US" sz="2000" dirty="0" smtClean="0">
                <a:latin typeface="Footlight MT Light" panose="0204060206030A020304" pitchFamily="18" charset="0"/>
              </a:rPr>
              <a:t>accounts</a:t>
            </a:r>
            <a:r>
              <a:rPr lang="en-US" sz="2000" dirty="0">
                <a:latin typeface="Footlight MT Light" panose="0204060206030A020304" pitchFamily="18" charset="0"/>
              </a:rPr>
              <a:t>.</a:t>
            </a:r>
            <a:endParaRPr lang="en-US" sz="2000" dirty="0" smtClean="0">
              <a:latin typeface="Footlight MT Light" panose="0204060206030A020304" pitchFamily="18" charset="0"/>
            </a:endParaRPr>
          </a:p>
          <a:p>
            <a:endParaRPr lang="en-US" sz="2000" dirty="0" smtClean="0">
              <a:latin typeface="Footlight MT Light" panose="0204060206030A020304" pitchFamily="18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>
                <a:latin typeface="Footlight MT Light" panose="0204060206030A020304" pitchFamily="18" charset="0"/>
              </a:rPr>
              <a:t>True</a:t>
            </a:r>
            <a:br>
              <a:rPr lang="en-US" sz="2000" dirty="0" smtClean="0">
                <a:latin typeface="Footlight MT Light" panose="0204060206030A020304" pitchFamily="18" charset="0"/>
              </a:rPr>
            </a:br>
            <a:endParaRPr lang="en-US" sz="2000" dirty="0" smtClean="0">
              <a:latin typeface="Footlight MT Light" panose="0204060206030A020304" pitchFamily="18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>
                <a:latin typeface="Footlight MT Light" panose="0204060206030A020304" pitchFamily="18" charset="0"/>
              </a:rPr>
              <a:t>False</a:t>
            </a:r>
            <a:br>
              <a:rPr lang="en-US" sz="2000" dirty="0" smtClean="0">
                <a:latin typeface="Footlight MT Light" panose="0204060206030A020304" pitchFamily="18" charset="0"/>
              </a:rPr>
            </a:br>
            <a:endParaRPr lang="en-US" sz="2000" b="1" dirty="0" smtClean="0">
              <a:latin typeface="Footlight MT Light" panose="0204060206030A020304" pitchFamily="18" charset="0"/>
            </a:endParaRPr>
          </a:p>
          <a:p>
            <a:pPr algn="ctr"/>
            <a:r>
              <a:rPr lang="en-US" sz="2000" b="1" dirty="0" smtClean="0">
                <a:latin typeface="Footlight MT Light" panose="0204060206030A020304" pitchFamily="18" charset="0"/>
              </a:rPr>
              <a:t>Answer:  b.</a:t>
            </a:r>
          </a:p>
          <a:p>
            <a:pPr algn="ctr"/>
            <a:r>
              <a:rPr lang="en-US" sz="2000" dirty="0" smtClean="0">
                <a:solidFill>
                  <a:srgbClr val="C00000"/>
                </a:solidFill>
                <a:latin typeface="Footlight MT Light" panose="0204060206030A020304" pitchFamily="18" charset="0"/>
              </a:rPr>
              <a:t>False </a:t>
            </a:r>
            <a:endParaRPr lang="en-US" sz="2000" b="1" dirty="0">
              <a:solidFill>
                <a:srgbClr val="C00000"/>
              </a:solidFill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52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3810000" y="357211"/>
            <a:ext cx="1485900" cy="65248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00050" y="1447800"/>
            <a:ext cx="83058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 indent="0">
              <a:buFont typeface="Arial" pitchFamily="34" charset="0"/>
              <a:buNone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457200" lvl="1">
              <a:buFont typeface="Arial" pitchFamily="34" charset="0"/>
              <a:buChar char="•"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233363" lvl="1">
              <a:spcBef>
                <a:spcPts val="1200"/>
              </a:spcBef>
              <a:buFont typeface="Arial" pitchFamily="34" charset="0"/>
              <a:buChar char="•"/>
            </a:pP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6700" y="1295400"/>
            <a:ext cx="8686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Font typeface="Arial" pitchFamily="34" charset="0"/>
              <a:buNone/>
            </a:pP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3" name="AutoShape 2" descr="Image result for Mile Markers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38100" y="-960438"/>
            <a:ext cx="200025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1371600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Footlight MT Light" panose="0204060206030A020304" pitchFamily="18" charset="0"/>
              </a:rPr>
              <a:t>E-filing in </a:t>
            </a:r>
            <a:r>
              <a:rPr lang="en-US" sz="4000" dirty="0" err="1">
                <a:latin typeface="Footlight MT Light" panose="0204060206030A020304" pitchFamily="18" charset="0"/>
              </a:rPr>
              <a:t>NextGen</a:t>
            </a:r>
            <a:endParaRPr lang="en-US" sz="4000" dirty="0">
              <a:latin typeface="Footlight MT Light" panose="0204060206030A020304" pitchFamily="18" charset="0"/>
            </a:endParaRPr>
          </a:p>
        </p:txBody>
      </p:sp>
      <p:sp>
        <p:nvSpPr>
          <p:cNvPr id="2" name="AutoShape 2" descr="Image result for access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55575" y="-1554163"/>
            <a:ext cx="324802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access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315409" y="-1401763"/>
            <a:ext cx="324802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6276570"/>
            <a:ext cx="3162301" cy="55399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United States District Court</a:t>
            </a:r>
          </a:p>
          <a:p>
            <a:r>
              <a:rPr 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Southern District of California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1513" y="6355080"/>
            <a:ext cx="478087" cy="475488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990600" y="2208166"/>
            <a:ext cx="7162800" cy="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4400" y="2423279"/>
            <a:ext cx="7315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12"/>
            </a:pPr>
            <a:r>
              <a:rPr lang="en-US" sz="2000" dirty="0" smtClean="0">
                <a:latin typeface="Footlight MT Light" panose="0204060206030A020304" pitchFamily="18" charset="0"/>
              </a:rPr>
              <a:t>To </a:t>
            </a:r>
            <a:r>
              <a:rPr lang="en-US" sz="2000" b="1" dirty="0">
                <a:latin typeface="Footlight MT Light" panose="0204060206030A020304" pitchFamily="18" charset="0"/>
              </a:rPr>
              <a:t>link</a:t>
            </a:r>
            <a:r>
              <a:rPr lang="en-US" sz="2000" dirty="0">
                <a:latin typeface="Footlight MT Light" panose="0204060206030A020304" pitchFamily="18" charset="0"/>
              </a:rPr>
              <a:t> a PACER account to a </a:t>
            </a:r>
            <a:r>
              <a:rPr lang="en-US" sz="2000" dirty="0" err="1">
                <a:latin typeface="Footlight MT Light" panose="0204060206030A020304" pitchFamily="18" charset="0"/>
              </a:rPr>
              <a:t>CASD</a:t>
            </a:r>
            <a:r>
              <a:rPr lang="en-US" sz="2000" dirty="0">
                <a:latin typeface="Footlight MT Light" panose="0204060206030A020304" pitchFamily="18" charset="0"/>
              </a:rPr>
              <a:t> CM/</a:t>
            </a:r>
            <a:r>
              <a:rPr lang="en-US" sz="2000" dirty="0" err="1">
                <a:latin typeface="Footlight MT Light" panose="0204060206030A020304" pitchFamily="18" charset="0"/>
              </a:rPr>
              <a:t>ECF</a:t>
            </a:r>
            <a:r>
              <a:rPr lang="en-US" sz="2000" dirty="0">
                <a:latin typeface="Footlight MT Light" panose="0204060206030A020304" pitchFamily="18" charset="0"/>
              </a:rPr>
              <a:t> account, an attorney should navigate </a:t>
            </a:r>
            <a:r>
              <a:rPr lang="en-US" sz="2000" dirty="0" smtClean="0">
                <a:latin typeface="Footlight MT Light" panose="0204060206030A020304" pitchFamily="18" charset="0"/>
              </a:rPr>
              <a:t>to…</a:t>
            </a:r>
          </a:p>
          <a:p>
            <a:endParaRPr lang="en-US" sz="2000" dirty="0" smtClean="0">
              <a:latin typeface="Footlight MT Light" panose="0204060206030A020304" pitchFamily="18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>
                <a:latin typeface="Footlight MT Light" panose="0204060206030A020304" pitchFamily="18" charset="0"/>
                <a:hlinkClick r:id="rId7"/>
              </a:rPr>
              <a:t>https</a:t>
            </a:r>
            <a:r>
              <a:rPr lang="en-US" sz="2000" dirty="0">
                <a:latin typeface="Footlight MT Light" panose="0204060206030A020304" pitchFamily="18" charset="0"/>
                <a:hlinkClick r:id="rId7"/>
              </a:rPr>
              <a:t>://</a:t>
            </a:r>
            <a:r>
              <a:rPr lang="en-US" sz="2000" dirty="0" smtClean="0">
                <a:latin typeface="Footlight MT Light" panose="0204060206030A020304" pitchFamily="18" charset="0"/>
                <a:hlinkClick r:id="rId7"/>
              </a:rPr>
              <a:t>ecf.casd.uscourts.gov</a:t>
            </a:r>
            <a:r>
              <a:rPr lang="en-US" sz="2000" dirty="0" smtClean="0">
                <a:latin typeface="Footlight MT Light" panose="0204060206030A020304" pitchFamily="18" charset="0"/>
              </a:rPr>
              <a:t> </a:t>
            </a:r>
            <a:br>
              <a:rPr lang="en-US" sz="2000" dirty="0" smtClean="0">
                <a:latin typeface="Footlight MT Light" panose="0204060206030A020304" pitchFamily="18" charset="0"/>
              </a:rPr>
            </a:br>
            <a:endParaRPr lang="en-US" sz="2000" dirty="0" smtClean="0">
              <a:latin typeface="Footlight MT Light" panose="0204060206030A020304" pitchFamily="18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>
                <a:latin typeface="Footlight MT Light" panose="0204060206030A020304" pitchFamily="18" charset="0"/>
                <a:hlinkClick r:id="rId8"/>
              </a:rPr>
              <a:t>www.pacer.gov</a:t>
            </a:r>
            <a:endParaRPr lang="en-US" sz="2000" dirty="0" smtClean="0">
              <a:latin typeface="Footlight MT Light" panose="0204060206030A020304" pitchFamily="18" charset="0"/>
            </a:endParaRPr>
          </a:p>
          <a:p>
            <a:pPr lvl="1"/>
            <a:endParaRPr lang="en-US" sz="2000" dirty="0" smtClean="0">
              <a:latin typeface="Footlight MT Light" panose="0204060206030A020304" pitchFamily="18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>
                <a:latin typeface="Footlight MT Light" panose="0204060206030A020304" pitchFamily="18" charset="0"/>
                <a:hlinkClick r:id="rId9"/>
              </a:rPr>
              <a:t>https</a:t>
            </a:r>
            <a:r>
              <a:rPr lang="en-US" sz="2000" dirty="0">
                <a:latin typeface="Footlight MT Light" panose="0204060206030A020304" pitchFamily="18" charset="0"/>
                <a:hlinkClick r:id="rId9"/>
              </a:rPr>
              <a:t>://</a:t>
            </a:r>
            <a:r>
              <a:rPr lang="en-US" sz="2000" dirty="0" smtClean="0">
                <a:latin typeface="Footlight MT Light" panose="0204060206030A020304" pitchFamily="18" charset="0"/>
                <a:hlinkClick r:id="rId9"/>
              </a:rPr>
              <a:t>ecf.cacd.uscourts.gov</a:t>
            </a:r>
            <a:endParaRPr lang="en-US" sz="2000" dirty="0" smtClean="0">
              <a:latin typeface="Footlight MT Light" panose="0204060206030A020304" pitchFamily="18" charset="0"/>
            </a:endParaRPr>
          </a:p>
          <a:p>
            <a:pPr lvl="1"/>
            <a:endParaRPr lang="en-US" sz="2000" b="1" dirty="0" smtClean="0">
              <a:latin typeface="Footlight MT Light" panose="0204060206030A020304" pitchFamily="18" charset="0"/>
            </a:endParaRPr>
          </a:p>
          <a:p>
            <a:pPr algn="ctr"/>
            <a:r>
              <a:rPr lang="en-US" sz="2000" b="1" dirty="0" smtClean="0">
                <a:latin typeface="Footlight MT Light" panose="0204060206030A020304" pitchFamily="18" charset="0"/>
              </a:rPr>
              <a:t>Answer:  a.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Footlight MT Light" panose="0204060206030A020304" pitchFamily="18" charset="0"/>
              </a:rPr>
              <a:t>https://ecf.casd.uscourts.gov  </a:t>
            </a:r>
            <a:endParaRPr lang="en-US" sz="2000" b="1" dirty="0">
              <a:solidFill>
                <a:srgbClr val="C00000"/>
              </a:solidFill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35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3810000" y="357211"/>
            <a:ext cx="1485900" cy="65248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00050" y="1447800"/>
            <a:ext cx="83058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 indent="0">
              <a:buFont typeface="Arial" pitchFamily="34" charset="0"/>
              <a:buNone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457200" lvl="1">
              <a:buFont typeface="Arial" pitchFamily="34" charset="0"/>
              <a:buChar char="•"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233363" lvl="1">
              <a:spcBef>
                <a:spcPts val="1200"/>
              </a:spcBef>
              <a:buFont typeface="Arial" pitchFamily="34" charset="0"/>
              <a:buChar char="•"/>
            </a:pP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6700" y="1295400"/>
            <a:ext cx="8686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Font typeface="Arial" pitchFamily="34" charset="0"/>
              <a:buNone/>
            </a:pP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3" name="AutoShape 2" descr="Image result for Mile Markers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38100" y="-960438"/>
            <a:ext cx="200025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1371600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Footlight MT Light" panose="0204060206030A020304" pitchFamily="18" charset="0"/>
              </a:rPr>
              <a:t>E-filing in </a:t>
            </a:r>
            <a:r>
              <a:rPr lang="en-US" sz="4000" dirty="0" err="1">
                <a:latin typeface="Footlight MT Light" panose="0204060206030A020304" pitchFamily="18" charset="0"/>
              </a:rPr>
              <a:t>NextGen</a:t>
            </a:r>
            <a:endParaRPr lang="en-US" sz="4000" dirty="0">
              <a:latin typeface="Footlight MT Light" panose="0204060206030A020304" pitchFamily="18" charset="0"/>
            </a:endParaRPr>
          </a:p>
        </p:txBody>
      </p:sp>
      <p:sp>
        <p:nvSpPr>
          <p:cNvPr id="2" name="AutoShape 2" descr="Image result for access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55575" y="-1554163"/>
            <a:ext cx="324802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access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315409" y="-1401763"/>
            <a:ext cx="324802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6276570"/>
            <a:ext cx="3162301" cy="55399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United States District Court</a:t>
            </a:r>
          </a:p>
          <a:p>
            <a:r>
              <a:rPr 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Southern District of California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1513" y="6355080"/>
            <a:ext cx="478087" cy="475488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990600" y="2208166"/>
            <a:ext cx="7162800" cy="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4400" y="2423279"/>
            <a:ext cx="7315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13"/>
            </a:pPr>
            <a:r>
              <a:rPr lang="en-US" sz="2000" dirty="0" smtClean="0">
                <a:latin typeface="Footlight MT Light" panose="0204060206030A020304" pitchFamily="18" charset="0"/>
              </a:rPr>
              <a:t>After </a:t>
            </a:r>
            <a:r>
              <a:rPr lang="en-US" sz="2000" b="1" dirty="0">
                <a:latin typeface="Footlight MT Light" panose="0204060206030A020304" pitchFamily="18" charset="0"/>
              </a:rPr>
              <a:t>March 02, 2020</a:t>
            </a:r>
            <a:r>
              <a:rPr lang="en-US" sz="2000" dirty="0">
                <a:latin typeface="Footlight MT Light" panose="0204060206030A020304" pitchFamily="18" charset="0"/>
              </a:rPr>
              <a:t>, the first login used when trying to link the CM/</a:t>
            </a:r>
            <a:r>
              <a:rPr lang="en-US" sz="2000" dirty="0" err="1">
                <a:latin typeface="Footlight MT Light" panose="0204060206030A020304" pitchFamily="18" charset="0"/>
              </a:rPr>
              <a:t>ECF</a:t>
            </a:r>
            <a:r>
              <a:rPr lang="en-US" sz="2000" dirty="0">
                <a:latin typeface="Footlight MT Light" panose="0204060206030A020304" pitchFamily="18" charset="0"/>
              </a:rPr>
              <a:t> account to the PACER account is…</a:t>
            </a:r>
            <a:endParaRPr lang="en-US" sz="2000" dirty="0" smtClean="0">
              <a:latin typeface="Footlight MT Light" panose="0204060206030A020304" pitchFamily="18" charset="0"/>
            </a:endParaRPr>
          </a:p>
          <a:p>
            <a:endParaRPr lang="en-US" sz="2000" dirty="0" smtClean="0">
              <a:latin typeface="Footlight MT Light" panose="0204060206030A020304" pitchFamily="18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>
                <a:latin typeface="Footlight MT Light" panose="0204060206030A020304" pitchFamily="18" charset="0"/>
              </a:rPr>
              <a:t>the </a:t>
            </a:r>
            <a:r>
              <a:rPr lang="en-US" sz="2000" dirty="0">
                <a:latin typeface="Footlight MT Light" panose="0204060206030A020304" pitchFamily="18" charset="0"/>
              </a:rPr>
              <a:t>attorney’s Amazon username and password</a:t>
            </a:r>
            <a:r>
              <a:rPr lang="en-US" sz="2000" dirty="0" smtClean="0">
                <a:latin typeface="Footlight MT Light" panose="0204060206030A020304" pitchFamily="18" charset="0"/>
              </a:rPr>
              <a:t/>
            </a:r>
            <a:br>
              <a:rPr lang="en-US" sz="2000" dirty="0" smtClean="0">
                <a:latin typeface="Footlight MT Light" panose="0204060206030A020304" pitchFamily="18" charset="0"/>
              </a:rPr>
            </a:br>
            <a:endParaRPr lang="en-US" sz="2000" dirty="0" smtClean="0">
              <a:latin typeface="Footlight MT Light" panose="0204060206030A020304" pitchFamily="18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>
                <a:latin typeface="Footlight MT Light" panose="0204060206030A020304" pitchFamily="18" charset="0"/>
              </a:rPr>
              <a:t>the </a:t>
            </a:r>
            <a:r>
              <a:rPr lang="en-US" sz="2000" dirty="0">
                <a:latin typeface="Footlight MT Light" panose="0204060206030A020304" pitchFamily="18" charset="0"/>
              </a:rPr>
              <a:t>attorney’s </a:t>
            </a:r>
            <a:r>
              <a:rPr lang="en-US" sz="2000" dirty="0" err="1">
                <a:latin typeface="Footlight MT Light" panose="0204060206030A020304" pitchFamily="18" charset="0"/>
              </a:rPr>
              <a:t>CASD</a:t>
            </a:r>
            <a:r>
              <a:rPr lang="en-US" sz="2000" dirty="0">
                <a:latin typeface="Footlight MT Light" panose="0204060206030A020304" pitchFamily="18" charset="0"/>
              </a:rPr>
              <a:t> CM/</a:t>
            </a:r>
            <a:r>
              <a:rPr lang="en-US" sz="2000" dirty="0" err="1">
                <a:latin typeface="Footlight MT Light" panose="0204060206030A020304" pitchFamily="18" charset="0"/>
              </a:rPr>
              <a:t>ECF</a:t>
            </a:r>
            <a:r>
              <a:rPr lang="en-US" sz="2000" dirty="0">
                <a:latin typeface="Footlight MT Light" panose="0204060206030A020304" pitchFamily="18" charset="0"/>
              </a:rPr>
              <a:t> username and </a:t>
            </a:r>
            <a:r>
              <a:rPr lang="en-US" sz="2000" dirty="0" smtClean="0">
                <a:latin typeface="Footlight MT Light" panose="0204060206030A020304" pitchFamily="18" charset="0"/>
              </a:rPr>
              <a:t>password</a:t>
            </a:r>
            <a:br>
              <a:rPr lang="en-US" sz="2000" dirty="0" smtClean="0">
                <a:latin typeface="Footlight MT Light" panose="0204060206030A020304" pitchFamily="18" charset="0"/>
              </a:rPr>
            </a:br>
            <a:endParaRPr lang="en-US" sz="2000" dirty="0" smtClean="0">
              <a:latin typeface="Footlight MT Light" panose="0204060206030A020304" pitchFamily="18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>
                <a:latin typeface="Footlight MT Light" panose="0204060206030A020304" pitchFamily="18" charset="0"/>
              </a:rPr>
              <a:t>the </a:t>
            </a:r>
            <a:r>
              <a:rPr lang="en-US" sz="2000" dirty="0">
                <a:latin typeface="Footlight MT Light" panose="0204060206030A020304" pitchFamily="18" charset="0"/>
              </a:rPr>
              <a:t>attorney’s PACER username and </a:t>
            </a:r>
            <a:r>
              <a:rPr lang="en-US" sz="2000" dirty="0" smtClean="0">
                <a:latin typeface="Footlight MT Light" panose="0204060206030A020304" pitchFamily="18" charset="0"/>
              </a:rPr>
              <a:t>password</a:t>
            </a:r>
            <a:br>
              <a:rPr lang="en-US" sz="2000" dirty="0" smtClean="0">
                <a:latin typeface="Footlight MT Light" panose="0204060206030A020304" pitchFamily="18" charset="0"/>
              </a:rPr>
            </a:br>
            <a:endParaRPr lang="en-US" sz="2000" b="1" dirty="0" smtClean="0">
              <a:latin typeface="Footlight MT Light" panose="0204060206030A020304" pitchFamily="18" charset="0"/>
            </a:endParaRPr>
          </a:p>
          <a:p>
            <a:pPr algn="ctr"/>
            <a:r>
              <a:rPr lang="en-US" sz="2000" b="1" dirty="0" smtClean="0">
                <a:latin typeface="Footlight MT Light" panose="0204060206030A020304" pitchFamily="18" charset="0"/>
              </a:rPr>
              <a:t>Answer:  c.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Footlight MT Light" panose="0204060206030A020304" pitchFamily="18" charset="0"/>
              </a:rPr>
              <a:t>the attorney’s PACER username and password</a:t>
            </a:r>
            <a:endParaRPr lang="en-US" sz="2000" b="1" dirty="0">
              <a:solidFill>
                <a:srgbClr val="C00000"/>
              </a:solidFill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3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3810000" y="357211"/>
            <a:ext cx="1485900" cy="65248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00050" y="1447800"/>
            <a:ext cx="83058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 indent="0">
              <a:buFont typeface="Arial" pitchFamily="34" charset="0"/>
              <a:buNone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457200" lvl="1">
              <a:buFont typeface="Arial" pitchFamily="34" charset="0"/>
              <a:buChar char="•"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233363" lvl="1">
              <a:spcBef>
                <a:spcPts val="1200"/>
              </a:spcBef>
              <a:buFont typeface="Arial" pitchFamily="34" charset="0"/>
              <a:buChar char="•"/>
            </a:pP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6700" y="1295400"/>
            <a:ext cx="8686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Font typeface="Arial" pitchFamily="34" charset="0"/>
              <a:buNone/>
            </a:pP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3" name="AutoShape 2" descr="Image result for Mile Markers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38100" y="-960438"/>
            <a:ext cx="200025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1371600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Footlight MT Light" panose="0204060206030A020304" pitchFamily="18" charset="0"/>
              </a:rPr>
              <a:t>E-filing in </a:t>
            </a:r>
            <a:r>
              <a:rPr lang="en-US" sz="4000" dirty="0" err="1">
                <a:latin typeface="Footlight MT Light" panose="0204060206030A020304" pitchFamily="18" charset="0"/>
              </a:rPr>
              <a:t>NextGen</a:t>
            </a:r>
            <a:endParaRPr lang="en-US" sz="4000" dirty="0">
              <a:latin typeface="Footlight MT Light" panose="0204060206030A020304" pitchFamily="18" charset="0"/>
            </a:endParaRPr>
          </a:p>
        </p:txBody>
      </p:sp>
      <p:sp>
        <p:nvSpPr>
          <p:cNvPr id="2" name="AutoShape 2" descr="Image result for access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55575" y="-1554163"/>
            <a:ext cx="324802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access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315409" y="-1401763"/>
            <a:ext cx="324802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6276570"/>
            <a:ext cx="3162301" cy="55399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United States District Court</a:t>
            </a:r>
          </a:p>
          <a:p>
            <a:r>
              <a:rPr 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Southern District of California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1513" y="6355080"/>
            <a:ext cx="478087" cy="475488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990600" y="2208166"/>
            <a:ext cx="7162800" cy="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4400" y="2423279"/>
            <a:ext cx="7315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14"/>
            </a:pPr>
            <a:r>
              <a:rPr lang="en-US" sz="2000" dirty="0" smtClean="0">
                <a:latin typeface="Footlight MT Light" panose="0204060206030A020304" pitchFamily="18" charset="0"/>
              </a:rPr>
              <a:t>Attorneys </a:t>
            </a:r>
            <a:r>
              <a:rPr lang="en-US" sz="2000" dirty="0">
                <a:latin typeface="Footlight MT Light" panose="0204060206030A020304" pitchFamily="18" charset="0"/>
              </a:rPr>
              <a:t>must have _______ PACER account(s</a:t>
            </a:r>
            <a:r>
              <a:rPr lang="en-US" sz="2000" dirty="0" smtClean="0">
                <a:latin typeface="Footlight MT Light" panose="0204060206030A020304" pitchFamily="18" charset="0"/>
              </a:rPr>
              <a:t>).</a:t>
            </a:r>
          </a:p>
          <a:p>
            <a:endParaRPr lang="en-US" sz="2000" dirty="0" smtClean="0">
              <a:latin typeface="Footlight MT Light" panose="0204060206030A020304" pitchFamily="18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>
                <a:latin typeface="Footlight MT Light" panose="0204060206030A020304" pitchFamily="18" charset="0"/>
              </a:rPr>
              <a:t>ten</a:t>
            </a:r>
            <a:br>
              <a:rPr lang="en-US" sz="2000" dirty="0" smtClean="0">
                <a:latin typeface="Footlight MT Light" panose="0204060206030A020304" pitchFamily="18" charset="0"/>
              </a:rPr>
            </a:br>
            <a:endParaRPr lang="en-US" sz="2000" dirty="0" smtClean="0">
              <a:latin typeface="Footlight MT Light" panose="0204060206030A020304" pitchFamily="18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>
                <a:latin typeface="Footlight MT Light" panose="0204060206030A020304" pitchFamily="18" charset="0"/>
              </a:rPr>
              <a:t>a</a:t>
            </a:r>
            <a:r>
              <a:rPr lang="en-US" sz="2000" dirty="0" smtClean="0">
                <a:latin typeface="Footlight MT Light" panose="0204060206030A020304" pitchFamily="18" charset="0"/>
              </a:rPr>
              <a:t>n individual</a:t>
            </a:r>
            <a:br>
              <a:rPr lang="en-US" sz="2000" dirty="0" smtClean="0">
                <a:latin typeface="Footlight MT Light" panose="0204060206030A020304" pitchFamily="18" charset="0"/>
              </a:rPr>
            </a:br>
            <a:endParaRPr lang="en-US" sz="2000" dirty="0" smtClean="0">
              <a:latin typeface="Footlight MT Light" panose="0204060206030A020304" pitchFamily="18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>
                <a:latin typeface="Footlight MT Light" panose="0204060206030A020304" pitchFamily="18" charset="0"/>
              </a:rPr>
              <a:t>a</a:t>
            </a:r>
            <a:r>
              <a:rPr lang="en-US" sz="2000" dirty="0" smtClean="0">
                <a:latin typeface="Footlight MT Light" panose="0204060206030A020304" pitchFamily="18" charset="0"/>
              </a:rPr>
              <a:t> law firm</a:t>
            </a:r>
            <a:br>
              <a:rPr lang="en-US" sz="2000" dirty="0" smtClean="0">
                <a:latin typeface="Footlight MT Light" panose="0204060206030A020304" pitchFamily="18" charset="0"/>
              </a:rPr>
            </a:br>
            <a:endParaRPr lang="en-US" sz="2000" b="1" dirty="0" smtClean="0">
              <a:latin typeface="Footlight MT Light" panose="0204060206030A020304" pitchFamily="18" charset="0"/>
            </a:endParaRPr>
          </a:p>
          <a:p>
            <a:pPr algn="ctr"/>
            <a:r>
              <a:rPr lang="en-US" sz="2000" b="1" dirty="0" smtClean="0">
                <a:latin typeface="Footlight MT Light" panose="0204060206030A020304" pitchFamily="18" charset="0"/>
              </a:rPr>
              <a:t>Answer:  b.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Footlight MT Light" panose="0204060206030A020304" pitchFamily="18" charset="0"/>
              </a:rPr>
              <a:t>an individual</a:t>
            </a:r>
            <a:endParaRPr lang="en-US" sz="2000" b="1" dirty="0">
              <a:solidFill>
                <a:srgbClr val="C00000"/>
              </a:solidFill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54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3810000" y="357211"/>
            <a:ext cx="1485900" cy="65248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00050" y="1447800"/>
            <a:ext cx="83058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 indent="0">
              <a:buFont typeface="Arial" pitchFamily="34" charset="0"/>
              <a:buNone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457200" lvl="1">
              <a:buFont typeface="Arial" pitchFamily="34" charset="0"/>
              <a:buChar char="•"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233363" lvl="1">
              <a:spcBef>
                <a:spcPts val="1200"/>
              </a:spcBef>
              <a:buFont typeface="Arial" pitchFamily="34" charset="0"/>
              <a:buChar char="•"/>
            </a:pP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6700" y="1295400"/>
            <a:ext cx="8686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Font typeface="Arial" pitchFamily="34" charset="0"/>
              <a:buNone/>
            </a:pP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3" name="AutoShape 2" descr="Image result for Mile Markers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38100" y="-960438"/>
            <a:ext cx="200025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1371600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Footlight MT Light" panose="0204060206030A020304" pitchFamily="18" charset="0"/>
              </a:rPr>
              <a:t>E-filing in </a:t>
            </a:r>
            <a:r>
              <a:rPr lang="en-US" sz="4000" dirty="0" err="1">
                <a:latin typeface="Footlight MT Light" panose="0204060206030A020304" pitchFamily="18" charset="0"/>
              </a:rPr>
              <a:t>NextGen</a:t>
            </a:r>
            <a:endParaRPr lang="en-US" sz="4000" dirty="0">
              <a:latin typeface="Footlight MT Light" panose="0204060206030A020304" pitchFamily="18" charset="0"/>
            </a:endParaRPr>
          </a:p>
        </p:txBody>
      </p:sp>
      <p:sp>
        <p:nvSpPr>
          <p:cNvPr id="2" name="AutoShape 2" descr="Image result for access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55575" y="-1554163"/>
            <a:ext cx="324802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access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315409" y="-1401763"/>
            <a:ext cx="324802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6276570"/>
            <a:ext cx="3162301" cy="55399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United States District Court</a:t>
            </a:r>
          </a:p>
          <a:p>
            <a:r>
              <a:rPr 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Southern District of California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1513" y="6355080"/>
            <a:ext cx="478087" cy="475488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990600" y="2208166"/>
            <a:ext cx="7162800" cy="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4400" y="2286000"/>
            <a:ext cx="7467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15"/>
            </a:pPr>
            <a:r>
              <a:rPr lang="en-US" sz="2000" dirty="0" smtClean="0">
                <a:latin typeface="Footlight MT Light" panose="0204060206030A020304" pitchFamily="18" charset="0"/>
              </a:rPr>
              <a:t>On </a:t>
            </a:r>
            <a:r>
              <a:rPr lang="en-US" sz="2000" dirty="0">
                <a:latin typeface="Footlight MT Light" panose="0204060206030A020304" pitchFamily="18" charset="0"/>
              </a:rPr>
              <a:t>our </a:t>
            </a:r>
            <a:r>
              <a:rPr lang="en-US" sz="2000" b="1" dirty="0" smtClean="0">
                <a:latin typeface="Footlight MT Light" panose="0204060206030A020304" pitchFamily="18" charset="0"/>
              </a:rPr>
              <a:t>g</a:t>
            </a:r>
            <a:r>
              <a:rPr lang="en-US" sz="2000" b="1" dirty="0" smtClean="0">
                <a:latin typeface="Footlight MT Light" panose="0204060206030A020304" pitchFamily="18" charset="0"/>
              </a:rPr>
              <a:t>o live </a:t>
            </a:r>
            <a:r>
              <a:rPr lang="en-US" sz="2000" b="1" dirty="0">
                <a:latin typeface="Footlight MT Light" panose="0204060206030A020304" pitchFamily="18" charset="0"/>
              </a:rPr>
              <a:t>date</a:t>
            </a:r>
            <a:r>
              <a:rPr lang="en-US" sz="2000" dirty="0">
                <a:latin typeface="Footlight MT Light" panose="0204060206030A020304" pitchFamily="18" charset="0"/>
              </a:rPr>
              <a:t>, attorneys </a:t>
            </a:r>
            <a:r>
              <a:rPr lang="en-US" sz="2000" dirty="0" smtClean="0">
                <a:latin typeface="Footlight MT Light" panose="0204060206030A020304" pitchFamily="18" charset="0"/>
              </a:rPr>
              <a:t>must…</a:t>
            </a:r>
          </a:p>
          <a:p>
            <a:endParaRPr lang="en-US" sz="2000" dirty="0" smtClean="0">
              <a:latin typeface="Footlight MT Light" panose="0204060206030A020304" pitchFamily="18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>
                <a:latin typeface="Footlight MT Light" panose="0204060206030A020304" pitchFamily="18" charset="0"/>
              </a:rPr>
              <a:t>link </a:t>
            </a:r>
            <a:r>
              <a:rPr lang="en-US" sz="2000" dirty="0">
                <a:latin typeface="Footlight MT Light" panose="0204060206030A020304" pitchFamily="18" charset="0"/>
              </a:rPr>
              <a:t>their </a:t>
            </a:r>
            <a:r>
              <a:rPr lang="en-US" sz="2000" dirty="0" err="1">
                <a:latin typeface="Footlight MT Light" panose="0204060206030A020304" pitchFamily="18" charset="0"/>
              </a:rPr>
              <a:t>CASD</a:t>
            </a:r>
            <a:r>
              <a:rPr lang="en-US" sz="2000" dirty="0">
                <a:latin typeface="Footlight MT Light" panose="0204060206030A020304" pitchFamily="18" charset="0"/>
              </a:rPr>
              <a:t> CM/</a:t>
            </a:r>
            <a:r>
              <a:rPr lang="en-US" sz="2000" dirty="0" err="1">
                <a:latin typeface="Footlight MT Light" panose="0204060206030A020304" pitchFamily="18" charset="0"/>
              </a:rPr>
              <a:t>ECF</a:t>
            </a:r>
            <a:r>
              <a:rPr lang="en-US" sz="2000" dirty="0">
                <a:latin typeface="Footlight MT Light" panose="0204060206030A020304" pitchFamily="18" charset="0"/>
              </a:rPr>
              <a:t> accounts to their upgraded PACER accounts</a:t>
            </a:r>
            <a:r>
              <a:rPr lang="en-US" sz="2000" dirty="0" smtClean="0">
                <a:latin typeface="Footlight MT Light" panose="0204060206030A020304" pitchFamily="18" charset="0"/>
              </a:rPr>
              <a:t/>
            </a:r>
            <a:br>
              <a:rPr lang="en-US" sz="2000" dirty="0" smtClean="0">
                <a:latin typeface="Footlight MT Light" panose="0204060206030A020304" pitchFamily="18" charset="0"/>
              </a:rPr>
            </a:br>
            <a:endParaRPr lang="en-US" sz="2000" dirty="0" smtClean="0">
              <a:latin typeface="Footlight MT Light" panose="0204060206030A020304" pitchFamily="18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>
                <a:latin typeface="Footlight MT Light" panose="0204060206030A020304" pitchFamily="18" charset="0"/>
              </a:rPr>
              <a:t>link </a:t>
            </a:r>
            <a:r>
              <a:rPr lang="en-US" sz="2000" dirty="0">
                <a:latin typeface="Footlight MT Light" panose="0204060206030A020304" pitchFamily="18" charset="0"/>
              </a:rPr>
              <a:t>their individual PACER accounts to their law firm PACER accounts</a:t>
            </a:r>
            <a:r>
              <a:rPr lang="en-US" sz="2000" dirty="0" smtClean="0">
                <a:latin typeface="Footlight MT Light" panose="0204060206030A020304" pitchFamily="18" charset="0"/>
              </a:rPr>
              <a:t/>
            </a:r>
            <a:br>
              <a:rPr lang="en-US" sz="2000" dirty="0" smtClean="0">
                <a:latin typeface="Footlight MT Light" panose="0204060206030A020304" pitchFamily="18" charset="0"/>
              </a:rPr>
            </a:br>
            <a:endParaRPr lang="en-US" sz="2000" dirty="0" smtClean="0">
              <a:latin typeface="Footlight MT Light" panose="0204060206030A020304" pitchFamily="18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>
                <a:latin typeface="Footlight MT Light" panose="0204060206030A020304" pitchFamily="18" charset="0"/>
              </a:rPr>
              <a:t>link </a:t>
            </a:r>
            <a:r>
              <a:rPr lang="en-US" sz="2000" dirty="0">
                <a:latin typeface="Footlight MT Light" panose="0204060206030A020304" pitchFamily="18" charset="0"/>
              </a:rPr>
              <a:t>all their cases</a:t>
            </a:r>
            <a:r>
              <a:rPr lang="en-US" sz="2000" dirty="0" smtClean="0">
                <a:latin typeface="Footlight MT Light" panose="0204060206030A020304" pitchFamily="18" charset="0"/>
              </a:rPr>
              <a:t/>
            </a:r>
            <a:br>
              <a:rPr lang="en-US" sz="2000" dirty="0" smtClean="0">
                <a:latin typeface="Footlight MT Light" panose="0204060206030A020304" pitchFamily="18" charset="0"/>
              </a:rPr>
            </a:br>
            <a:endParaRPr lang="en-US" sz="2000" b="1" dirty="0" smtClean="0">
              <a:latin typeface="Footlight MT Light" panose="0204060206030A020304" pitchFamily="18" charset="0"/>
            </a:endParaRPr>
          </a:p>
          <a:p>
            <a:pPr algn="ctr"/>
            <a:r>
              <a:rPr lang="en-US" sz="2000" b="1" dirty="0" smtClean="0">
                <a:latin typeface="Footlight MT Light" panose="0204060206030A020304" pitchFamily="18" charset="0"/>
              </a:rPr>
              <a:t>Answer:  a.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Footlight MT Light" panose="0204060206030A020304" pitchFamily="18" charset="0"/>
              </a:rPr>
              <a:t>link their </a:t>
            </a:r>
            <a:r>
              <a:rPr lang="en-US" sz="2000" dirty="0" err="1">
                <a:solidFill>
                  <a:srgbClr val="C00000"/>
                </a:solidFill>
                <a:latin typeface="Footlight MT Light" panose="0204060206030A020304" pitchFamily="18" charset="0"/>
              </a:rPr>
              <a:t>CASD</a:t>
            </a:r>
            <a:r>
              <a:rPr lang="en-US" sz="2000" dirty="0">
                <a:solidFill>
                  <a:srgbClr val="C00000"/>
                </a:solidFill>
                <a:latin typeface="Footlight MT Light" panose="0204060206030A020304" pitchFamily="18" charset="0"/>
              </a:rPr>
              <a:t> CM/</a:t>
            </a:r>
            <a:r>
              <a:rPr lang="en-US" sz="2000" dirty="0" err="1">
                <a:solidFill>
                  <a:srgbClr val="C00000"/>
                </a:solidFill>
                <a:latin typeface="Footlight MT Light" panose="0204060206030A020304" pitchFamily="18" charset="0"/>
              </a:rPr>
              <a:t>ECF</a:t>
            </a:r>
            <a:r>
              <a:rPr lang="en-US" sz="2000" dirty="0">
                <a:solidFill>
                  <a:srgbClr val="C00000"/>
                </a:solidFill>
                <a:latin typeface="Footlight MT Light" panose="0204060206030A020304" pitchFamily="18" charset="0"/>
              </a:rPr>
              <a:t> accounts to their upgraded PACER accounts</a:t>
            </a:r>
            <a:endParaRPr lang="en-US" sz="2000" b="1" dirty="0">
              <a:solidFill>
                <a:srgbClr val="C00000"/>
              </a:solidFill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3810000" y="357211"/>
            <a:ext cx="1485900" cy="65248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00050" y="1447800"/>
            <a:ext cx="83058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 indent="0">
              <a:buFont typeface="Arial" pitchFamily="34" charset="0"/>
              <a:buNone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457200" lvl="1">
              <a:buFont typeface="Arial" pitchFamily="34" charset="0"/>
              <a:buChar char="•"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233363" lvl="1">
              <a:spcBef>
                <a:spcPts val="1200"/>
              </a:spcBef>
              <a:buFont typeface="Arial" pitchFamily="34" charset="0"/>
              <a:buChar char="•"/>
            </a:pP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6700" y="1295400"/>
            <a:ext cx="8686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Font typeface="Arial" pitchFamily="34" charset="0"/>
              <a:buNone/>
            </a:pP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3" name="AutoShape 2" descr="Image result for Mile Markers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38100" y="-960438"/>
            <a:ext cx="200025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4400" y="1798638"/>
            <a:ext cx="73152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Footlight MT Light" panose="0204060206030A020304" pitchFamily="18" charset="0"/>
              </a:rPr>
              <a:t>Goal</a:t>
            </a:r>
          </a:p>
          <a:p>
            <a:pPr algn="ctr"/>
            <a:endParaRPr lang="en-US" sz="2800" dirty="0">
              <a:latin typeface="Footlight MT Light" panose="0204060206030A020304" pitchFamily="18" charset="0"/>
            </a:endParaRPr>
          </a:p>
          <a:p>
            <a:pPr algn="ctr"/>
            <a:r>
              <a:rPr lang="en-US" sz="2800" dirty="0">
                <a:latin typeface="Footlight MT Light" panose="0204060206030A020304" pitchFamily="18" charset="0"/>
              </a:rPr>
              <a:t>Review and reinforce what you have learned about </a:t>
            </a:r>
            <a:r>
              <a:rPr lang="en-US" sz="2800" dirty="0" err="1">
                <a:latin typeface="Footlight MT Light" panose="0204060206030A020304" pitchFamily="18" charset="0"/>
              </a:rPr>
              <a:t>NextGen</a:t>
            </a:r>
            <a:r>
              <a:rPr lang="en-US" sz="2800" dirty="0">
                <a:latin typeface="Footlight MT Light" panose="0204060206030A020304" pitchFamily="18" charset="0"/>
              </a:rPr>
              <a:t> CM/</a:t>
            </a:r>
            <a:r>
              <a:rPr lang="en-US" sz="2800" dirty="0" err="1">
                <a:latin typeface="Footlight MT Light" panose="0204060206030A020304" pitchFamily="18" charset="0"/>
              </a:rPr>
              <a:t>ECF</a:t>
            </a:r>
            <a:endParaRPr lang="en-US" sz="4000" dirty="0">
              <a:latin typeface="Footlight MT Light" panose="0204060206030A020304" pitchFamily="18" charset="0"/>
            </a:endParaRPr>
          </a:p>
        </p:txBody>
      </p:sp>
      <p:sp>
        <p:nvSpPr>
          <p:cNvPr id="2" name="AutoShape 2" descr="Image result for access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55575" y="-1554163"/>
            <a:ext cx="324802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access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315409" y="-1401763"/>
            <a:ext cx="324802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6276570"/>
            <a:ext cx="3162301" cy="55399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United States District Court</a:t>
            </a:r>
          </a:p>
          <a:p>
            <a:r>
              <a:rPr 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Southern District of California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1513" y="6355080"/>
            <a:ext cx="478087" cy="475488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990600" y="2590800"/>
            <a:ext cx="7162800" cy="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69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3810000" y="357211"/>
            <a:ext cx="1485900" cy="65248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00050" y="1447800"/>
            <a:ext cx="83058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 indent="0">
              <a:buFont typeface="Arial" pitchFamily="34" charset="0"/>
              <a:buNone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457200" lvl="1">
              <a:buFont typeface="Arial" pitchFamily="34" charset="0"/>
              <a:buChar char="•"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233363" lvl="1">
              <a:spcBef>
                <a:spcPts val="1200"/>
              </a:spcBef>
              <a:buFont typeface="Arial" pitchFamily="34" charset="0"/>
              <a:buChar char="•"/>
            </a:pP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6700" y="1295400"/>
            <a:ext cx="8686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Font typeface="Arial" pitchFamily="34" charset="0"/>
              <a:buNone/>
            </a:pP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3" name="AutoShape 2" descr="Image result for Mile Markers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38100" y="-960438"/>
            <a:ext cx="200025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1371600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Footlight MT Light" panose="0204060206030A020304" pitchFamily="18" charset="0"/>
              </a:rPr>
              <a:t>E-filing in </a:t>
            </a:r>
            <a:r>
              <a:rPr lang="en-US" sz="4000" dirty="0" err="1">
                <a:latin typeface="Footlight MT Light" panose="0204060206030A020304" pitchFamily="18" charset="0"/>
              </a:rPr>
              <a:t>NextGen</a:t>
            </a:r>
            <a:endParaRPr lang="en-US" sz="4000" dirty="0">
              <a:latin typeface="Footlight MT Light" panose="0204060206030A020304" pitchFamily="18" charset="0"/>
            </a:endParaRPr>
          </a:p>
        </p:txBody>
      </p:sp>
      <p:sp>
        <p:nvSpPr>
          <p:cNvPr id="2" name="AutoShape 2" descr="Image result for access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55575" y="-1554163"/>
            <a:ext cx="324802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access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315409" y="-1401763"/>
            <a:ext cx="324802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6276570"/>
            <a:ext cx="3162301" cy="55399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United States District Court</a:t>
            </a:r>
          </a:p>
          <a:p>
            <a:r>
              <a:rPr 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Southern District of California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1513" y="6355080"/>
            <a:ext cx="478087" cy="475488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990600" y="2208166"/>
            <a:ext cx="7162800" cy="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4400" y="2423279"/>
            <a:ext cx="7315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16"/>
            </a:pPr>
            <a:r>
              <a:rPr lang="en-US" sz="2000" dirty="0" smtClean="0">
                <a:latin typeface="Footlight MT Light" panose="0204060206030A020304" pitchFamily="18" charset="0"/>
              </a:rPr>
              <a:t>After </a:t>
            </a:r>
            <a:r>
              <a:rPr lang="en-US" sz="2000" dirty="0">
                <a:latin typeface="Footlight MT Light" panose="0204060206030A020304" pitchFamily="18" charset="0"/>
              </a:rPr>
              <a:t>our </a:t>
            </a:r>
            <a:r>
              <a:rPr lang="en-US" sz="2000" b="1" dirty="0" smtClean="0">
                <a:latin typeface="Footlight MT Light" panose="0204060206030A020304" pitchFamily="18" charset="0"/>
              </a:rPr>
              <a:t>g</a:t>
            </a:r>
            <a:r>
              <a:rPr lang="en-US" sz="2000" b="1" dirty="0" smtClean="0">
                <a:latin typeface="Footlight MT Light" panose="0204060206030A020304" pitchFamily="18" charset="0"/>
              </a:rPr>
              <a:t>o live </a:t>
            </a:r>
            <a:r>
              <a:rPr lang="en-US" sz="2000" b="1" dirty="0">
                <a:latin typeface="Footlight MT Light" panose="0204060206030A020304" pitchFamily="18" charset="0"/>
              </a:rPr>
              <a:t>date</a:t>
            </a:r>
            <a:r>
              <a:rPr lang="en-US" sz="2000" dirty="0">
                <a:latin typeface="Footlight MT Light" panose="0204060206030A020304" pitchFamily="18" charset="0"/>
              </a:rPr>
              <a:t>, attorneys will log into </a:t>
            </a:r>
            <a:r>
              <a:rPr lang="en-US" sz="2000" dirty="0" err="1">
                <a:latin typeface="Footlight MT Light" panose="0204060206030A020304" pitchFamily="18" charset="0"/>
              </a:rPr>
              <a:t>CASD</a:t>
            </a:r>
            <a:r>
              <a:rPr lang="en-US" sz="2000" dirty="0">
                <a:latin typeface="Footlight MT Light" panose="0204060206030A020304" pitchFamily="18" charset="0"/>
              </a:rPr>
              <a:t> CM/</a:t>
            </a:r>
            <a:r>
              <a:rPr lang="en-US" sz="2000" dirty="0" err="1">
                <a:latin typeface="Footlight MT Light" panose="0204060206030A020304" pitchFamily="18" charset="0"/>
              </a:rPr>
              <a:t>ECF</a:t>
            </a:r>
            <a:r>
              <a:rPr lang="en-US" sz="2000" dirty="0">
                <a:latin typeface="Footlight MT Light" panose="0204060206030A020304" pitchFamily="18" charset="0"/>
              </a:rPr>
              <a:t> </a:t>
            </a:r>
            <a:r>
              <a:rPr lang="en-US" sz="2000" dirty="0" smtClean="0">
                <a:latin typeface="Footlight MT Light" panose="0204060206030A020304" pitchFamily="18" charset="0"/>
              </a:rPr>
              <a:t>at…</a:t>
            </a:r>
          </a:p>
          <a:p>
            <a:endParaRPr lang="en-US" sz="2000" dirty="0" smtClean="0">
              <a:latin typeface="Footlight MT Light" panose="0204060206030A020304" pitchFamily="18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>
                <a:latin typeface="Footlight MT Light" panose="0204060206030A020304" pitchFamily="18" charset="0"/>
                <a:hlinkClick r:id="rId7"/>
              </a:rPr>
              <a:t>www.ecf-casd.uscourts.gov</a:t>
            </a:r>
            <a:r>
              <a:rPr lang="en-US" sz="2000" dirty="0" smtClean="0">
                <a:latin typeface="Footlight MT Light" panose="0204060206030A020304" pitchFamily="18" charset="0"/>
              </a:rPr>
              <a:t> </a:t>
            </a:r>
            <a:br>
              <a:rPr lang="en-US" sz="2000" dirty="0" smtClean="0">
                <a:latin typeface="Footlight MT Light" panose="0204060206030A020304" pitchFamily="18" charset="0"/>
              </a:rPr>
            </a:br>
            <a:endParaRPr lang="en-US" sz="2000" dirty="0" smtClean="0">
              <a:latin typeface="Footlight MT Light" panose="0204060206030A020304" pitchFamily="18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>
                <a:latin typeface="Footlight MT Light" panose="0204060206030A020304" pitchFamily="18" charset="0"/>
                <a:hlinkClick r:id="rId8"/>
              </a:rPr>
              <a:t>www.pacer.edu</a:t>
            </a:r>
            <a:r>
              <a:rPr lang="en-US" sz="2000" dirty="0" smtClean="0">
                <a:latin typeface="Footlight MT Light" panose="0204060206030A020304" pitchFamily="18" charset="0"/>
              </a:rPr>
              <a:t> </a:t>
            </a:r>
            <a:br>
              <a:rPr lang="en-US" sz="2000" dirty="0" smtClean="0">
                <a:latin typeface="Footlight MT Light" panose="0204060206030A020304" pitchFamily="18" charset="0"/>
              </a:rPr>
            </a:br>
            <a:endParaRPr lang="en-US" sz="2000" dirty="0" smtClean="0">
              <a:latin typeface="Footlight MT Light" panose="0204060206030A020304" pitchFamily="18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>
                <a:latin typeface="Footlight MT Light" panose="0204060206030A020304" pitchFamily="18" charset="0"/>
                <a:hlinkClick r:id="rId9"/>
              </a:rPr>
              <a:t>www.pacer.gov</a:t>
            </a:r>
            <a:r>
              <a:rPr lang="en-US" sz="2000" dirty="0" smtClean="0">
                <a:latin typeface="Footlight MT Light" panose="0204060206030A020304" pitchFamily="18" charset="0"/>
              </a:rPr>
              <a:t> </a:t>
            </a:r>
            <a:br>
              <a:rPr lang="en-US" sz="2000" dirty="0" smtClean="0">
                <a:latin typeface="Footlight MT Light" panose="0204060206030A020304" pitchFamily="18" charset="0"/>
              </a:rPr>
            </a:br>
            <a:endParaRPr lang="en-US" sz="2000" b="1" dirty="0" smtClean="0">
              <a:latin typeface="Footlight MT Light" panose="0204060206030A020304" pitchFamily="18" charset="0"/>
            </a:endParaRPr>
          </a:p>
          <a:p>
            <a:pPr algn="ctr"/>
            <a:r>
              <a:rPr lang="en-US" sz="2000" b="1" dirty="0" smtClean="0">
                <a:latin typeface="Footlight MT Light" panose="0204060206030A020304" pitchFamily="18" charset="0"/>
              </a:rPr>
              <a:t>Answer:  c.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Footlight MT Light" panose="0204060206030A020304" pitchFamily="18" charset="0"/>
              </a:rPr>
              <a:t>www.pacer.gov </a:t>
            </a:r>
            <a:endParaRPr lang="en-US" sz="2000" b="1" dirty="0">
              <a:solidFill>
                <a:srgbClr val="C00000"/>
              </a:solidFill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3810000" y="357211"/>
            <a:ext cx="1485900" cy="65248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00050" y="1447800"/>
            <a:ext cx="83058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 indent="0">
              <a:buFont typeface="Arial" pitchFamily="34" charset="0"/>
              <a:buNone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457200" lvl="1">
              <a:buFont typeface="Arial" pitchFamily="34" charset="0"/>
              <a:buChar char="•"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233363" lvl="1">
              <a:spcBef>
                <a:spcPts val="1200"/>
              </a:spcBef>
              <a:buFont typeface="Arial" pitchFamily="34" charset="0"/>
              <a:buChar char="•"/>
            </a:pP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6700" y="1295400"/>
            <a:ext cx="8686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Font typeface="Arial" pitchFamily="34" charset="0"/>
              <a:buNone/>
            </a:pP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3" name="AutoShape 2" descr="Image result for Mile Markers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38100" y="-960438"/>
            <a:ext cx="200025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1371600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Footlight MT Light" panose="0204060206030A020304" pitchFamily="18" charset="0"/>
              </a:rPr>
              <a:t>E-filing in </a:t>
            </a:r>
            <a:r>
              <a:rPr lang="en-US" sz="4000" dirty="0" err="1">
                <a:latin typeface="Footlight MT Light" panose="0204060206030A020304" pitchFamily="18" charset="0"/>
              </a:rPr>
              <a:t>NextGen</a:t>
            </a:r>
            <a:endParaRPr lang="en-US" sz="4000" dirty="0">
              <a:latin typeface="Footlight MT Light" panose="0204060206030A020304" pitchFamily="18" charset="0"/>
            </a:endParaRPr>
          </a:p>
        </p:txBody>
      </p:sp>
      <p:sp>
        <p:nvSpPr>
          <p:cNvPr id="2" name="AutoShape 2" descr="Image result for access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55575" y="-1554163"/>
            <a:ext cx="324802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access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315409" y="-1401763"/>
            <a:ext cx="324802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6276570"/>
            <a:ext cx="3162301" cy="55399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United States District Court</a:t>
            </a:r>
          </a:p>
          <a:p>
            <a:r>
              <a:rPr 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Southern District of California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1513" y="6355080"/>
            <a:ext cx="478087" cy="475488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990600" y="2208166"/>
            <a:ext cx="7162800" cy="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4400" y="2423279"/>
            <a:ext cx="7315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17"/>
            </a:pPr>
            <a:r>
              <a:rPr lang="en-US" sz="2000" dirty="0" smtClean="0">
                <a:latin typeface="Footlight MT Light" panose="0204060206030A020304" pitchFamily="18" charset="0"/>
              </a:rPr>
              <a:t>After </a:t>
            </a:r>
            <a:r>
              <a:rPr lang="en-US" sz="2000" dirty="0">
                <a:latin typeface="Footlight MT Light" panose="0204060206030A020304" pitchFamily="18" charset="0"/>
              </a:rPr>
              <a:t>our </a:t>
            </a:r>
            <a:r>
              <a:rPr lang="en-US" sz="2000" b="1" dirty="0" smtClean="0">
                <a:latin typeface="Footlight MT Light" panose="0204060206030A020304" pitchFamily="18" charset="0"/>
              </a:rPr>
              <a:t>g</a:t>
            </a:r>
            <a:r>
              <a:rPr lang="en-US" sz="2000" b="1" dirty="0" smtClean="0">
                <a:latin typeface="Footlight MT Light" panose="0204060206030A020304" pitchFamily="18" charset="0"/>
              </a:rPr>
              <a:t>o live </a:t>
            </a:r>
            <a:r>
              <a:rPr lang="en-US" sz="2000" b="1" dirty="0">
                <a:latin typeface="Footlight MT Light" panose="0204060206030A020304" pitchFamily="18" charset="0"/>
              </a:rPr>
              <a:t>date</a:t>
            </a:r>
            <a:r>
              <a:rPr lang="en-US" sz="2000" dirty="0">
                <a:latin typeface="Footlight MT Light" panose="0204060206030A020304" pitchFamily="18" charset="0"/>
              </a:rPr>
              <a:t>, attorneys can change their address and other personal information…</a:t>
            </a:r>
            <a:endParaRPr lang="en-US" sz="2000" dirty="0" smtClean="0">
              <a:latin typeface="Footlight MT Light" panose="0204060206030A020304" pitchFamily="18" charset="0"/>
            </a:endParaRPr>
          </a:p>
          <a:p>
            <a:endParaRPr lang="en-US" sz="2000" dirty="0" smtClean="0">
              <a:latin typeface="Footlight MT Light" panose="0204060206030A020304" pitchFamily="18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>
                <a:latin typeface="Footlight MT Light" panose="0204060206030A020304" pitchFamily="18" charset="0"/>
              </a:rPr>
              <a:t>at </a:t>
            </a:r>
            <a:r>
              <a:rPr lang="en-US" sz="2000" dirty="0" smtClean="0">
                <a:latin typeface="Footlight MT Light" panose="0204060206030A020304" pitchFamily="18" charset="0"/>
                <a:hlinkClick r:id="rId7"/>
              </a:rPr>
              <a:t>www.pacer.gov</a:t>
            </a:r>
            <a:r>
              <a:rPr lang="en-US" sz="2000" dirty="0" smtClean="0">
                <a:latin typeface="Footlight MT Light" panose="0204060206030A020304" pitchFamily="18" charset="0"/>
              </a:rPr>
              <a:t> &gt; </a:t>
            </a:r>
            <a:r>
              <a:rPr lang="en-US" sz="2000" dirty="0">
                <a:latin typeface="Footlight MT Light" panose="0204060206030A020304" pitchFamily="18" charset="0"/>
              </a:rPr>
              <a:t>Manage My Account</a:t>
            </a:r>
            <a:r>
              <a:rPr lang="en-US" sz="2000" dirty="0" smtClean="0">
                <a:latin typeface="Footlight MT Light" panose="0204060206030A020304" pitchFamily="18" charset="0"/>
              </a:rPr>
              <a:t/>
            </a:r>
            <a:br>
              <a:rPr lang="en-US" sz="2000" dirty="0" smtClean="0">
                <a:latin typeface="Footlight MT Light" panose="0204060206030A020304" pitchFamily="18" charset="0"/>
              </a:rPr>
            </a:br>
            <a:endParaRPr lang="en-US" sz="2000" dirty="0" smtClean="0">
              <a:latin typeface="Footlight MT Light" panose="0204060206030A020304" pitchFamily="18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>
                <a:latin typeface="Footlight MT Light" panose="0204060206030A020304" pitchFamily="18" charset="0"/>
              </a:rPr>
              <a:t>at </a:t>
            </a:r>
            <a:r>
              <a:rPr lang="en-US" sz="2000" dirty="0" smtClean="0">
                <a:latin typeface="Footlight MT Light" panose="0204060206030A020304" pitchFamily="18" charset="0"/>
                <a:hlinkClick r:id="rId8"/>
              </a:rPr>
              <a:t>www.ecf-casd.uscourts.gov</a:t>
            </a:r>
            <a:r>
              <a:rPr lang="en-US" sz="2000" dirty="0" smtClean="0">
                <a:latin typeface="Footlight MT Light" panose="0204060206030A020304" pitchFamily="18" charset="0"/>
              </a:rPr>
              <a:t> &gt; </a:t>
            </a:r>
            <a:r>
              <a:rPr lang="en-US" sz="2000" dirty="0">
                <a:latin typeface="Footlight MT Light" panose="0204060206030A020304" pitchFamily="18" charset="0"/>
              </a:rPr>
              <a:t>Maintain User Account</a:t>
            </a:r>
            <a:r>
              <a:rPr lang="en-US" sz="2000" dirty="0" smtClean="0">
                <a:latin typeface="Footlight MT Light" panose="0204060206030A020304" pitchFamily="18" charset="0"/>
              </a:rPr>
              <a:t/>
            </a:r>
            <a:br>
              <a:rPr lang="en-US" sz="2000" dirty="0" smtClean="0">
                <a:latin typeface="Footlight MT Light" panose="0204060206030A020304" pitchFamily="18" charset="0"/>
              </a:rPr>
            </a:br>
            <a:endParaRPr lang="en-US" sz="2000" dirty="0" smtClean="0">
              <a:latin typeface="Footlight MT Light" panose="0204060206030A020304" pitchFamily="18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>
                <a:latin typeface="Footlight MT Light" panose="0204060206030A020304" pitchFamily="18" charset="0"/>
              </a:rPr>
              <a:t>by </a:t>
            </a:r>
            <a:r>
              <a:rPr lang="en-US" sz="2000" dirty="0">
                <a:latin typeface="Footlight MT Light" panose="0204060206030A020304" pitchFamily="18" charset="0"/>
              </a:rPr>
              <a:t>writing a letter to Bill Gates</a:t>
            </a:r>
            <a:r>
              <a:rPr lang="en-US" sz="2000" dirty="0" smtClean="0">
                <a:latin typeface="Footlight MT Light" panose="0204060206030A020304" pitchFamily="18" charset="0"/>
              </a:rPr>
              <a:t/>
            </a:r>
            <a:br>
              <a:rPr lang="en-US" sz="2000" dirty="0" smtClean="0">
                <a:latin typeface="Footlight MT Light" panose="0204060206030A020304" pitchFamily="18" charset="0"/>
              </a:rPr>
            </a:br>
            <a:endParaRPr lang="en-US" sz="2000" b="1" dirty="0" smtClean="0">
              <a:latin typeface="Footlight MT Light" panose="0204060206030A020304" pitchFamily="18" charset="0"/>
            </a:endParaRPr>
          </a:p>
          <a:p>
            <a:pPr algn="ctr"/>
            <a:r>
              <a:rPr lang="en-US" sz="2000" b="1" dirty="0" smtClean="0">
                <a:latin typeface="Footlight MT Light" panose="0204060206030A020304" pitchFamily="18" charset="0"/>
              </a:rPr>
              <a:t>Answer:  a.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Footlight MT Light" panose="0204060206030A020304" pitchFamily="18" charset="0"/>
              </a:rPr>
              <a:t>at www.pacer.gov &gt; Manage My Account</a:t>
            </a:r>
            <a:endParaRPr lang="en-US" sz="2000" b="1" dirty="0">
              <a:solidFill>
                <a:srgbClr val="C00000"/>
              </a:solidFill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3810000" y="357211"/>
            <a:ext cx="1485900" cy="65248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00050" y="1447800"/>
            <a:ext cx="83058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 indent="0">
              <a:buFont typeface="Arial" pitchFamily="34" charset="0"/>
              <a:buNone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457200" lvl="1">
              <a:buFont typeface="Arial" pitchFamily="34" charset="0"/>
              <a:buChar char="•"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233363" lvl="1">
              <a:spcBef>
                <a:spcPts val="1200"/>
              </a:spcBef>
              <a:buFont typeface="Arial" pitchFamily="34" charset="0"/>
              <a:buChar char="•"/>
            </a:pP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6700" y="1295400"/>
            <a:ext cx="8686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Font typeface="Arial" pitchFamily="34" charset="0"/>
              <a:buNone/>
            </a:pP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3" name="AutoShape 2" descr="Image result for Mile Markers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38100" y="-960438"/>
            <a:ext cx="200025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1371600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Footlight MT Light" panose="0204060206030A020304" pitchFamily="18" charset="0"/>
              </a:rPr>
              <a:t>E-filing in </a:t>
            </a:r>
            <a:r>
              <a:rPr lang="en-US" sz="4000" dirty="0" err="1">
                <a:latin typeface="Footlight MT Light" panose="0204060206030A020304" pitchFamily="18" charset="0"/>
              </a:rPr>
              <a:t>NextGen</a:t>
            </a:r>
            <a:endParaRPr lang="en-US" sz="4000" dirty="0">
              <a:latin typeface="Footlight MT Light" panose="0204060206030A020304" pitchFamily="18" charset="0"/>
            </a:endParaRPr>
          </a:p>
        </p:txBody>
      </p:sp>
      <p:sp>
        <p:nvSpPr>
          <p:cNvPr id="2" name="AutoShape 2" descr="Image result for access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55575" y="-1554163"/>
            <a:ext cx="324802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access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315409" y="-1401763"/>
            <a:ext cx="324802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6276570"/>
            <a:ext cx="3162301" cy="55399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United States District Court</a:t>
            </a:r>
          </a:p>
          <a:p>
            <a:r>
              <a:rPr 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Southern District of California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1513" y="6355080"/>
            <a:ext cx="478087" cy="475488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990600" y="2208166"/>
            <a:ext cx="7162800" cy="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4400" y="2423279"/>
            <a:ext cx="7315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18"/>
            </a:pPr>
            <a:r>
              <a:rPr lang="en-US" sz="2000" dirty="0" smtClean="0">
                <a:latin typeface="Footlight MT Light" panose="0204060206030A020304" pitchFamily="18" charset="0"/>
              </a:rPr>
              <a:t>Payment </a:t>
            </a:r>
            <a:r>
              <a:rPr lang="en-US" sz="2000" dirty="0">
                <a:latin typeface="Footlight MT Light" panose="0204060206030A020304" pitchFamily="18" charset="0"/>
              </a:rPr>
              <a:t>information will be entered at…</a:t>
            </a:r>
            <a:endParaRPr lang="en-US" sz="2000" dirty="0" smtClean="0">
              <a:latin typeface="Footlight MT Light" panose="0204060206030A020304" pitchFamily="18" charset="0"/>
            </a:endParaRPr>
          </a:p>
          <a:p>
            <a:endParaRPr lang="en-US" sz="2000" dirty="0" smtClean="0">
              <a:latin typeface="Footlight MT Light" panose="0204060206030A020304" pitchFamily="18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>
                <a:latin typeface="Footlight MT Light" panose="0204060206030A020304" pitchFamily="18" charset="0"/>
                <a:hlinkClick r:id="rId7"/>
              </a:rPr>
              <a:t>www.pacer.net</a:t>
            </a:r>
            <a:r>
              <a:rPr lang="en-US" sz="2000" dirty="0" smtClean="0">
                <a:latin typeface="Footlight MT Light" panose="0204060206030A020304" pitchFamily="18" charset="0"/>
              </a:rPr>
              <a:t> </a:t>
            </a:r>
            <a:br>
              <a:rPr lang="en-US" sz="2000" dirty="0" smtClean="0">
                <a:latin typeface="Footlight MT Light" panose="0204060206030A020304" pitchFamily="18" charset="0"/>
              </a:rPr>
            </a:br>
            <a:endParaRPr lang="en-US" sz="2000" dirty="0" smtClean="0">
              <a:latin typeface="Footlight MT Light" panose="0204060206030A020304" pitchFamily="18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>
                <a:latin typeface="Footlight MT Light" panose="0204060206030A020304" pitchFamily="18" charset="0"/>
                <a:hlinkClick r:id="rId8"/>
              </a:rPr>
              <a:t>www.pacer.gov</a:t>
            </a:r>
            <a:r>
              <a:rPr lang="en-US" sz="2000" dirty="0" smtClean="0">
                <a:latin typeface="Footlight MT Light" panose="0204060206030A020304" pitchFamily="18" charset="0"/>
              </a:rPr>
              <a:t> </a:t>
            </a:r>
            <a:br>
              <a:rPr lang="en-US" sz="2000" dirty="0" smtClean="0">
                <a:latin typeface="Footlight MT Light" panose="0204060206030A020304" pitchFamily="18" charset="0"/>
              </a:rPr>
            </a:br>
            <a:endParaRPr lang="en-US" sz="2000" dirty="0" smtClean="0">
              <a:latin typeface="Footlight MT Light" panose="0204060206030A020304" pitchFamily="18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>
                <a:latin typeface="Footlight MT Light" panose="0204060206030A020304" pitchFamily="18" charset="0"/>
                <a:hlinkClick r:id="rId9"/>
              </a:rPr>
              <a:t>www.amazon.com</a:t>
            </a:r>
            <a:r>
              <a:rPr lang="en-US" sz="2000" dirty="0" smtClean="0">
                <a:latin typeface="Footlight MT Light" panose="0204060206030A020304" pitchFamily="18" charset="0"/>
              </a:rPr>
              <a:t> </a:t>
            </a:r>
            <a:br>
              <a:rPr lang="en-US" sz="2000" dirty="0" smtClean="0">
                <a:latin typeface="Footlight MT Light" panose="0204060206030A020304" pitchFamily="18" charset="0"/>
              </a:rPr>
            </a:br>
            <a:endParaRPr lang="en-US" sz="2000" b="1" dirty="0" smtClean="0">
              <a:latin typeface="Footlight MT Light" panose="0204060206030A020304" pitchFamily="18" charset="0"/>
            </a:endParaRPr>
          </a:p>
          <a:p>
            <a:pPr algn="ctr"/>
            <a:r>
              <a:rPr lang="en-US" sz="2000" b="1" dirty="0" smtClean="0">
                <a:latin typeface="Footlight MT Light" panose="0204060206030A020304" pitchFamily="18" charset="0"/>
              </a:rPr>
              <a:t>Answer:  b.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Footlight MT Light" panose="0204060206030A020304" pitchFamily="18" charset="0"/>
              </a:rPr>
              <a:t>www.pacer.gov </a:t>
            </a:r>
            <a:endParaRPr lang="en-US" sz="2000" b="1" dirty="0">
              <a:solidFill>
                <a:srgbClr val="C00000"/>
              </a:solidFill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65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3810000" y="357211"/>
            <a:ext cx="1485900" cy="65248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00050" y="1447800"/>
            <a:ext cx="83058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 indent="0">
              <a:buFont typeface="Arial" pitchFamily="34" charset="0"/>
              <a:buNone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457200" lvl="1">
              <a:buFont typeface="Arial" pitchFamily="34" charset="0"/>
              <a:buChar char="•"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233363" lvl="1">
              <a:spcBef>
                <a:spcPts val="1200"/>
              </a:spcBef>
              <a:buFont typeface="Arial" pitchFamily="34" charset="0"/>
              <a:buChar char="•"/>
            </a:pP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6700" y="1295400"/>
            <a:ext cx="8686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Font typeface="Arial" pitchFamily="34" charset="0"/>
              <a:buNone/>
            </a:pP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3" name="AutoShape 2" descr="Image result for Mile Markers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38100" y="-960438"/>
            <a:ext cx="200025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1371600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Footlight MT Light" panose="0204060206030A020304" pitchFamily="18" charset="0"/>
              </a:rPr>
              <a:t>E-filing in </a:t>
            </a:r>
            <a:r>
              <a:rPr lang="en-US" sz="4000" dirty="0" err="1">
                <a:latin typeface="Footlight MT Light" panose="0204060206030A020304" pitchFamily="18" charset="0"/>
              </a:rPr>
              <a:t>NextGen</a:t>
            </a:r>
            <a:endParaRPr lang="en-US" sz="4000" dirty="0">
              <a:latin typeface="Footlight MT Light" panose="0204060206030A020304" pitchFamily="18" charset="0"/>
            </a:endParaRPr>
          </a:p>
        </p:txBody>
      </p:sp>
      <p:sp>
        <p:nvSpPr>
          <p:cNvPr id="2" name="AutoShape 2" descr="Image result for access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55575" y="-1554163"/>
            <a:ext cx="324802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access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315409" y="-1401763"/>
            <a:ext cx="324802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6276570"/>
            <a:ext cx="3162301" cy="55399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United States District Court</a:t>
            </a:r>
          </a:p>
          <a:p>
            <a:r>
              <a:rPr 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Southern District of California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1513" y="6355080"/>
            <a:ext cx="478087" cy="475488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990600" y="2208166"/>
            <a:ext cx="7162800" cy="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4400" y="2423279"/>
            <a:ext cx="7315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19"/>
            </a:pPr>
            <a:r>
              <a:rPr lang="en-US" sz="2000" dirty="0" smtClean="0">
                <a:latin typeface="Footlight MT Light" panose="0204060206030A020304" pitchFamily="18" charset="0"/>
              </a:rPr>
              <a:t>After </a:t>
            </a:r>
            <a:r>
              <a:rPr lang="en-US" sz="2000" dirty="0">
                <a:latin typeface="Footlight MT Light" panose="0204060206030A020304" pitchFamily="18" charset="0"/>
              </a:rPr>
              <a:t>a CM/</a:t>
            </a:r>
            <a:r>
              <a:rPr lang="en-US" sz="2000" dirty="0" err="1">
                <a:latin typeface="Footlight MT Light" panose="0204060206030A020304" pitchFamily="18" charset="0"/>
              </a:rPr>
              <a:t>ECF</a:t>
            </a:r>
            <a:r>
              <a:rPr lang="en-US" sz="2000" dirty="0">
                <a:latin typeface="Footlight MT Light" panose="0204060206030A020304" pitchFamily="18" charset="0"/>
              </a:rPr>
              <a:t> account is </a:t>
            </a:r>
            <a:r>
              <a:rPr lang="en-US" sz="2000" b="1" dirty="0">
                <a:latin typeface="Footlight MT Light" panose="0204060206030A020304" pitchFamily="18" charset="0"/>
              </a:rPr>
              <a:t>linked</a:t>
            </a:r>
            <a:r>
              <a:rPr lang="en-US" sz="2000" dirty="0">
                <a:latin typeface="Footlight MT Light" panose="0204060206030A020304" pitchFamily="18" charset="0"/>
              </a:rPr>
              <a:t> the attorney should…</a:t>
            </a:r>
            <a:endParaRPr lang="en-US" sz="2000" dirty="0" smtClean="0">
              <a:latin typeface="Footlight MT Light" panose="0204060206030A020304" pitchFamily="18" charset="0"/>
            </a:endParaRPr>
          </a:p>
          <a:p>
            <a:endParaRPr lang="en-US" sz="2000" dirty="0" smtClean="0">
              <a:latin typeface="Footlight MT Light" panose="0204060206030A020304" pitchFamily="18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>
                <a:latin typeface="Footlight MT Light" panose="0204060206030A020304" pitchFamily="18" charset="0"/>
              </a:rPr>
              <a:t>refresh </a:t>
            </a:r>
            <a:r>
              <a:rPr lang="en-US" sz="2000" dirty="0">
                <a:latin typeface="Footlight MT Light" panose="0204060206030A020304" pitchFamily="18" charset="0"/>
              </a:rPr>
              <a:t>the browser</a:t>
            </a:r>
            <a:r>
              <a:rPr lang="en-US" sz="2000" dirty="0" smtClean="0">
                <a:latin typeface="Footlight MT Light" panose="0204060206030A020304" pitchFamily="18" charset="0"/>
              </a:rPr>
              <a:t/>
            </a:r>
            <a:br>
              <a:rPr lang="en-US" sz="2000" dirty="0" smtClean="0">
                <a:latin typeface="Footlight MT Light" panose="0204060206030A020304" pitchFamily="18" charset="0"/>
              </a:rPr>
            </a:br>
            <a:endParaRPr lang="en-US" sz="2000" dirty="0" smtClean="0">
              <a:latin typeface="Footlight MT Light" panose="0204060206030A020304" pitchFamily="18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>
                <a:latin typeface="Footlight MT Light" panose="0204060206030A020304" pitchFamily="18" charset="0"/>
              </a:rPr>
              <a:t>phone </a:t>
            </a:r>
            <a:r>
              <a:rPr lang="en-US" sz="2000" dirty="0">
                <a:latin typeface="Footlight MT Light" panose="0204060206030A020304" pitchFamily="18" charset="0"/>
              </a:rPr>
              <a:t>a friend</a:t>
            </a:r>
            <a:r>
              <a:rPr lang="en-US" sz="2000" dirty="0" smtClean="0">
                <a:latin typeface="Footlight MT Light" panose="0204060206030A020304" pitchFamily="18" charset="0"/>
              </a:rPr>
              <a:t/>
            </a:r>
            <a:br>
              <a:rPr lang="en-US" sz="2000" dirty="0" smtClean="0">
                <a:latin typeface="Footlight MT Light" panose="0204060206030A020304" pitchFamily="18" charset="0"/>
              </a:rPr>
            </a:br>
            <a:endParaRPr lang="en-US" sz="2000" dirty="0" smtClean="0">
              <a:latin typeface="Footlight MT Light" panose="0204060206030A020304" pitchFamily="18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>
                <a:latin typeface="Footlight MT Light" panose="0204060206030A020304" pitchFamily="18" charset="0"/>
              </a:rPr>
              <a:t>smash </a:t>
            </a:r>
            <a:r>
              <a:rPr lang="en-US" sz="2000" dirty="0">
                <a:latin typeface="Footlight MT Light" panose="0204060206030A020304" pitchFamily="18" charset="0"/>
              </a:rPr>
              <a:t>the keyboard</a:t>
            </a:r>
            <a:r>
              <a:rPr lang="en-US" sz="2000" dirty="0" smtClean="0">
                <a:latin typeface="Footlight MT Light" panose="0204060206030A020304" pitchFamily="18" charset="0"/>
              </a:rPr>
              <a:t/>
            </a:r>
            <a:br>
              <a:rPr lang="en-US" sz="2000" dirty="0" smtClean="0">
                <a:latin typeface="Footlight MT Light" panose="0204060206030A020304" pitchFamily="18" charset="0"/>
              </a:rPr>
            </a:br>
            <a:endParaRPr lang="en-US" sz="2000" b="1" dirty="0" smtClean="0">
              <a:latin typeface="Footlight MT Light" panose="0204060206030A020304" pitchFamily="18" charset="0"/>
            </a:endParaRPr>
          </a:p>
          <a:p>
            <a:pPr algn="ctr"/>
            <a:r>
              <a:rPr lang="en-US" sz="2000" b="1" dirty="0" smtClean="0">
                <a:latin typeface="Footlight MT Light" panose="0204060206030A020304" pitchFamily="18" charset="0"/>
              </a:rPr>
              <a:t>Answer:  a.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Footlight MT Light" panose="0204060206030A020304" pitchFamily="18" charset="0"/>
              </a:rPr>
              <a:t>refresh the browser</a:t>
            </a:r>
            <a:endParaRPr lang="en-US" sz="2000" b="1" dirty="0">
              <a:solidFill>
                <a:srgbClr val="C00000"/>
              </a:solidFill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3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3810000" y="357211"/>
            <a:ext cx="1485900" cy="65248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00050" y="1447800"/>
            <a:ext cx="83058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 indent="0">
              <a:buFont typeface="Arial" pitchFamily="34" charset="0"/>
              <a:buNone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457200" lvl="1">
              <a:buFont typeface="Arial" pitchFamily="34" charset="0"/>
              <a:buChar char="•"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233363" lvl="1">
              <a:spcBef>
                <a:spcPts val="1200"/>
              </a:spcBef>
              <a:buFont typeface="Arial" pitchFamily="34" charset="0"/>
              <a:buChar char="•"/>
            </a:pP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6700" y="1295400"/>
            <a:ext cx="8686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Font typeface="Arial" pitchFamily="34" charset="0"/>
              <a:buNone/>
            </a:pP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3" name="AutoShape 2" descr="Image result for Mile Markers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38100" y="-960438"/>
            <a:ext cx="200025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1371600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Footlight MT Light" panose="0204060206030A020304" pitchFamily="18" charset="0"/>
              </a:rPr>
              <a:t>E-filing in </a:t>
            </a:r>
            <a:r>
              <a:rPr lang="en-US" sz="4000" dirty="0" err="1">
                <a:latin typeface="Footlight MT Light" panose="0204060206030A020304" pitchFamily="18" charset="0"/>
              </a:rPr>
              <a:t>NextGen</a:t>
            </a:r>
            <a:endParaRPr lang="en-US" sz="4000" dirty="0">
              <a:latin typeface="Footlight MT Light" panose="0204060206030A020304" pitchFamily="18" charset="0"/>
            </a:endParaRPr>
          </a:p>
        </p:txBody>
      </p:sp>
      <p:sp>
        <p:nvSpPr>
          <p:cNvPr id="2" name="AutoShape 2" descr="Image result for access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55575" y="-1554163"/>
            <a:ext cx="324802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access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315409" y="-1401763"/>
            <a:ext cx="324802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6276570"/>
            <a:ext cx="3162301" cy="55399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United States District Court</a:t>
            </a:r>
          </a:p>
          <a:p>
            <a:r>
              <a:rPr 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Southern District of California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1513" y="6355080"/>
            <a:ext cx="478087" cy="475488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990600" y="2208166"/>
            <a:ext cx="7162800" cy="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4400" y="2423279"/>
            <a:ext cx="7315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0"/>
            </a:pPr>
            <a:r>
              <a:rPr lang="en-US" sz="2000" dirty="0" smtClean="0">
                <a:latin typeface="Footlight MT Light" panose="0204060206030A020304" pitchFamily="18" charset="0"/>
              </a:rPr>
              <a:t>A </a:t>
            </a:r>
            <a:r>
              <a:rPr lang="en-US" sz="2000" dirty="0">
                <a:latin typeface="Footlight MT Light" panose="0204060206030A020304" pitchFamily="18" charset="0"/>
              </a:rPr>
              <a:t>helpful hint to an attorney whose new password is not working is to…</a:t>
            </a:r>
            <a:endParaRPr lang="en-US" sz="2000" dirty="0" smtClean="0">
              <a:latin typeface="Footlight MT Light" panose="0204060206030A020304" pitchFamily="18" charset="0"/>
            </a:endParaRPr>
          </a:p>
          <a:p>
            <a:endParaRPr lang="en-US" sz="2000" dirty="0" smtClean="0">
              <a:latin typeface="Footlight MT Light" panose="0204060206030A020304" pitchFamily="18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>
                <a:latin typeface="Footlight MT Light" panose="0204060206030A020304" pitchFamily="18" charset="0"/>
              </a:rPr>
              <a:t>retire </a:t>
            </a:r>
            <a:r>
              <a:rPr lang="en-US" sz="2000" dirty="0">
                <a:latin typeface="Footlight MT Light" panose="0204060206030A020304" pitchFamily="18" charset="0"/>
              </a:rPr>
              <a:t>to a sandy beach</a:t>
            </a:r>
            <a:r>
              <a:rPr lang="en-US" sz="2000" dirty="0" smtClean="0">
                <a:latin typeface="Footlight MT Light" panose="0204060206030A020304" pitchFamily="18" charset="0"/>
              </a:rPr>
              <a:t/>
            </a:r>
            <a:br>
              <a:rPr lang="en-US" sz="2000" dirty="0" smtClean="0">
                <a:latin typeface="Footlight MT Light" panose="0204060206030A020304" pitchFamily="18" charset="0"/>
              </a:rPr>
            </a:br>
            <a:endParaRPr lang="en-US" sz="2000" dirty="0" smtClean="0">
              <a:latin typeface="Footlight MT Light" panose="0204060206030A020304" pitchFamily="18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>
                <a:latin typeface="Footlight MT Light" panose="0204060206030A020304" pitchFamily="18" charset="0"/>
              </a:rPr>
              <a:t>re-register </a:t>
            </a:r>
            <a:r>
              <a:rPr lang="en-US" sz="2000" dirty="0">
                <a:latin typeface="Footlight MT Light" panose="0204060206030A020304" pitchFamily="18" charset="0"/>
              </a:rPr>
              <a:t>for PACER</a:t>
            </a:r>
            <a:r>
              <a:rPr lang="en-US" sz="2000" dirty="0" smtClean="0">
                <a:latin typeface="Footlight MT Light" panose="0204060206030A020304" pitchFamily="18" charset="0"/>
              </a:rPr>
              <a:t/>
            </a:r>
            <a:br>
              <a:rPr lang="en-US" sz="2000" dirty="0" smtClean="0">
                <a:latin typeface="Footlight MT Light" panose="0204060206030A020304" pitchFamily="18" charset="0"/>
              </a:rPr>
            </a:br>
            <a:endParaRPr lang="en-US" sz="2000" dirty="0" smtClean="0">
              <a:latin typeface="Footlight MT Light" panose="0204060206030A020304" pitchFamily="18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>
                <a:latin typeface="Footlight MT Light" panose="0204060206030A020304" pitchFamily="18" charset="0"/>
              </a:rPr>
              <a:t>clear </a:t>
            </a:r>
            <a:r>
              <a:rPr lang="en-US" sz="2000" dirty="0">
                <a:latin typeface="Footlight MT Light" panose="0204060206030A020304" pitchFamily="18" charset="0"/>
              </a:rPr>
              <a:t>the cache</a:t>
            </a:r>
            <a:r>
              <a:rPr lang="en-US" sz="2000" dirty="0" smtClean="0">
                <a:latin typeface="Footlight MT Light" panose="0204060206030A020304" pitchFamily="18" charset="0"/>
              </a:rPr>
              <a:t/>
            </a:r>
            <a:br>
              <a:rPr lang="en-US" sz="2000" dirty="0" smtClean="0">
                <a:latin typeface="Footlight MT Light" panose="0204060206030A020304" pitchFamily="18" charset="0"/>
              </a:rPr>
            </a:br>
            <a:endParaRPr lang="en-US" sz="2000" b="1" dirty="0" smtClean="0">
              <a:latin typeface="Footlight MT Light" panose="0204060206030A020304" pitchFamily="18" charset="0"/>
            </a:endParaRPr>
          </a:p>
          <a:p>
            <a:pPr algn="ctr"/>
            <a:r>
              <a:rPr lang="en-US" sz="2000" b="1" dirty="0" smtClean="0">
                <a:latin typeface="Footlight MT Light" panose="0204060206030A020304" pitchFamily="18" charset="0"/>
              </a:rPr>
              <a:t>Answer:  c.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Footlight MT Light" panose="0204060206030A020304" pitchFamily="18" charset="0"/>
              </a:rPr>
              <a:t>clear the cache</a:t>
            </a:r>
            <a:endParaRPr lang="en-US" sz="2000" b="1" dirty="0">
              <a:solidFill>
                <a:srgbClr val="C00000"/>
              </a:solidFill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2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3810000" y="357211"/>
            <a:ext cx="1485900" cy="65248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00050" y="1447800"/>
            <a:ext cx="83058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 indent="0">
              <a:buFont typeface="Arial" pitchFamily="34" charset="0"/>
              <a:buNone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457200" lvl="1">
              <a:buFont typeface="Arial" pitchFamily="34" charset="0"/>
              <a:buChar char="•"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233363" lvl="1">
              <a:spcBef>
                <a:spcPts val="1200"/>
              </a:spcBef>
              <a:buFont typeface="Arial" pitchFamily="34" charset="0"/>
              <a:buChar char="•"/>
            </a:pP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6700" y="1295400"/>
            <a:ext cx="8686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Font typeface="Arial" pitchFamily="34" charset="0"/>
              <a:buNone/>
            </a:pP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3" name="AutoShape 2" descr="Image result for Mile Markers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38100" y="-960438"/>
            <a:ext cx="200025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4400" y="1371600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latin typeface="Footlight MT Light" panose="0204060206030A020304" pitchFamily="18" charset="0"/>
              </a:rPr>
              <a:t>NextGen</a:t>
            </a:r>
            <a:r>
              <a:rPr lang="en-US" sz="4000" dirty="0" smtClean="0">
                <a:latin typeface="Footlight MT Light" panose="0204060206030A020304" pitchFamily="18" charset="0"/>
              </a:rPr>
              <a:t> CM/</a:t>
            </a:r>
            <a:r>
              <a:rPr lang="en-US" sz="4000" dirty="0" err="1" smtClean="0">
                <a:latin typeface="Footlight MT Light" panose="0204060206030A020304" pitchFamily="18" charset="0"/>
              </a:rPr>
              <a:t>ECF</a:t>
            </a:r>
            <a:r>
              <a:rPr lang="en-US" sz="4000" dirty="0" smtClean="0">
                <a:latin typeface="Footlight MT Light" panose="0204060206030A020304" pitchFamily="18" charset="0"/>
              </a:rPr>
              <a:t> Support</a:t>
            </a:r>
            <a:endParaRPr lang="en-US" sz="4000" dirty="0">
              <a:latin typeface="Footlight MT Light" panose="0204060206030A020304" pitchFamily="18" charset="0"/>
            </a:endParaRPr>
          </a:p>
        </p:txBody>
      </p:sp>
      <p:sp>
        <p:nvSpPr>
          <p:cNvPr id="2" name="AutoShape 2" descr="Image result for access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55575" y="-1554163"/>
            <a:ext cx="324802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access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315409" y="-1401763"/>
            <a:ext cx="324802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6276570"/>
            <a:ext cx="3162301" cy="55399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United States District Court</a:t>
            </a:r>
          </a:p>
          <a:p>
            <a:r>
              <a:rPr 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Southern District of California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1513" y="6355080"/>
            <a:ext cx="478087" cy="475488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990600" y="2133600"/>
            <a:ext cx="7162800" cy="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14400" y="2209800"/>
            <a:ext cx="7467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Footlight MT Light" panose="0204060206030A020304" pitchFamily="18" charset="0"/>
              </a:rPr>
              <a:t>CASD</a:t>
            </a:r>
            <a:r>
              <a:rPr lang="en-US" sz="2400" b="1" dirty="0">
                <a:latin typeface="Footlight MT Light" panose="0204060206030A020304" pitchFamily="18" charset="0"/>
              </a:rPr>
              <a:t> </a:t>
            </a:r>
            <a:r>
              <a:rPr lang="en-US" sz="2400" b="1" dirty="0" err="1" smtClean="0">
                <a:latin typeface="Footlight MT Light" panose="0204060206030A020304" pitchFamily="18" charset="0"/>
              </a:rPr>
              <a:t>NextGen</a:t>
            </a:r>
            <a:r>
              <a:rPr lang="en-US" sz="2400" b="1" dirty="0" smtClean="0">
                <a:latin typeface="Footlight MT Light" panose="0204060206030A020304" pitchFamily="18" charset="0"/>
              </a:rPr>
              <a:t> Implementation Team</a:t>
            </a:r>
          </a:p>
          <a:p>
            <a:endParaRPr lang="en-US" sz="1000" dirty="0">
              <a:latin typeface="Footlight MT Light" panose="0204060206030A020304" pitchFamily="18" charset="0"/>
            </a:endParaRPr>
          </a:p>
          <a:p>
            <a:r>
              <a:rPr lang="en-US" b="1" dirty="0" smtClean="0">
                <a:latin typeface="Footlight MT Light" panose="0204060206030A020304" pitchFamily="18" charset="0"/>
              </a:rPr>
              <a:t>Theodore </a:t>
            </a:r>
            <a:r>
              <a:rPr lang="en-US" b="1" dirty="0">
                <a:latin typeface="Footlight MT Light" panose="0204060206030A020304" pitchFamily="18" charset="0"/>
              </a:rPr>
              <a:t>Lewis</a:t>
            </a:r>
            <a:r>
              <a:rPr lang="en-US" dirty="0">
                <a:latin typeface="Footlight MT Light" panose="0204060206030A020304" pitchFamily="18" charset="0"/>
              </a:rPr>
              <a:t>, Chief Deputy - Operations </a:t>
            </a:r>
            <a:r>
              <a:rPr lang="en-US" dirty="0" smtClean="0">
                <a:latin typeface="Footlight MT Light" panose="0204060206030A020304" pitchFamily="18" charset="0"/>
              </a:rPr>
              <a:t>Lead </a:t>
            </a:r>
            <a:r>
              <a:rPr lang="en-US" i="1" dirty="0" smtClean="0">
                <a:latin typeface="Footlight MT Light" panose="0204060206030A020304" pitchFamily="18" charset="0"/>
              </a:rPr>
              <a:t>(x5344)</a:t>
            </a:r>
            <a:endParaRPr lang="en-US" i="1" dirty="0">
              <a:latin typeface="Footlight MT Light" panose="0204060206030A020304" pitchFamily="18" charset="0"/>
            </a:endParaRPr>
          </a:p>
          <a:p>
            <a:r>
              <a:rPr lang="en-US" b="1" dirty="0">
                <a:latin typeface="Footlight MT Light" panose="0204060206030A020304" pitchFamily="18" charset="0"/>
              </a:rPr>
              <a:t>Jenelynn Jocson</a:t>
            </a:r>
            <a:r>
              <a:rPr lang="en-US" dirty="0">
                <a:latin typeface="Footlight MT Light" panose="0204060206030A020304" pitchFamily="18" charset="0"/>
              </a:rPr>
              <a:t>, CS Supervisor - Project Manager, </a:t>
            </a:r>
            <a:r>
              <a:rPr lang="en-US" dirty="0" err="1">
                <a:latin typeface="Footlight MT Light" panose="0204060206030A020304" pitchFamily="18" charset="0"/>
              </a:rPr>
              <a:t>WorkSpace</a:t>
            </a:r>
            <a:r>
              <a:rPr lang="en-US" dirty="0">
                <a:latin typeface="Footlight MT Light" panose="0204060206030A020304" pitchFamily="18" charset="0"/>
              </a:rPr>
              <a:t> </a:t>
            </a:r>
            <a:r>
              <a:rPr lang="en-US" dirty="0" smtClean="0">
                <a:latin typeface="Footlight MT Light" panose="0204060206030A020304" pitchFamily="18" charset="0"/>
              </a:rPr>
              <a:t>Lead </a:t>
            </a:r>
            <a:r>
              <a:rPr lang="en-US" i="1" dirty="0" smtClean="0">
                <a:latin typeface="Footlight MT Light" panose="0204060206030A020304" pitchFamily="18" charset="0"/>
              </a:rPr>
              <a:t>(x7356)</a:t>
            </a:r>
            <a:endParaRPr lang="en-US" i="1" dirty="0">
              <a:latin typeface="Footlight MT Light" panose="0204060206030A020304" pitchFamily="18" charset="0"/>
            </a:endParaRPr>
          </a:p>
          <a:p>
            <a:r>
              <a:rPr lang="en-US" b="1" dirty="0">
                <a:latin typeface="Footlight MT Light" panose="0204060206030A020304" pitchFamily="18" charset="0"/>
              </a:rPr>
              <a:t>Daniel </a:t>
            </a:r>
            <a:r>
              <a:rPr lang="en-US" b="1" dirty="0" err="1">
                <a:latin typeface="Footlight MT Light" panose="0204060206030A020304" pitchFamily="18" charset="0"/>
              </a:rPr>
              <a:t>Nanula</a:t>
            </a:r>
            <a:r>
              <a:rPr lang="en-US" dirty="0">
                <a:latin typeface="Footlight MT Light" panose="0204060206030A020304" pitchFamily="18" charset="0"/>
              </a:rPr>
              <a:t>, CM/</a:t>
            </a:r>
            <a:r>
              <a:rPr lang="en-US" dirty="0" err="1">
                <a:latin typeface="Footlight MT Light" panose="0204060206030A020304" pitchFamily="18" charset="0"/>
              </a:rPr>
              <a:t>ECF</a:t>
            </a:r>
            <a:r>
              <a:rPr lang="en-US" dirty="0">
                <a:latin typeface="Footlight MT Light" panose="0204060206030A020304" pitchFamily="18" charset="0"/>
              </a:rPr>
              <a:t> Specialist - </a:t>
            </a:r>
            <a:r>
              <a:rPr lang="en-US" dirty="0" err="1">
                <a:latin typeface="Footlight MT Light" panose="0204060206030A020304" pitchFamily="18" charset="0"/>
              </a:rPr>
              <a:t>JENIE</a:t>
            </a:r>
            <a:r>
              <a:rPr lang="en-US" dirty="0">
                <a:latin typeface="Footlight MT Light" panose="0204060206030A020304" pitchFamily="18" charset="0"/>
              </a:rPr>
              <a:t> </a:t>
            </a:r>
            <a:r>
              <a:rPr lang="en-US" dirty="0" smtClean="0">
                <a:latin typeface="Footlight MT Light" panose="0204060206030A020304" pitchFamily="18" charset="0"/>
              </a:rPr>
              <a:t>Lead </a:t>
            </a:r>
            <a:r>
              <a:rPr lang="en-US" i="1" dirty="0" smtClean="0">
                <a:latin typeface="Footlight MT Light" panose="0204060206030A020304" pitchFamily="18" charset="0"/>
              </a:rPr>
              <a:t>(x7440)</a:t>
            </a:r>
            <a:endParaRPr lang="en-US" i="1" dirty="0">
              <a:latin typeface="Footlight MT Light" panose="0204060206030A020304" pitchFamily="18" charset="0"/>
            </a:endParaRPr>
          </a:p>
          <a:p>
            <a:r>
              <a:rPr lang="en-US" b="1" dirty="0" smtClean="0">
                <a:latin typeface="Footlight MT Light" panose="0204060206030A020304" pitchFamily="18" charset="0"/>
              </a:rPr>
              <a:t>Joseph </a:t>
            </a:r>
            <a:r>
              <a:rPr lang="en-US" b="1" dirty="0">
                <a:latin typeface="Footlight MT Light" panose="0204060206030A020304" pitchFamily="18" charset="0"/>
              </a:rPr>
              <a:t>Diaz</a:t>
            </a:r>
            <a:r>
              <a:rPr lang="en-US" dirty="0">
                <a:latin typeface="Footlight MT Light" panose="0204060206030A020304" pitchFamily="18" charset="0"/>
              </a:rPr>
              <a:t>, CM/</a:t>
            </a:r>
            <a:r>
              <a:rPr lang="en-US" dirty="0" err="1">
                <a:latin typeface="Footlight MT Light" panose="0204060206030A020304" pitchFamily="18" charset="0"/>
              </a:rPr>
              <a:t>ECF</a:t>
            </a:r>
            <a:r>
              <a:rPr lang="en-US" dirty="0">
                <a:latin typeface="Footlight MT Light" panose="0204060206030A020304" pitchFamily="18" charset="0"/>
              </a:rPr>
              <a:t> Training Coordinator - Central Sign-On </a:t>
            </a:r>
            <a:r>
              <a:rPr lang="en-US" dirty="0" smtClean="0">
                <a:latin typeface="Footlight MT Light" panose="0204060206030A020304" pitchFamily="18" charset="0"/>
              </a:rPr>
              <a:t>Lead </a:t>
            </a:r>
            <a:r>
              <a:rPr lang="en-US" i="1" dirty="0" smtClean="0">
                <a:latin typeface="Footlight MT Light" panose="0204060206030A020304" pitchFamily="18" charset="0"/>
              </a:rPr>
              <a:t>(x5601)</a:t>
            </a:r>
            <a:endParaRPr lang="en-US" i="1" dirty="0">
              <a:latin typeface="Footlight MT Light" panose="0204060206030A020304" pitchFamily="18" charset="0"/>
            </a:endParaRPr>
          </a:p>
          <a:p>
            <a:r>
              <a:rPr lang="en-US" b="1" dirty="0" smtClean="0">
                <a:latin typeface="Footlight MT Light" panose="0204060206030A020304" pitchFamily="18" charset="0"/>
              </a:rPr>
              <a:t>Mike </a:t>
            </a:r>
            <a:r>
              <a:rPr lang="en-US" b="1" dirty="0">
                <a:latin typeface="Footlight MT Light" panose="0204060206030A020304" pitchFamily="18" charset="0"/>
              </a:rPr>
              <a:t>Cruz</a:t>
            </a:r>
            <a:r>
              <a:rPr lang="en-US" dirty="0">
                <a:latin typeface="Footlight MT Light" panose="0204060206030A020304" pitchFamily="18" charset="0"/>
              </a:rPr>
              <a:t>, CM/</a:t>
            </a:r>
            <a:r>
              <a:rPr lang="en-US" dirty="0" err="1">
                <a:latin typeface="Footlight MT Light" panose="0204060206030A020304" pitchFamily="18" charset="0"/>
              </a:rPr>
              <a:t>ECF</a:t>
            </a:r>
            <a:r>
              <a:rPr lang="en-US" dirty="0">
                <a:latin typeface="Footlight MT Light" panose="0204060206030A020304" pitchFamily="18" charset="0"/>
              </a:rPr>
              <a:t> Specialist - Attorney Admissions </a:t>
            </a:r>
            <a:r>
              <a:rPr lang="en-US" dirty="0" smtClean="0">
                <a:latin typeface="Footlight MT Light" panose="0204060206030A020304" pitchFamily="18" charset="0"/>
              </a:rPr>
              <a:t>Lead </a:t>
            </a:r>
            <a:r>
              <a:rPr lang="en-US" i="1" dirty="0" smtClean="0">
                <a:latin typeface="Footlight MT Light" panose="0204060206030A020304" pitchFamily="18" charset="0"/>
              </a:rPr>
              <a:t>(x7355)</a:t>
            </a:r>
          </a:p>
          <a:p>
            <a:r>
              <a:rPr lang="en-US" b="1" dirty="0">
                <a:latin typeface="Footlight MT Light" panose="0204060206030A020304" pitchFamily="18" charset="0"/>
              </a:rPr>
              <a:t>Brenda Tinker</a:t>
            </a:r>
            <a:r>
              <a:rPr lang="en-US" dirty="0">
                <a:latin typeface="Footlight MT Light" panose="0204060206030A020304" pitchFamily="18" charset="0"/>
              </a:rPr>
              <a:t>, IT Supervisor - IT </a:t>
            </a:r>
            <a:r>
              <a:rPr lang="en-US" dirty="0" smtClean="0">
                <a:latin typeface="Footlight MT Light" panose="0204060206030A020304" pitchFamily="18" charset="0"/>
              </a:rPr>
              <a:t>Lead </a:t>
            </a:r>
            <a:r>
              <a:rPr lang="en-US" i="1" dirty="0" smtClean="0">
                <a:latin typeface="Footlight MT Light" panose="0204060206030A020304" pitchFamily="18" charset="0"/>
              </a:rPr>
              <a:t>(x7646)</a:t>
            </a:r>
          </a:p>
          <a:p>
            <a:r>
              <a:rPr lang="en-US" b="1" dirty="0">
                <a:latin typeface="Footlight MT Light" panose="0204060206030A020304" pitchFamily="18" charset="0"/>
              </a:rPr>
              <a:t>Robert Lopez</a:t>
            </a:r>
            <a:r>
              <a:rPr lang="en-US" dirty="0">
                <a:latin typeface="Footlight MT Light" panose="0204060206030A020304" pitchFamily="18" charset="0"/>
              </a:rPr>
              <a:t>, Systems Programmer - Citation Links </a:t>
            </a:r>
            <a:r>
              <a:rPr lang="en-US" dirty="0" smtClean="0">
                <a:latin typeface="Footlight MT Light" panose="0204060206030A020304" pitchFamily="18" charset="0"/>
              </a:rPr>
              <a:t>Lead </a:t>
            </a:r>
            <a:r>
              <a:rPr lang="en-US" i="1" dirty="0" smtClean="0">
                <a:latin typeface="Footlight MT Light" panose="0204060206030A020304" pitchFamily="18" charset="0"/>
              </a:rPr>
              <a:t>(x7866)</a:t>
            </a:r>
            <a:endParaRPr lang="en-US" i="1" dirty="0">
              <a:latin typeface="Footlight MT Light" panose="0204060206030A020304" pitchFamily="18" charset="0"/>
            </a:endParaRPr>
          </a:p>
          <a:p>
            <a:r>
              <a:rPr lang="en-US" b="1" dirty="0">
                <a:latin typeface="Footlight MT Light" panose="0204060206030A020304" pitchFamily="18" charset="0"/>
              </a:rPr>
              <a:t>Laura </a:t>
            </a:r>
            <a:r>
              <a:rPr lang="en-US" b="1" dirty="0" err="1">
                <a:latin typeface="Footlight MT Light" panose="0204060206030A020304" pitchFamily="18" charset="0"/>
              </a:rPr>
              <a:t>Barkins</a:t>
            </a:r>
            <a:r>
              <a:rPr lang="en-US" dirty="0">
                <a:latin typeface="Footlight MT Light" panose="0204060206030A020304" pitchFamily="18" charset="0"/>
              </a:rPr>
              <a:t>, </a:t>
            </a:r>
            <a:r>
              <a:rPr lang="en-US" dirty="0" err="1">
                <a:latin typeface="Footlight MT Light" panose="0204060206030A020304" pitchFamily="18" charset="0"/>
              </a:rPr>
              <a:t>CRD</a:t>
            </a:r>
            <a:r>
              <a:rPr lang="en-US" dirty="0">
                <a:latin typeface="Footlight MT Light" panose="0204060206030A020304" pitchFamily="18" charset="0"/>
              </a:rPr>
              <a:t> Supervisor - Judge Review Packet </a:t>
            </a:r>
            <a:r>
              <a:rPr lang="en-US" dirty="0" smtClean="0">
                <a:latin typeface="Footlight MT Light" panose="0204060206030A020304" pitchFamily="18" charset="0"/>
              </a:rPr>
              <a:t>Lead </a:t>
            </a:r>
            <a:r>
              <a:rPr lang="en-US" i="1" dirty="0" smtClean="0">
                <a:latin typeface="Footlight MT Light" panose="0204060206030A020304" pitchFamily="18" charset="0"/>
              </a:rPr>
              <a:t>(x6416)</a:t>
            </a:r>
            <a:endParaRPr lang="en-US" i="1" dirty="0">
              <a:latin typeface="Footlight MT Light" panose="0204060206030A020304" pitchFamily="18" charset="0"/>
            </a:endParaRPr>
          </a:p>
          <a:p>
            <a:endParaRPr lang="en-US" dirty="0" smtClean="0">
              <a:latin typeface="Footlight MT Light" panose="0204060206030A020304" pitchFamily="18" charset="0"/>
            </a:endParaRPr>
          </a:p>
          <a:p>
            <a:r>
              <a:rPr lang="en-US" b="1" dirty="0" smtClean="0">
                <a:latin typeface="Footlight MT Light" panose="0204060206030A020304" pitchFamily="18" charset="0"/>
              </a:rPr>
              <a:t>Attorney Admissions Line</a:t>
            </a:r>
            <a:r>
              <a:rPr lang="en-US" dirty="0" smtClean="0">
                <a:latin typeface="Footlight MT Light" panose="0204060206030A020304" pitchFamily="18" charset="0"/>
              </a:rPr>
              <a:t>: 619-557-5329</a:t>
            </a:r>
          </a:p>
          <a:p>
            <a:r>
              <a:rPr lang="en-US" b="1" dirty="0" smtClean="0">
                <a:latin typeface="Footlight MT Light" panose="0204060206030A020304" pitchFamily="18" charset="0"/>
              </a:rPr>
              <a:t>CM/</a:t>
            </a:r>
            <a:r>
              <a:rPr lang="en-US" b="1" dirty="0" err="1" smtClean="0">
                <a:latin typeface="Footlight MT Light" panose="0204060206030A020304" pitchFamily="18" charset="0"/>
              </a:rPr>
              <a:t>ECF</a:t>
            </a:r>
            <a:r>
              <a:rPr lang="en-US" b="1" dirty="0" smtClean="0">
                <a:latin typeface="Footlight MT Light" panose="0204060206030A020304" pitchFamily="18" charset="0"/>
              </a:rPr>
              <a:t> Help Line</a:t>
            </a:r>
            <a:r>
              <a:rPr lang="en-US" dirty="0" smtClean="0">
                <a:latin typeface="Footlight MT Light" panose="0204060206030A020304" pitchFamily="18" charset="0"/>
              </a:rPr>
              <a:t>: 866-233-7983</a:t>
            </a:r>
            <a:endParaRPr lang="en-US" dirty="0"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95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3810000" y="357211"/>
            <a:ext cx="1485900" cy="65248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00050" y="1447800"/>
            <a:ext cx="83058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 indent="0">
              <a:buFont typeface="Arial" pitchFamily="34" charset="0"/>
              <a:buNone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457200" lvl="1">
              <a:buFont typeface="Arial" pitchFamily="34" charset="0"/>
              <a:buChar char="•"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233363" lvl="1">
              <a:spcBef>
                <a:spcPts val="1200"/>
              </a:spcBef>
              <a:buFont typeface="Arial" pitchFamily="34" charset="0"/>
              <a:buChar char="•"/>
            </a:pP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6700" y="1295400"/>
            <a:ext cx="8686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Font typeface="Arial" pitchFamily="34" charset="0"/>
              <a:buNone/>
            </a:pP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3" name="AutoShape 2" descr="Image result for Mile Markers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38100" y="-960438"/>
            <a:ext cx="200025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2743200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Footlight MT Light" panose="0204060206030A020304" pitchFamily="18" charset="0"/>
              </a:rPr>
              <a:t>PACER Accounts</a:t>
            </a:r>
            <a:endParaRPr lang="en-US" sz="4000" dirty="0">
              <a:latin typeface="Footlight MT Light" panose="0204060206030A020304" pitchFamily="18" charset="0"/>
            </a:endParaRPr>
          </a:p>
        </p:txBody>
      </p:sp>
      <p:sp>
        <p:nvSpPr>
          <p:cNvPr id="2" name="AutoShape 2" descr="Image result for access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55575" y="-1554163"/>
            <a:ext cx="324802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access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315409" y="-1401763"/>
            <a:ext cx="324802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6276570"/>
            <a:ext cx="3162301" cy="55399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United States District Court</a:t>
            </a:r>
          </a:p>
          <a:p>
            <a:r>
              <a:rPr 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Southern District of California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1513" y="6355080"/>
            <a:ext cx="478087" cy="475488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990600" y="3579766"/>
            <a:ext cx="7162800" cy="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74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3810000" y="357211"/>
            <a:ext cx="1485900" cy="65248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00050" y="1447800"/>
            <a:ext cx="83058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 indent="0">
              <a:buFont typeface="Arial" pitchFamily="34" charset="0"/>
              <a:buNone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457200" lvl="1">
              <a:buFont typeface="Arial" pitchFamily="34" charset="0"/>
              <a:buChar char="•"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233363" lvl="1">
              <a:spcBef>
                <a:spcPts val="1200"/>
              </a:spcBef>
              <a:buFont typeface="Arial" pitchFamily="34" charset="0"/>
              <a:buChar char="•"/>
            </a:pP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6700" y="1295400"/>
            <a:ext cx="8686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Font typeface="Arial" pitchFamily="34" charset="0"/>
              <a:buNone/>
            </a:pP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3" name="AutoShape 2" descr="Image result for Mile Markers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38100" y="-960438"/>
            <a:ext cx="200025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1371600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Footlight MT Light" panose="0204060206030A020304" pitchFamily="18" charset="0"/>
              </a:rPr>
              <a:t>PACER Accounts</a:t>
            </a:r>
            <a:endParaRPr lang="en-US" sz="4000" dirty="0">
              <a:latin typeface="Footlight MT Light" panose="0204060206030A020304" pitchFamily="18" charset="0"/>
            </a:endParaRPr>
          </a:p>
        </p:txBody>
      </p:sp>
      <p:sp>
        <p:nvSpPr>
          <p:cNvPr id="2" name="AutoShape 2" descr="Image result for access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55575" y="-1554163"/>
            <a:ext cx="324802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access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315409" y="-1401763"/>
            <a:ext cx="324802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6276570"/>
            <a:ext cx="3162301" cy="55399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United States District Court</a:t>
            </a:r>
          </a:p>
          <a:p>
            <a:r>
              <a:rPr 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Southern District of California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1513" y="6355080"/>
            <a:ext cx="478087" cy="475488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990600" y="2208166"/>
            <a:ext cx="7162800" cy="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4400" y="2286000"/>
            <a:ext cx="73152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Footlight MT Light" panose="0204060206030A020304" pitchFamily="18" charset="0"/>
              </a:rPr>
              <a:t>A </a:t>
            </a:r>
            <a:r>
              <a:rPr lang="en-US" sz="2000" b="1" dirty="0">
                <a:latin typeface="Footlight MT Light" panose="0204060206030A020304" pitchFamily="18" charset="0"/>
              </a:rPr>
              <a:t>Legacy</a:t>
            </a:r>
            <a:r>
              <a:rPr lang="en-US" sz="2000" dirty="0">
                <a:latin typeface="Footlight MT Light" panose="0204060206030A020304" pitchFamily="18" charset="0"/>
              </a:rPr>
              <a:t> account </a:t>
            </a:r>
            <a:r>
              <a:rPr lang="en-US" sz="2000" dirty="0" smtClean="0">
                <a:latin typeface="Footlight MT Light" panose="0204060206030A020304" pitchFamily="18" charset="0"/>
              </a:rPr>
              <a:t>is…</a:t>
            </a:r>
          </a:p>
          <a:p>
            <a:endParaRPr lang="en-US" sz="1400" dirty="0" smtClean="0">
              <a:latin typeface="Footlight MT Light" panose="0204060206030A020304" pitchFamily="18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>
                <a:latin typeface="Footlight MT Light" panose="0204060206030A020304" pitchFamily="18" charset="0"/>
              </a:rPr>
              <a:t>a </a:t>
            </a:r>
            <a:r>
              <a:rPr lang="en-US" sz="2000" dirty="0">
                <a:latin typeface="Footlight MT Light" panose="0204060206030A020304" pitchFamily="18" charset="0"/>
              </a:rPr>
              <a:t>PACER account that is ready for the transition to </a:t>
            </a:r>
            <a:r>
              <a:rPr lang="en-US" sz="2000" dirty="0" err="1" smtClean="0">
                <a:latin typeface="Footlight MT Light" panose="0204060206030A020304" pitchFamily="18" charset="0"/>
              </a:rPr>
              <a:t>NextGen</a:t>
            </a:r>
            <a:r>
              <a:rPr lang="en-US" sz="2000" dirty="0" smtClean="0">
                <a:latin typeface="Footlight MT Light" panose="0204060206030A020304" pitchFamily="18" charset="0"/>
              </a:rPr>
              <a:t>.</a:t>
            </a:r>
            <a:br>
              <a:rPr lang="en-US" sz="2000" dirty="0" smtClean="0">
                <a:latin typeface="Footlight MT Light" panose="0204060206030A020304" pitchFamily="18" charset="0"/>
              </a:rPr>
            </a:br>
            <a:endParaRPr lang="en-US" sz="2000" dirty="0" smtClean="0">
              <a:latin typeface="Footlight MT Light" panose="0204060206030A020304" pitchFamily="18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>
                <a:latin typeface="Footlight MT Light" panose="0204060206030A020304" pitchFamily="18" charset="0"/>
              </a:rPr>
              <a:t>a PACER </a:t>
            </a:r>
            <a:r>
              <a:rPr lang="en-US" sz="2000" dirty="0">
                <a:latin typeface="Footlight MT Light" panose="0204060206030A020304" pitchFamily="18" charset="0"/>
              </a:rPr>
              <a:t>account that was created before Aug. 11, </a:t>
            </a:r>
            <a:r>
              <a:rPr lang="en-US" sz="2000" dirty="0" smtClean="0">
                <a:latin typeface="Footlight MT Light" panose="0204060206030A020304" pitchFamily="18" charset="0"/>
              </a:rPr>
              <a:t>2014.</a:t>
            </a:r>
            <a:br>
              <a:rPr lang="en-US" sz="2000" dirty="0" smtClean="0">
                <a:latin typeface="Footlight MT Light" panose="0204060206030A020304" pitchFamily="18" charset="0"/>
              </a:rPr>
            </a:br>
            <a:endParaRPr lang="en-US" sz="2000" dirty="0" smtClean="0">
              <a:latin typeface="Footlight MT Light" panose="0204060206030A020304" pitchFamily="18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>
                <a:latin typeface="Footlight MT Light" panose="0204060206030A020304" pitchFamily="18" charset="0"/>
              </a:rPr>
              <a:t>a </a:t>
            </a:r>
            <a:r>
              <a:rPr lang="en-US" sz="2000" dirty="0">
                <a:latin typeface="Footlight MT Light" panose="0204060206030A020304" pitchFamily="18" charset="0"/>
              </a:rPr>
              <a:t>PACER account that was created when Teddy Roosevelt was President</a:t>
            </a:r>
            <a:r>
              <a:rPr lang="en-US" sz="2000" dirty="0" smtClean="0">
                <a:latin typeface="Footlight MT Light" panose="0204060206030A020304" pitchFamily="18" charset="0"/>
              </a:rPr>
              <a:t>.</a:t>
            </a:r>
          </a:p>
          <a:p>
            <a:endParaRPr lang="en-US" sz="800" dirty="0">
              <a:latin typeface="Footlight MT Light" panose="0204060206030A020304" pitchFamily="18" charset="0"/>
            </a:endParaRPr>
          </a:p>
          <a:p>
            <a:pPr algn="ctr"/>
            <a:r>
              <a:rPr lang="en-US" sz="2000" b="1" dirty="0" smtClean="0">
                <a:latin typeface="Footlight MT Light" panose="0204060206030A020304" pitchFamily="18" charset="0"/>
              </a:rPr>
              <a:t>Answer:  b.</a:t>
            </a:r>
          </a:p>
          <a:p>
            <a:pPr algn="ctr"/>
            <a:r>
              <a:rPr lang="en-US" sz="2000" dirty="0" smtClean="0">
                <a:solidFill>
                  <a:srgbClr val="C00000"/>
                </a:solidFill>
                <a:latin typeface="Footlight MT Light" panose="0204060206030A020304" pitchFamily="18" charset="0"/>
              </a:rPr>
              <a:t>a </a:t>
            </a:r>
            <a:r>
              <a:rPr lang="en-US" sz="2000" dirty="0">
                <a:solidFill>
                  <a:srgbClr val="C00000"/>
                </a:solidFill>
                <a:latin typeface="Footlight MT Light" panose="0204060206030A020304" pitchFamily="18" charset="0"/>
              </a:rPr>
              <a:t>PACER account that was created </a:t>
            </a:r>
            <a:r>
              <a:rPr lang="en-US" sz="2000" dirty="0" smtClean="0">
                <a:solidFill>
                  <a:srgbClr val="C00000"/>
                </a:solidFill>
                <a:latin typeface="Footlight MT Light" panose="0204060206030A020304" pitchFamily="18" charset="0"/>
              </a:rPr>
              <a:t/>
            </a:r>
            <a:br>
              <a:rPr lang="en-US" sz="2000" dirty="0" smtClean="0">
                <a:solidFill>
                  <a:srgbClr val="C00000"/>
                </a:solidFill>
                <a:latin typeface="Footlight MT Light" panose="0204060206030A020304" pitchFamily="18" charset="0"/>
              </a:rPr>
            </a:br>
            <a:r>
              <a:rPr lang="en-US" sz="2000" dirty="0" smtClean="0">
                <a:solidFill>
                  <a:srgbClr val="C00000"/>
                </a:solidFill>
                <a:latin typeface="Footlight MT Light" panose="0204060206030A020304" pitchFamily="18" charset="0"/>
              </a:rPr>
              <a:t>before </a:t>
            </a:r>
            <a:r>
              <a:rPr lang="en-US" sz="2000" dirty="0">
                <a:solidFill>
                  <a:srgbClr val="C00000"/>
                </a:solidFill>
                <a:latin typeface="Footlight MT Light" panose="0204060206030A020304" pitchFamily="18" charset="0"/>
              </a:rPr>
              <a:t>Aug. 11, 2014.</a:t>
            </a:r>
            <a:endParaRPr lang="en-US" sz="2000" b="1" dirty="0">
              <a:solidFill>
                <a:srgbClr val="C00000"/>
              </a:solidFill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20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3810000" y="357211"/>
            <a:ext cx="1485900" cy="65248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00050" y="1447800"/>
            <a:ext cx="83058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 indent="0">
              <a:buFont typeface="Arial" pitchFamily="34" charset="0"/>
              <a:buNone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457200" lvl="1">
              <a:buFont typeface="Arial" pitchFamily="34" charset="0"/>
              <a:buChar char="•"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233363" lvl="1">
              <a:spcBef>
                <a:spcPts val="1200"/>
              </a:spcBef>
              <a:buFont typeface="Arial" pitchFamily="34" charset="0"/>
              <a:buChar char="•"/>
            </a:pP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6700" y="1295400"/>
            <a:ext cx="8686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Font typeface="Arial" pitchFamily="34" charset="0"/>
              <a:buNone/>
            </a:pP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3" name="AutoShape 2" descr="Image result for Mile Markers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38100" y="-960438"/>
            <a:ext cx="200025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1371600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Footlight MT Light" panose="0204060206030A020304" pitchFamily="18" charset="0"/>
              </a:rPr>
              <a:t>PACER Accounts</a:t>
            </a:r>
            <a:endParaRPr lang="en-US" sz="4000" dirty="0">
              <a:latin typeface="Footlight MT Light" panose="0204060206030A020304" pitchFamily="18" charset="0"/>
            </a:endParaRPr>
          </a:p>
        </p:txBody>
      </p:sp>
      <p:sp>
        <p:nvSpPr>
          <p:cNvPr id="2" name="AutoShape 2" descr="Image result for access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55575" y="-1554163"/>
            <a:ext cx="324802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access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315409" y="-1401763"/>
            <a:ext cx="324802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6276570"/>
            <a:ext cx="3162301" cy="55399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United States District Court</a:t>
            </a:r>
          </a:p>
          <a:p>
            <a:r>
              <a:rPr 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Southern District of California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1513" y="6355080"/>
            <a:ext cx="478087" cy="475488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990600" y="2208166"/>
            <a:ext cx="7162800" cy="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4400" y="2423279"/>
            <a:ext cx="7315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000" dirty="0" smtClean="0">
                <a:latin typeface="Footlight MT Light" panose="0204060206030A020304" pitchFamily="18" charset="0"/>
              </a:rPr>
              <a:t>All </a:t>
            </a:r>
            <a:r>
              <a:rPr lang="en-US" sz="2000" b="1" dirty="0">
                <a:latin typeface="Footlight MT Light" panose="0204060206030A020304" pitchFamily="18" charset="0"/>
              </a:rPr>
              <a:t>Legacy</a:t>
            </a:r>
            <a:r>
              <a:rPr lang="en-US" sz="2000" dirty="0">
                <a:latin typeface="Footlight MT Light" panose="0204060206030A020304" pitchFamily="18" charset="0"/>
              </a:rPr>
              <a:t> accounts must be…</a:t>
            </a:r>
            <a:endParaRPr lang="en-US" sz="2000" dirty="0" smtClean="0">
              <a:latin typeface="Footlight MT Light" panose="0204060206030A020304" pitchFamily="18" charset="0"/>
            </a:endParaRPr>
          </a:p>
          <a:p>
            <a:endParaRPr lang="en-US" sz="2000" dirty="0" smtClean="0">
              <a:latin typeface="Footlight MT Light" panose="0204060206030A020304" pitchFamily="18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>
                <a:latin typeface="Footlight MT Light" panose="0204060206030A020304" pitchFamily="18" charset="0"/>
              </a:rPr>
              <a:t>upgraded</a:t>
            </a:r>
            <a:br>
              <a:rPr lang="en-US" sz="2000" dirty="0" smtClean="0">
                <a:latin typeface="Footlight MT Light" panose="0204060206030A020304" pitchFamily="18" charset="0"/>
              </a:rPr>
            </a:br>
            <a:endParaRPr lang="en-US" sz="2000" dirty="0" smtClean="0">
              <a:latin typeface="Footlight MT Light" panose="0204060206030A020304" pitchFamily="18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>
                <a:latin typeface="Footlight MT Light" panose="0204060206030A020304" pitchFamily="18" charset="0"/>
              </a:rPr>
              <a:t>destroyed</a:t>
            </a:r>
            <a:br>
              <a:rPr lang="en-US" sz="2000" dirty="0" smtClean="0">
                <a:latin typeface="Footlight MT Light" panose="0204060206030A020304" pitchFamily="18" charset="0"/>
              </a:rPr>
            </a:br>
            <a:endParaRPr lang="en-US" sz="2000" dirty="0" smtClean="0">
              <a:latin typeface="Footlight MT Light" panose="0204060206030A020304" pitchFamily="18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>
                <a:latin typeface="Footlight MT Light" panose="0204060206030A020304" pitchFamily="18" charset="0"/>
              </a:rPr>
              <a:t>updated</a:t>
            </a:r>
          </a:p>
          <a:p>
            <a:endParaRPr lang="en-US" dirty="0">
              <a:latin typeface="Footlight MT Light" panose="0204060206030A020304" pitchFamily="18" charset="0"/>
            </a:endParaRPr>
          </a:p>
          <a:p>
            <a:pPr algn="ctr"/>
            <a:r>
              <a:rPr lang="en-US" sz="2000" b="1" dirty="0" smtClean="0">
                <a:latin typeface="Footlight MT Light" panose="0204060206030A020304" pitchFamily="18" charset="0"/>
              </a:rPr>
              <a:t>Answer:  a.</a:t>
            </a:r>
          </a:p>
          <a:p>
            <a:pPr algn="ctr"/>
            <a:r>
              <a:rPr lang="en-US" sz="2000" dirty="0" smtClean="0">
                <a:solidFill>
                  <a:srgbClr val="C00000"/>
                </a:solidFill>
                <a:latin typeface="Footlight MT Light" panose="0204060206030A020304" pitchFamily="18" charset="0"/>
              </a:rPr>
              <a:t>upgraded</a:t>
            </a:r>
            <a:endParaRPr lang="en-US" sz="2000" b="1" dirty="0">
              <a:solidFill>
                <a:srgbClr val="C00000"/>
              </a:solidFill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96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3810000" y="357211"/>
            <a:ext cx="1485900" cy="65248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00050" y="1447800"/>
            <a:ext cx="83058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 indent="0">
              <a:buFont typeface="Arial" pitchFamily="34" charset="0"/>
              <a:buNone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457200" lvl="1">
              <a:buFont typeface="Arial" pitchFamily="34" charset="0"/>
              <a:buChar char="•"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233363" lvl="1">
              <a:spcBef>
                <a:spcPts val="1200"/>
              </a:spcBef>
              <a:buFont typeface="Arial" pitchFamily="34" charset="0"/>
              <a:buChar char="•"/>
            </a:pP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6700" y="1295400"/>
            <a:ext cx="8686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Font typeface="Arial" pitchFamily="34" charset="0"/>
              <a:buNone/>
            </a:pP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3" name="AutoShape 2" descr="Image result for Mile Markers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38100" y="-960438"/>
            <a:ext cx="200025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1371600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Footlight MT Light" panose="0204060206030A020304" pitchFamily="18" charset="0"/>
              </a:rPr>
              <a:t>PACER Accounts</a:t>
            </a:r>
            <a:endParaRPr lang="en-US" sz="4000" dirty="0">
              <a:latin typeface="Footlight MT Light" panose="0204060206030A020304" pitchFamily="18" charset="0"/>
            </a:endParaRPr>
          </a:p>
        </p:txBody>
      </p:sp>
      <p:sp>
        <p:nvSpPr>
          <p:cNvPr id="2" name="AutoShape 2" descr="Image result for access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55575" y="-1554163"/>
            <a:ext cx="324802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access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315409" y="-1401763"/>
            <a:ext cx="324802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6276570"/>
            <a:ext cx="3162301" cy="55399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United States District Court</a:t>
            </a:r>
          </a:p>
          <a:p>
            <a:r>
              <a:rPr 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Southern District of California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1513" y="6355080"/>
            <a:ext cx="478087" cy="475488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990600" y="2208166"/>
            <a:ext cx="7162800" cy="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4400" y="2423279"/>
            <a:ext cx="7315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 smtClean="0">
                <a:latin typeface="Footlight MT Light" panose="0204060206030A020304" pitchFamily="18" charset="0"/>
              </a:rPr>
              <a:t>Every </a:t>
            </a:r>
            <a:r>
              <a:rPr lang="en-US" sz="2000" dirty="0">
                <a:latin typeface="Footlight MT Light" panose="0204060206030A020304" pitchFamily="18" charset="0"/>
              </a:rPr>
              <a:t>attorney must have…</a:t>
            </a:r>
            <a:endParaRPr lang="en-US" sz="2000" dirty="0" smtClean="0">
              <a:latin typeface="Footlight MT Light" panose="0204060206030A020304" pitchFamily="18" charset="0"/>
            </a:endParaRPr>
          </a:p>
          <a:p>
            <a:endParaRPr lang="en-US" sz="2000" dirty="0" smtClean="0">
              <a:latin typeface="Footlight MT Light" panose="0204060206030A020304" pitchFamily="18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>
                <a:latin typeface="Footlight MT Light" panose="0204060206030A020304" pitchFamily="18" charset="0"/>
              </a:rPr>
              <a:t>an </a:t>
            </a:r>
            <a:r>
              <a:rPr lang="en-US" sz="2000" dirty="0">
                <a:latin typeface="Footlight MT Light" panose="0204060206030A020304" pitchFamily="18" charset="0"/>
              </a:rPr>
              <a:t>individual PACER account.</a:t>
            </a:r>
            <a:r>
              <a:rPr lang="en-US" sz="2000" dirty="0" smtClean="0">
                <a:latin typeface="Footlight MT Light" panose="0204060206030A020304" pitchFamily="18" charset="0"/>
              </a:rPr>
              <a:t/>
            </a:r>
            <a:br>
              <a:rPr lang="en-US" sz="2000" dirty="0" smtClean="0">
                <a:latin typeface="Footlight MT Light" panose="0204060206030A020304" pitchFamily="18" charset="0"/>
              </a:rPr>
            </a:br>
            <a:endParaRPr lang="en-US" sz="2000" dirty="0" smtClean="0">
              <a:latin typeface="Footlight MT Light" panose="0204060206030A020304" pitchFamily="18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>
                <a:latin typeface="Footlight MT Light" panose="0204060206030A020304" pitchFamily="18" charset="0"/>
              </a:rPr>
              <a:t>a </a:t>
            </a:r>
            <a:r>
              <a:rPr lang="en-US" sz="2000" dirty="0">
                <a:latin typeface="Footlight MT Light" panose="0204060206030A020304" pitchFamily="18" charset="0"/>
              </a:rPr>
              <a:t>shared law firm PACER account.</a:t>
            </a:r>
            <a:r>
              <a:rPr lang="en-US" sz="2000" dirty="0" smtClean="0">
                <a:latin typeface="Footlight MT Light" panose="0204060206030A020304" pitchFamily="18" charset="0"/>
              </a:rPr>
              <a:t/>
            </a:r>
            <a:br>
              <a:rPr lang="en-US" sz="2000" dirty="0" smtClean="0">
                <a:latin typeface="Footlight MT Light" panose="0204060206030A020304" pitchFamily="18" charset="0"/>
              </a:rPr>
            </a:br>
            <a:endParaRPr lang="en-US" sz="2000" dirty="0" smtClean="0">
              <a:latin typeface="Footlight MT Light" panose="0204060206030A020304" pitchFamily="18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>
                <a:latin typeface="Footlight MT Light" panose="0204060206030A020304" pitchFamily="18" charset="0"/>
              </a:rPr>
              <a:t>a </a:t>
            </a:r>
            <a:r>
              <a:rPr lang="en-US" sz="2000" dirty="0">
                <a:latin typeface="Footlight MT Light" panose="0204060206030A020304" pitchFamily="18" charset="0"/>
              </a:rPr>
              <a:t>different PACER account for every case</a:t>
            </a:r>
            <a:r>
              <a:rPr lang="en-US" sz="2000" dirty="0" smtClean="0">
                <a:latin typeface="Footlight MT Light" panose="0204060206030A020304" pitchFamily="18" charset="0"/>
              </a:rPr>
              <a:t>.</a:t>
            </a:r>
          </a:p>
          <a:p>
            <a:pPr lvl="1"/>
            <a:endParaRPr lang="en-US" dirty="0">
              <a:latin typeface="Footlight MT Light" panose="0204060206030A020304" pitchFamily="18" charset="0"/>
            </a:endParaRPr>
          </a:p>
          <a:p>
            <a:pPr algn="ctr"/>
            <a:r>
              <a:rPr lang="en-US" sz="2000" b="1" dirty="0" smtClean="0">
                <a:latin typeface="Footlight MT Light" panose="0204060206030A020304" pitchFamily="18" charset="0"/>
              </a:rPr>
              <a:t>Answer:  a.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Footlight MT Light" panose="0204060206030A020304" pitchFamily="18" charset="0"/>
              </a:rPr>
              <a:t>an individual PACER account</a:t>
            </a:r>
            <a:endParaRPr lang="en-US" sz="2000" b="1" dirty="0">
              <a:solidFill>
                <a:srgbClr val="C00000"/>
              </a:solidFill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26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3810000" y="357211"/>
            <a:ext cx="1485900" cy="65248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00050" y="1447800"/>
            <a:ext cx="83058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 indent="0">
              <a:buFont typeface="Arial" pitchFamily="34" charset="0"/>
              <a:buNone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457200" lvl="1">
              <a:buFont typeface="Arial" pitchFamily="34" charset="0"/>
              <a:buChar char="•"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233363" lvl="1">
              <a:spcBef>
                <a:spcPts val="1200"/>
              </a:spcBef>
              <a:buFont typeface="Arial" pitchFamily="34" charset="0"/>
              <a:buChar char="•"/>
            </a:pP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6700" y="1295400"/>
            <a:ext cx="8686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Font typeface="Arial" pitchFamily="34" charset="0"/>
              <a:buNone/>
            </a:pP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3" name="AutoShape 2" descr="Image result for Mile Markers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38100" y="-960438"/>
            <a:ext cx="200025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1371600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Footlight MT Light" panose="0204060206030A020304" pitchFamily="18" charset="0"/>
              </a:rPr>
              <a:t>PACER Accounts</a:t>
            </a:r>
            <a:endParaRPr lang="en-US" sz="4000" dirty="0">
              <a:latin typeface="Footlight MT Light" panose="0204060206030A020304" pitchFamily="18" charset="0"/>
            </a:endParaRPr>
          </a:p>
        </p:txBody>
      </p:sp>
      <p:sp>
        <p:nvSpPr>
          <p:cNvPr id="2" name="AutoShape 2" descr="Image result for access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55575" y="-1554163"/>
            <a:ext cx="324802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access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315409" y="-1401763"/>
            <a:ext cx="324802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6276570"/>
            <a:ext cx="3162301" cy="55399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United States District Court</a:t>
            </a:r>
          </a:p>
          <a:p>
            <a:r>
              <a:rPr 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Southern District of California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1513" y="6355080"/>
            <a:ext cx="478087" cy="475488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990600" y="2208166"/>
            <a:ext cx="7162800" cy="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4400" y="2423279"/>
            <a:ext cx="7315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 smtClean="0">
                <a:latin typeface="Footlight MT Light" panose="0204060206030A020304" pitchFamily="18" charset="0"/>
              </a:rPr>
              <a:t>When </a:t>
            </a:r>
            <a:r>
              <a:rPr lang="en-US" sz="2000" dirty="0">
                <a:latin typeface="Footlight MT Light" panose="0204060206030A020304" pitchFamily="18" charset="0"/>
              </a:rPr>
              <a:t>a PACER account is </a:t>
            </a:r>
            <a:r>
              <a:rPr lang="en-US" sz="2000" b="1" dirty="0">
                <a:latin typeface="Footlight MT Light" panose="0204060206030A020304" pitchFamily="18" charset="0"/>
              </a:rPr>
              <a:t>upgraded</a:t>
            </a:r>
            <a:r>
              <a:rPr lang="en-US" sz="2000" dirty="0">
                <a:latin typeface="Footlight MT Light" panose="0204060206030A020304" pitchFamily="18" charset="0"/>
              </a:rPr>
              <a:t>, the attorney must create…</a:t>
            </a:r>
            <a:endParaRPr lang="en-US" sz="2000" dirty="0" smtClean="0">
              <a:latin typeface="Footlight MT Light" panose="0204060206030A020304" pitchFamily="18" charset="0"/>
            </a:endParaRPr>
          </a:p>
          <a:p>
            <a:endParaRPr lang="en-US" sz="2000" dirty="0" smtClean="0">
              <a:latin typeface="Footlight MT Light" panose="0204060206030A020304" pitchFamily="18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>
                <a:latin typeface="Footlight MT Light" panose="0204060206030A020304" pitchFamily="18" charset="0"/>
              </a:rPr>
              <a:t>a </a:t>
            </a:r>
            <a:r>
              <a:rPr lang="en-US" sz="2000" dirty="0">
                <a:latin typeface="Footlight MT Light" panose="0204060206030A020304" pitchFamily="18" charset="0"/>
              </a:rPr>
              <a:t>new Facebook account.</a:t>
            </a:r>
            <a:r>
              <a:rPr lang="en-US" sz="2000" dirty="0" smtClean="0">
                <a:latin typeface="Footlight MT Light" panose="0204060206030A020304" pitchFamily="18" charset="0"/>
              </a:rPr>
              <a:t/>
            </a:r>
            <a:br>
              <a:rPr lang="en-US" sz="2000" dirty="0" smtClean="0">
                <a:latin typeface="Footlight MT Light" panose="0204060206030A020304" pitchFamily="18" charset="0"/>
              </a:rPr>
            </a:br>
            <a:endParaRPr lang="en-US" sz="2000" dirty="0" smtClean="0">
              <a:latin typeface="Footlight MT Light" panose="0204060206030A020304" pitchFamily="18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>
                <a:latin typeface="Footlight MT Light" panose="0204060206030A020304" pitchFamily="18" charset="0"/>
              </a:rPr>
              <a:t>a </a:t>
            </a:r>
            <a:r>
              <a:rPr lang="en-US" sz="2000" dirty="0">
                <a:latin typeface="Footlight MT Light" panose="0204060206030A020304" pitchFamily="18" charset="0"/>
              </a:rPr>
              <a:t>new address.</a:t>
            </a:r>
            <a:r>
              <a:rPr lang="en-US" sz="2000" dirty="0" smtClean="0">
                <a:latin typeface="Footlight MT Light" panose="0204060206030A020304" pitchFamily="18" charset="0"/>
              </a:rPr>
              <a:t/>
            </a:r>
            <a:br>
              <a:rPr lang="en-US" sz="2000" dirty="0" smtClean="0">
                <a:latin typeface="Footlight MT Light" panose="0204060206030A020304" pitchFamily="18" charset="0"/>
              </a:rPr>
            </a:br>
            <a:endParaRPr lang="en-US" sz="2000" dirty="0" smtClean="0">
              <a:latin typeface="Footlight MT Light" panose="0204060206030A020304" pitchFamily="18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>
                <a:latin typeface="Footlight MT Light" panose="0204060206030A020304" pitchFamily="18" charset="0"/>
              </a:rPr>
              <a:t>a </a:t>
            </a:r>
            <a:r>
              <a:rPr lang="en-US" sz="2000" dirty="0">
                <a:latin typeface="Footlight MT Light" panose="0204060206030A020304" pitchFamily="18" charset="0"/>
              </a:rPr>
              <a:t>new username</a:t>
            </a:r>
            <a:r>
              <a:rPr lang="en-US" sz="2000" dirty="0" smtClean="0">
                <a:latin typeface="Footlight MT Light" panose="0204060206030A020304" pitchFamily="18" charset="0"/>
              </a:rPr>
              <a:t>.</a:t>
            </a:r>
          </a:p>
          <a:p>
            <a:pPr lvl="1"/>
            <a:endParaRPr lang="en-US" dirty="0">
              <a:latin typeface="Footlight MT Light" panose="0204060206030A020304" pitchFamily="18" charset="0"/>
            </a:endParaRPr>
          </a:p>
          <a:p>
            <a:pPr algn="ctr"/>
            <a:r>
              <a:rPr lang="en-US" sz="2000" b="1" dirty="0" smtClean="0">
                <a:latin typeface="Footlight MT Light" panose="0204060206030A020304" pitchFamily="18" charset="0"/>
              </a:rPr>
              <a:t>Answer:  c.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Footlight MT Light" panose="0204060206030A020304" pitchFamily="18" charset="0"/>
              </a:rPr>
              <a:t>a new username</a:t>
            </a:r>
            <a:endParaRPr lang="en-US" sz="2000" b="1" dirty="0">
              <a:solidFill>
                <a:srgbClr val="C00000"/>
              </a:solidFill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53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3810000" y="357211"/>
            <a:ext cx="1485900" cy="65248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00050" y="1447800"/>
            <a:ext cx="83058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 indent="0">
              <a:buFont typeface="Arial" pitchFamily="34" charset="0"/>
              <a:buNone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457200" lvl="1">
              <a:buFont typeface="Arial" pitchFamily="34" charset="0"/>
              <a:buChar char="•"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233363" lvl="1">
              <a:spcBef>
                <a:spcPts val="1200"/>
              </a:spcBef>
              <a:buFont typeface="Arial" pitchFamily="34" charset="0"/>
              <a:buChar char="•"/>
            </a:pP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6700" y="1295400"/>
            <a:ext cx="8686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Font typeface="Arial" pitchFamily="34" charset="0"/>
              <a:buNone/>
            </a:pP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3" name="AutoShape 2" descr="Image result for Mile Markers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38100" y="-960438"/>
            <a:ext cx="200025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1371600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Footlight MT Light" panose="0204060206030A020304" pitchFamily="18" charset="0"/>
              </a:rPr>
              <a:t>PACER Accounts</a:t>
            </a:r>
            <a:endParaRPr lang="en-US" sz="4000" dirty="0">
              <a:latin typeface="Footlight MT Light" panose="0204060206030A020304" pitchFamily="18" charset="0"/>
            </a:endParaRPr>
          </a:p>
        </p:txBody>
      </p:sp>
      <p:sp>
        <p:nvSpPr>
          <p:cNvPr id="2" name="AutoShape 2" descr="Image result for access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55575" y="-1554163"/>
            <a:ext cx="324802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access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315409" y="-1401763"/>
            <a:ext cx="324802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6276570"/>
            <a:ext cx="3162301" cy="55399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United States District Court</a:t>
            </a:r>
          </a:p>
          <a:p>
            <a:r>
              <a:rPr 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Southern District of California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1513" y="6355080"/>
            <a:ext cx="478087" cy="475488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990600" y="2208166"/>
            <a:ext cx="7162800" cy="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4400" y="2423279"/>
            <a:ext cx="7315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000" dirty="0" smtClean="0">
                <a:latin typeface="Footlight MT Light" panose="0204060206030A020304" pitchFamily="18" charset="0"/>
              </a:rPr>
              <a:t>The </a:t>
            </a:r>
            <a:r>
              <a:rPr lang="en-US" sz="2000" dirty="0">
                <a:latin typeface="Footlight MT Light" panose="0204060206030A020304" pitchFamily="18" charset="0"/>
              </a:rPr>
              <a:t>best place for an attorney to start on the </a:t>
            </a:r>
            <a:r>
              <a:rPr lang="en-US" sz="2000" b="1" dirty="0">
                <a:latin typeface="Footlight MT Light" panose="0204060206030A020304" pitchFamily="18" charset="0"/>
              </a:rPr>
              <a:t>PACER site </a:t>
            </a:r>
            <a:r>
              <a:rPr lang="en-US" sz="2000" dirty="0">
                <a:latin typeface="Footlight MT Light" panose="0204060206030A020304" pitchFamily="18" charset="0"/>
              </a:rPr>
              <a:t>is…</a:t>
            </a:r>
            <a:endParaRPr lang="en-US" sz="2000" dirty="0" smtClean="0">
              <a:latin typeface="Footlight MT Light" panose="0204060206030A020304" pitchFamily="18" charset="0"/>
            </a:endParaRPr>
          </a:p>
          <a:p>
            <a:endParaRPr lang="en-US" sz="2000" dirty="0" smtClean="0">
              <a:latin typeface="Footlight MT Light" panose="0204060206030A020304" pitchFamily="18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>
                <a:latin typeface="Footlight MT Light" panose="0204060206030A020304" pitchFamily="18" charset="0"/>
              </a:rPr>
              <a:t>Manage </a:t>
            </a:r>
            <a:r>
              <a:rPr lang="en-US" sz="2000" dirty="0">
                <a:latin typeface="Footlight MT Light" panose="0204060206030A020304" pitchFamily="18" charset="0"/>
              </a:rPr>
              <a:t>My Address</a:t>
            </a:r>
            <a:r>
              <a:rPr lang="en-US" sz="2000" dirty="0" smtClean="0">
                <a:latin typeface="Footlight MT Light" panose="0204060206030A020304" pitchFamily="18" charset="0"/>
              </a:rPr>
              <a:t/>
            </a:r>
            <a:br>
              <a:rPr lang="en-US" sz="2000" dirty="0" smtClean="0">
                <a:latin typeface="Footlight MT Light" panose="0204060206030A020304" pitchFamily="18" charset="0"/>
              </a:rPr>
            </a:br>
            <a:endParaRPr lang="en-US" sz="2000" dirty="0" smtClean="0">
              <a:latin typeface="Footlight MT Light" panose="0204060206030A020304" pitchFamily="18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>
                <a:latin typeface="Footlight MT Light" panose="0204060206030A020304" pitchFamily="18" charset="0"/>
              </a:rPr>
              <a:t>Manage </a:t>
            </a:r>
            <a:r>
              <a:rPr lang="en-US" sz="2000" dirty="0">
                <a:latin typeface="Footlight MT Light" panose="0204060206030A020304" pitchFamily="18" charset="0"/>
              </a:rPr>
              <a:t>My Account</a:t>
            </a:r>
            <a:r>
              <a:rPr lang="en-US" sz="2000" dirty="0" smtClean="0">
                <a:latin typeface="Footlight MT Light" panose="0204060206030A020304" pitchFamily="18" charset="0"/>
              </a:rPr>
              <a:t/>
            </a:r>
            <a:br>
              <a:rPr lang="en-US" sz="2000" dirty="0" smtClean="0">
                <a:latin typeface="Footlight MT Light" panose="0204060206030A020304" pitchFamily="18" charset="0"/>
              </a:rPr>
            </a:br>
            <a:endParaRPr lang="en-US" sz="2000" dirty="0" smtClean="0">
              <a:latin typeface="Footlight MT Light" panose="0204060206030A020304" pitchFamily="18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>
                <a:latin typeface="Footlight MT Light" panose="0204060206030A020304" pitchFamily="18" charset="0"/>
              </a:rPr>
              <a:t>Login</a:t>
            </a:r>
            <a:endParaRPr lang="en-US" dirty="0">
              <a:latin typeface="Footlight MT Light" panose="0204060206030A020304" pitchFamily="18" charset="0"/>
            </a:endParaRPr>
          </a:p>
          <a:p>
            <a:pPr algn="ctr"/>
            <a:endParaRPr lang="en-US" sz="2000" b="1" dirty="0" smtClean="0">
              <a:latin typeface="Footlight MT Light" panose="0204060206030A020304" pitchFamily="18" charset="0"/>
            </a:endParaRPr>
          </a:p>
          <a:p>
            <a:pPr algn="ctr"/>
            <a:r>
              <a:rPr lang="en-US" sz="2000" b="1" dirty="0" smtClean="0">
                <a:latin typeface="Footlight MT Light" panose="0204060206030A020304" pitchFamily="18" charset="0"/>
              </a:rPr>
              <a:t>Answer:  </a:t>
            </a:r>
            <a:r>
              <a:rPr lang="en-US" sz="2000" b="1" dirty="0">
                <a:latin typeface="Footlight MT Light" panose="0204060206030A020304" pitchFamily="18" charset="0"/>
              </a:rPr>
              <a:t>b</a:t>
            </a:r>
            <a:r>
              <a:rPr lang="en-US" sz="2000" b="1" dirty="0" smtClean="0">
                <a:latin typeface="Footlight MT Light" panose="0204060206030A020304" pitchFamily="18" charset="0"/>
              </a:rPr>
              <a:t>.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Footlight MT Light" panose="0204060206030A020304" pitchFamily="18" charset="0"/>
              </a:rPr>
              <a:t>Manage My Account</a:t>
            </a:r>
            <a:endParaRPr lang="en-US" sz="2000" b="1" dirty="0">
              <a:solidFill>
                <a:srgbClr val="C00000"/>
              </a:solidFill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09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3810000" y="357211"/>
            <a:ext cx="1485900" cy="65248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00050" y="1447800"/>
            <a:ext cx="83058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 indent="0">
              <a:buFont typeface="Arial" pitchFamily="34" charset="0"/>
              <a:buNone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457200" lvl="1">
              <a:buFont typeface="Arial" pitchFamily="34" charset="0"/>
              <a:buChar char="•"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233363" lvl="1">
              <a:spcBef>
                <a:spcPts val="1200"/>
              </a:spcBef>
              <a:buFont typeface="Arial" pitchFamily="34" charset="0"/>
              <a:buChar char="•"/>
            </a:pP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6700" y="1295400"/>
            <a:ext cx="8686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Font typeface="Arial" pitchFamily="34" charset="0"/>
              <a:buNone/>
            </a:pP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3" name="AutoShape 2" descr="Image result for Mile Markers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38100" y="-960438"/>
            <a:ext cx="200025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1371600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Footlight MT Light" panose="0204060206030A020304" pitchFamily="18" charset="0"/>
              </a:rPr>
              <a:t>PACER Accounts</a:t>
            </a:r>
            <a:endParaRPr lang="en-US" sz="4000" dirty="0">
              <a:latin typeface="Footlight MT Light" panose="0204060206030A020304" pitchFamily="18" charset="0"/>
            </a:endParaRPr>
          </a:p>
        </p:txBody>
      </p:sp>
      <p:sp>
        <p:nvSpPr>
          <p:cNvPr id="2" name="AutoShape 2" descr="Image result for access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55575" y="-1554163"/>
            <a:ext cx="324802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access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315409" y="-1401763"/>
            <a:ext cx="324802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6276570"/>
            <a:ext cx="3162301" cy="55399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United States District Court</a:t>
            </a:r>
          </a:p>
          <a:p>
            <a:r>
              <a:rPr 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Southern District of California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1513" y="6355080"/>
            <a:ext cx="478087" cy="475488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990600" y="2208166"/>
            <a:ext cx="7162800" cy="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4400" y="2423279"/>
            <a:ext cx="7315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2000" dirty="0" smtClean="0">
                <a:latin typeface="Footlight MT Light" panose="0204060206030A020304" pitchFamily="18" charset="0"/>
              </a:rPr>
              <a:t>Attorneys </a:t>
            </a:r>
            <a:r>
              <a:rPr lang="en-US" sz="2000" dirty="0">
                <a:latin typeface="Footlight MT Light" panose="0204060206030A020304" pitchFamily="18" charset="0"/>
              </a:rPr>
              <a:t>can upgrade their </a:t>
            </a:r>
            <a:r>
              <a:rPr lang="en-US" sz="2000" b="1" dirty="0">
                <a:latin typeface="Footlight MT Light" panose="0204060206030A020304" pitchFamily="18" charset="0"/>
              </a:rPr>
              <a:t>Legacy PACER accounts</a:t>
            </a:r>
            <a:r>
              <a:rPr lang="en-US" sz="2000" dirty="0">
                <a:latin typeface="Footlight MT Light" panose="0204060206030A020304" pitchFamily="18" charset="0"/>
              </a:rPr>
              <a:t>…</a:t>
            </a:r>
            <a:endParaRPr lang="en-US" sz="2000" dirty="0" smtClean="0">
              <a:latin typeface="Footlight MT Light" panose="0204060206030A020304" pitchFamily="18" charset="0"/>
            </a:endParaRPr>
          </a:p>
          <a:p>
            <a:endParaRPr lang="en-US" sz="2000" dirty="0" smtClean="0">
              <a:latin typeface="Footlight MT Light" panose="0204060206030A020304" pitchFamily="18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>
                <a:latin typeface="Footlight MT Light" panose="0204060206030A020304" pitchFamily="18" charset="0"/>
              </a:rPr>
              <a:t>on </a:t>
            </a:r>
            <a:r>
              <a:rPr lang="en-US" sz="2000" dirty="0">
                <a:latin typeface="Footlight MT Light" panose="0204060206030A020304" pitchFamily="18" charset="0"/>
              </a:rPr>
              <a:t>October 15, 2019.</a:t>
            </a:r>
            <a:r>
              <a:rPr lang="en-US" sz="2000" dirty="0" smtClean="0">
                <a:latin typeface="Footlight MT Light" panose="0204060206030A020304" pitchFamily="18" charset="0"/>
              </a:rPr>
              <a:t/>
            </a:r>
            <a:br>
              <a:rPr lang="en-US" sz="2000" dirty="0" smtClean="0">
                <a:latin typeface="Footlight MT Light" panose="0204060206030A020304" pitchFamily="18" charset="0"/>
              </a:rPr>
            </a:br>
            <a:endParaRPr lang="en-US" sz="2000" dirty="0" smtClean="0">
              <a:latin typeface="Footlight MT Light" panose="0204060206030A020304" pitchFamily="18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>
                <a:latin typeface="Footlight MT Light" panose="0204060206030A020304" pitchFamily="18" charset="0"/>
              </a:rPr>
              <a:t>on </a:t>
            </a:r>
            <a:r>
              <a:rPr lang="en-US" sz="2000" dirty="0">
                <a:latin typeface="Footlight MT Light" panose="0204060206030A020304" pitchFamily="18" charset="0"/>
              </a:rPr>
              <a:t>March 02, 2020.</a:t>
            </a:r>
            <a:r>
              <a:rPr lang="en-US" sz="2000" dirty="0" smtClean="0">
                <a:latin typeface="Footlight MT Light" panose="0204060206030A020304" pitchFamily="18" charset="0"/>
              </a:rPr>
              <a:t/>
            </a:r>
            <a:br>
              <a:rPr lang="en-US" sz="2000" dirty="0" smtClean="0">
                <a:latin typeface="Footlight MT Light" panose="0204060206030A020304" pitchFamily="18" charset="0"/>
              </a:rPr>
            </a:br>
            <a:endParaRPr lang="en-US" sz="2000" dirty="0" smtClean="0">
              <a:latin typeface="Footlight MT Light" panose="0204060206030A020304" pitchFamily="18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>
                <a:latin typeface="Footlight MT Light" panose="0204060206030A020304" pitchFamily="18" charset="0"/>
              </a:rPr>
              <a:t>immediately.</a:t>
            </a:r>
          </a:p>
          <a:p>
            <a:pPr algn="ctr"/>
            <a:endParaRPr lang="en-US" sz="2000" b="1" dirty="0" smtClean="0">
              <a:latin typeface="Footlight MT Light" panose="0204060206030A020304" pitchFamily="18" charset="0"/>
            </a:endParaRPr>
          </a:p>
          <a:p>
            <a:pPr algn="ctr"/>
            <a:r>
              <a:rPr lang="en-US" sz="2000" b="1" dirty="0" smtClean="0">
                <a:latin typeface="Footlight MT Light" panose="0204060206030A020304" pitchFamily="18" charset="0"/>
              </a:rPr>
              <a:t>Answer:  c.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Footlight MT Light" panose="0204060206030A020304" pitchFamily="18" charset="0"/>
              </a:rPr>
              <a:t>immediately</a:t>
            </a:r>
            <a:endParaRPr lang="en-US" sz="2000" b="1" dirty="0">
              <a:solidFill>
                <a:srgbClr val="C00000"/>
              </a:solidFill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9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3451</TotalTime>
  <Words>735</Words>
  <Application>Microsoft Office PowerPoint</Application>
  <PresentationFormat>On-screen Show (4:3)</PresentationFormat>
  <Paragraphs>295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Caslon540 BT</vt:lpstr>
      <vt:lpstr>Copperplate Gothic Bold</vt:lpstr>
      <vt:lpstr>Footlight MT Light</vt:lpstr>
      <vt:lpstr>Garamond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Administrative Office of the US Courts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AOUSC</dc:creator>
  <cp:lastModifiedBy>Jenelynn Jocson</cp:lastModifiedBy>
  <cp:revision>236</cp:revision>
  <cp:lastPrinted>2017-02-28T22:59:27Z</cp:lastPrinted>
  <dcterms:created xsi:type="dcterms:W3CDTF">2017-01-13T19:03:40Z</dcterms:created>
  <dcterms:modified xsi:type="dcterms:W3CDTF">2019-08-15T17:02:28Z</dcterms:modified>
</cp:coreProperties>
</file>