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4"/>
  </p:sldMasterIdLst>
  <p:sldIdLst>
    <p:sldId id="256" r:id="rId5"/>
    <p:sldId id="257" r:id="rId6"/>
    <p:sldId id="260" r:id="rId7"/>
    <p:sldId id="258" r:id="rId8"/>
    <p:sldId id="259"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5" autoAdjust="0"/>
    <p:restoredTop sz="94660"/>
  </p:normalViewPr>
  <p:slideViewPr>
    <p:cSldViewPr snapToGrid="0">
      <p:cViewPr varScale="1">
        <p:scale>
          <a:sx n="48" d="100"/>
          <a:sy n="48" d="100"/>
        </p:scale>
        <p:origin x="72"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B3A824-1A51-4B26-AD58-A6D8E14F6C04}" type="datetimeFigureOut">
              <a:rPr lang="en-US" smtClean="0"/>
              <a:t>4/26/2025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dirty="0"/>
              <a:t>
              </a:t>
            </a: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574739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55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4/26/2025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293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E5059C3-6A89-4494-99FF-5A4D6FFD50EB}" type="datetimeFigureOut">
              <a:rPr lang="en-US" smtClean="0"/>
              <a:t>4/26/2025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dirty="0"/>
              <a:t>
              </a:t>
            </a:r>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4735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61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4/26/2025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371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4/26/2025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10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4/26/2025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23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4/26/2025</a:t>
            </a:fld>
            <a:endParaRPr lang="en-US" dirty="0"/>
          </a:p>
        </p:txBody>
      </p:sp>
      <p:sp>
        <p:nvSpPr>
          <p:cNvPr id="9" name="Footer Placeholder 8"/>
          <p:cNvSpPr>
            <a:spLocks noGrp="1"/>
          </p:cNvSpPr>
          <p:nvPr>
            <p:ph type="ftr" sz="quarter" idx="11"/>
          </p:nvPr>
        </p:nvSpPr>
        <p:spPr/>
        <p:txBody>
          <a:bodyPr/>
          <a:lstStyle>
            <a:lvl1pPr algn="r">
              <a:defRPr/>
            </a:lvl1pPr>
          </a:lstStyle>
          <a:p>
            <a:r>
              <a:rPr lang="en-US" dirty="0"/>
              <a:t>
              </a:t>
            </a: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867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16C4C9A-3960-41CF-A4E9-2A8FB932454B}" type="datetimeFigureOut">
              <a:rPr lang="en-US" smtClean="0"/>
              <a:t>4/26/2025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dirty="0"/>
              <a:t>
              </a:t>
            </a: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412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CBC1C18-307B-4F68-A007-B5B542270E8D}" type="datetimeFigureOut">
              <a:rPr lang="en-US" smtClean="0"/>
              <a:t>4/26/2025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dirty="0"/>
              <a:t>
              </a:t>
            </a: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95645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96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0" i="0" dirty="0">
                <a:solidFill>
                  <a:srgbClr val="494C4E"/>
                </a:solidFill>
                <a:effectLst/>
                <a:latin typeface="Lato" panose="020F0502020204030203" pitchFamily="34" charset="0"/>
              </a:rPr>
              <a:t>Project One:</a:t>
            </a:r>
          </a:p>
        </p:txBody>
      </p:sp>
      <p:sp>
        <p:nvSpPr>
          <p:cNvPr id="3" name="Subtitle 2"/>
          <p:cNvSpPr>
            <a:spLocks noGrp="1"/>
          </p:cNvSpPr>
          <p:nvPr>
            <p:ph type="subTitle" idx="1"/>
          </p:nvPr>
        </p:nvSpPr>
        <p:spPr/>
        <p:txBody>
          <a:bodyPr>
            <a:normAutofit fontScale="85000" lnSpcReduction="20000"/>
          </a:bodyPr>
          <a:lstStyle/>
          <a:p>
            <a:r>
              <a:rPr lang="en-US" dirty="0"/>
              <a:t> </a:t>
            </a:r>
          </a:p>
          <a:p>
            <a:r>
              <a:rPr lang="en-US" dirty="0"/>
              <a:t>[Jenette  Williams-Thomas]</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Miracle Mall: Getting ready for vacation!</a:t>
            </a: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are going to the mall to grab a couple of things before vacation, and you don’t want to overspend. Some of our favorite stores are the shoe store, food court, swimwear, pet store, clothing, beauty store, bank, and electronics. </a:t>
            </a:r>
            <a:r>
              <a:rPr lang="en-US" dirty="0">
                <a:latin typeface="Calibri" panose="020F0502020204030204" pitchFamily="34" charset="0"/>
                <a:ea typeface="Calibri" panose="020F0502020204030204" pitchFamily="34" charset="0"/>
                <a:cs typeface="Times New Roman" panose="02020603050405020304" pitchFamily="18" charset="0"/>
              </a:rPr>
              <a:t>The i</a:t>
            </a:r>
            <a:r>
              <a:rPr lang="en-US" sz="1800" dirty="0">
                <a:effectLst/>
                <a:latin typeface="Calibri" panose="020F0502020204030204" pitchFamily="34" charset="0"/>
                <a:ea typeface="Calibri" panose="020F0502020204030204" pitchFamily="34" charset="0"/>
                <a:cs typeface="Times New Roman" panose="02020603050405020304" pitchFamily="18" charset="0"/>
              </a:rPr>
              <a:t>tems we need to pick up include sandals, swimsuit, dress, waterproof phone case, perfume, and pizza.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want to avoid the Miracle salesclerk because we are tempted by a good sale. We must get in and out of each store without buying things we don’t need. </a:t>
            </a:r>
            <a:r>
              <a:rPr lang="en-US" dirty="0">
                <a:latin typeface="Calibri" panose="020F0502020204030204" pitchFamily="34" charset="0"/>
                <a:ea typeface="Calibri" panose="020F0502020204030204" pitchFamily="34" charset="0"/>
                <a:cs typeface="Times New Roman" panose="02020603050405020304" pitchFamily="18" charset="0"/>
              </a:rPr>
              <a:t>Try not to get lured in by the clerks because the bank is easily accessible. You must collect the 6 items only. Anything more and you won’t have enough for your trip and will have to cancel.</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mall is full of miracles. Goodluck!</a:t>
            </a:r>
          </a:p>
          <a:p>
            <a:pPr marL="0" indent="0">
              <a:buNone/>
            </a:pPr>
            <a:endParaRPr lang="en-US" dirty="0"/>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804" y="84141"/>
            <a:ext cx="9808010" cy="1077229"/>
          </a:xfrm>
        </p:spPr>
        <p:txBody>
          <a:bodyPr>
            <a:normAutofit/>
          </a:bodyPr>
          <a:lstStyle/>
          <a:p>
            <a:r>
              <a:rPr lang="en-US" sz="4000" dirty="0">
                <a:latin typeface="Times New Roman" panose="02020603050405020304" pitchFamily="18" charset="0"/>
                <a:cs typeface="Times New Roman" panose="02020603050405020304" pitchFamily="18" charset="0"/>
              </a:rPr>
              <a:t>Miracle Mall: Getting ready for vacation!</a:t>
            </a:r>
          </a:p>
        </p:txBody>
      </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Food court:</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Pizza</a:t>
            </a: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Pet</a:t>
            </a:r>
          </a:p>
          <a:p>
            <a:pPr marL="0" marR="0" algn="ctr">
              <a:lnSpc>
                <a:spcPct val="107000"/>
              </a:lnSpc>
              <a:spcBef>
                <a:spcPts val="0"/>
              </a:spcBef>
              <a:spcAft>
                <a:spcPts val="80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Miracle salesclerk</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100" dirty="0">
                <a:latin typeface="Times New Roman" panose="02020603050405020304" pitchFamily="18" charset="0"/>
                <a:ea typeface="Calibri" panose="020F0502020204030204" pitchFamily="34" charset="0"/>
                <a:cs typeface="Times New Roman" panose="02020603050405020304" pitchFamily="18" charset="0"/>
              </a:rPr>
              <a:t>END)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Electronics:</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W</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aterproof phone case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Beauty:</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Perfume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ea typeface="Calibri" panose="020F0502020204030204" pitchFamily="34" charset="0"/>
                <a:cs typeface="Times New Roman" panose="02020603050405020304" pitchFamily="18" charset="0"/>
              </a:rPr>
              <a:t>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wim wear:</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Swimsuit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Bank</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ea typeface="Calibri" panose="020F0502020204030204" pitchFamily="34" charset="0"/>
                <a:cs typeface="Times New Roman" panose="02020603050405020304" pitchFamily="18" charset="0"/>
              </a:rPr>
              <a:t>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lothing:</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Dress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Shoe store:</a:t>
            </a:r>
          </a:p>
          <a:p>
            <a:pPr marL="0" marR="0" algn="ctr">
              <a:lnSpc>
                <a:spcPct val="107000"/>
              </a:lnSpc>
              <a:spcBef>
                <a:spcPts val="0"/>
              </a:spcBef>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Sandals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 name="Straight Arrow Connector 12"/>
          <p:cNvCxnSpPr/>
          <p:nvPr/>
        </p:nvCxnSpPr>
        <p:spPr>
          <a:xfrm flipH="1">
            <a:off x="6098359" y="4717051"/>
            <a:ext cx="1044575" cy="0"/>
          </a:xfrm>
          <a:prstGeom prst="straightConnector1">
            <a:avLst/>
          </a:prstGeom>
          <a:ln>
            <a:noFill/>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North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North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0" name="Group 19"/>
          <p:cNvGrpSpPr/>
          <p:nvPr/>
        </p:nvGrpSpPr>
        <p:grpSpPr>
          <a:xfrm>
            <a:off x="7083879" y="3683906"/>
            <a:ext cx="576580" cy="554990"/>
            <a:chOff x="0" y="0"/>
            <a:chExt cx="576943" cy="555171"/>
          </a:xfrm>
          <a:noFill/>
        </p:grpSpPr>
        <p:cxnSp>
          <p:nvCxnSpPr>
            <p:cNvPr id="21" name="Straight Arrow Connector 20"/>
            <p:cNvCxnSpPr/>
            <p:nvPr/>
          </p:nvCxnSpPr>
          <p:spPr>
            <a:xfrm flipV="1">
              <a:off x="576943" y="0"/>
              <a:ext cx="0" cy="555171"/>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North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3" name="Group 22"/>
          <p:cNvGrpSpPr/>
          <p:nvPr/>
        </p:nvGrpSpPr>
        <p:grpSpPr>
          <a:xfrm>
            <a:off x="5701484" y="1985916"/>
            <a:ext cx="587375" cy="914400"/>
            <a:chOff x="0" y="0"/>
            <a:chExt cx="587828" cy="914400"/>
          </a:xfrm>
          <a:noFill/>
        </p:grpSpPr>
        <p:cxnSp>
          <p:nvCxnSpPr>
            <p:cNvPr id="24" name="Straight Arrow Connector 23"/>
            <p:cNvCxnSpPr/>
            <p:nvPr/>
          </p:nvCxnSpPr>
          <p:spPr>
            <a:xfrm>
              <a:off x="0" y="0"/>
              <a:ext cx="0" cy="9144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South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6" name="Group 25"/>
          <p:cNvGrpSpPr/>
          <p:nvPr/>
        </p:nvGrpSpPr>
        <p:grpSpPr>
          <a:xfrm>
            <a:off x="5669099" y="4925331"/>
            <a:ext cx="587375" cy="848995"/>
            <a:chOff x="0" y="0"/>
            <a:chExt cx="587829" cy="849449"/>
          </a:xfrm>
          <a:noFill/>
        </p:grpSpPr>
        <p:cxnSp>
          <p:nvCxnSpPr>
            <p:cNvPr id="27" name="Straight Arrow Connector 26"/>
            <p:cNvCxnSpPr/>
            <p:nvPr/>
          </p:nvCxnSpPr>
          <p:spPr>
            <a:xfrm>
              <a:off x="0" y="0"/>
              <a:ext cx="0" cy="849449"/>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South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South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32" name="Group 31"/>
          <p:cNvGrpSpPr/>
          <p:nvPr/>
        </p:nvGrpSpPr>
        <p:grpSpPr>
          <a:xfrm>
            <a:off x="6093279" y="1071516"/>
            <a:ext cx="1045210" cy="244475"/>
            <a:chOff x="0" y="0"/>
            <a:chExt cx="1045392" cy="244929"/>
          </a:xfrm>
          <a:noFill/>
        </p:grpSpPr>
        <p:cxnSp>
          <p:nvCxnSpPr>
            <p:cNvPr id="33" name="Straight Arrow Connector 32"/>
            <p:cNvCxnSpPr/>
            <p:nvPr/>
          </p:nvCxnSpPr>
          <p:spPr>
            <a:xfrm>
              <a:off x="0" y="244929"/>
              <a:ext cx="1045392" cy="0"/>
            </a:xfrm>
            <a:prstGeom prst="straightConnector1">
              <a:avLst/>
            </a:prstGeom>
            <a:grpFill/>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35" name="Group 34"/>
          <p:cNvGrpSpPr/>
          <p:nvPr/>
        </p:nvGrpSpPr>
        <p:grpSpPr>
          <a:xfrm>
            <a:off x="6104709" y="4206511"/>
            <a:ext cx="1045210" cy="239395"/>
            <a:chOff x="0" y="0"/>
            <a:chExt cx="1045392" cy="239486"/>
          </a:xfrm>
          <a:noFill/>
        </p:grpSpPr>
        <p:cxnSp>
          <p:nvCxnSpPr>
            <p:cNvPr id="36" name="Straight Arrow Connector 35"/>
            <p:cNvCxnSpPr/>
            <p:nvPr/>
          </p:nvCxnSpPr>
          <p:spPr>
            <a:xfrm>
              <a:off x="0" y="239486"/>
              <a:ext cx="1045392" cy="0"/>
            </a:xfrm>
            <a:prstGeom prst="straightConnector1">
              <a:avLst/>
            </a:prstGeom>
            <a:grpFill/>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41" name="Group 40"/>
          <p:cNvGrpSpPr/>
          <p:nvPr/>
        </p:nvGrpSpPr>
        <p:grpSpPr>
          <a:xfrm>
            <a:off x="3807279" y="3455306"/>
            <a:ext cx="979805" cy="228600"/>
            <a:chOff x="0" y="0"/>
            <a:chExt cx="979805" cy="228600"/>
          </a:xfrm>
          <a:noFill/>
        </p:grpSpPr>
        <p:cxnSp>
          <p:nvCxnSpPr>
            <p:cNvPr id="42" name="Straight Arrow Connector 41"/>
            <p:cNvCxnSpPr/>
            <p:nvPr/>
          </p:nvCxnSpPr>
          <p:spPr>
            <a:xfrm>
              <a:off x="0" y="228600"/>
              <a:ext cx="979805"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0" name="Group 49"/>
          <p:cNvGrpSpPr/>
          <p:nvPr/>
        </p:nvGrpSpPr>
        <p:grpSpPr>
          <a:xfrm>
            <a:off x="6104709" y="4783726"/>
            <a:ext cx="1044575" cy="271780"/>
            <a:chOff x="0" y="0"/>
            <a:chExt cx="1045029" cy="272143"/>
          </a:xfrm>
          <a:noFill/>
        </p:grpSpPr>
        <p:cxnSp>
          <p:nvCxnSpPr>
            <p:cNvPr id="51" name="Straight Arrow Connector 50"/>
            <p:cNvCxnSpPr/>
            <p:nvPr/>
          </p:nvCxnSpPr>
          <p:spPr>
            <a:xfrm flipH="1">
              <a:off x="0" y="0"/>
              <a:ext cx="1045029" cy="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56" name="Rectangle 52"/>
          <p:cNvSpPr>
            <a:spLocks noChangeArrowheads="1"/>
          </p:cNvSpPr>
          <p:nvPr/>
        </p:nvSpPr>
        <p:spPr bwMode="auto">
          <a:xfrm>
            <a:off x="2142309" y="-16862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7" name="Rectangle 75"/>
          <p:cNvSpPr>
            <a:spLocks noChangeArrowheads="1"/>
          </p:cNvSpPr>
          <p:nvPr/>
        </p:nvSpPr>
        <p:spPr bwMode="auto">
          <a:xfrm>
            <a:off x="2142309" y="-1229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636" y="538444"/>
            <a:ext cx="10058400" cy="1371600"/>
          </a:xfrm>
        </p:spPr>
        <p:txBody>
          <a:bodyPr>
            <a:normAutofit/>
          </a:bodyPr>
          <a:lstStyle/>
          <a:p>
            <a:pPr algn="ctr"/>
            <a:r>
              <a:rPr lang="en-US" sz="4000" dirty="0">
                <a:latin typeface="Times New Roman" panose="02020603050405020304" pitchFamily="18" charset="0"/>
                <a:cs typeface="Times New Roman" panose="02020603050405020304" pitchFamily="18" charset="0"/>
              </a:rPr>
              <a:t>Flowchart: Move Between Rooms</a:t>
            </a:r>
          </a:p>
        </p:txBody>
      </p:sp>
      <p:cxnSp>
        <p:nvCxnSpPr>
          <p:cNvPr id="8" name="Straight Arrow Connector 7">
            <a:extLst>
              <a:ext uri="{FF2B5EF4-FFF2-40B4-BE49-F238E27FC236}">
                <a16:creationId xmlns:a16="http://schemas.microsoft.com/office/drawing/2014/main" id="{B2F8E650-C881-429A-8F36-7B9CB47BD6AA}"/>
              </a:ext>
            </a:extLst>
          </p:cNvPr>
          <p:cNvCxnSpPr>
            <a:cxnSpLocks/>
            <a:stCxn id="4" idx="4"/>
            <a:endCxn id="9" idx="0"/>
          </p:cNvCxnSpPr>
          <p:nvPr/>
        </p:nvCxnSpPr>
        <p:spPr>
          <a:xfrm flipH="1">
            <a:off x="4535453" y="2266863"/>
            <a:ext cx="1" cy="21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CB4C3CB-F8AF-4FF0-9CDA-9C6047316E00}"/>
              </a:ext>
            </a:extLst>
          </p:cNvPr>
          <p:cNvSpPr/>
          <p:nvPr/>
        </p:nvSpPr>
        <p:spPr>
          <a:xfrm>
            <a:off x="3541742" y="2477853"/>
            <a:ext cx="1987421" cy="270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Choose direction</a:t>
            </a:r>
          </a:p>
          <a:p>
            <a:pPr algn="ctr"/>
            <a:endParaRPr lang="en-US" dirty="0">
              <a:noFill/>
            </a:endParaRPr>
          </a:p>
        </p:txBody>
      </p:sp>
      <p:cxnSp>
        <p:nvCxnSpPr>
          <p:cNvPr id="14" name="Straight Arrow Connector 13">
            <a:extLst>
              <a:ext uri="{FF2B5EF4-FFF2-40B4-BE49-F238E27FC236}">
                <a16:creationId xmlns:a16="http://schemas.microsoft.com/office/drawing/2014/main" id="{E9CEF3BF-A1C0-4CA3-B9F2-79F2FD55EF30}"/>
              </a:ext>
            </a:extLst>
          </p:cNvPr>
          <p:cNvCxnSpPr>
            <a:cxnSpLocks/>
            <a:stCxn id="9" idx="4"/>
            <a:endCxn id="16" idx="0"/>
          </p:cNvCxnSpPr>
          <p:nvPr/>
        </p:nvCxnSpPr>
        <p:spPr>
          <a:xfrm>
            <a:off x="4535453" y="2748567"/>
            <a:ext cx="0" cy="23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EED9034-C8EC-42CF-B551-212C3F9FDCCB}"/>
              </a:ext>
            </a:extLst>
          </p:cNvPr>
          <p:cNvSpPr/>
          <p:nvPr/>
        </p:nvSpPr>
        <p:spPr>
          <a:xfrm>
            <a:off x="3872006" y="2984244"/>
            <a:ext cx="1326894" cy="383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Input direction</a:t>
            </a:r>
          </a:p>
        </p:txBody>
      </p:sp>
      <p:cxnSp>
        <p:nvCxnSpPr>
          <p:cNvPr id="94" name="Straight Arrow Connector 93">
            <a:extLst>
              <a:ext uri="{FF2B5EF4-FFF2-40B4-BE49-F238E27FC236}">
                <a16:creationId xmlns:a16="http://schemas.microsoft.com/office/drawing/2014/main" id="{EA05D173-A68A-4740-A17F-BA68ED224454}"/>
              </a:ext>
            </a:extLst>
          </p:cNvPr>
          <p:cNvCxnSpPr>
            <a:cxnSpLocks/>
            <a:stCxn id="16" idx="4"/>
            <a:endCxn id="95" idx="0"/>
          </p:cNvCxnSpPr>
          <p:nvPr/>
        </p:nvCxnSpPr>
        <p:spPr>
          <a:xfrm flipH="1">
            <a:off x="4519613" y="3367749"/>
            <a:ext cx="15840" cy="2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79F04138-2E39-4A75-88A7-C32A68EB0E6F}"/>
              </a:ext>
            </a:extLst>
          </p:cNvPr>
          <p:cNvSpPr/>
          <p:nvPr/>
        </p:nvSpPr>
        <p:spPr>
          <a:xfrm>
            <a:off x="3752850" y="3603427"/>
            <a:ext cx="1533525" cy="2450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Valid</a:t>
            </a:r>
          </a:p>
        </p:txBody>
      </p:sp>
      <p:cxnSp>
        <p:nvCxnSpPr>
          <p:cNvPr id="97" name="Straight Arrow Connector 96">
            <a:extLst>
              <a:ext uri="{FF2B5EF4-FFF2-40B4-BE49-F238E27FC236}">
                <a16:creationId xmlns:a16="http://schemas.microsoft.com/office/drawing/2014/main" id="{A4BF1338-D119-4AA3-A63B-5A06E6416099}"/>
              </a:ext>
            </a:extLst>
          </p:cNvPr>
          <p:cNvCxnSpPr>
            <a:cxnSpLocks/>
            <a:stCxn id="95" idx="4"/>
            <a:endCxn id="98" idx="0"/>
          </p:cNvCxnSpPr>
          <p:nvPr/>
        </p:nvCxnSpPr>
        <p:spPr>
          <a:xfrm>
            <a:off x="4519613" y="3848519"/>
            <a:ext cx="0" cy="20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4270C55-D06F-4670-AF72-60D92471093A}"/>
              </a:ext>
            </a:extLst>
          </p:cNvPr>
          <p:cNvSpPr/>
          <p:nvPr/>
        </p:nvSpPr>
        <p:spPr>
          <a:xfrm>
            <a:off x="3856165" y="4051927"/>
            <a:ext cx="1326895" cy="2450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Next Room</a:t>
            </a:r>
          </a:p>
        </p:txBody>
      </p:sp>
      <p:sp>
        <p:nvSpPr>
          <p:cNvPr id="4" name="Oval 3">
            <a:extLst>
              <a:ext uri="{FF2B5EF4-FFF2-40B4-BE49-F238E27FC236}">
                <a16:creationId xmlns:a16="http://schemas.microsoft.com/office/drawing/2014/main" id="{391D643A-6F89-431B-8A17-792932948AAE}"/>
              </a:ext>
            </a:extLst>
          </p:cNvPr>
          <p:cNvSpPr/>
          <p:nvPr/>
        </p:nvSpPr>
        <p:spPr>
          <a:xfrm>
            <a:off x="3910108" y="1996149"/>
            <a:ext cx="1250691" cy="270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START</a:t>
            </a:r>
          </a:p>
          <a:p>
            <a:pPr algn="ctr"/>
            <a:endParaRPr lang="en-US" dirty="0">
              <a:solidFill>
                <a:schemeClr val="tx1"/>
              </a:solidFill>
            </a:endParaRPr>
          </a:p>
        </p:txBody>
      </p:sp>
      <p:cxnSp>
        <p:nvCxnSpPr>
          <p:cNvPr id="109" name="Straight Arrow Connector 108">
            <a:extLst>
              <a:ext uri="{FF2B5EF4-FFF2-40B4-BE49-F238E27FC236}">
                <a16:creationId xmlns:a16="http://schemas.microsoft.com/office/drawing/2014/main" id="{1B8697F5-4A52-40C1-AF70-D9A9D645E414}"/>
              </a:ext>
            </a:extLst>
          </p:cNvPr>
          <p:cNvCxnSpPr>
            <a:cxnSpLocks/>
            <a:stCxn id="98" idx="4"/>
            <a:endCxn id="110" idx="0"/>
          </p:cNvCxnSpPr>
          <p:nvPr/>
        </p:nvCxnSpPr>
        <p:spPr>
          <a:xfrm>
            <a:off x="4519613" y="4297020"/>
            <a:ext cx="0" cy="1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5DDCE2A0-F4E8-43B8-9A06-F6F34C64E3F0}"/>
              </a:ext>
            </a:extLst>
          </p:cNvPr>
          <p:cNvSpPr/>
          <p:nvPr/>
        </p:nvSpPr>
        <p:spPr>
          <a:xfrm>
            <a:off x="3567306" y="4472568"/>
            <a:ext cx="1904614" cy="270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Activity Available</a:t>
            </a:r>
          </a:p>
        </p:txBody>
      </p:sp>
      <p:sp>
        <p:nvSpPr>
          <p:cNvPr id="174" name="Oval 173">
            <a:extLst>
              <a:ext uri="{FF2B5EF4-FFF2-40B4-BE49-F238E27FC236}">
                <a16:creationId xmlns:a16="http://schemas.microsoft.com/office/drawing/2014/main" id="{3191AA25-A461-41AF-A11A-0248E61A0209}"/>
              </a:ext>
            </a:extLst>
          </p:cNvPr>
          <p:cNvSpPr/>
          <p:nvPr/>
        </p:nvSpPr>
        <p:spPr>
          <a:xfrm>
            <a:off x="3617214" y="4981575"/>
            <a:ext cx="1804795" cy="270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Ask Activity</a:t>
            </a:r>
          </a:p>
        </p:txBody>
      </p:sp>
      <p:sp>
        <p:nvSpPr>
          <p:cNvPr id="175" name="Oval 174">
            <a:extLst>
              <a:ext uri="{FF2B5EF4-FFF2-40B4-BE49-F238E27FC236}">
                <a16:creationId xmlns:a16="http://schemas.microsoft.com/office/drawing/2014/main" id="{50D04E89-0610-4A3F-87DF-BCFD6C426A96}"/>
              </a:ext>
            </a:extLst>
          </p:cNvPr>
          <p:cNvSpPr/>
          <p:nvPr/>
        </p:nvSpPr>
        <p:spPr>
          <a:xfrm>
            <a:off x="3617213" y="5387645"/>
            <a:ext cx="1804795" cy="2707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Valid</a:t>
            </a:r>
          </a:p>
        </p:txBody>
      </p:sp>
      <p:sp>
        <p:nvSpPr>
          <p:cNvPr id="176" name="Oval 175">
            <a:extLst>
              <a:ext uri="{FF2B5EF4-FFF2-40B4-BE49-F238E27FC236}">
                <a16:creationId xmlns:a16="http://schemas.microsoft.com/office/drawing/2014/main" id="{FB5BA579-736F-4A67-AD93-890A32CDF7EE}"/>
              </a:ext>
            </a:extLst>
          </p:cNvPr>
          <p:cNvSpPr/>
          <p:nvPr/>
        </p:nvSpPr>
        <p:spPr>
          <a:xfrm>
            <a:off x="3617213" y="5793714"/>
            <a:ext cx="1804795" cy="2707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Execute Activity</a:t>
            </a:r>
          </a:p>
        </p:txBody>
      </p:sp>
      <p:sp>
        <p:nvSpPr>
          <p:cNvPr id="177" name="Oval 176">
            <a:extLst>
              <a:ext uri="{FF2B5EF4-FFF2-40B4-BE49-F238E27FC236}">
                <a16:creationId xmlns:a16="http://schemas.microsoft.com/office/drawing/2014/main" id="{6655B932-DDA3-419A-B850-C3D5E031FB41}"/>
              </a:ext>
            </a:extLst>
          </p:cNvPr>
          <p:cNvSpPr/>
          <p:nvPr/>
        </p:nvSpPr>
        <p:spPr>
          <a:xfrm>
            <a:off x="3617212" y="6279252"/>
            <a:ext cx="1804795" cy="251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STOP</a:t>
            </a:r>
          </a:p>
        </p:txBody>
      </p:sp>
      <p:cxnSp>
        <p:nvCxnSpPr>
          <p:cNvPr id="179" name="Straight Arrow Connector 178">
            <a:extLst>
              <a:ext uri="{FF2B5EF4-FFF2-40B4-BE49-F238E27FC236}">
                <a16:creationId xmlns:a16="http://schemas.microsoft.com/office/drawing/2014/main" id="{73E3B37A-F1F7-42FD-A2DC-8EDA46081216}"/>
              </a:ext>
            </a:extLst>
          </p:cNvPr>
          <p:cNvCxnSpPr>
            <a:stCxn id="110" idx="4"/>
            <a:endCxn id="174" idx="0"/>
          </p:cNvCxnSpPr>
          <p:nvPr/>
        </p:nvCxnSpPr>
        <p:spPr>
          <a:xfrm flipH="1">
            <a:off x="4519612" y="4743282"/>
            <a:ext cx="1" cy="2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6B92FB8-3671-4370-B895-E6CF057BB4CD}"/>
              </a:ext>
            </a:extLst>
          </p:cNvPr>
          <p:cNvCxnSpPr>
            <a:stCxn id="174" idx="4"/>
            <a:endCxn id="175" idx="0"/>
          </p:cNvCxnSpPr>
          <p:nvPr/>
        </p:nvCxnSpPr>
        <p:spPr>
          <a:xfrm flipH="1">
            <a:off x="4519611" y="5252289"/>
            <a:ext cx="1" cy="13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475F0EA4-A434-4B4E-99E7-B6C0A5FE078B}"/>
              </a:ext>
            </a:extLst>
          </p:cNvPr>
          <p:cNvCxnSpPr>
            <a:stCxn id="175" idx="4"/>
            <a:endCxn id="176" idx="0"/>
          </p:cNvCxnSpPr>
          <p:nvPr/>
        </p:nvCxnSpPr>
        <p:spPr>
          <a:xfrm>
            <a:off x="4519611" y="5658358"/>
            <a:ext cx="0" cy="13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63199F-8E89-474C-BDBF-88949A03A863}"/>
              </a:ext>
            </a:extLst>
          </p:cNvPr>
          <p:cNvCxnSpPr>
            <a:stCxn id="176" idx="4"/>
            <a:endCxn id="177" idx="0"/>
          </p:cNvCxnSpPr>
          <p:nvPr/>
        </p:nvCxnSpPr>
        <p:spPr>
          <a:xfrm flipH="1">
            <a:off x="4519610" y="6064427"/>
            <a:ext cx="1" cy="21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4257423-F687-49F2-BCB8-D30D401EDFE8}"/>
              </a:ext>
            </a:extLst>
          </p:cNvPr>
          <p:cNvCxnSpPr>
            <a:cxnSpLocks/>
            <a:stCxn id="95" idx="6"/>
            <a:endCxn id="4" idx="6"/>
          </p:cNvCxnSpPr>
          <p:nvPr/>
        </p:nvCxnSpPr>
        <p:spPr>
          <a:xfrm flipH="1" flipV="1">
            <a:off x="5160799" y="2131506"/>
            <a:ext cx="125576" cy="1594467"/>
          </a:xfrm>
          <a:prstGeom prst="bentConnector3">
            <a:avLst>
              <a:gd name="adj1" fmla="val -9026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Connector: Elbow 233">
            <a:extLst>
              <a:ext uri="{FF2B5EF4-FFF2-40B4-BE49-F238E27FC236}">
                <a16:creationId xmlns:a16="http://schemas.microsoft.com/office/drawing/2014/main" id="{752F0029-8F6A-4194-BE46-3B3807035884}"/>
              </a:ext>
            </a:extLst>
          </p:cNvPr>
          <p:cNvCxnSpPr>
            <a:cxnSpLocks/>
            <a:stCxn id="4" idx="6"/>
            <a:endCxn id="175" idx="6"/>
          </p:cNvCxnSpPr>
          <p:nvPr/>
        </p:nvCxnSpPr>
        <p:spPr>
          <a:xfrm>
            <a:off x="5160799" y="2131506"/>
            <a:ext cx="261209" cy="3391496"/>
          </a:xfrm>
          <a:prstGeom prst="bentConnector3">
            <a:avLst>
              <a:gd name="adj1" fmla="val 1452853"/>
            </a:avLst>
          </a:prstGeom>
        </p:spPr>
        <p:style>
          <a:lnRef idx="1">
            <a:schemeClr val="accent1"/>
          </a:lnRef>
          <a:fillRef idx="0">
            <a:schemeClr val="accent1"/>
          </a:fillRef>
          <a:effectRef idx="0">
            <a:schemeClr val="accent1"/>
          </a:effectRef>
          <a:fontRef idx="minor">
            <a:schemeClr val="tx1"/>
          </a:fontRef>
        </p:style>
      </p:cxnSp>
      <p:cxnSp>
        <p:nvCxnSpPr>
          <p:cNvPr id="237" name="Connector: Elbow 236">
            <a:extLst>
              <a:ext uri="{FF2B5EF4-FFF2-40B4-BE49-F238E27FC236}">
                <a16:creationId xmlns:a16="http://schemas.microsoft.com/office/drawing/2014/main" id="{D014A0A6-9C6E-48D7-8663-713DB9400996}"/>
              </a:ext>
            </a:extLst>
          </p:cNvPr>
          <p:cNvCxnSpPr>
            <a:cxnSpLocks/>
            <a:stCxn id="4" idx="6"/>
            <a:endCxn id="110" idx="6"/>
          </p:cNvCxnSpPr>
          <p:nvPr/>
        </p:nvCxnSpPr>
        <p:spPr>
          <a:xfrm>
            <a:off x="5160799" y="2131506"/>
            <a:ext cx="311121" cy="2476419"/>
          </a:xfrm>
          <a:prstGeom prst="bentConnector3">
            <a:avLst>
              <a:gd name="adj1" fmla="val 856193"/>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91CD022-BA11-41BB-9C2D-12B323D54E1F}"/>
              </a:ext>
            </a:extLst>
          </p:cNvPr>
          <p:cNvCxnSpPr>
            <a:cxnSpLocks/>
          </p:cNvCxnSpPr>
          <p:nvPr/>
        </p:nvCxnSpPr>
        <p:spPr>
          <a:xfrm>
            <a:off x="2105025" y="2131506"/>
            <a:ext cx="7922" cy="406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E2B650A-92F7-4CA3-B65F-9BA690BAAE9B}"/>
              </a:ext>
            </a:extLst>
          </p:cNvPr>
          <p:cNvCxnSpPr>
            <a:cxnSpLocks/>
          </p:cNvCxnSpPr>
          <p:nvPr/>
        </p:nvCxnSpPr>
        <p:spPr>
          <a:xfrm flipV="1">
            <a:off x="2112947" y="6171839"/>
            <a:ext cx="2406662" cy="24730"/>
          </a:xfrm>
          <a:prstGeom prst="line">
            <a:avLst/>
          </a:prstGeom>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264D4D8A-CB7D-4AC1-8467-A1D6558462E4}"/>
              </a:ext>
            </a:extLst>
          </p:cNvPr>
          <p:cNvSpPr txBox="1"/>
          <p:nvPr/>
        </p:nvSpPr>
        <p:spPr>
          <a:xfrm>
            <a:off x="5529163" y="3143250"/>
            <a:ext cx="62534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90" name="TextBox 289">
            <a:extLst>
              <a:ext uri="{FF2B5EF4-FFF2-40B4-BE49-F238E27FC236}">
                <a16:creationId xmlns:a16="http://schemas.microsoft.com/office/drawing/2014/main" id="{FDE13148-66AC-4D70-8087-564CFED74A4D}"/>
              </a:ext>
            </a:extLst>
          </p:cNvPr>
          <p:cNvSpPr txBox="1"/>
          <p:nvPr/>
        </p:nvSpPr>
        <p:spPr>
          <a:xfrm>
            <a:off x="5715000" y="4071550"/>
            <a:ext cx="62534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91" name="TextBox 290">
            <a:extLst>
              <a:ext uri="{FF2B5EF4-FFF2-40B4-BE49-F238E27FC236}">
                <a16:creationId xmlns:a16="http://schemas.microsoft.com/office/drawing/2014/main" id="{1B896582-A3CE-416B-A6B8-5CB3F5C0DED9}"/>
              </a:ext>
            </a:extLst>
          </p:cNvPr>
          <p:cNvSpPr txBox="1"/>
          <p:nvPr/>
        </p:nvSpPr>
        <p:spPr>
          <a:xfrm>
            <a:off x="5783326" y="5057642"/>
            <a:ext cx="62534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92" name="TextBox 291">
            <a:extLst>
              <a:ext uri="{FF2B5EF4-FFF2-40B4-BE49-F238E27FC236}">
                <a16:creationId xmlns:a16="http://schemas.microsoft.com/office/drawing/2014/main" id="{3667D7EF-ED1E-4435-9009-05DEB3570E95}"/>
              </a:ext>
            </a:extLst>
          </p:cNvPr>
          <p:cNvSpPr txBox="1"/>
          <p:nvPr/>
        </p:nvSpPr>
        <p:spPr>
          <a:xfrm>
            <a:off x="4598825" y="3798463"/>
            <a:ext cx="6000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96" name="TextBox 295">
            <a:extLst>
              <a:ext uri="{FF2B5EF4-FFF2-40B4-BE49-F238E27FC236}">
                <a16:creationId xmlns:a16="http://schemas.microsoft.com/office/drawing/2014/main" id="{B2504E36-5773-46E5-89EA-F501B8D2AF52}"/>
              </a:ext>
            </a:extLst>
          </p:cNvPr>
          <p:cNvSpPr txBox="1"/>
          <p:nvPr/>
        </p:nvSpPr>
        <p:spPr>
          <a:xfrm>
            <a:off x="4575737" y="4725661"/>
            <a:ext cx="6000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97" name="TextBox 296">
            <a:extLst>
              <a:ext uri="{FF2B5EF4-FFF2-40B4-BE49-F238E27FC236}">
                <a16:creationId xmlns:a16="http://schemas.microsoft.com/office/drawing/2014/main" id="{B84EE089-655E-4A72-B55A-70EB70775072}"/>
              </a:ext>
            </a:extLst>
          </p:cNvPr>
          <p:cNvSpPr txBox="1"/>
          <p:nvPr/>
        </p:nvSpPr>
        <p:spPr>
          <a:xfrm>
            <a:off x="4679786" y="5591932"/>
            <a:ext cx="6000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cxnSp>
        <p:nvCxnSpPr>
          <p:cNvPr id="374" name="Straight Arrow Connector 373">
            <a:extLst>
              <a:ext uri="{FF2B5EF4-FFF2-40B4-BE49-F238E27FC236}">
                <a16:creationId xmlns:a16="http://schemas.microsoft.com/office/drawing/2014/main" id="{A115B285-B27A-4688-94C7-3A592EC727FC}"/>
              </a:ext>
            </a:extLst>
          </p:cNvPr>
          <p:cNvCxnSpPr>
            <a:endCxn id="4" idx="2"/>
          </p:cNvCxnSpPr>
          <p:nvPr/>
        </p:nvCxnSpPr>
        <p:spPr>
          <a:xfrm>
            <a:off x="2105025" y="2131506"/>
            <a:ext cx="1805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Flowchart: Get an Item</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sz="120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368026A5-EE26-47CB-8958-61A14D287B5E}"/>
              </a:ext>
            </a:extLst>
          </p:cNvPr>
          <p:cNvSpPr/>
          <p:nvPr/>
        </p:nvSpPr>
        <p:spPr>
          <a:xfrm>
            <a:off x="5419725" y="2180882"/>
            <a:ext cx="1352550" cy="364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START</a:t>
            </a:r>
          </a:p>
        </p:txBody>
      </p:sp>
      <p:sp>
        <p:nvSpPr>
          <p:cNvPr id="14" name="Oval 13">
            <a:extLst>
              <a:ext uri="{FF2B5EF4-FFF2-40B4-BE49-F238E27FC236}">
                <a16:creationId xmlns:a16="http://schemas.microsoft.com/office/drawing/2014/main" id="{A572A88F-3BA9-49B8-A3C5-F6E72FD012E9}"/>
              </a:ext>
            </a:extLst>
          </p:cNvPr>
          <p:cNvSpPr/>
          <p:nvPr/>
        </p:nvSpPr>
        <p:spPr>
          <a:xfrm>
            <a:off x="5474493" y="2696353"/>
            <a:ext cx="1238250" cy="364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Enter room</a:t>
            </a:r>
          </a:p>
        </p:txBody>
      </p:sp>
      <p:sp>
        <p:nvSpPr>
          <p:cNvPr id="15" name="Oval 14">
            <a:extLst>
              <a:ext uri="{FF2B5EF4-FFF2-40B4-BE49-F238E27FC236}">
                <a16:creationId xmlns:a16="http://schemas.microsoft.com/office/drawing/2014/main" id="{626A719D-11AA-4B2C-9D93-F0CB38D0AEC9}"/>
              </a:ext>
            </a:extLst>
          </p:cNvPr>
          <p:cNvSpPr/>
          <p:nvPr/>
        </p:nvSpPr>
        <p:spPr>
          <a:xfrm>
            <a:off x="5269703" y="3258113"/>
            <a:ext cx="1647830" cy="301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Display room</a:t>
            </a:r>
          </a:p>
        </p:txBody>
      </p:sp>
      <p:sp>
        <p:nvSpPr>
          <p:cNvPr id="16" name="Oval 15">
            <a:extLst>
              <a:ext uri="{FF2B5EF4-FFF2-40B4-BE49-F238E27FC236}">
                <a16:creationId xmlns:a16="http://schemas.microsoft.com/office/drawing/2014/main" id="{B9838CFC-80F1-4B16-BB6D-A8FD1DF8739F}"/>
              </a:ext>
            </a:extLst>
          </p:cNvPr>
          <p:cNvSpPr/>
          <p:nvPr/>
        </p:nvSpPr>
        <p:spPr>
          <a:xfrm>
            <a:off x="5419725" y="3773239"/>
            <a:ext cx="1352550" cy="301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Select room</a:t>
            </a:r>
          </a:p>
        </p:txBody>
      </p:sp>
      <p:sp>
        <p:nvSpPr>
          <p:cNvPr id="17" name="Oval 16">
            <a:extLst>
              <a:ext uri="{FF2B5EF4-FFF2-40B4-BE49-F238E27FC236}">
                <a16:creationId xmlns:a16="http://schemas.microsoft.com/office/drawing/2014/main" id="{043B3A90-5D9F-4B20-9C6B-2C6A68FEB7A2}"/>
              </a:ext>
            </a:extLst>
          </p:cNvPr>
          <p:cNvSpPr/>
          <p:nvPr/>
        </p:nvSpPr>
        <p:spPr>
          <a:xfrm>
            <a:off x="5269703" y="4282559"/>
            <a:ext cx="1647830" cy="364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Add item/leave</a:t>
            </a:r>
          </a:p>
        </p:txBody>
      </p:sp>
      <p:sp>
        <p:nvSpPr>
          <p:cNvPr id="18" name="Oval 17">
            <a:extLst>
              <a:ext uri="{FF2B5EF4-FFF2-40B4-BE49-F238E27FC236}">
                <a16:creationId xmlns:a16="http://schemas.microsoft.com/office/drawing/2014/main" id="{CE7E62BB-6581-4F69-9DF6-1937320E827C}"/>
              </a:ext>
            </a:extLst>
          </p:cNvPr>
          <p:cNvSpPr/>
          <p:nvPr/>
        </p:nvSpPr>
        <p:spPr>
          <a:xfrm>
            <a:off x="5464967" y="4857477"/>
            <a:ext cx="1257301" cy="262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Input</a:t>
            </a:r>
          </a:p>
        </p:txBody>
      </p:sp>
      <p:sp>
        <p:nvSpPr>
          <p:cNvPr id="20" name="Oval 19">
            <a:extLst>
              <a:ext uri="{FF2B5EF4-FFF2-40B4-BE49-F238E27FC236}">
                <a16:creationId xmlns:a16="http://schemas.microsoft.com/office/drawing/2014/main" id="{37546310-E4C8-419F-A6B0-E3C507CC8E3A}"/>
              </a:ext>
            </a:extLst>
          </p:cNvPr>
          <p:cNvSpPr/>
          <p:nvPr/>
        </p:nvSpPr>
        <p:spPr>
          <a:xfrm>
            <a:off x="5269703" y="5306367"/>
            <a:ext cx="1647830" cy="301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Save Inventory</a:t>
            </a:r>
          </a:p>
        </p:txBody>
      </p:sp>
      <p:sp>
        <p:nvSpPr>
          <p:cNvPr id="21" name="Oval 20">
            <a:extLst>
              <a:ext uri="{FF2B5EF4-FFF2-40B4-BE49-F238E27FC236}">
                <a16:creationId xmlns:a16="http://schemas.microsoft.com/office/drawing/2014/main" id="{00D11F2B-7EE4-4873-833E-3FE268BBDEF9}"/>
              </a:ext>
            </a:extLst>
          </p:cNvPr>
          <p:cNvSpPr/>
          <p:nvPr/>
        </p:nvSpPr>
        <p:spPr>
          <a:xfrm>
            <a:off x="5337571" y="5813827"/>
            <a:ext cx="1533525" cy="310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Stop</a:t>
            </a:r>
          </a:p>
        </p:txBody>
      </p:sp>
      <p:cxnSp>
        <p:nvCxnSpPr>
          <p:cNvPr id="23" name="Straight Arrow Connector 22">
            <a:extLst>
              <a:ext uri="{FF2B5EF4-FFF2-40B4-BE49-F238E27FC236}">
                <a16:creationId xmlns:a16="http://schemas.microsoft.com/office/drawing/2014/main" id="{600CCEB4-451F-4DBE-8859-C78333796BBC}"/>
              </a:ext>
            </a:extLst>
          </p:cNvPr>
          <p:cNvCxnSpPr>
            <a:stCxn id="13" idx="4"/>
            <a:endCxn id="14" idx="0"/>
          </p:cNvCxnSpPr>
          <p:nvPr/>
        </p:nvCxnSpPr>
        <p:spPr>
          <a:xfrm flipH="1">
            <a:off x="6093618" y="2545081"/>
            <a:ext cx="2382" cy="151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D15C4C-DD10-44F1-B823-DC0E7347D9E9}"/>
              </a:ext>
            </a:extLst>
          </p:cNvPr>
          <p:cNvCxnSpPr>
            <a:cxnSpLocks/>
            <a:stCxn id="14" idx="4"/>
            <a:endCxn id="15" idx="0"/>
          </p:cNvCxnSpPr>
          <p:nvPr/>
        </p:nvCxnSpPr>
        <p:spPr>
          <a:xfrm>
            <a:off x="6093618" y="3060552"/>
            <a:ext cx="0"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0B3A4F7-BC28-4F74-915C-4BCA5D6579F1}"/>
              </a:ext>
            </a:extLst>
          </p:cNvPr>
          <p:cNvCxnSpPr>
            <a:cxnSpLocks/>
            <a:stCxn id="15" idx="4"/>
            <a:endCxn id="16" idx="0"/>
          </p:cNvCxnSpPr>
          <p:nvPr/>
        </p:nvCxnSpPr>
        <p:spPr>
          <a:xfrm>
            <a:off x="6093618" y="3559967"/>
            <a:ext cx="2382" cy="21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49E987A-FC4D-49B1-9807-2F7EF87B3875}"/>
              </a:ext>
            </a:extLst>
          </p:cNvPr>
          <p:cNvCxnSpPr>
            <a:cxnSpLocks/>
            <a:stCxn id="17" idx="4"/>
            <a:endCxn id="18" idx="0"/>
          </p:cNvCxnSpPr>
          <p:nvPr/>
        </p:nvCxnSpPr>
        <p:spPr>
          <a:xfrm>
            <a:off x="6093618" y="4646758"/>
            <a:ext cx="0" cy="21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AF9A36-5F7B-44B5-B1DB-27E523880D1E}"/>
              </a:ext>
            </a:extLst>
          </p:cNvPr>
          <p:cNvCxnSpPr>
            <a:cxnSpLocks/>
            <a:stCxn id="18" idx="4"/>
            <a:endCxn id="20" idx="0"/>
          </p:cNvCxnSpPr>
          <p:nvPr/>
        </p:nvCxnSpPr>
        <p:spPr>
          <a:xfrm>
            <a:off x="6093618" y="5120367"/>
            <a:ext cx="0" cy="1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E2C77E-E379-409A-9710-E3F69AE30FEE}"/>
              </a:ext>
            </a:extLst>
          </p:cNvPr>
          <p:cNvCxnSpPr>
            <a:cxnSpLocks/>
            <a:stCxn id="20" idx="4"/>
            <a:endCxn id="21" idx="0"/>
          </p:cNvCxnSpPr>
          <p:nvPr/>
        </p:nvCxnSpPr>
        <p:spPr>
          <a:xfrm>
            <a:off x="6093618" y="5608221"/>
            <a:ext cx="10716" cy="20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BF4F45E-A07A-4BA9-9EB4-A0FEEFDC469E}"/>
              </a:ext>
            </a:extLst>
          </p:cNvPr>
          <p:cNvCxnSpPr>
            <a:cxnSpLocks/>
            <a:stCxn id="16" idx="4"/>
            <a:endCxn id="17" idx="0"/>
          </p:cNvCxnSpPr>
          <p:nvPr/>
        </p:nvCxnSpPr>
        <p:spPr>
          <a:xfrm flipH="1">
            <a:off x="6093618" y="4075093"/>
            <a:ext cx="2382" cy="20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48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ED95EB-3526-4CE7-8060-15AB3204068D}">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4080227C-3B9D-4C84-BCF0-9C742F7478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CE51B33-765F-48BE-BF7D-D076854422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1453</TotalTime>
  <Words>275</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Garamond</vt:lpstr>
      <vt:lpstr>Lato</vt:lpstr>
      <vt:lpstr>Times New Roman</vt:lpstr>
      <vt:lpstr>Savon</vt:lpstr>
      <vt:lpstr>Project One:</vt:lpstr>
      <vt:lpstr>Miracle Mall: Getting ready for vacation!</vt:lpstr>
      <vt:lpstr>Miracle Mall: Getting ready for vacation!</vt:lpstr>
      <vt:lpstr>Flowchart: Move Between Rooms</vt:lpstr>
      <vt:lpstr>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Jenette Williams</cp:lastModifiedBy>
  <cp:revision>8</cp:revision>
  <dcterms:created xsi:type="dcterms:W3CDTF">2020-07-28T16:50:56Z</dcterms:created>
  <dcterms:modified xsi:type="dcterms:W3CDTF">2025-04-27T00:14:56Z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