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3" r:id="rId9"/>
    <p:sldId id="272" r:id="rId10"/>
    <p:sldId id="270" r:id="rId11"/>
    <p:sldId id="271" r:id="rId12"/>
    <p:sldId id="26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091" autoAdjust="0"/>
  </p:normalViewPr>
  <p:slideViewPr>
    <p:cSldViewPr>
      <p:cViewPr>
        <p:scale>
          <a:sx n="80" d="100"/>
          <a:sy n="80" d="100"/>
        </p:scale>
        <p:origin x="-108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A5161-D809-44F7-A1E4-95C13F29617C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796D9-4E4B-4007-9794-8BEC4F379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726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3BF65-49BC-461F-9AD5-612A1F2CB145}" type="datetimeFigureOut">
              <a:rPr lang="zh-TW" altLang="en-US" smtClean="0"/>
              <a:t>2015/4/27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C318-8F00-4CBB-93E9-EA7563C9C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71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Baidu Map API</a:t>
            </a:r>
          </a:p>
          <a:p>
            <a:r>
              <a:rPr lang="en-US" altLang="zh-TW" dirty="0" smtClean="0"/>
              <a:t>http://developer.baidu.com/map/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Google Map API</a:t>
            </a:r>
          </a:p>
          <a:p>
            <a:r>
              <a:rPr lang="en-US" altLang="zh-TW" dirty="0" smtClean="0"/>
              <a:t>https://developers.google.com/maps/web/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Bing Map</a:t>
            </a:r>
            <a:r>
              <a:rPr lang="en-US" altLang="zh-TW" baseline="0" dirty="0" smtClean="0"/>
              <a:t> API</a:t>
            </a:r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OpenLayers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ArcGIS Web API</a:t>
            </a:r>
          </a:p>
          <a:p>
            <a:r>
              <a:rPr lang="en-US" altLang="zh-TW" baseline="0" smtClean="0"/>
              <a:t>https://developers.arcgis.com/en/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err="1" smtClean="0"/>
              <a:t>OpenStreetMap</a:t>
            </a:r>
            <a:r>
              <a:rPr lang="en-US" altLang="zh-TW" baseline="0" dirty="0" smtClean="0"/>
              <a:t>(OSM) API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Leaflet API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Open-Source JavaScript Library for Mobile-Friendly Interactive Maps</a:t>
            </a:r>
          </a:p>
          <a:p>
            <a:r>
              <a:rPr lang="en-US" altLang="zh-TW" dirty="0" smtClean="0"/>
              <a:t>http://leafletjs.com/reference.html</a:t>
            </a:r>
          </a:p>
          <a:p>
            <a:r>
              <a:rPr lang="en-US" altLang="zh-TW" dirty="0" smtClean="0"/>
              <a:t>http://slides.com/rohs/leaflet-js#/</a:t>
            </a:r>
          </a:p>
          <a:p>
            <a:r>
              <a:rPr lang="en-US" altLang="zh-TW" dirty="0" smtClean="0"/>
              <a:t>http://tools.geofabrik.de/mc/#13/40.8177/-96.6536&amp;num=4&amp;mt0=google-hybrid&amp;mt1=google-map&amp;mt2=bing-map&amp;mt3=mapnik-german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TGOS MAP API (Web)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開發人員指南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http://api.tgos.nat.gov.tw/TGOS_MAP_API/Web/Default.aspx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C318-8F00-4CBB-93E9-EA7563C9C19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33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http://pai.baidu.com/?from=pcmap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C318-8F00-4CBB-93E9-EA7563C9C19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95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URI wiki :  0227840042  </a:t>
            </a:r>
            <a:r>
              <a:rPr lang="zh-TW" altLang="en-US" dirty="0" smtClean="0"/>
              <a:t>劉小姐  電子化服務平台</a:t>
            </a:r>
            <a:endParaRPr lang="en-US" altLang="zh-TW" dirty="0" smtClean="0"/>
          </a:p>
          <a:p>
            <a:r>
              <a:rPr lang="en-US" altLang="zh-TW" dirty="0" smtClean="0"/>
              <a:t>http://zh.wikipedia.org/wiki/%E7%BB%9F%E4%B8%80%E8%B5%84%E6%BA%90%E6%A0%87%E5%BF%97%E7%AC%A6#.E7.BB.9D.E5.AF.B9URI.E7.9A.84.E4.BE.8B.E5.AD.90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车辆管理行业（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位置穿戴（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O2O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配送行业（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）、位置智能穿戴（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C318-8F00-4CBB-93E9-EA7563C9C19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34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http://developer.baidu.com/map/jsdemo.htm#a1_2</a:t>
            </a:r>
          </a:p>
          <a:p>
            <a:r>
              <a:rPr lang="zh-TW" altLang="en-US" dirty="0" smtClean="0"/>
              <a:t>大眾版支援環境：</a:t>
            </a:r>
            <a:endParaRPr lang="en-US" altLang="zh-TW" dirty="0" smtClean="0"/>
          </a:p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流覽器：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 6.0+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 3.6+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 9.0+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Safari 3.0+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作業系統：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移動平臺：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C318-8F00-4CBB-93E9-EA7563C9C19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2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Demo </a:t>
            </a:r>
            <a:r>
              <a:rPr lang="zh-TW" altLang="en-US" dirty="0" smtClean="0"/>
              <a:t>天氣組件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http://developer.baidu.com/map/index.php?title=webcomponent/guide/weather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C318-8F00-4CBB-93E9-EA7563C9C19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88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行車路線規劃 </a:t>
            </a:r>
            <a:endParaRPr lang="en-US" altLang="zh-TW" dirty="0" smtClean="0"/>
          </a:p>
          <a:p>
            <a:r>
              <a:rPr lang="en-US" altLang="zh-TW" dirty="0" err="1" smtClean="0"/>
              <a:t>driving.search</a:t>
            </a:r>
            <a:r>
              <a:rPr lang="en-US" altLang="zh-TW" dirty="0" smtClean="0"/>
              <a:t>(p1, p2, p3,{waypoints:["</a:t>
            </a:r>
            <a:r>
              <a:rPr lang="zh-TW" altLang="en-US" dirty="0" smtClean="0"/>
              <a:t>中华民族园</a:t>
            </a:r>
            <a:r>
              <a:rPr lang="en-US" altLang="zh-TW" dirty="0" smtClean="0"/>
              <a:t>","</a:t>
            </a:r>
            <a:r>
              <a:rPr lang="zh-TW" altLang="en-US" dirty="0" smtClean="0"/>
              <a:t>中国政法大学</a:t>
            </a:r>
            <a:r>
              <a:rPr lang="en-US" altLang="zh-TW" dirty="0" smtClean="0"/>
              <a:t>" , "</a:t>
            </a:r>
            <a:r>
              <a:rPr lang="zh-CN" altLang="en-US" dirty="0" smtClean="0"/>
              <a:t>对外经贸大学</a:t>
            </a:r>
            <a:r>
              <a:rPr lang="en-US" altLang="zh-TW" dirty="0" smtClean="0"/>
              <a:t>"]});//waypoints</a:t>
            </a:r>
            <a:r>
              <a:rPr lang="zh-TW" altLang="en-US" dirty="0" smtClean="0"/>
              <a:t>表示途经点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C318-8F00-4CBB-93E9-EA7563C9C19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9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http://codebeautify.org/online-json-editor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C318-8F00-4CBB-93E9-EA7563C9C19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07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2015/4/22</a:t>
            </a:r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2015/4/22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altLang="zh-TW" smtClean="0"/>
              <a:t>2015/4/22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 algn="l"/>
            <a:r>
              <a:rPr lang="en-US" altLang="zh-TW" smtClean="0"/>
              <a:t>2015/4/22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2015/4/22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altLang="zh-TW" smtClean="0"/>
              <a:t>2015/4/22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altLang="zh-TW" smtClean="0"/>
              <a:t>2015/4/22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2015/4/22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2015/4/22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2015/4/22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altLang="zh-TW" smtClean="0"/>
              <a:t>2015/4/22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2015/4/22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54F352-BFB9-4E72-B680-F924E78F767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baidu.com/map/index.php?title=car/api/touris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baidu.com/map/index.php?title=car/api/driving" TargetMode="External"/><Relationship Id="rId4" Type="http://schemas.openxmlformats.org/officeDocument/2006/relationships/hyperlink" Target="http://developer.baidu.com/map/index.php?title=car/api/traffi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p.baidu.com/" TargetMode="External"/><Relationship Id="rId2" Type="http://schemas.openxmlformats.org/officeDocument/2006/relationships/hyperlink" Target="http://developer.baidu.com/map/module-mobile.htm#m8_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p.baidu.com/mobile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huiyan.baidu.com/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://bbs.lbsyun.baidu.com/forum.php" TargetMode="External"/><Relationship Id="rId7" Type="http://schemas.openxmlformats.org/officeDocument/2006/relationships/hyperlink" Target="http://developer.baidu.com/" TargetMode="External"/><Relationship Id="rId12" Type="http://schemas.openxmlformats.org/officeDocument/2006/relationships/hyperlink" Target="http://developer.baidu.com/map/static/doc/BaiduMap_JavaScript_API_v2.0_All.zip" TargetMode="External"/><Relationship Id="rId2" Type="http://schemas.openxmlformats.org/officeDocument/2006/relationships/hyperlink" Target="http://developer.baidu.com/map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pistore.baidu.com/" TargetMode="External"/><Relationship Id="rId11" Type="http://schemas.openxmlformats.org/officeDocument/2006/relationships/hyperlink" Target="http://developer.baidu.com/map/static/doc/BaiduMap_URI_API_V2.0_Docs.zip" TargetMode="External"/><Relationship Id="rId5" Type="http://schemas.openxmlformats.org/officeDocument/2006/relationships/hyperlink" Target="http://segmentfault.com/" TargetMode="External"/><Relationship Id="rId10" Type="http://schemas.openxmlformats.org/officeDocument/2006/relationships/hyperlink" Target="http://www.w3.org/TR/components-intro/#introduction" TargetMode="External"/><Relationship Id="rId4" Type="http://schemas.openxmlformats.org/officeDocument/2006/relationships/hyperlink" Target="http://weibo.com/baidudituapi" TargetMode="External"/><Relationship Id="rId9" Type="http://schemas.openxmlformats.org/officeDocument/2006/relationships/hyperlink" Target="http://tieba.baidu.com/f?ie=utf-8&amp;kw=%E7%99%BE%E5%BA%A6%E5%9C%B0%E5%9B%BE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baidu.com/map/" TargetMode="External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bsyun.baidu.com/apiconsole/key/create" TargetMode="External"/><Relationship Id="rId4" Type="http://schemas.openxmlformats.org/officeDocument/2006/relationships/hyperlink" Target="http://lbsyun.baidu.com/apiconsole/ke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baidu.com/map/jsdemo.htm#i2_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baidu.com/map/jsdemo.htm#i5_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9672" y="3861048"/>
            <a:ext cx="7219528" cy="1828800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err="1" smtClean="0"/>
              <a:t>baidu</a:t>
            </a:r>
            <a:r>
              <a:rPr lang="en-US" altLang="zh-TW" dirty="0" smtClean="0"/>
              <a:t> Map(</a:t>
            </a:r>
            <a:r>
              <a:rPr lang="zh-TW" altLang="en-US" dirty="0" smtClean="0"/>
              <a:t>百度圖台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開發介紹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分享人 </a:t>
            </a:r>
            <a:r>
              <a:rPr lang="en-US" altLang="zh-TW" dirty="0" smtClean="0"/>
              <a:t>GARY (</a:t>
            </a:r>
            <a:r>
              <a:rPr lang="zh-TW" altLang="en-US" dirty="0" smtClean="0"/>
              <a:t>楊政豐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F352-BFB9-4E72-B680-F924E78F767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0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服務串接展示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54F352-BFB9-4E72-B680-F924E78F767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旅遊線路查詢 </a:t>
            </a:r>
            <a:r>
              <a:rPr lang="en-US" altLang="zh-TW" dirty="0" smtClean="0"/>
              <a:t>(</a:t>
            </a:r>
            <a:r>
              <a:rPr lang="zh-TW" altLang="en-US" dirty="0" smtClean="0"/>
              <a:t>車聯網</a:t>
            </a:r>
            <a:r>
              <a:rPr lang="en-US" altLang="zh-TW" dirty="0" smtClean="0"/>
              <a:t>API)</a:t>
            </a:r>
          </a:p>
          <a:p>
            <a:pPr lvl="1"/>
            <a:r>
              <a:rPr lang="en-US" altLang="zh-TW" sz="2000" dirty="0">
                <a:hlinkClick r:id="rId3"/>
              </a:rPr>
              <a:t>http://</a:t>
            </a:r>
            <a:r>
              <a:rPr lang="en-US" altLang="zh-TW" sz="2000" dirty="0" smtClean="0">
                <a:hlinkClick r:id="rId3"/>
              </a:rPr>
              <a:t>developer.baidu.com/map/index.php?title=car/api/tourism</a:t>
            </a:r>
            <a:endParaRPr lang="en-US" altLang="zh-TW" sz="2000" dirty="0" smtClean="0"/>
          </a:p>
          <a:p>
            <a:r>
              <a:rPr lang="zh-TW" altLang="en-US" sz="2400" dirty="0" smtClean="0"/>
              <a:t>交通事件查詢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車</a:t>
            </a:r>
            <a:r>
              <a:rPr lang="zh-TW" altLang="en-US" sz="2400" dirty="0"/>
              <a:t>聯網</a:t>
            </a:r>
            <a:r>
              <a:rPr lang="en-US" altLang="zh-TW" sz="2400" dirty="0" smtClean="0"/>
              <a:t>API)</a:t>
            </a:r>
          </a:p>
          <a:p>
            <a:pPr lvl="1"/>
            <a:r>
              <a:rPr lang="en-US" altLang="zh-TW" sz="2100" dirty="0">
                <a:hlinkClick r:id="rId4"/>
              </a:rPr>
              <a:t>http://</a:t>
            </a:r>
            <a:r>
              <a:rPr lang="en-US" altLang="zh-TW" sz="2100" dirty="0" smtClean="0">
                <a:hlinkClick r:id="rId4"/>
              </a:rPr>
              <a:t>developer.baidu.com/map/index.php?title=car/api/traffic</a:t>
            </a:r>
            <a:endParaRPr lang="en-US" altLang="zh-TW" sz="2100" dirty="0" smtClean="0"/>
          </a:p>
          <a:p>
            <a:r>
              <a:rPr lang="zh-TW" altLang="en-US" sz="2400" dirty="0" smtClean="0"/>
              <a:t>駕車檢索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導航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車聯網</a:t>
            </a:r>
            <a:r>
              <a:rPr lang="en-US" altLang="zh-TW" sz="2400" dirty="0"/>
              <a:t>API)</a:t>
            </a:r>
            <a:endParaRPr lang="en-US" altLang="zh-TW" sz="2400" dirty="0" smtClean="0"/>
          </a:p>
          <a:p>
            <a:pPr lvl="1"/>
            <a:r>
              <a:rPr lang="en-US" altLang="zh-TW" sz="2100" dirty="0">
                <a:hlinkClick r:id="rId5"/>
              </a:rPr>
              <a:t>http://</a:t>
            </a:r>
            <a:r>
              <a:rPr lang="en-US" altLang="zh-TW" sz="2100" dirty="0" smtClean="0">
                <a:hlinkClick r:id="rId5"/>
              </a:rPr>
              <a:t>developer.baidu.com/map/index.php?title=car/api/driving</a:t>
            </a:r>
            <a:endParaRPr lang="en-US" altLang="zh-TW" sz="2100" dirty="0"/>
          </a:p>
          <a:p>
            <a:endParaRPr lang="zh-TW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1456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百度組件展示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54F352-BFB9-4E72-B680-F924E78F767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Web</a:t>
            </a:r>
            <a:r>
              <a:rPr lang="zh-TW" altLang="en-US" dirty="0" smtClean="0"/>
              <a:t>組件</a:t>
            </a:r>
            <a:r>
              <a:rPr lang="en-US" altLang="zh-TW" dirty="0" smtClean="0"/>
              <a:t>API</a:t>
            </a:r>
          </a:p>
          <a:p>
            <a:pPr lvl="1"/>
            <a:r>
              <a:rPr lang="zh-TW" altLang="en-US" dirty="0" smtClean="0"/>
              <a:t>天氣組件 </a:t>
            </a:r>
            <a:endParaRPr lang="en-US" altLang="zh-TW" dirty="0" smtClean="0"/>
          </a:p>
          <a:p>
            <a:pPr lvl="2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developer.baidu.com/map/module-mobile.htm#m8_1</a:t>
            </a:r>
            <a:endParaRPr lang="en-US" altLang="zh-TW" dirty="0" smtClean="0"/>
          </a:p>
          <a:p>
            <a:r>
              <a:rPr lang="en-US" altLang="zh-TW" dirty="0" smtClean="0"/>
              <a:t>URI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sz="1500" dirty="0" smtClean="0"/>
              <a:t>(</a:t>
            </a:r>
            <a:r>
              <a:rPr lang="zh-TW" altLang="en-US" sz="1500" dirty="0">
                <a:latin typeface="Arial Black" panose="020B0A04020102020204" pitchFamily="34" charset="0"/>
              </a:rPr>
              <a:t>提供</a:t>
            </a:r>
            <a:r>
              <a:rPr lang="en-US" altLang="zh-TW" sz="1500" dirty="0">
                <a:latin typeface="Arial Black" panose="020B0A04020102020204" pitchFamily="34" charset="0"/>
              </a:rPr>
              <a:t>Web</a:t>
            </a:r>
            <a:r>
              <a:rPr lang="zh-TW" altLang="en-US" sz="1500" dirty="0">
                <a:latin typeface="Arial Black" panose="020B0A04020102020204" pitchFamily="34" charset="0"/>
              </a:rPr>
              <a:t>、</a:t>
            </a:r>
            <a:r>
              <a:rPr lang="en-US" altLang="zh-TW" sz="1500" dirty="0" err="1" smtClean="0">
                <a:latin typeface="Arial Black" panose="020B0A04020102020204" pitchFamily="34" charset="0"/>
              </a:rPr>
              <a:t>NativeApp</a:t>
            </a:r>
            <a:r>
              <a:rPr lang="zh-TW" altLang="en-US" sz="1500" dirty="0" smtClean="0">
                <a:latin typeface="Arial Black" panose="020B0A04020102020204" pitchFamily="34" charset="0"/>
              </a:rPr>
              <a:t> </a:t>
            </a:r>
            <a:r>
              <a:rPr lang="en-US" altLang="zh-TW" sz="1500" dirty="0" smtClean="0">
                <a:latin typeface="Arial Black" panose="020B0A04020102020204" pitchFamily="34" charset="0"/>
              </a:rPr>
              <a:t>(</a:t>
            </a:r>
            <a:r>
              <a:rPr lang="en-US" altLang="zh-TW" sz="1500" dirty="0" err="1">
                <a:latin typeface="Arial Black" panose="020B0A04020102020204" pitchFamily="34" charset="0"/>
              </a:rPr>
              <a:t>Andriod</a:t>
            </a:r>
            <a:r>
              <a:rPr lang="zh-TW" altLang="en-US" sz="1500" dirty="0">
                <a:latin typeface="Arial Black" panose="020B0A04020102020204" pitchFamily="34" charset="0"/>
              </a:rPr>
              <a:t>、</a:t>
            </a:r>
            <a:r>
              <a:rPr lang="en-US" altLang="zh-TW" sz="1500" dirty="0">
                <a:latin typeface="Arial Black" panose="020B0A04020102020204" pitchFamily="34" charset="0"/>
              </a:rPr>
              <a:t>iOS</a:t>
            </a:r>
            <a:r>
              <a:rPr lang="en-US" altLang="zh-TW" sz="1500" dirty="0" smtClean="0">
                <a:latin typeface="Arial Black" panose="020B0A04020102020204" pitchFamily="34" charset="0"/>
              </a:rPr>
              <a:t>)</a:t>
            </a:r>
            <a:r>
              <a:rPr lang="zh-TW" altLang="en-US" sz="1500" dirty="0" smtClean="0">
                <a:latin typeface="Arial Black" panose="020B0A04020102020204" pitchFamily="34" charset="0"/>
              </a:rPr>
              <a:t>版本 </a:t>
            </a:r>
            <a:r>
              <a:rPr lang="en-US" altLang="zh-TW" sz="1500" dirty="0">
                <a:latin typeface="Arial Black" panose="020B0A04020102020204" pitchFamily="34" charset="0"/>
              </a:rPr>
              <a:t>URI</a:t>
            </a:r>
            <a:r>
              <a:rPr lang="zh-TW" altLang="en-US" sz="1500" dirty="0">
                <a:latin typeface="Arial Black" panose="020B0A04020102020204" pitchFamily="34" charset="0"/>
              </a:rPr>
              <a:t> </a:t>
            </a:r>
            <a:r>
              <a:rPr lang="en-US" altLang="zh-TW" sz="1500" dirty="0" smtClean="0">
                <a:latin typeface="Arial Black" panose="020B0A04020102020204" pitchFamily="34" charset="0"/>
              </a:rPr>
              <a:t>API</a:t>
            </a:r>
            <a:r>
              <a:rPr lang="zh-TW" altLang="en-US" sz="1500" dirty="0" smtClean="0">
                <a:latin typeface="Arial Black" panose="020B0A04020102020204" pitchFamily="34" charset="0"/>
              </a:rPr>
              <a:t> </a:t>
            </a:r>
            <a:r>
              <a:rPr lang="en-US" altLang="zh-TW" sz="1500" dirty="0" smtClean="0"/>
              <a:t>)</a:t>
            </a:r>
          </a:p>
          <a:p>
            <a:pPr marL="365760" lvl="1" indent="0">
              <a:buNone/>
            </a:pPr>
            <a:r>
              <a:rPr lang="en-US" altLang="zh-CN" sz="2400" dirty="0" smtClean="0"/>
              <a:t>Web</a:t>
            </a:r>
            <a:r>
              <a:rPr lang="zh-TW" altLang="en-US" sz="2400" dirty="0" smtClean="0"/>
              <a:t>版引用</a:t>
            </a:r>
            <a:r>
              <a:rPr lang="en-US" altLang="zh-TW" sz="2400" dirty="0" smtClean="0"/>
              <a:t>URI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地圖位址：</a:t>
            </a:r>
            <a:r>
              <a:rPr lang="zh-CN" altLang="zh-TW" sz="2400" dirty="0" smtClean="0">
                <a:hlinkClick r:id="rId3"/>
              </a:rPr>
              <a:t>h</a:t>
            </a:r>
            <a:r>
              <a:rPr lang="zh-CN" altLang="zh-TW" sz="2400" dirty="0">
                <a:hlinkClick r:id="rId3"/>
              </a:rPr>
              <a:t>ttp://map.baidu.com/</a:t>
            </a:r>
            <a:r>
              <a:rPr lang="zh-CN" altLang="zh-TW" sz="2400" dirty="0"/>
              <a:t> </a:t>
            </a:r>
            <a:endParaRPr lang="en-US" altLang="zh-CN" sz="2400" dirty="0" smtClean="0"/>
          </a:p>
          <a:p>
            <a:pPr marL="365760" lvl="1" indent="0">
              <a:buNone/>
            </a:pPr>
            <a:r>
              <a:rPr lang="zh-TW" altLang="en-US" sz="2400" dirty="0"/>
              <a:t>行動</a:t>
            </a:r>
            <a:r>
              <a:rPr lang="zh-TW" altLang="en-US" sz="2400" dirty="0" smtClean="0"/>
              <a:t>版引用</a:t>
            </a:r>
            <a:r>
              <a:rPr lang="en-US" altLang="zh-TW" sz="2400" dirty="0" smtClean="0"/>
              <a:t>URI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地圖位址：</a:t>
            </a:r>
            <a:r>
              <a:rPr lang="zh-CN" altLang="zh-TW" sz="2400" dirty="0" smtClean="0">
                <a:hlinkClick r:id="rId4"/>
              </a:rPr>
              <a:t>ht</a:t>
            </a:r>
            <a:r>
              <a:rPr lang="zh-CN" altLang="zh-TW" sz="2400" dirty="0">
                <a:hlinkClick r:id="rId4"/>
              </a:rPr>
              <a:t>tp://map.baidu.com/mobile</a:t>
            </a:r>
            <a:r>
              <a:rPr lang="zh-CN" altLang="zh-TW" sz="2400" dirty="0" smtClean="0">
                <a:hlinkClick r:id="rId4"/>
              </a:rPr>
              <a:t>/</a:t>
            </a:r>
            <a:endParaRPr lang="en-US" altLang="zh-CN" sz="2400" dirty="0" smtClean="0"/>
          </a:p>
          <a:p>
            <a:pPr lvl="1"/>
            <a:r>
              <a:rPr lang="zh-TW" altLang="en-US" sz="2400" dirty="0" smtClean="0">
                <a:latin typeface="+mj-ea"/>
                <a:ea typeface="+mj-ea"/>
              </a:rPr>
              <a:t>地址解析</a:t>
            </a:r>
            <a:endParaRPr lang="en-US" altLang="zh-TW" sz="2400" dirty="0" smtClean="0">
              <a:latin typeface="+mj-ea"/>
              <a:ea typeface="+mj-ea"/>
            </a:endParaRPr>
          </a:p>
          <a:p>
            <a:pPr lvl="1"/>
            <a:r>
              <a:rPr lang="en-US" altLang="zh-TW" sz="2400" dirty="0" smtClean="0">
                <a:latin typeface="+mj-ea"/>
                <a:ea typeface="+mj-ea"/>
              </a:rPr>
              <a:t>POI</a:t>
            </a:r>
            <a:r>
              <a:rPr lang="zh-TW" altLang="en-US" sz="2400" dirty="0" smtClean="0">
                <a:latin typeface="+mj-ea"/>
                <a:ea typeface="+mj-ea"/>
              </a:rPr>
              <a:t>點位搜尋</a:t>
            </a:r>
            <a:endParaRPr lang="zh-TW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62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395536" y="2743200"/>
            <a:ext cx="8496944" cy="4214192"/>
          </a:xfrm>
        </p:spPr>
        <p:txBody>
          <a:bodyPr>
            <a:normAutofit lnSpcReduction="10000"/>
          </a:bodyPr>
          <a:lstStyle/>
          <a:p>
            <a:r>
              <a:rPr lang="zh-TW" altLang="en-US" sz="1600" dirty="0" smtClean="0"/>
              <a:t>百度地圖</a:t>
            </a:r>
            <a:r>
              <a:rPr lang="en-US" altLang="zh-TW" sz="1600" dirty="0" smtClean="0"/>
              <a:t>API  </a:t>
            </a:r>
            <a:r>
              <a:rPr lang="en-US" altLang="zh-TW" sz="1600" dirty="0" smtClean="0">
                <a:hlinkClick r:id="rId2"/>
              </a:rPr>
              <a:t>http</a:t>
            </a:r>
            <a:r>
              <a:rPr lang="en-US" altLang="zh-TW" sz="1600" dirty="0">
                <a:hlinkClick r:id="rId2"/>
              </a:rPr>
              <a:t>://developer.baidu.com/map</a:t>
            </a:r>
            <a:r>
              <a:rPr lang="en-US" altLang="zh-TW" sz="1600" dirty="0" smtClean="0">
                <a:hlinkClick r:id="rId2"/>
              </a:rPr>
              <a:t>/</a:t>
            </a:r>
            <a:endParaRPr lang="en-US" altLang="zh-TW" sz="1600" dirty="0" smtClean="0"/>
          </a:p>
          <a:p>
            <a:r>
              <a:rPr lang="zh-TW" altLang="en-US" sz="1600" dirty="0" smtClean="0"/>
              <a:t>線上開發者論壇 </a:t>
            </a:r>
            <a:r>
              <a:rPr lang="en-US" altLang="zh-TW" sz="1600" dirty="0" smtClean="0">
                <a:hlinkClick r:id="rId3"/>
              </a:rPr>
              <a:t>http</a:t>
            </a:r>
            <a:r>
              <a:rPr lang="en-US" altLang="zh-TW" sz="1600" dirty="0">
                <a:hlinkClick r:id="rId3"/>
              </a:rPr>
              <a:t>://</a:t>
            </a:r>
            <a:r>
              <a:rPr lang="en-US" altLang="zh-TW" sz="1600" dirty="0" smtClean="0">
                <a:hlinkClick r:id="rId3"/>
              </a:rPr>
              <a:t>bbs.lbsyun.baidu.com/forum.php</a:t>
            </a:r>
            <a:endParaRPr lang="en-US" altLang="zh-TW" sz="1600" dirty="0" smtClean="0"/>
          </a:p>
          <a:p>
            <a:r>
              <a:rPr lang="zh-TW" altLang="en-US" sz="1600" dirty="0" smtClean="0"/>
              <a:t>微博</a:t>
            </a:r>
            <a:r>
              <a:rPr lang="en-US" altLang="zh-TW" sz="1600" dirty="0" smtClean="0"/>
              <a:t>-</a:t>
            </a:r>
            <a:r>
              <a:rPr lang="zh-TW" altLang="en-US" sz="1600" dirty="0" smtClean="0"/>
              <a:t>百度地圖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  </a:t>
            </a:r>
            <a:r>
              <a:rPr lang="en-US" altLang="zh-TW" sz="1600" dirty="0" smtClean="0">
                <a:hlinkClick r:id="rId4"/>
              </a:rPr>
              <a:t>http</a:t>
            </a:r>
            <a:r>
              <a:rPr lang="en-US" altLang="zh-TW" sz="1600" dirty="0">
                <a:hlinkClick r:id="rId4"/>
              </a:rPr>
              <a:t>://</a:t>
            </a:r>
            <a:r>
              <a:rPr lang="en-US" altLang="zh-TW" sz="1600" dirty="0" smtClean="0">
                <a:hlinkClick r:id="rId4"/>
              </a:rPr>
              <a:t>weibo.com/baidudituapi</a:t>
            </a:r>
            <a:endParaRPr lang="en-US" altLang="zh-TW" sz="1600" dirty="0" smtClean="0"/>
          </a:p>
          <a:p>
            <a:r>
              <a:rPr lang="en-US" altLang="zh-TW" sz="1600" dirty="0" err="1" smtClean="0"/>
              <a:t>Segmentfault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5"/>
              </a:rPr>
              <a:t>http</a:t>
            </a:r>
            <a:r>
              <a:rPr lang="en-US" altLang="zh-TW" sz="1600" dirty="0">
                <a:hlinkClick r:id="rId5"/>
              </a:rPr>
              <a:t>://segmentfault.com</a:t>
            </a:r>
            <a:r>
              <a:rPr lang="en-US" altLang="zh-TW" sz="1600" dirty="0" smtClean="0">
                <a:hlinkClick r:id="rId5"/>
              </a:rPr>
              <a:t>/</a:t>
            </a:r>
            <a:endParaRPr lang="en-US" altLang="zh-TW" sz="1600" dirty="0" smtClean="0"/>
          </a:p>
          <a:p>
            <a:r>
              <a:rPr lang="en-US" altLang="zh-TW" sz="1600" dirty="0" smtClean="0"/>
              <a:t>API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Store</a:t>
            </a:r>
            <a:r>
              <a:rPr lang="zh-TW" altLang="en-US" sz="1600" dirty="0" smtClean="0"/>
              <a:t>  </a:t>
            </a:r>
            <a:r>
              <a:rPr lang="en-US" altLang="zh-TW" sz="1600" dirty="0" smtClean="0">
                <a:hlinkClick r:id="rId6"/>
              </a:rPr>
              <a:t>http</a:t>
            </a:r>
            <a:r>
              <a:rPr lang="en-US" altLang="zh-TW" sz="1600" dirty="0">
                <a:hlinkClick r:id="rId6"/>
              </a:rPr>
              <a:t>://apistore.baidu.com</a:t>
            </a:r>
            <a:r>
              <a:rPr lang="en-US" altLang="zh-TW" sz="1600" dirty="0" smtClean="0">
                <a:hlinkClick r:id="rId6"/>
              </a:rPr>
              <a:t>/</a:t>
            </a:r>
            <a:endParaRPr lang="en-US" altLang="zh-TW" sz="1600" dirty="0" smtClean="0"/>
          </a:p>
          <a:p>
            <a:r>
              <a:rPr lang="zh-TW" altLang="en-US" sz="1600" dirty="0" smtClean="0"/>
              <a:t>百度開發者中心  </a:t>
            </a:r>
            <a:r>
              <a:rPr lang="en-US" altLang="zh-TW" sz="1600" dirty="0" smtClean="0">
                <a:hlinkClick r:id="rId7"/>
              </a:rPr>
              <a:t>http</a:t>
            </a:r>
            <a:r>
              <a:rPr lang="en-US" altLang="zh-TW" sz="1600" dirty="0">
                <a:hlinkClick r:id="rId7"/>
              </a:rPr>
              <a:t>://developer.baidu.com</a:t>
            </a:r>
            <a:r>
              <a:rPr lang="en-US" altLang="zh-TW" sz="1600" dirty="0" smtClean="0">
                <a:hlinkClick r:id="rId7"/>
              </a:rPr>
              <a:t>/</a:t>
            </a:r>
            <a:endParaRPr lang="en-US" altLang="zh-TW" sz="1600" dirty="0" smtClean="0"/>
          </a:p>
          <a:p>
            <a:r>
              <a:rPr lang="zh-TW" altLang="en-US" sz="1600" dirty="0" smtClean="0"/>
              <a:t>百度地圖</a:t>
            </a:r>
            <a:r>
              <a:rPr lang="en-US" altLang="zh-TW" sz="1600" dirty="0" smtClean="0"/>
              <a:t>LBS</a:t>
            </a:r>
            <a:r>
              <a:rPr lang="zh-TW" altLang="en-US" sz="1600" dirty="0" smtClean="0"/>
              <a:t>開放平台  </a:t>
            </a:r>
            <a:r>
              <a:rPr lang="en-US" altLang="zh-TW" sz="1600" dirty="0" smtClean="0">
                <a:hlinkClick r:id="rId2"/>
              </a:rPr>
              <a:t>http</a:t>
            </a:r>
            <a:r>
              <a:rPr lang="en-US" altLang="zh-TW" sz="1600" dirty="0">
                <a:hlinkClick r:id="rId2"/>
              </a:rPr>
              <a:t>://developer.baidu.com/map</a:t>
            </a:r>
            <a:r>
              <a:rPr lang="en-US" altLang="zh-TW" sz="1600" dirty="0" smtClean="0">
                <a:hlinkClick r:id="rId2"/>
              </a:rPr>
              <a:t>/</a:t>
            </a:r>
            <a:endParaRPr lang="en-US" altLang="zh-TW" sz="1600" dirty="0" smtClean="0"/>
          </a:p>
          <a:p>
            <a:r>
              <a:rPr lang="zh-TW" altLang="en-US" sz="1600" dirty="0" smtClean="0"/>
              <a:t>百度地圖慧眼  </a:t>
            </a:r>
            <a:r>
              <a:rPr lang="en-US" altLang="zh-TW" sz="1600" dirty="0" smtClean="0">
                <a:hlinkClick r:id="rId8"/>
              </a:rPr>
              <a:t>http</a:t>
            </a:r>
            <a:r>
              <a:rPr lang="en-US" altLang="zh-TW" sz="1600" dirty="0">
                <a:hlinkClick r:id="rId8"/>
              </a:rPr>
              <a:t>://huiyan.baidu.com</a:t>
            </a:r>
            <a:r>
              <a:rPr lang="en-US" altLang="zh-TW" sz="1600" dirty="0" smtClean="0">
                <a:hlinkClick r:id="rId8"/>
              </a:rPr>
              <a:t>/</a:t>
            </a:r>
            <a:endParaRPr lang="en-US" altLang="zh-TW" sz="1600" dirty="0" smtClean="0"/>
          </a:p>
          <a:p>
            <a:r>
              <a:rPr lang="zh-TW" altLang="en-US" sz="1600" dirty="0"/>
              <a:t>百度貼吧</a:t>
            </a:r>
            <a:r>
              <a:rPr lang="en-US" altLang="zh-TW" sz="1600" dirty="0"/>
              <a:t>API</a:t>
            </a:r>
            <a:r>
              <a:rPr lang="zh-TW" altLang="en-US" sz="1600" dirty="0"/>
              <a:t>  </a:t>
            </a:r>
            <a:r>
              <a:rPr lang="en-US" altLang="zh-TW" sz="1600" dirty="0">
                <a:hlinkClick r:id="rId9"/>
              </a:rPr>
              <a:t>http://tieba.baidu.com/f?ie=utf-8&amp;kw=%</a:t>
            </a:r>
            <a:r>
              <a:rPr lang="en-US" altLang="zh-TW" sz="1600" dirty="0" smtClean="0">
                <a:hlinkClick r:id="rId9"/>
              </a:rPr>
              <a:t>E7%99%BE%E5%BA%A6%E5%9C%B0%E5%9B%BEapi</a:t>
            </a:r>
            <a:endParaRPr lang="en-US" altLang="zh-TW" sz="1600" dirty="0" smtClean="0"/>
          </a:p>
          <a:p>
            <a:r>
              <a:rPr lang="en-US" altLang="zh-TW" sz="1600" dirty="0" smtClean="0"/>
              <a:t>W3C </a:t>
            </a:r>
            <a:r>
              <a:rPr lang="en-US" altLang="zh-TW" sz="1600" b="1" dirty="0"/>
              <a:t>Introduction to Web </a:t>
            </a:r>
            <a:r>
              <a:rPr lang="en-US" altLang="zh-TW" sz="1600" b="1" dirty="0" smtClean="0"/>
              <a:t>Components </a:t>
            </a:r>
            <a:r>
              <a:rPr lang="en-US" altLang="zh-TW" sz="1600" dirty="0" smtClean="0">
                <a:hlinkClick r:id="rId10"/>
              </a:rPr>
              <a:t>http</a:t>
            </a:r>
            <a:r>
              <a:rPr lang="en-US" altLang="zh-TW" sz="1600" dirty="0">
                <a:hlinkClick r:id="rId10"/>
              </a:rPr>
              <a:t>://www.w3.org/TR/components-intro/#</a:t>
            </a:r>
            <a:r>
              <a:rPr lang="en-US" altLang="zh-TW" sz="1600" dirty="0" smtClean="0">
                <a:hlinkClick r:id="rId10"/>
              </a:rPr>
              <a:t>introduction</a:t>
            </a:r>
            <a:endParaRPr lang="en-US" altLang="zh-TW" sz="1600" dirty="0" smtClean="0"/>
          </a:p>
          <a:p>
            <a:r>
              <a:rPr lang="zh-TW" altLang="en-US" sz="1600" dirty="0" smtClean="0"/>
              <a:t>百度</a:t>
            </a:r>
            <a:r>
              <a:rPr lang="en-US" altLang="zh-TW" sz="1600" dirty="0" smtClean="0"/>
              <a:t>URI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doc</a:t>
            </a:r>
            <a:r>
              <a:rPr lang="zh-TW" altLang="en-US" sz="1600" dirty="0" smtClean="0"/>
              <a:t>  </a:t>
            </a:r>
            <a:r>
              <a:rPr lang="en-US" altLang="zh-TW" sz="1600" dirty="0">
                <a:hlinkClick r:id="rId11"/>
              </a:rPr>
              <a:t>http://</a:t>
            </a:r>
            <a:r>
              <a:rPr lang="en-US" altLang="zh-TW" sz="1600" dirty="0" smtClean="0">
                <a:hlinkClick r:id="rId11"/>
              </a:rPr>
              <a:t>developer.baidu.com/map/static/doc/BaiduMap_URI_API_V2.0_Docs.zip</a:t>
            </a:r>
            <a:endParaRPr lang="en-US" altLang="zh-TW" sz="1600" dirty="0" smtClean="0"/>
          </a:p>
          <a:p>
            <a:r>
              <a:rPr lang="zh-TW" altLang="en-US" sz="1600" dirty="0" smtClean="0"/>
              <a:t>百度</a:t>
            </a:r>
            <a:r>
              <a:rPr lang="en-US" altLang="zh-TW" sz="1600" dirty="0" smtClean="0"/>
              <a:t>Web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API</a:t>
            </a:r>
            <a:r>
              <a:rPr lang="zh-TW" altLang="en-US" sz="1600" dirty="0"/>
              <a:t> </a:t>
            </a:r>
            <a:r>
              <a:rPr lang="en-US" altLang="zh-TW" sz="1600" dirty="0"/>
              <a:t>doc</a:t>
            </a:r>
            <a:r>
              <a:rPr lang="zh-TW" altLang="en-US" sz="1600" dirty="0"/>
              <a:t>  </a:t>
            </a:r>
            <a:r>
              <a:rPr lang="en-US" altLang="zh-TW" sz="1600" dirty="0">
                <a:hlinkClick r:id="rId12"/>
              </a:rPr>
              <a:t>http://</a:t>
            </a:r>
            <a:r>
              <a:rPr lang="en-US" altLang="zh-TW" sz="1600" dirty="0" smtClean="0">
                <a:hlinkClick r:id="rId12"/>
              </a:rPr>
              <a:t>developer.baidu.com/map/static/doc/BaiduMap_JavaScript_API_v2.0_All.zip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Baidu</a:t>
            </a:r>
            <a:r>
              <a:rPr lang="zh-TW" altLang="en-US" sz="3600" dirty="0" smtClean="0"/>
              <a:t>地圖開發參考網站與相關資源</a:t>
            </a:r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54F352-BFB9-4E72-B680-F924E78F767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672"/>
            <a:ext cx="63801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0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Baidu Map(</a:t>
            </a:r>
            <a:r>
              <a:rPr lang="zh-TW" altLang="en-US" dirty="0" smtClean="0"/>
              <a:t>百度地圖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/>
              <a:t>Baidu</a:t>
            </a:r>
            <a:r>
              <a:rPr lang="zh-TW" altLang="en-US" dirty="0" smtClean="0"/>
              <a:t>提供的開發者服務類型</a:t>
            </a:r>
            <a:r>
              <a:rPr lang="en-US" altLang="zh-TW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+mn-ea"/>
                <a:cs typeface="Times New Roman" panose="02020603050405020304" pitchFamily="18" charset="0"/>
              </a:rPr>
              <a:t>Web</a:t>
            </a:r>
            <a:r>
              <a:rPr lang="zh-TW" altLang="en-US" dirty="0">
                <a:latin typeface="+mn-ea"/>
                <a:cs typeface="Times New Roman" panose="02020603050405020304" pitchFamily="18" charset="0"/>
              </a:rPr>
              <a:t>開發提供什麼</a:t>
            </a:r>
            <a:r>
              <a:rPr lang="en-US" altLang="zh-TW" dirty="0">
                <a:latin typeface="+mn-ea"/>
                <a:cs typeface="Times New Roman" panose="02020603050405020304" pitchFamily="18" charset="0"/>
              </a:rPr>
              <a:t>?</a:t>
            </a:r>
            <a:r>
              <a:rPr lang="en-US" altLang="zh-TW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/>
              <a:t>服務</a:t>
            </a:r>
            <a:r>
              <a:rPr lang="zh-TW" altLang="en-US" dirty="0"/>
              <a:t>介接提供什麼</a:t>
            </a:r>
            <a:r>
              <a:rPr lang="en-US" altLang="zh-TW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如何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?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Arial" panose="020B0604020202020204" pitchFamily="34" charset="0"/>
              <a:buChar char="•"/>
            </a:pPr>
            <a:r>
              <a:rPr lang="zh-TW" altLang="en-US" sz="2900" dirty="0" smtClean="0">
                <a:latin typeface="+mn-ea"/>
                <a:cs typeface="Times New Roman" panose="02020603050405020304" pitchFamily="18" charset="0"/>
              </a:rPr>
              <a:t>實例展示</a:t>
            </a:r>
            <a:endParaRPr lang="en-US" altLang="zh-TW" sz="2900" dirty="0" smtClean="0">
              <a:latin typeface="+mn-ea"/>
              <a:cs typeface="Times New Roman" panose="02020603050405020304" pitchFamily="18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Online</a:t>
            </a: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Web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服務</a:t>
            </a:r>
            <a:r>
              <a:rPr lang="zh-TW" altLang="en-US" dirty="0">
                <a:latin typeface="+mn-ea"/>
                <a:cs typeface="Times New Roman" panose="02020603050405020304" pitchFamily="18" charset="0"/>
              </a:rPr>
              <a:t>介</a:t>
            </a: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接</a:t>
            </a:r>
            <a:endParaRPr lang="en-US" altLang="zh-TW" dirty="0" smtClean="0">
              <a:latin typeface="+mn-ea"/>
              <a:cs typeface="Times New Roman" panose="02020603050405020304" pitchFamily="18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Web</a:t>
            </a: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組件</a:t>
            </a:r>
            <a:endParaRPr lang="en-US" altLang="zh-TW" dirty="0" smtClean="0">
              <a:latin typeface="+mn-ea"/>
              <a:cs typeface="Times New Roman" panose="02020603050405020304" pitchFamily="18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Arial" panose="020B0604020202020204" pitchFamily="34" charset="0"/>
              <a:buChar char="•"/>
            </a:pPr>
            <a:endParaRPr lang="en-US" altLang="zh-TW" dirty="0" smtClean="0">
              <a:latin typeface="+mn-ea"/>
              <a:cs typeface="Times New Roman" panose="02020603050405020304" pitchFamily="18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Arial" panose="020B0604020202020204" pitchFamily="34" charset="0"/>
              <a:buChar char="•"/>
            </a:pPr>
            <a:endParaRPr lang="zh-TW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54F352-BFB9-4E72-B680-F924E78F767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93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百度地圖簡介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237243" cy="4893786"/>
          </a:xfrm>
        </p:spPr>
        <p:txBody>
          <a:bodyPr>
            <a:normAutofit/>
          </a:bodyPr>
          <a:lstStyle/>
          <a:p>
            <a:r>
              <a:rPr lang="zh-TW" altLang="en-US" sz="2700" dirty="0" smtClean="0"/>
              <a:t>百度</a:t>
            </a:r>
            <a:r>
              <a:rPr lang="zh-TW" altLang="en-US" sz="2700" dirty="0"/>
              <a:t>於</a:t>
            </a:r>
            <a:r>
              <a:rPr lang="en-US" altLang="zh-TW" sz="2700" dirty="0"/>
              <a:t>2005</a:t>
            </a:r>
            <a:r>
              <a:rPr lang="zh-TW" altLang="en-US" sz="2700" dirty="0"/>
              <a:t>年</a:t>
            </a:r>
            <a:r>
              <a:rPr lang="en-US" altLang="zh-TW" sz="2700" dirty="0"/>
              <a:t>9</a:t>
            </a:r>
            <a:r>
              <a:rPr lang="zh-TW" altLang="en-US" sz="2700" dirty="0"/>
              <a:t>月發布的服務項目，它是</a:t>
            </a:r>
            <a:r>
              <a:rPr lang="zh-TW" altLang="en-US" sz="2700" u="sng" dirty="0"/>
              <a:t>百度公司</a:t>
            </a:r>
            <a:r>
              <a:rPr lang="zh-TW" altLang="en-US" sz="2700" dirty="0"/>
              <a:t>與北京</a:t>
            </a:r>
            <a:r>
              <a:rPr lang="zh-TW" altLang="en-US" sz="2700" u="sng" dirty="0"/>
              <a:t>圖為先</a:t>
            </a:r>
            <a:r>
              <a:rPr lang="zh-TW" altLang="en-US" sz="2700" dirty="0"/>
              <a:t>科技有限公司聯合開發的電子地圖服務</a:t>
            </a:r>
            <a:r>
              <a:rPr lang="zh-TW" altLang="en-US" sz="2700" dirty="0" smtClean="0"/>
              <a:t>。</a:t>
            </a:r>
            <a:endParaRPr lang="en-US" altLang="zh-TW" sz="2700" dirty="0" smtClean="0"/>
          </a:p>
          <a:p>
            <a:r>
              <a:rPr lang="zh-TW" altLang="en-US" sz="2700" dirty="0" smtClean="0"/>
              <a:t>支持</a:t>
            </a:r>
            <a:r>
              <a:rPr lang="zh-TW" altLang="en-US" sz="2700" dirty="0"/>
              <a:t>大中華地區，包括中國大陸、香港、澳門及台灣。其他國家無</a:t>
            </a:r>
            <a:r>
              <a:rPr lang="zh-TW" altLang="en-US" sz="2700" dirty="0" smtClean="0"/>
              <a:t>地圖</a:t>
            </a:r>
            <a:r>
              <a:rPr lang="zh-TW" altLang="en-US" sz="2700" dirty="0"/>
              <a:t>圖</a:t>
            </a:r>
            <a:r>
              <a:rPr lang="zh-TW" altLang="en-US" sz="2700" dirty="0" smtClean="0"/>
              <a:t>資。</a:t>
            </a:r>
            <a:endParaRPr lang="en-US" altLang="zh-TW" sz="2700" dirty="0" smtClean="0"/>
          </a:p>
          <a:p>
            <a:r>
              <a:rPr lang="zh-TW" altLang="en-US" sz="2700" dirty="0" smtClean="0"/>
              <a:t>網頁版、</a:t>
            </a:r>
            <a:r>
              <a:rPr lang="en-US" altLang="zh-TW" sz="2700" dirty="0" smtClean="0"/>
              <a:t>Android</a:t>
            </a:r>
            <a:r>
              <a:rPr lang="zh-TW" altLang="en-US" sz="2700" dirty="0"/>
              <a:t>、</a:t>
            </a:r>
            <a:r>
              <a:rPr lang="en-US" altLang="zh-TW" sz="2700" dirty="0"/>
              <a:t>iOS</a:t>
            </a:r>
            <a:r>
              <a:rPr lang="zh-TW" altLang="en-US" sz="2700" dirty="0"/>
              <a:t>等</a:t>
            </a:r>
            <a:r>
              <a:rPr lang="zh-TW" altLang="en-US" sz="2700" dirty="0" smtClean="0"/>
              <a:t>手機版、</a:t>
            </a:r>
            <a:r>
              <a:rPr lang="zh-TW" altLang="en-US" sz="2700" dirty="0"/>
              <a:t>平板系統</a:t>
            </a:r>
            <a:r>
              <a:rPr lang="zh-TW" altLang="en-US" sz="2700" dirty="0" smtClean="0"/>
              <a:t>版。</a:t>
            </a:r>
            <a:endParaRPr lang="en-US" altLang="zh-TW" sz="2700" dirty="0" smtClean="0"/>
          </a:p>
          <a:p>
            <a:r>
              <a:rPr lang="zh-TW" altLang="en-US" sz="2700" dirty="0" smtClean="0"/>
              <a:t>百度地圖</a:t>
            </a:r>
            <a:r>
              <a:rPr lang="en-US" altLang="zh-TW" sz="2700" dirty="0" smtClean="0"/>
              <a:t>API</a:t>
            </a:r>
            <a:r>
              <a:rPr lang="zh-TW" altLang="en-US" sz="2700" dirty="0" smtClean="0"/>
              <a:t>，提供地圖介接、地名搜尋、路線規劃、</a:t>
            </a:r>
            <a:r>
              <a:rPr lang="en-US" altLang="zh-TW" sz="2700" dirty="0" smtClean="0"/>
              <a:t>LBS</a:t>
            </a:r>
            <a:r>
              <a:rPr lang="zh-TW" altLang="en-US" sz="2700" dirty="0" smtClean="0"/>
              <a:t>服務。</a:t>
            </a:r>
            <a:endParaRPr lang="en-US" altLang="zh-TW" sz="2700" dirty="0" smtClean="0"/>
          </a:p>
          <a:p>
            <a:r>
              <a:rPr lang="zh-TW" altLang="en-US" sz="2700" dirty="0"/>
              <a:t>百度</a:t>
            </a:r>
            <a:r>
              <a:rPr lang="zh-TW" altLang="en-US" sz="2700" dirty="0" smtClean="0"/>
              <a:t>全景</a:t>
            </a:r>
            <a:r>
              <a:rPr lang="en-US" altLang="zh-TW" sz="2700" dirty="0" smtClean="0"/>
              <a:t>(</a:t>
            </a:r>
            <a:r>
              <a:rPr lang="zh-TW" altLang="en-US" sz="2700" dirty="0" smtClean="0"/>
              <a:t>環景</a:t>
            </a:r>
            <a:r>
              <a:rPr lang="en-US" altLang="zh-TW" sz="2700" dirty="0" smtClean="0"/>
              <a:t>+</a:t>
            </a:r>
            <a:r>
              <a:rPr lang="zh-TW" altLang="en-US" sz="2700" dirty="0" smtClean="0"/>
              <a:t>街景</a:t>
            </a:r>
            <a:r>
              <a:rPr lang="en-US" altLang="zh-TW" sz="2700" dirty="0" smtClean="0"/>
              <a:t>)</a:t>
            </a:r>
            <a:r>
              <a:rPr lang="zh-TW" altLang="en-US" sz="2700" dirty="0" smtClean="0"/>
              <a:t>：</a:t>
            </a:r>
            <a:r>
              <a:rPr lang="en-US" altLang="zh-TW" sz="2700" dirty="0" smtClean="0"/>
              <a:t>2013</a:t>
            </a:r>
            <a:r>
              <a:rPr lang="zh-TW" altLang="en-US" sz="2700" dirty="0"/>
              <a:t>年</a:t>
            </a:r>
            <a:r>
              <a:rPr lang="en-US" altLang="zh-TW" sz="2700" dirty="0"/>
              <a:t>8</a:t>
            </a:r>
            <a:r>
              <a:rPr lang="zh-TW" altLang="en-US" sz="2700" dirty="0"/>
              <a:t>月</a:t>
            </a:r>
            <a:r>
              <a:rPr lang="en-US" altLang="zh-TW" sz="2700" dirty="0"/>
              <a:t>21</a:t>
            </a:r>
            <a:r>
              <a:rPr lang="zh-TW" altLang="en-US" sz="2700" dirty="0" smtClean="0"/>
              <a:t>日提供服務。</a:t>
            </a:r>
            <a:endParaRPr lang="en-US" altLang="zh-TW" sz="2700" dirty="0" smtClean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690195"/>
            <a:ext cx="68564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825086" y="6309320"/>
            <a:ext cx="3126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http://map.baidu.com</a:t>
            </a:r>
            <a:endParaRPr lang="zh-TW" altLang="en-US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54F352-BFB9-4E72-B680-F924E78F767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7603" y="630932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http</a:t>
            </a:r>
            <a:r>
              <a:rPr lang="en-US" altLang="zh-TW" dirty="0" smtClean="0">
                <a:latin typeface="Arial Black" panose="020B0A04020102020204" pitchFamily="34" charset="0"/>
              </a:rPr>
              <a:t>://</a:t>
            </a:r>
            <a:r>
              <a:rPr lang="en-US" altLang="zh-TW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quanjing.baidu.com/</a:t>
            </a:r>
            <a:endParaRPr lang="zh-TW" altLang="en-US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3" y="5949280"/>
            <a:ext cx="1314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2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Baidu</a:t>
            </a:r>
            <a:r>
              <a:rPr lang="zh-TW" altLang="en-US" dirty="0"/>
              <a:t>提供的開發者</a:t>
            </a:r>
            <a:r>
              <a:rPr lang="zh-TW" altLang="en-US" dirty="0" smtClean="0"/>
              <a:t>服務類型</a:t>
            </a:r>
            <a:r>
              <a:rPr lang="en-US" altLang="zh-TW" dirty="0" smtClean="0"/>
              <a:t>?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54F352-BFB9-4E72-B680-F924E78F767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9434" y="6372036"/>
            <a:ext cx="417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http://developer.baidu.com/map/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94159"/>
            <a:ext cx="7452320" cy="176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612648" y="3645024"/>
            <a:ext cx="8153400" cy="291167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Web</a:t>
            </a: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開發</a:t>
            </a:r>
            <a:endParaRPr lang="en-US" altLang="zh-TW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JavaScript </a:t>
            </a:r>
            <a:r>
              <a:rPr lang="en-US" altLang="zh-TW" dirty="0">
                <a:latin typeface="+mn-ea"/>
                <a:cs typeface="Times New Roman" panose="02020603050405020304" pitchFamily="18" charset="0"/>
              </a:rPr>
              <a:t>API</a:t>
            </a: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大眾版</a:t>
            </a:r>
            <a:endParaRPr lang="en-US" altLang="zh-TW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JavaScript API</a:t>
            </a: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極速版</a:t>
            </a:r>
            <a:endParaRPr lang="en-US" altLang="zh-TW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Native</a:t>
            </a: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App</a:t>
            </a: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開發</a:t>
            </a:r>
            <a:endParaRPr lang="en-US" altLang="zh-TW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Android SDK</a:t>
            </a: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iOS SDK</a:t>
            </a:r>
          </a:p>
          <a:p>
            <a:r>
              <a:rPr lang="zh-TW" altLang="en-US" dirty="0">
                <a:latin typeface="+mn-ea"/>
                <a:cs typeface="Times New Roman" panose="02020603050405020304" pitchFamily="18" charset="0"/>
              </a:rPr>
              <a:t>服務介接</a:t>
            </a:r>
          </a:p>
        </p:txBody>
      </p:sp>
    </p:spTree>
    <p:extLst>
      <p:ext uri="{BB962C8B-B14F-4D97-AF65-F5344CB8AC3E}">
        <p14:creationId xmlns:p14="http://schemas.microsoft.com/office/powerpoint/2010/main" val="3884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服務介接提供什麼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F54F352-BFB9-4E72-B680-F924E78F767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"/>
          </p:nvPr>
        </p:nvSpPr>
        <p:spPr>
          <a:xfrm>
            <a:off x="251520" y="1599292"/>
            <a:ext cx="4244280" cy="640080"/>
          </a:xfrm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US" altLang="zh-TW" dirty="0" smtClean="0">
                <a:latin typeface="Arial Black" panose="020B0A04020102020204" pitchFamily="34" charset="0"/>
              </a:rPr>
              <a:t> LBS</a:t>
            </a:r>
            <a:r>
              <a:rPr lang="zh-TW" altLang="en-US" dirty="0" smtClean="0">
                <a:latin typeface="Arial Black" panose="020B0A04020102020204" pitchFamily="34" charset="0"/>
              </a:rPr>
              <a:t>雲 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4800600" y="1599292"/>
            <a:ext cx="3886200" cy="640080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靜態圖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、全景靜態圖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/>
          </a:p>
        </p:txBody>
      </p:sp>
      <p:sp>
        <p:nvSpPr>
          <p:cNvPr id="18" name="文字版面配置區 4"/>
          <p:cNvSpPr txBox="1">
            <a:spLocks/>
          </p:cNvSpPr>
          <p:nvPr/>
        </p:nvSpPr>
        <p:spPr>
          <a:xfrm>
            <a:off x="221352" y="2780928"/>
            <a:ext cx="424428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 </a:t>
            </a:r>
            <a:r>
              <a:rPr lang="en-US" altLang="zh-TW" dirty="0" smtClean="0">
                <a:latin typeface="Arial Black" panose="020B0A04020102020204" pitchFamily="34" charset="0"/>
              </a:rPr>
              <a:t>Web</a:t>
            </a:r>
            <a:r>
              <a:rPr lang="zh-TW" altLang="en-US" dirty="0" smtClean="0">
                <a:latin typeface="Arial Black" panose="020B0A04020102020204" pitchFamily="34" charset="0"/>
              </a:rPr>
              <a:t>服務</a:t>
            </a:r>
            <a:r>
              <a:rPr lang="en-US" altLang="zh-TW" dirty="0" smtClean="0">
                <a:latin typeface="Arial Black" panose="020B0A04020102020204" pitchFamily="34" charset="0"/>
              </a:rPr>
              <a:t>API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19" name="文字版面配置區 6"/>
          <p:cNvSpPr txBox="1">
            <a:spLocks/>
          </p:cNvSpPr>
          <p:nvPr/>
        </p:nvSpPr>
        <p:spPr>
          <a:xfrm>
            <a:off x="4788024" y="2708920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呼叫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百度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產品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20" name="文字版面配置區 4"/>
          <p:cNvSpPr txBox="1">
            <a:spLocks/>
          </p:cNvSpPr>
          <p:nvPr/>
        </p:nvSpPr>
        <p:spPr>
          <a:xfrm>
            <a:off x="179512" y="4725144"/>
            <a:ext cx="424428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 </a:t>
            </a:r>
            <a:r>
              <a:rPr lang="zh-TW" altLang="en-US" dirty="0" smtClean="0"/>
              <a:t>車聯網</a:t>
            </a:r>
            <a:r>
              <a:rPr lang="en-US" altLang="zh-TW" dirty="0" smtClean="0">
                <a:latin typeface="Arial Black" panose="020B0A04020102020204" pitchFamily="34" charset="0"/>
              </a:rPr>
              <a:t>API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21" name="文字版面配置區 6"/>
          <p:cNvSpPr txBox="1">
            <a:spLocks/>
          </p:cNvSpPr>
          <p:nvPr/>
        </p:nvSpPr>
        <p:spPr>
          <a:xfrm>
            <a:off x="4788024" y="3861048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鷹眼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軌跡管理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 API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88024" y="3118387"/>
            <a:ext cx="1762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index.php?title</a:t>
            </a:r>
            <a:r>
              <a:rPr lang="en-US" altLang="zh-TW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=</a:t>
            </a:r>
            <a:r>
              <a:rPr lang="en-US" altLang="zh-TW" sz="1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uri</a:t>
            </a:r>
            <a:endParaRPr lang="zh-TW" altLang="en-U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848" y="971436"/>
            <a:ext cx="5886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200" dirty="0" smtClean="0">
                <a:latin typeface="Arial Black" panose="020B0A04020102020204" pitchFamily="34" charset="0"/>
              </a:rPr>
              <a:t>Base </a:t>
            </a:r>
            <a:r>
              <a:rPr lang="en-US" altLang="zh-TW" sz="1200" dirty="0" err="1" smtClean="0">
                <a:latin typeface="Arial Black" panose="020B0A04020102020204" pitchFamily="34" charset="0"/>
              </a:rPr>
              <a:t>href</a:t>
            </a:r>
            <a:r>
              <a:rPr lang="en-US" altLang="zh-TW" sz="1200" dirty="0" smtClean="0">
                <a:latin typeface="Arial Black" panose="020B0A04020102020204" pitchFamily="34" charset="0"/>
              </a:rPr>
              <a:t>=”http://developer.baidu.com/map/”</a:t>
            </a:r>
            <a:endParaRPr lang="zh-TW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1999873"/>
            <a:ext cx="2246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index.php?title</a:t>
            </a:r>
            <a:r>
              <a:rPr lang="en-US" altLang="zh-TW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=</a:t>
            </a:r>
            <a:r>
              <a:rPr lang="en-US" altLang="zh-TW" sz="1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lbscloud</a:t>
            </a:r>
            <a:endParaRPr lang="zh-TW" altLang="en-U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5916" y="3212976"/>
            <a:ext cx="2145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index.php?title</a:t>
            </a:r>
            <a:r>
              <a:rPr lang="en-US" altLang="zh-TW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=</a:t>
            </a:r>
            <a:r>
              <a:rPr lang="en-US" altLang="zh-TW" sz="1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webap</a:t>
            </a:r>
            <a:r>
              <a:rPr lang="en-US" altLang="zh-TW" sz="1200" dirty="0" err="1" smtClean="0">
                <a:latin typeface="Arial Black" panose="020B0A04020102020204" pitchFamily="34" charset="0"/>
              </a:rPr>
              <a:t>i</a:t>
            </a:r>
            <a:endParaRPr lang="zh-TW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5015" y="1988840"/>
            <a:ext cx="37192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index.php?title</a:t>
            </a:r>
            <a:r>
              <a:rPr lang="en-US" altLang="zh-TW" sz="1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=static</a:t>
            </a:r>
            <a:r>
              <a:rPr lang="zh-TW" altLang="en-US" sz="1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、</a:t>
            </a:r>
            <a:r>
              <a:rPr lang="en-US" altLang="zh-TW" sz="1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index.php?title</a:t>
            </a:r>
            <a:r>
              <a:rPr lang="en-US" altLang="zh-TW" sz="1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=</a:t>
            </a:r>
            <a:r>
              <a:rPr lang="en-US" altLang="zh-TW" sz="1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viewstatic</a:t>
            </a:r>
            <a:endParaRPr lang="zh-TW" altLang="en-US" sz="1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29416" y="4245555"/>
            <a:ext cx="2190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index.php?title</a:t>
            </a:r>
            <a:r>
              <a:rPr lang="en-US" altLang="zh-TW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=</a:t>
            </a:r>
            <a:r>
              <a:rPr lang="en-US" altLang="zh-TW" sz="1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yingyan</a:t>
            </a:r>
            <a:endParaRPr lang="zh-TW" altLang="en-U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6111" y="5112480"/>
            <a:ext cx="1814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index.php?title</a:t>
            </a:r>
            <a:r>
              <a:rPr lang="en-US" altLang="zh-TW" sz="1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=car</a:t>
            </a:r>
            <a:endParaRPr lang="zh-TW" altLang="en-U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80528" y="2236802"/>
            <a:ext cx="4934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提供巨量位置資料儲存、檢索、展示</a:t>
            </a:r>
            <a:endParaRPr lang="en-US" altLang="zh-TW" sz="2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208488" y="3421008"/>
            <a:ext cx="4764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單點間路線規劃、多對多點路線距離與行駛時間、點位查詢、地址解析、坐標轉換、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IP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定位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地區推播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254213" y="5365224"/>
            <a:ext cx="9145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發送訊息到車上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含手機圖台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、周邊點位檢索、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POI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檢索、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地址與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坐標轉換、天氣查詢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含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pm2.5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資訊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、交通事件查詢、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行車路徑規劃、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途經路段資訊查詢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超速照相、紅綠燈、地標、收費站、服務區、加油站、終點停車場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+mn-ea"/>
                <a:cs typeface="Times New Roman" panose="02020603050405020304" pitchFamily="18" charset="0"/>
              </a:rPr>
              <a:t>、城市旅遊查詢、地區影院資訊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…</a:t>
            </a:r>
            <a:endParaRPr lang="en-US" altLang="zh-TW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67197" y="2236802"/>
            <a:ext cx="4165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地圖範圍與點位全景圖片截圖</a:t>
            </a:r>
            <a:endParaRPr lang="en-US" altLang="zh-TW" sz="2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18295" y="3356992"/>
            <a:ext cx="4748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查詢、路徑規劃、導航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TW" sz="2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19972" y="4501128"/>
            <a:ext cx="467820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設備註冊、即時位置、歷史軌跡、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>
              <a:spcBef>
                <a:spcPts val="550"/>
              </a:spcBef>
              <a:buClr>
                <a:schemeClr val="accent1"/>
              </a:buClr>
              <a:buSzPct val="70000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設備屬性設定</a:t>
            </a:r>
            <a:endParaRPr lang="en-US" altLang="zh-TW" sz="26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Web</a:t>
            </a: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開發提供什麼</a:t>
            </a:r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54F352-BFB9-4E72-B680-F924E78F767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82" y="2434831"/>
            <a:ext cx="2200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313" y="2420888"/>
            <a:ext cx="22288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5"/>
          <p:cNvSpPr>
            <a:spLocks noGrp="1"/>
          </p:cNvSpPr>
          <p:nvPr>
            <p:ph sz="quarter" idx="1"/>
          </p:nvPr>
        </p:nvSpPr>
        <p:spPr>
          <a:xfrm>
            <a:off x="516166" y="1556792"/>
            <a:ext cx="8627833" cy="2911678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  <a:cs typeface="Times New Roman" panose="02020603050405020304" pitchFamily="18" charset="0"/>
              </a:rPr>
              <a:t>基本：地圖</a:t>
            </a:r>
            <a:r>
              <a:rPr lang="en-US" altLang="zh-TW" sz="2400" dirty="0" smtClean="0">
                <a:latin typeface="+mn-ea"/>
                <a:cs typeface="Times New Roman" panose="02020603050405020304" pitchFamily="18" charset="0"/>
              </a:rPr>
              <a:t>/</a:t>
            </a:r>
            <a:r>
              <a:rPr lang="zh-TW" altLang="en-US" sz="2400" dirty="0" smtClean="0">
                <a:latin typeface="+mn-ea"/>
                <a:cs typeface="Times New Roman" panose="02020603050405020304" pitchFamily="18" charset="0"/>
              </a:rPr>
              <a:t>全景圖、標註點位、</a:t>
            </a:r>
            <a:r>
              <a:rPr lang="en-US" altLang="zh-TW" sz="2400" dirty="0" smtClean="0">
                <a:latin typeface="+mn-ea"/>
                <a:cs typeface="Times New Roman" panose="02020603050405020304" pitchFamily="18" charset="0"/>
              </a:rPr>
              <a:t>POI</a:t>
            </a:r>
            <a:r>
              <a:rPr lang="zh-TW" altLang="en-US" sz="2400" dirty="0" smtClean="0">
                <a:latin typeface="+mn-ea"/>
                <a:cs typeface="Times New Roman" panose="02020603050405020304" pitchFamily="18" charset="0"/>
              </a:rPr>
              <a:t>搜尋、坐標</a:t>
            </a:r>
            <a:r>
              <a:rPr lang="en-US" altLang="zh-TW" sz="2400" dirty="0" smtClean="0">
                <a:latin typeface="+mn-ea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+mn-ea"/>
                <a:cs typeface="Times New Roman" panose="02020603050405020304" pitchFamily="18" charset="0"/>
              </a:rPr>
              <a:t>地</a:t>
            </a:r>
            <a:r>
              <a:rPr lang="zh-TW" altLang="en-US" sz="2400" dirty="0" smtClean="0">
                <a:latin typeface="+mn-ea"/>
                <a:cs typeface="Times New Roman" panose="02020603050405020304" pitchFamily="18" charset="0"/>
              </a:rPr>
              <a:t>址轉換</a:t>
            </a:r>
            <a:endParaRPr lang="en-US" altLang="zh-TW" sz="2400" dirty="0" smtClean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57" y="4626818"/>
            <a:ext cx="2209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79776"/>
            <a:ext cx="2219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63" y="4577956"/>
            <a:ext cx="22479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05" y="2411637"/>
            <a:ext cx="2190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群組 14"/>
          <p:cNvGrpSpPr/>
          <p:nvPr/>
        </p:nvGrpSpPr>
        <p:grpSpPr>
          <a:xfrm>
            <a:off x="128465" y="2096852"/>
            <a:ext cx="1563215" cy="324036"/>
            <a:chOff x="65378" y="-43765"/>
            <a:chExt cx="1789899" cy="1252871"/>
          </a:xfrm>
        </p:grpSpPr>
        <p:sp>
          <p:nvSpPr>
            <p:cNvPr id="16" name="圓角矩形 15"/>
            <p:cNvSpPr/>
            <p:nvPr/>
          </p:nvSpPr>
          <p:spPr>
            <a:xfrm>
              <a:off x="65378" y="-43765"/>
              <a:ext cx="1789899" cy="1252871"/>
            </a:xfrm>
            <a:prstGeom prst="roundRect">
              <a:avLst>
                <a:gd name="adj" fmla="val 16670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圓角矩形 4"/>
            <p:cNvSpPr/>
            <p:nvPr/>
          </p:nvSpPr>
          <p:spPr>
            <a:xfrm>
              <a:off x="126549" y="78574"/>
              <a:ext cx="1667557" cy="11305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ts val="28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TW" altLang="en-US" sz="2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特色功能</a:t>
              </a:r>
              <a:endParaRPr lang="zh-TW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標題 1"/>
          <p:cNvSpPr txBox="1">
            <a:spLocks/>
          </p:cNvSpPr>
          <p:nvPr/>
        </p:nvSpPr>
        <p:spPr>
          <a:xfrm>
            <a:off x="755722" y="980728"/>
            <a:ext cx="3312222" cy="61167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Javascript</a:t>
            </a:r>
            <a:r>
              <a:rPr lang="en-US" altLang="zh-TW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 API </a:t>
            </a:r>
            <a:r>
              <a:rPr lang="zh-TW" alt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大眾版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79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54F352-BFB9-4E72-B680-F924E78F767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n-ea"/>
              </a:rPr>
              <a:t>Mobile Web</a:t>
            </a:r>
            <a:r>
              <a:rPr lang="zh-TW" altLang="en-US" sz="2400" dirty="0" smtClean="0">
                <a:latin typeface="+mn-ea"/>
              </a:rPr>
              <a:t>專用</a:t>
            </a:r>
            <a:r>
              <a:rPr lang="en-US" altLang="zh-TW" sz="2400" dirty="0" smtClean="0">
                <a:latin typeface="+mn-ea"/>
              </a:rPr>
              <a:t>API</a:t>
            </a:r>
          </a:p>
          <a:p>
            <a:pPr lvl="1"/>
            <a:r>
              <a:rPr lang="zh-TW" altLang="en-US" sz="2100" dirty="0" smtClean="0">
                <a:latin typeface="+mn-ea"/>
              </a:rPr>
              <a:t>標註位置、</a:t>
            </a:r>
            <a:r>
              <a:rPr lang="en-US" altLang="zh-TW" sz="2100" dirty="0" smtClean="0">
                <a:latin typeface="+mn-ea"/>
              </a:rPr>
              <a:t>POI</a:t>
            </a:r>
            <a:r>
              <a:rPr lang="zh-TW" altLang="en-US" sz="2100" dirty="0" smtClean="0">
                <a:latin typeface="+mn-ea"/>
              </a:rPr>
              <a:t>搜尋、線路</a:t>
            </a:r>
            <a:r>
              <a:rPr lang="zh-TW" altLang="en-US" sz="2100" dirty="0">
                <a:latin typeface="+mn-ea"/>
              </a:rPr>
              <a:t>查詢</a:t>
            </a:r>
            <a:r>
              <a:rPr lang="zh-TW" altLang="en-US" sz="2100" dirty="0" smtClean="0">
                <a:latin typeface="+mn-ea"/>
              </a:rPr>
              <a:t>、即時交通資訊、套疊文字與圖片、地址與坐標轉換等。</a:t>
            </a:r>
            <a:endParaRPr lang="en-US" altLang="zh-TW" sz="2100" dirty="0" smtClean="0">
              <a:latin typeface="+mn-ea"/>
            </a:endParaRPr>
          </a:p>
          <a:p>
            <a:pPr lvl="1"/>
            <a:r>
              <a:rPr lang="en-US" altLang="zh-TW" sz="2100" dirty="0" smtClean="0">
                <a:latin typeface="+mn-ea"/>
              </a:rPr>
              <a:t>API</a:t>
            </a:r>
            <a:r>
              <a:rPr lang="zh-TW" altLang="en-US" sz="2100" dirty="0" smtClean="0">
                <a:latin typeface="+mn-ea"/>
              </a:rPr>
              <a:t>體積小</a:t>
            </a:r>
            <a:r>
              <a:rPr lang="zh-TW" altLang="en-US" sz="2100" dirty="0">
                <a:latin typeface="+mn-ea"/>
              </a:rPr>
              <a:t>，載入地圖</a:t>
            </a:r>
            <a:r>
              <a:rPr lang="zh-TW" altLang="en-US" sz="2100" dirty="0" smtClean="0">
                <a:latin typeface="+mn-ea"/>
              </a:rPr>
              <a:t>速度快</a:t>
            </a:r>
            <a:r>
              <a:rPr lang="zh-TW" altLang="en-US" sz="2100" dirty="0">
                <a:latin typeface="+mn-ea"/>
              </a:rPr>
              <a:t>，更省</a:t>
            </a:r>
            <a:r>
              <a:rPr lang="zh-TW" altLang="en-US" sz="2100" dirty="0" smtClean="0">
                <a:latin typeface="+mn-ea"/>
              </a:rPr>
              <a:t>流量。</a:t>
            </a:r>
            <a:endParaRPr lang="en-US" altLang="zh-TW" sz="2100" dirty="0" smtClean="0">
              <a:latin typeface="+mn-ea"/>
            </a:endParaRPr>
          </a:p>
          <a:p>
            <a:pPr lvl="1"/>
            <a:r>
              <a:rPr lang="zh-TW" altLang="en-US" sz="2100" dirty="0" smtClean="0">
                <a:latin typeface="+mn-ea"/>
              </a:rPr>
              <a:t>不相容</a:t>
            </a:r>
            <a:r>
              <a:rPr lang="zh-TW" altLang="en-US" sz="2100" dirty="0">
                <a:latin typeface="+mn-ea"/>
              </a:rPr>
              <a:t>大眾</a:t>
            </a:r>
            <a:r>
              <a:rPr lang="zh-TW" altLang="en-US" sz="2100" dirty="0" smtClean="0">
                <a:latin typeface="+mn-ea"/>
              </a:rPr>
              <a:t>版</a:t>
            </a:r>
            <a:r>
              <a:rPr lang="en-US" altLang="zh-TW" sz="2100" dirty="0" smtClean="0">
                <a:latin typeface="+mn-ea"/>
              </a:rPr>
              <a:t>API</a:t>
            </a:r>
            <a:r>
              <a:rPr lang="zh-TW" altLang="en-US" sz="2100" dirty="0" smtClean="0">
                <a:latin typeface="+mn-ea"/>
              </a:rPr>
              <a:t> （開發前先</a:t>
            </a:r>
            <a:r>
              <a:rPr lang="zh-TW" altLang="en-US" sz="2100" dirty="0">
                <a:latin typeface="+mn-ea"/>
              </a:rPr>
              <a:t>確認</a:t>
            </a:r>
            <a:r>
              <a:rPr lang="en-US" altLang="zh-TW" sz="2100" dirty="0">
                <a:latin typeface="+mn-ea"/>
              </a:rPr>
              <a:t>API</a:t>
            </a:r>
            <a:r>
              <a:rPr lang="zh-TW" altLang="en-US" sz="2100" dirty="0">
                <a:latin typeface="+mn-ea"/>
              </a:rPr>
              <a:t>提供的函式是否滿足地圖開發需求） </a:t>
            </a:r>
            <a:r>
              <a:rPr lang="zh-TW" altLang="en-US" sz="2100" dirty="0" smtClean="0">
                <a:latin typeface="+mn-ea"/>
              </a:rPr>
              <a:t>。</a:t>
            </a:r>
            <a:endParaRPr lang="en-US" altLang="zh-TW" sz="2100" dirty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Web</a:t>
            </a:r>
            <a:r>
              <a:rPr lang="zh-TW" altLang="en-US" sz="2400" dirty="0" smtClean="0">
                <a:latin typeface="+mn-ea"/>
              </a:rPr>
              <a:t>組件</a:t>
            </a:r>
            <a:r>
              <a:rPr lang="en-US" altLang="zh-TW" sz="2400" dirty="0" smtClean="0">
                <a:latin typeface="+mn-ea"/>
              </a:rPr>
              <a:t>API</a:t>
            </a:r>
            <a:r>
              <a:rPr lang="zh-TW" altLang="en-US" sz="2400" dirty="0" smtClean="0">
                <a:latin typeface="+mn-ea"/>
              </a:rPr>
              <a:t> </a:t>
            </a:r>
            <a:endParaRPr lang="en-US" altLang="zh-TW" sz="1800" dirty="0" smtClean="0">
              <a:latin typeface="+mn-ea"/>
            </a:endParaRPr>
          </a:p>
          <a:p>
            <a:pPr lvl="1"/>
            <a:r>
              <a:rPr lang="en-US" altLang="zh-TW" sz="1800" u="sng" dirty="0" smtClean="0">
                <a:solidFill>
                  <a:srgbClr val="FFC000"/>
                </a:solidFill>
                <a:latin typeface="+mn-ea"/>
              </a:rPr>
              <a:t>http://developer.baidu.com/map/index.php?title=webcomponent</a:t>
            </a:r>
          </a:p>
          <a:p>
            <a:pPr lvl="1"/>
            <a:r>
              <a:rPr lang="zh-TW" altLang="en-US" sz="2100" dirty="0" smtClean="0">
                <a:latin typeface="+mn-ea"/>
              </a:rPr>
              <a:t>地圖組件、周遭點位搜尋組件、地鐵組件、定位組件、駕車組件、公車組件、步行組件、</a:t>
            </a:r>
            <a:r>
              <a:rPr lang="zh-TW" altLang="en-US" sz="2100" u="sng" dirty="0" smtClean="0">
                <a:latin typeface="+mn-ea"/>
              </a:rPr>
              <a:t>天氣組件</a:t>
            </a:r>
            <a:r>
              <a:rPr lang="zh-TW" altLang="en-US" sz="2100" dirty="0" smtClean="0">
                <a:latin typeface="+mn-ea"/>
              </a:rPr>
              <a:t>，主要提供開發手機版瀏覽器地圖圖台應用。</a:t>
            </a:r>
            <a:r>
              <a:rPr lang="en-US" altLang="zh-TW" sz="2100" dirty="0" smtClean="0">
                <a:latin typeface="+mn-ea"/>
              </a:rPr>
              <a:t>(PC</a:t>
            </a:r>
            <a:r>
              <a:rPr lang="zh-TW" altLang="en-US" sz="2100" dirty="0" smtClean="0">
                <a:latin typeface="+mn-ea"/>
              </a:rPr>
              <a:t>上也可以用</a:t>
            </a:r>
            <a:r>
              <a:rPr lang="en-US" altLang="zh-TW" sz="2100" dirty="0" smtClean="0">
                <a:latin typeface="+mn-ea"/>
              </a:rPr>
              <a:t>) 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Web</a:t>
            </a:r>
            <a:r>
              <a:rPr lang="zh-TW" altLang="en-US" dirty="0" smtClean="0">
                <a:latin typeface="+mn-ea"/>
                <a:cs typeface="Times New Roman" panose="02020603050405020304" pitchFamily="18" charset="0"/>
              </a:rPr>
              <a:t>開發提供什麼</a:t>
            </a:r>
            <a:r>
              <a:rPr lang="en-US" altLang="zh-TW" dirty="0" smtClean="0">
                <a:latin typeface="+mn-ea"/>
                <a:cs typeface="Times New Roman" panose="02020603050405020304" pitchFamily="18" charset="0"/>
              </a:rPr>
              <a:t>?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55722" y="980728"/>
            <a:ext cx="3312222" cy="61167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Javascript</a:t>
            </a:r>
            <a:r>
              <a:rPr lang="en-US" altLang="zh-TW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 API </a:t>
            </a:r>
            <a:r>
              <a:rPr lang="zh-TW" alt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極速版</a:t>
            </a:r>
            <a:endParaRPr lang="zh-TW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79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如何開始 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54F352-BFB9-4E72-B680-F924E78F767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登錄註冊百度帳號  </a:t>
            </a:r>
            <a:r>
              <a:rPr lang="en-US" altLang="zh-TW" dirty="0">
                <a:hlinkClick r:id="rId2"/>
              </a:rPr>
              <a:t>http://www.baidu.com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在百度</a:t>
            </a:r>
            <a:r>
              <a:rPr lang="en-US" altLang="zh-TW" dirty="0" smtClean="0"/>
              <a:t>LBS</a:t>
            </a:r>
            <a:r>
              <a:rPr lang="zh-TW" altLang="en-US" dirty="0" smtClean="0"/>
              <a:t>開放平台上註冊成為開發者</a:t>
            </a:r>
            <a:r>
              <a:rPr lang="en-US" altLang="zh-TW" dirty="0">
                <a:hlinkClick r:id="rId3"/>
              </a:rPr>
              <a:t>http://developer.baidu.com/map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建立應</a:t>
            </a:r>
            <a:r>
              <a:rPr lang="zh-TW" altLang="en-US" sz="2800" dirty="0" smtClean="0"/>
              <a:t>用服務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取得服務器、瀏覽器、</a:t>
            </a:r>
            <a:r>
              <a:rPr lang="en-US" altLang="zh-TW" sz="1600" dirty="0" err="1" smtClean="0"/>
              <a:t>Andriod</a:t>
            </a:r>
            <a:r>
              <a:rPr lang="en-US" altLang="zh-TW" sz="1600" dirty="0" smtClean="0"/>
              <a:t> SDK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iOS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SDK</a:t>
            </a:r>
            <a:r>
              <a:rPr lang="zh-TW" altLang="en-US" sz="1600" dirty="0" smtClean="0"/>
              <a:t>授權</a:t>
            </a:r>
            <a:r>
              <a:rPr lang="en-US" altLang="zh-TW" sz="1600" dirty="0" smtClean="0"/>
              <a:t>Key)</a:t>
            </a:r>
            <a:r>
              <a:rPr lang="zh-TW" altLang="en-US" sz="1600" dirty="0" smtClean="0"/>
              <a:t> </a:t>
            </a:r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lbsyun.baidu.com/apiconsole/key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smtClean="0">
                <a:hlinkClick r:id="rId5"/>
              </a:rPr>
              <a:t>htt</a:t>
            </a:r>
            <a:r>
              <a:rPr lang="en-US" altLang="zh-TW" dirty="0">
                <a:hlinkClick r:id="rId5"/>
              </a:rPr>
              <a:t>p://</a:t>
            </a:r>
            <a:r>
              <a:rPr lang="en-US" altLang="zh-TW" dirty="0" smtClean="0">
                <a:hlinkClick r:id="rId5"/>
              </a:rPr>
              <a:t>lbsyun.baidu.com/apiconsole/key/create</a:t>
            </a:r>
            <a:endParaRPr lang="en-US" altLang="zh-TW" dirty="0" smtClean="0"/>
          </a:p>
          <a:p>
            <a:r>
              <a:rPr lang="zh-TW" altLang="en-US" dirty="0" smtClean="0"/>
              <a:t>開始</a:t>
            </a:r>
            <a:r>
              <a:rPr lang="en-US" altLang="zh-TW" dirty="0" smtClean="0"/>
              <a:t>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92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開發展示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54F352-BFB9-4E72-B680-F924E78F767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根據中心點關鍵字搜尋週邊</a:t>
            </a:r>
            <a:r>
              <a:rPr lang="en-US" altLang="zh-TW" dirty="0" smtClean="0"/>
              <a:t>POI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developer.baidu.com/map/jsdemo.htm#i2_1</a:t>
            </a:r>
            <a:endParaRPr lang="en-US" altLang="zh-TW" dirty="0" smtClean="0"/>
          </a:p>
          <a:p>
            <a:r>
              <a:rPr lang="zh-TW" altLang="en-US" dirty="0" smtClean="0"/>
              <a:t>行車路線規劃 </a:t>
            </a:r>
            <a:r>
              <a:rPr lang="en-US" altLang="zh-TW" dirty="0" smtClean="0"/>
              <a:t>(</a:t>
            </a:r>
            <a:r>
              <a:rPr lang="zh-TW" altLang="en-US" dirty="0" smtClean="0"/>
              <a:t>滑鼠拖曳起訖點即時路徑規劃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developer.baidu.com/map/jsdemo.htm#i5_4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6880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5363</TotalTime>
  <Words>1096</Words>
  <Application>Microsoft Office PowerPoint</Application>
  <PresentationFormat>如螢幕大小 (4:3)</PresentationFormat>
  <Paragraphs>160</Paragraphs>
  <Slides>12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中庸</vt:lpstr>
      <vt:lpstr>baidu Map(百度圖台) 開發介紹</vt:lpstr>
      <vt:lpstr>大綱</vt:lpstr>
      <vt:lpstr>百度地圖簡介</vt:lpstr>
      <vt:lpstr>Baidu提供的開發者服務類型? </vt:lpstr>
      <vt:lpstr>服務介接提供什麼? </vt:lpstr>
      <vt:lpstr>Web開發提供什麼?</vt:lpstr>
      <vt:lpstr>Web開發提供什麼?</vt:lpstr>
      <vt:lpstr>如何開始 ?</vt:lpstr>
      <vt:lpstr>Online Web開發展示</vt:lpstr>
      <vt:lpstr>服務串接展示</vt:lpstr>
      <vt:lpstr>百度組件展示</vt:lpstr>
      <vt:lpstr>Baidu地圖開發參考網站與相關資源?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甫任 Jeffrey</dc:creator>
  <cp:lastModifiedBy>gary</cp:lastModifiedBy>
  <cp:revision>155</cp:revision>
  <dcterms:created xsi:type="dcterms:W3CDTF">2015-03-06T12:49:22Z</dcterms:created>
  <dcterms:modified xsi:type="dcterms:W3CDTF">2015-04-27T05:04:13Z</dcterms:modified>
</cp:coreProperties>
</file>