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1" r:id="rId1"/>
  </p:sldMasterIdLst>
  <p:notesMasterIdLst>
    <p:notesMasterId r:id="rId21"/>
  </p:notesMasterIdLst>
  <p:sldIdLst>
    <p:sldId id="256" r:id="rId2"/>
    <p:sldId id="257" r:id="rId3"/>
    <p:sldId id="258" r:id="rId4"/>
    <p:sldId id="294" r:id="rId5"/>
    <p:sldId id="274" r:id="rId6"/>
    <p:sldId id="273" r:id="rId7"/>
    <p:sldId id="295" r:id="rId8"/>
    <p:sldId id="269" r:id="rId9"/>
    <p:sldId id="275" r:id="rId10"/>
    <p:sldId id="296" r:id="rId11"/>
    <p:sldId id="270" r:id="rId12"/>
    <p:sldId id="297" r:id="rId13"/>
    <p:sldId id="286" r:id="rId14"/>
    <p:sldId id="262" r:id="rId15"/>
    <p:sldId id="271" r:id="rId16"/>
    <p:sldId id="288" r:id="rId17"/>
    <p:sldId id="272" r:id="rId18"/>
    <p:sldId id="276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95"/>
    <a:srgbClr val="E28974"/>
    <a:srgbClr val="31B02E"/>
    <a:srgbClr val="008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4"/>
    <p:restoredTop sz="95204"/>
  </p:normalViewPr>
  <p:slideViewPr>
    <p:cSldViewPr snapToGrid="0" snapToObjects="1">
      <p:cViewPr varScale="1">
        <p:scale>
          <a:sx n="91" d="100"/>
          <a:sy n="91" d="100"/>
        </p:scale>
        <p:origin x="4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2B5B-5525-4F43-A1D0-FF8D1183BA3A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66EC-1E6D-3843-8957-EC2AC25C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7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t.ai/2018/07/02/adam-weight-deca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Tjs99j0P14" TargetMode="External"/><Relationship Id="rId2" Type="http://schemas.openxmlformats.org/officeDocument/2006/relationships/hyperlink" Target="https://github.com/JengTallis/adl-cancer-dete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3.0244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3" y="2464231"/>
            <a:ext cx="8859186" cy="141034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/>
              <a:t>Cancer Detection with Deep Learning</a:t>
            </a:r>
            <a:br>
              <a:rPr lang="en-US" sz="3600" dirty="0"/>
            </a:br>
            <a:r>
              <a:rPr lang="en-US" sz="2800" dirty="0"/>
              <a:t>Applied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7912" y="5303807"/>
            <a:ext cx="4057903" cy="1117687"/>
          </a:xfrm>
        </p:spPr>
        <p:txBody>
          <a:bodyPr>
            <a:normAutofit/>
          </a:bodyPr>
          <a:lstStyle/>
          <a:p>
            <a:r>
              <a:rPr lang="en-US" dirty="0" err="1"/>
              <a:t>Tallis</a:t>
            </a:r>
            <a:r>
              <a:rPr lang="en-US" dirty="0"/>
              <a:t> Shih-Ying </a:t>
            </a:r>
            <a:r>
              <a:rPr lang="en-US" dirty="0" err="1"/>
              <a:t>Jeng</a:t>
            </a:r>
            <a:endParaRPr lang="en-US" dirty="0"/>
          </a:p>
          <a:p>
            <a:r>
              <a:rPr lang="en-US" dirty="0"/>
              <a:t>sj2909</a:t>
            </a:r>
          </a:p>
        </p:txBody>
      </p:sp>
    </p:spTree>
    <p:extLst>
      <p:ext uri="{BB962C8B-B14F-4D97-AF65-F5344CB8AC3E}">
        <p14:creationId xmlns:p14="http://schemas.microsoft.com/office/powerpoint/2010/main" val="60474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11" y="753228"/>
            <a:ext cx="9903373" cy="1080938"/>
          </a:xfrm>
        </p:spPr>
        <p:txBody>
          <a:bodyPr>
            <a:normAutofit/>
          </a:bodyPr>
          <a:lstStyle/>
          <a:p>
            <a:r>
              <a:rPr lang="en-US" dirty="0"/>
              <a:t>2. Data Processing: Train/Val/Test Split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721" y="2489272"/>
            <a:ext cx="10562110" cy="236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Train &amp; Validation set: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Randomly extract patches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Ensure class balanced by under-sampling majority (negative) classes (60 images from each class per slide)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slides '078', '084', '091', '094', '096', '101'</a:t>
            </a:r>
            <a:endParaRPr lang="en-US" sz="24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4631473"/>
            <a:ext cx="10039261" cy="176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Test set: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window across the slide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Maintain class ratio as it is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‘110'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8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/>
          <p:nvPr/>
        </p:nvSpPr>
        <p:spPr>
          <a:xfrm>
            <a:off x="3308648" y="1395412"/>
            <a:ext cx="8883600" cy="18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1599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3"/>
          <p:cNvSpPr/>
          <p:nvPr/>
        </p:nvSpPr>
        <p:spPr>
          <a:xfrm>
            <a:off x="0" y="4075112"/>
            <a:ext cx="5694000" cy="171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9728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0" y="2052637"/>
            <a:ext cx="10728800" cy="29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9901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B602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8"/>
          <p:cNvSpPr txBox="1"/>
          <p:nvPr/>
        </p:nvSpPr>
        <p:spPr>
          <a:xfrm>
            <a:off x="2964962" y="2903584"/>
            <a:ext cx="8107524" cy="1336431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253994">
              <a:buClr>
                <a:srgbClr val="FFFFFF"/>
              </a:buClr>
              <a:buSzPct val="55555"/>
            </a:pPr>
            <a:r>
              <a:rPr lang="en-US" altLang="zh-HK" sz="8000" dirty="0"/>
              <a:t>Models</a:t>
            </a:r>
          </a:p>
        </p:txBody>
      </p:sp>
      <p:sp>
        <p:nvSpPr>
          <p:cNvPr id="8" name="Shape 339"/>
          <p:cNvSpPr txBox="1"/>
          <p:nvPr/>
        </p:nvSpPr>
        <p:spPr>
          <a:xfrm>
            <a:off x="1345676" y="2463800"/>
            <a:ext cx="1275600" cy="2216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872045">
              <a:buClr>
                <a:srgbClr val="FFFFFF"/>
              </a:buClr>
              <a:buSzPct val="100000"/>
            </a:pPr>
            <a:r>
              <a:rPr lang="en-US" altLang="zh-HK" sz="13733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073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11" y="753228"/>
            <a:ext cx="9903373" cy="1080938"/>
          </a:xfrm>
        </p:spPr>
        <p:txBody>
          <a:bodyPr>
            <a:normAutofit/>
          </a:bodyPr>
          <a:lstStyle/>
          <a:p>
            <a:r>
              <a:rPr lang="en-US" dirty="0"/>
              <a:t>3. Model: Transfer Learning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721" y="2489272"/>
            <a:ext cx="10562110" cy="236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Transfer Learning VGG16: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on results, better than the result of InceptionV3 and </a:t>
            </a:r>
            <a:r>
              <a:rPr lang="en-US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MobileNet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3534194"/>
            <a:ext cx="10039261" cy="176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Neural Network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Dense layer with 512 units, </a:t>
            </a:r>
            <a:r>
              <a:rPr lang="en-US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relu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activation, </a:t>
            </a:r>
            <a:r>
              <a:rPr lang="en-US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RMSprop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optimizer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Dropout (0.5)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5E28FF-D5C1-A94C-9632-F477C78F64D3}"/>
              </a:ext>
            </a:extLst>
          </p:cNvPr>
          <p:cNvSpPr txBox="1">
            <a:spLocks/>
          </p:cNvSpPr>
          <p:nvPr/>
        </p:nvSpPr>
        <p:spPr>
          <a:xfrm>
            <a:off x="832720" y="4953323"/>
            <a:ext cx="10039261" cy="176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Random Forest</a:t>
            </a:r>
          </a:p>
          <a:p>
            <a:pPr lvl="1"/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200 estimators, </a:t>
            </a:r>
            <a:r>
              <a:rPr lang="en-US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max_depth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8590A-CBC5-F04B-B725-AFF45843F065}"/>
              </a:ext>
            </a:extLst>
          </p:cNvPr>
          <p:cNvSpPr txBox="1"/>
          <p:nvPr/>
        </p:nvSpPr>
        <p:spPr>
          <a:xfrm>
            <a:off x="2631274" y="6348441"/>
            <a:ext cx="69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https://www.fast.ai/2018/07/02/adam-weight-decay/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44547"/>
              </p:ext>
            </p:extLst>
          </p:nvPr>
        </p:nvGraphicFramePr>
        <p:xfrm>
          <a:off x="2377441" y="2044020"/>
          <a:ext cx="6949440" cy="450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CNN Transfer Learning Model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Layer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Component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Input (size x size x 3)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(conv3-64) </a:t>
                      </a:r>
                      <a:r>
                        <a:rPr lang="en-CA" sz="1600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Block 1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maxpool-2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(conv3-128) </a:t>
                      </a: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Block 2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maxpool-2 *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(conv3-256) </a:t>
                      </a: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Block 3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maxpool-2 **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(conv3-512) </a:t>
                      </a: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Block 4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maxpool-2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(conv3-512) </a:t>
                      </a:r>
                      <a:r>
                        <a:rPr lang="en-CA" sz="1600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Block 5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maxpool-2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Dense-512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Dense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Dropout-0.5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Softmax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Softmax</a:t>
                      </a:r>
                      <a:endParaRPr lang="en-US" sz="1600" dirty="0">
                        <a:effectLst/>
                        <a:latin typeface="Times New Roman" charset="0"/>
                        <a:ea typeface="PMingLiU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3. Model</a:t>
            </a:r>
            <a:br>
              <a:rPr lang="en-US" dirty="0"/>
            </a:br>
            <a:r>
              <a:rPr lang="en-US" dirty="0"/>
              <a:t>    Transfer Learning + Dense Layer</a:t>
            </a:r>
          </a:p>
        </p:txBody>
      </p:sp>
    </p:spTree>
    <p:extLst>
      <p:ext uri="{BB962C8B-B14F-4D97-AF65-F5344CB8AC3E}">
        <p14:creationId xmlns:p14="http://schemas.microsoft.com/office/powerpoint/2010/main" val="43128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203DFB-C341-D349-B0B3-CA0ABAC07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38658"/>
              </p:ext>
            </p:extLst>
          </p:nvPr>
        </p:nvGraphicFramePr>
        <p:xfrm>
          <a:off x="911111" y="2968283"/>
          <a:ext cx="91522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14">
                  <a:extLst>
                    <a:ext uri="{9D8B030D-6E8A-4147-A177-3AD203B41FA5}">
                      <a16:colId xmlns:a16="http://schemas.microsoft.com/office/drawing/2014/main" val="3384372378"/>
                    </a:ext>
                  </a:extLst>
                </a:gridCol>
                <a:gridCol w="3587159">
                  <a:extLst>
                    <a:ext uri="{9D8B030D-6E8A-4147-A177-3AD203B41FA5}">
                      <a16:colId xmlns:a16="http://schemas.microsoft.com/office/drawing/2014/main" val="1285172106"/>
                    </a:ext>
                  </a:extLst>
                </a:gridCol>
                <a:gridCol w="4309806">
                  <a:extLst>
                    <a:ext uri="{9D8B030D-6E8A-4147-A177-3AD203B41FA5}">
                      <a16:colId xmlns:a16="http://schemas.microsoft.com/office/drawing/2014/main" val="1577102410"/>
                    </a:ext>
                  </a:extLst>
                </a:gridCol>
              </a:tblGrid>
              <a:tr h="287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VGG16 +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VGG16 +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4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nn5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nn7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rf7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0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5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/>
          <p:nvPr/>
        </p:nvSpPr>
        <p:spPr>
          <a:xfrm>
            <a:off x="3308648" y="1395412"/>
            <a:ext cx="8883600" cy="18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1599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3"/>
          <p:cNvSpPr/>
          <p:nvPr/>
        </p:nvSpPr>
        <p:spPr>
          <a:xfrm>
            <a:off x="0" y="4075112"/>
            <a:ext cx="5694000" cy="171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9728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0" y="2052637"/>
            <a:ext cx="10728800" cy="29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9901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B602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8"/>
          <p:cNvSpPr txBox="1"/>
          <p:nvPr/>
        </p:nvSpPr>
        <p:spPr>
          <a:xfrm>
            <a:off x="2708795" y="2912011"/>
            <a:ext cx="6632400" cy="1336431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253994">
              <a:buClr>
                <a:srgbClr val="FFFFFF"/>
              </a:buClr>
              <a:buSzPct val="55555"/>
            </a:pPr>
            <a:r>
              <a:rPr lang="en-US" altLang="zh-HK" sz="7200" dirty="0"/>
              <a:t>Results</a:t>
            </a:r>
          </a:p>
        </p:txBody>
      </p:sp>
      <p:sp>
        <p:nvSpPr>
          <p:cNvPr id="8" name="Shape 339"/>
          <p:cNvSpPr txBox="1"/>
          <p:nvPr/>
        </p:nvSpPr>
        <p:spPr>
          <a:xfrm>
            <a:off x="1345676" y="2463800"/>
            <a:ext cx="1275600" cy="2216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872045">
              <a:buClr>
                <a:srgbClr val="FFFFFF"/>
              </a:buClr>
              <a:buSzPct val="100000"/>
            </a:pPr>
            <a:r>
              <a:rPr lang="en-US" altLang="zh-HK" sz="13733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677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4. Results: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598B-07F3-834C-8476-6BB34BEB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74" y="2356328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Quantitative Evaluation</a:t>
            </a:r>
            <a:endParaRPr lang="en-US" sz="3200" dirty="0"/>
          </a:p>
          <a:p>
            <a:pPr lvl="1"/>
            <a:r>
              <a:rPr lang="en-US" sz="2400" dirty="0"/>
              <a:t>Accuracy</a:t>
            </a:r>
          </a:p>
          <a:p>
            <a:pPr lvl="1"/>
            <a:r>
              <a:rPr lang="en-US" sz="2400" dirty="0"/>
              <a:t>Precision, Recall, F1</a:t>
            </a:r>
          </a:p>
          <a:p>
            <a:pPr lvl="1"/>
            <a:r>
              <a:rPr lang="en-US" sz="2400" dirty="0"/>
              <a:t>AUROC</a:t>
            </a:r>
          </a:p>
          <a:p>
            <a:pPr lvl="1"/>
            <a:r>
              <a:rPr lang="en-US" sz="2400" dirty="0"/>
              <a:t>Average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confidence on erroneous prediction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/>
              <a:t>Qualitative Evaluation</a:t>
            </a:r>
          </a:p>
          <a:p>
            <a:pPr lvl="1"/>
            <a:r>
              <a:rPr lang="en-US" sz="2400" dirty="0"/>
              <a:t>Inspect  test samples that causes erroneous prediction</a:t>
            </a:r>
          </a:p>
          <a:p>
            <a:pPr lvl="1"/>
            <a:r>
              <a:rPr lang="en-US" sz="2400" dirty="0"/>
              <a:t>Heatmap quality</a:t>
            </a:r>
          </a:p>
        </p:txBody>
      </p:sp>
    </p:spTree>
    <p:extLst>
      <p:ext uri="{BB962C8B-B14F-4D97-AF65-F5344CB8AC3E}">
        <p14:creationId xmlns:p14="http://schemas.microsoft.com/office/powerpoint/2010/main" val="80598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/>
          <p:nvPr/>
        </p:nvSpPr>
        <p:spPr>
          <a:xfrm>
            <a:off x="3308648" y="1395412"/>
            <a:ext cx="8883600" cy="18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1599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3"/>
          <p:cNvSpPr/>
          <p:nvPr/>
        </p:nvSpPr>
        <p:spPr>
          <a:xfrm>
            <a:off x="0" y="4075112"/>
            <a:ext cx="5694000" cy="171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9728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0" y="2052637"/>
            <a:ext cx="10728800" cy="29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9901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B602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8"/>
          <p:cNvSpPr txBox="1"/>
          <p:nvPr/>
        </p:nvSpPr>
        <p:spPr>
          <a:xfrm>
            <a:off x="2708795" y="2912011"/>
            <a:ext cx="6632400" cy="1336431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253994">
              <a:buClr>
                <a:srgbClr val="FFFFFF"/>
              </a:buClr>
              <a:buSzPct val="55555"/>
            </a:pPr>
            <a:r>
              <a:rPr lang="en-US" altLang="zh-HK" sz="7200" dirty="0"/>
              <a:t>Conclusion</a:t>
            </a:r>
          </a:p>
        </p:txBody>
      </p:sp>
      <p:sp>
        <p:nvSpPr>
          <p:cNvPr id="8" name="Shape 339"/>
          <p:cNvSpPr txBox="1"/>
          <p:nvPr/>
        </p:nvSpPr>
        <p:spPr>
          <a:xfrm>
            <a:off x="1345676" y="2463800"/>
            <a:ext cx="1275600" cy="2216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872045">
              <a:buClr>
                <a:srgbClr val="FFFFFF"/>
              </a:buClr>
              <a:buSzPct val="100000"/>
            </a:pPr>
            <a:r>
              <a:rPr lang="en-US" altLang="zh-HK" sz="13733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77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2721" y="2489273"/>
            <a:ext cx="10039261" cy="64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Built proof-of-concept prototype</a:t>
            </a:r>
            <a:endParaRPr lang="en-US" sz="2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3482503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Multi-scale ensemble not helpful</a:t>
            </a:r>
            <a:endParaRPr lang="en-US" sz="2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20" y="4513636"/>
            <a:ext cx="10548642" cy="128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Ensemble of different model types helpful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6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3" y="2955471"/>
            <a:ext cx="8859186" cy="116403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3600" dirty="0"/>
            </a:br>
            <a:r>
              <a:rPr lang="en-US" sz="4200" dirty="0"/>
              <a:t>== THE END </a:t>
            </a:r>
            <a:r>
              <a:rPr lang="en-CA" sz="4200" dirty="0"/>
              <a:t>==</a:t>
            </a:r>
            <a:br>
              <a:rPr lang="en-US" sz="4200" dirty="0"/>
            </a:br>
            <a:r>
              <a:rPr lang="en-US" sz="3600" dirty="0"/>
              <a:t>THANK YOU VERY MUCH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D9B1C-0C3B-014D-9BE0-EA306F9E10CC}"/>
              </a:ext>
            </a:extLst>
          </p:cNvPr>
          <p:cNvSpPr txBox="1"/>
          <p:nvPr/>
        </p:nvSpPr>
        <p:spPr>
          <a:xfrm>
            <a:off x="1842868" y="5008098"/>
            <a:ext cx="860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https://github.com/JengTallis/adl-cancer-detection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YouTube Video: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https://youtu.be/ITjs99j0P14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2" name="Shape 299"/>
          <p:cNvSpPr/>
          <p:nvPr/>
        </p:nvSpPr>
        <p:spPr>
          <a:xfrm>
            <a:off x="1641949" y="2419721"/>
            <a:ext cx="719008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2" y="0"/>
                </a:moveTo>
                <a:lnTo>
                  <a:pt x="108477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522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00"/>
          <p:cNvSpPr/>
          <p:nvPr/>
        </p:nvSpPr>
        <p:spPr>
          <a:xfrm>
            <a:off x="1519362" y="2486396"/>
            <a:ext cx="5392882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41" y="0"/>
                </a:moveTo>
                <a:lnTo>
                  <a:pt x="117219" y="0"/>
                </a:lnTo>
                <a:lnTo>
                  <a:pt x="120000" y="27420"/>
                </a:lnTo>
                <a:lnTo>
                  <a:pt x="120000" y="106968"/>
                </a:lnTo>
                <a:cubicBezTo>
                  <a:pt x="120000" y="114162"/>
                  <a:pt x="119391" y="120000"/>
                  <a:pt x="118658" y="120000"/>
                </a:cubicBezTo>
                <a:lnTo>
                  <a:pt x="1341" y="120000"/>
                </a:lnTo>
                <a:cubicBezTo>
                  <a:pt x="608" y="120000"/>
                  <a:pt x="0" y="114162"/>
                  <a:pt x="0" y="106968"/>
                </a:cubicBezTo>
                <a:lnTo>
                  <a:pt x="0" y="13031"/>
                </a:lnTo>
                <a:cubicBezTo>
                  <a:pt x="0" y="5837"/>
                  <a:pt x="608" y="0"/>
                  <a:pt x="134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8A9A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01"/>
          <p:cNvSpPr txBox="1"/>
          <p:nvPr/>
        </p:nvSpPr>
        <p:spPr>
          <a:xfrm>
            <a:off x="1706218" y="2419721"/>
            <a:ext cx="580688" cy="553800"/>
          </a:xfrm>
          <a:prstGeom prst="rect">
            <a:avLst/>
          </a:prstGeom>
          <a:solidFill>
            <a:srgbClr val="FFB602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02"/>
          <p:cNvSpPr/>
          <p:nvPr/>
        </p:nvSpPr>
        <p:spPr>
          <a:xfrm>
            <a:off x="1641949" y="3185294"/>
            <a:ext cx="719008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2" y="0"/>
                </a:moveTo>
                <a:lnTo>
                  <a:pt x="108477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522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03"/>
          <p:cNvSpPr/>
          <p:nvPr/>
        </p:nvSpPr>
        <p:spPr>
          <a:xfrm>
            <a:off x="1519362" y="3251969"/>
            <a:ext cx="5392882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41" y="0"/>
                </a:moveTo>
                <a:lnTo>
                  <a:pt x="117219" y="0"/>
                </a:lnTo>
                <a:lnTo>
                  <a:pt x="120000" y="27420"/>
                </a:lnTo>
                <a:lnTo>
                  <a:pt x="120000" y="106968"/>
                </a:lnTo>
                <a:cubicBezTo>
                  <a:pt x="120000" y="114162"/>
                  <a:pt x="119391" y="120000"/>
                  <a:pt x="118658" y="120000"/>
                </a:cubicBezTo>
                <a:lnTo>
                  <a:pt x="1341" y="120000"/>
                </a:lnTo>
                <a:cubicBezTo>
                  <a:pt x="608" y="120000"/>
                  <a:pt x="0" y="114162"/>
                  <a:pt x="0" y="106968"/>
                </a:cubicBezTo>
                <a:lnTo>
                  <a:pt x="0" y="13031"/>
                </a:lnTo>
                <a:cubicBezTo>
                  <a:pt x="0" y="5837"/>
                  <a:pt x="608" y="0"/>
                  <a:pt x="134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8A9A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04"/>
          <p:cNvSpPr txBox="1"/>
          <p:nvPr/>
        </p:nvSpPr>
        <p:spPr>
          <a:xfrm>
            <a:off x="1706218" y="3185294"/>
            <a:ext cx="580688" cy="553800"/>
          </a:xfrm>
          <a:prstGeom prst="rect">
            <a:avLst/>
          </a:prstGeom>
          <a:solidFill>
            <a:srgbClr val="FFB602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05"/>
          <p:cNvSpPr/>
          <p:nvPr/>
        </p:nvSpPr>
        <p:spPr>
          <a:xfrm>
            <a:off x="1641949" y="4754811"/>
            <a:ext cx="719008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2" y="0"/>
                </a:moveTo>
                <a:lnTo>
                  <a:pt x="108477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522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06"/>
          <p:cNvSpPr/>
          <p:nvPr/>
        </p:nvSpPr>
        <p:spPr>
          <a:xfrm>
            <a:off x="1519362" y="4820296"/>
            <a:ext cx="5392882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41" y="0"/>
                </a:moveTo>
                <a:lnTo>
                  <a:pt x="117219" y="0"/>
                </a:lnTo>
                <a:lnTo>
                  <a:pt x="120000" y="27420"/>
                </a:lnTo>
                <a:lnTo>
                  <a:pt x="120000" y="106968"/>
                </a:lnTo>
                <a:cubicBezTo>
                  <a:pt x="120000" y="114162"/>
                  <a:pt x="119391" y="120000"/>
                  <a:pt x="118658" y="120000"/>
                </a:cubicBezTo>
                <a:lnTo>
                  <a:pt x="1341" y="120000"/>
                </a:lnTo>
                <a:cubicBezTo>
                  <a:pt x="608" y="120000"/>
                  <a:pt x="0" y="114162"/>
                  <a:pt x="0" y="106968"/>
                </a:cubicBezTo>
                <a:lnTo>
                  <a:pt x="0" y="13031"/>
                </a:lnTo>
                <a:cubicBezTo>
                  <a:pt x="0" y="5837"/>
                  <a:pt x="608" y="0"/>
                  <a:pt x="134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8A9A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307"/>
          <p:cNvSpPr txBox="1"/>
          <p:nvPr/>
        </p:nvSpPr>
        <p:spPr>
          <a:xfrm>
            <a:off x="1706218" y="4754811"/>
            <a:ext cx="580688" cy="553800"/>
          </a:xfrm>
          <a:prstGeom prst="rect">
            <a:avLst/>
          </a:prstGeom>
          <a:solidFill>
            <a:srgbClr val="FFB602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311"/>
          <p:cNvSpPr/>
          <p:nvPr/>
        </p:nvSpPr>
        <p:spPr>
          <a:xfrm>
            <a:off x="1641949" y="5489569"/>
            <a:ext cx="719008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2" y="0"/>
                </a:moveTo>
                <a:lnTo>
                  <a:pt x="108477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522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312"/>
          <p:cNvSpPr/>
          <p:nvPr/>
        </p:nvSpPr>
        <p:spPr>
          <a:xfrm>
            <a:off x="1519362" y="5555054"/>
            <a:ext cx="5392882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41" y="0"/>
                </a:moveTo>
                <a:lnTo>
                  <a:pt x="117219" y="0"/>
                </a:lnTo>
                <a:lnTo>
                  <a:pt x="120000" y="27420"/>
                </a:lnTo>
                <a:lnTo>
                  <a:pt x="120000" y="106968"/>
                </a:lnTo>
                <a:cubicBezTo>
                  <a:pt x="120000" y="114162"/>
                  <a:pt x="119391" y="120000"/>
                  <a:pt x="118658" y="120000"/>
                </a:cubicBezTo>
                <a:lnTo>
                  <a:pt x="1341" y="120000"/>
                </a:lnTo>
                <a:cubicBezTo>
                  <a:pt x="608" y="120000"/>
                  <a:pt x="0" y="114162"/>
                  <a:pt x="0" y="106968"/>
                </a:cubicBezTo>
                <a:lnTo>
                  <a:pt x="0" y="13031"/>
                </a:lnTo>
                <a:cubicBezTo>
                  <a:pt x="0" y="5837"/>
                  <a:pt x="608" y="0"/>
                  <a:pt x="134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8A9A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313"/>
          <p:cNvSpPr txBox="1"/>
          <p:nvPr/>
        </p:nvSpPr>
        <p:spPr>
          <a:xfrm>
            <a:off x="1706218" y="5489569"/>
            <a:ext cx="580688" cy="553800"/>
          </a:xfrm>
          <a:prstGeom prst="rect">
            <a:avLst/>
          </a:prstGeom>
          <a:solidFill>
            <a:srgbClr val="FFB602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314"/>
          <p:cNvSpPr txBox="1"/>
          <p:nvPr/>
        </p:nvSpPr>
        <p:spPr>
          <a:xfrm>
            <a:off x="2403652" y="2532831"/>
            <a:ext cx="3249078" cy="4155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None/>
            </a:pPr>
            <a:r>
              <a:rPr lang="zh-HK" sz="2200" b="1" dirty="0">
                <a:solidFill>
                  <a:srgbClr val="3C3C3C"/>
                </a:solidFill>
              </a:rPr>
              <a:t>Introduction</a:t>
            </a:r>
          </a:p>
        </p:txBody>
      </p:sp>
      <p:sp>
        <p:nvSpPr>
          <p:cNvPr id="48" name="Shape 315"/>
          <p:cNvSpPr txBox="1"/>
          <p:nvPr/>
        </p:nvSpPr>
        <p:spPr>
          <a:xfrm>
            <a:off x="1787148" y="2451869"/>
            <a:ext cx="403031" cy="5310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altLang="zh-HK" sz="3000" b="1" dirty="0">
                <a:solidFill>
                  <a:srgbClr val="FFFFFF"/>
                </a:solidFill>
              </a:rPr>
              <a:t>1</a:t>
            </a:r>
            <a:endParaRPr lang="zh-HK" sz="3000" b="1" dirty="0">
              <a:solidFill>
                <a:srgbClr val="FFFFFF"/>
              </a:solidFill>
            </a:endParaRPr>
          </a:p>
        </p:txBody>
      </p:sp>
      <p:sp>
        <p:nvSpPr>
          <p:cNvPr id="49" name="Shape 316"/>
          <p:cNvSpPr txBox="1"/>
          <p:nvPr/>
        </p:nvSpPr>
        <p:spPr>
          <a:xfrm>
            <a:off x="2403651" y="3321025"/>
            <a:ext cx="3960025" cy="4155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None/>
            </a:pPr>
            <a:r>
              <a:rPr lang="en-CA" altLang="zh-HK" sz="2200" b="1" dirty="0">
                <a:solidFill>
                  <a:srgbClr val="3C3C3C"/>
                </a:solidFill>
              </a:rPr>
              <a:t>Data Processing</a:t>
            </a:r>
            <a:endParaRPr lang="zh-HK" sz="2200" b="1" dirty="0">
              <a:solidFill>
                <a:srgbClr val="3C3C3C"/>
              </a:solidFill>
            </a:endParaRPr>
          </a:p>
        </p:txBody>
      </p:sp>
      <p:sp>
        <p:nvSpPr>
          <p:cNvPr id="50" name="Shape 317"/>
          <p:cNvSpPr txBox="1"/>
          <p:nvPr/>
        </p:nvSpPr>
        <p:spPr>
          <a:xfrm>
            <a:off x="1787148" y="3200771"/>
            <a:ext cx="403031" cy="5310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altLang="zh-HK" sz="3000" b="1" dirty="0">
                <a:solidFill>
                  <a:srgbClr val="FFFFFF"/>
                </a:solidFill>
              </a:rPr>
              <a:t>2</a:t>
            </a:r>
            <a:endParaRPr lang="zh-HK" sz="3000" b="1" dirty="0">
              <a:solidFill>
                <a:srgbClr val="FFFFFF"/>
              </a:solidFill>
            </a:endParaRPr>
          </a:p>
        </p:txBody>
      </p:sp>
      <p:sp>
        <p:nvSpPr>
          <p:cNvPr id="51" name="Shape 318"/>
          <p:cNvSpPr txBox="1"/>
          <p:nvPr/>
        </p:nvSpPr>
        <p:spPr>
          <a:xfrm>
            <a:off x="2403652" y="4881057"/>
            <a:ext cx="3249078" cy="4155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None/>
            </a:pPr>
            <a:r>
              <a:rPr lang="en-CA" altLang="zh-HK" sz="2200" b="1" dirty="0">
                <a:solidFill>
                  <a:srgbClr val="3C3C3C"/>
                </a:solidFill>
              </a:rPr>
              <a:t>Results &amp; Analysis</a:t>
            </a:r>
            <a:endParaRPr lang="zh-HK" sz="2200" b="1" dirty="0">
              <a:solidFill>
                <a:srgbClr val="3C3C3C"/>
              </a:solidFill>
            </a:endParaRPr>
          </a:p>
        </p:txBody>
      </p:sp>
      <p:sp>
        <p:nvSpPr>
          <p:cNvPr id="52" name="Shape 319"/>
          <p:cNvSpPr txBox="1"/>
          <p:nvPr/>
        </p:nvSpPr>
        <p:spPr>
          <a:xfrm>
            <a:off x="1787148" y="4769099"/>
            <a:ext cx="403031" cy="5310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altLang="zh-HK" sz="3000" b="1" dirty="0">
                <a:solidFill>
                  <a:srgbClr val="FFFFFF"/>
                </a:solidFill>
              </a:rPr>
              <a:t>4</a:t>
            </a:r>
            <a:endParaRPr lang="zh-HK" sz="3000" b="1" dirty="0">
              <a:solidFill>
                <a:srgbClr val="FFFFFF"/>
              </a:solidFill>
            </a:endParaRPr>
          </a:p>
        </p:txBody>
      </p:sp>
      <p:sp>
        <p:nvSpPr>
          <p:cNvPr id="54" name="Shape 322"/>
          <p:cNvSpPr txBox="1"/>
          <p:nvPr/>
        </p:nvSpPr>
        <p:spPr>
          <a:xfrm>
            <a:off x="2403652" y="5615775"/>
            <a:ext cx="3249078" cy="4155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None/>
            </a:pPr>
            <a:r>
              <a:rPr lang="en-CA" altLang="zh-HK" sz="2200" b="1" dirty="0">
                <a:solidFill>
                  <a:srgbClr val="3C3C3C"/>
                </a:solidFill>
              </a:rPr>
              <a:t>Conclusion</a:t>
            </a:r>
            <a:endParaRPr lang="zh-HK" sz="2200" b="1" dirty="0">
              <a:solidFill>
                <a:srgbClr val="3C3C3C"/>
              </a:solidFill>
            </a:endParaRPr>
          </a:p>
        </p:txBody>
      </p:sp>
      <p:sp>
        <p:nvSpPr>
          <p:cNvPr id="55" name="Shape 323"/>
          <p:cNvSpPr txBox="1"/>
          <p:nvPr/>
        </p:nvSpPr>
        <p:spPr>
          <a:xfrm>
            <a:off x="1787148" y="5495523"/>
            <a:ext cx="403031" cy="5310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altLang="zh-HK" sz="3000" b="1" dirty="0">
                <a:solidFill>
                  <a:srgbClr val="FFFFFF"/>
                </a:solidFill>
              </a:rPr>
              <a:t>5</a:t>
            </a:r>
            <a:endParaRPr lang="zh-HK" sz="3000" b="1" dirty="0">
              <a:solidFill>
                <a:srgbClr val="FFFFFF"/>
              </a:solidFill>
            </a:endParaRPr>
          </a:p>
        </p:txBody>
      </p:sp>
      <p:sp>
        <p:nvSpPr>
          <p:cNvPr id="63" name="Shape 302"/>
          <p:cNvSpPr/>
          <p:nvPr/>
        </p:nvSpPr>
        <p:spPr>
          <a:xfrm>
            <a:off x="1641949" y="3969651"/>
            <a:ext cx="719008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2" y="0"/>
                </a:moveTo>
                <a:lnTo>
                  <a:pt x="108477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522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303"/>
          <p:cNvSpPr/>
          <p:nvPr/>
        </p:nvSpPr>
        <p:spPr>
          <a:xfrm>
            <a:off x="1519362" y="4036326"/>
            <a:ext cx="5392882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41" y="0"/>
                </a:moveTo>
                <a:lnTo>
                  <a:pt x="117219" y="0"/>
                </a:lnTo>
                <a:lnTo>
                  <a:pt x="120000" y="27420"/>
                </a:lnTo>
                <a:lnTo>
                  <a:pt x="120000" y="106968"/>
                </a:lnTo>
                <a:cubicBezTo>
                  <a:pt x="120000" y="114162"/>
                  <a:pt x="119391" y="120000"/>
                  <a:pt x="118658" y="120000"/>
                </a:cubicBezTo>
                <a:lnTo>
                  <a:pt x="1341" y="120000"/>
                </a:lnTo>
                <a:cubicBezTo>
                  <a:pt x="608" y="120000"/>
                  <a:pt x="0" y="114162"/>
                  <a:pt x="0" y="106968"/>
                </a:cubicBezTo>
                <a:lnTo>
                  <a:pt x="0" y="13031"/>
                </a:lnTo>
                <a:cubicBezTo>
                  <a:pt x="0" y="5837"/>
                  <a:pt x="608" y="0"/>
                  <a:pt x="134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8A9A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304"/>
          <p:cNvSpPr txBox="1"/>
          <p:nvPr/>
        </p:nvSpPr>
        <p:spPr>
          <a:xfrm>
            <a:off x="1706218" y="3969651"/>
            <a:ext cx="580688" cy="553800"/>
          </a:xfrm>
          <a:prstGeom prst="rect">
            <a:avLst/>
          </a:prstGeom>
          <a:solidFill>
            <a:srgbClr val="FFB602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316"/>
          <p:cNvSpPr txBox="1"/>
          <p:nvPr/>
        </p:nvSpPr>
        <p:spPr>
          <a:xfrm>
            <a:off x="2403651" y="4105382"/>
            <a:ext cx="3960025" cy="4155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None/>
            </a:pPr>
            <a:r>
              <a:rPr lang="en-CA" altLang="zh-HK" sz="2200" b="1" dirty="0">
                <a:solidFill>
                  <a:srgbClr val="3C3C3C"/>
                </a:solidFill>
              </a:rPr>
              <a:t>Models &amp; Experiments</a:t>
            </a:r>
            <a:endParaRPr lang="zh-HK" sz="2200" b="1" dirty="0">
              <a:solidFill>
                <a:srgbClr val="3C3C3C"/>
              </a:solidFill>
            </a:endParaRPr>
          </a:p>
        </p:txBody>
      </p:sp>
      <p:sp>
        <p:nvSpPr>
          <p:cNvPr id="67" name="Shape 317"/>
          <p:cNvSpPr txBox="1"/>
          <p:nvPr/>
        </p:nvSpPr>
        <p:spPr>
          <a:xfrm>
            <a:off x="1787148" y="3985128"/>
            <a:ext cx="403031" cy="531000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altLang="zh-HK" sz="3000" b="1" dirty="0">
                <a:solidFill>
                  <a:srgbClr val="FFFFFF"/>
                </a:solidFill>
              </a:rPr>
              <a:t>3</a:t>
            </a:r>
            <a:endParaRPr lang="zh-HK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/>
          <p:nvPr/>
        </p:nvSpPr>
        <p:spPr>
          <a:xfrm>
            <a:off x="3308648" y="1395412"/>
            <a:ext cx="8883600" cy="18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1599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3"/>
          <p:cNvSpPr/>
          <p:nvPr/>
        </p:nvSpPr>
        <p:spPr>
          <a:xfrm>
            <a:off x="0" y="4075112"/>
            <a:ext cx="5694000" cy="171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9728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0" y="2052637"/>
            <a:ext cx="10728800" cy="29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9901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B602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8"/>
          <p:cNvSpPr txBox="1"/>
          <p:nvPr/>
        </p:nvSpPr>
        <p:spPr>
          <a:xfrm>
            <a:off x="2708795" y="2912011"/>
            <a:ext cx="6632400" cy="1336431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253994">
              <a:buClr>
                <a:srgbClr val="FFFFFF"/>
              </a:buClr>
              <a:buSzPct val="55555"/>
            </a:pPr>
            <a:r>
              <a:rPr lang="en-US" altLang="zh-HK" sz="7200" dirty="0"/>
              <a:t>Introduction</a:t>
            </a:r>
          </a:p>
        </p:txBody>
      </p:sp>
      <p:sp>
        <p:nvSpPr>
          <p:cNvPr id="8" name="Shape 339"/>
          <p:cNvSpPr txBox="1"/>
          <p:nvPr/>
        </p:nvSpPr>
        <p:spPr>
          <a:xfrm>
            <a:off x="1345676" y="2463800"/>
            <a:ext cx="1275600" cy="2216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872045">
              <a:buClr>
                <a:srgbClr val="FFFFFF"/>
              </a:buClr>
              <a:buSzPct val="100000"/>
            </a:pPr>
            <a:r>
              <a:rPr lang="en-US" altLang="zh-HK" sz="13733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7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What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654" y="2039105"/>
            <a:ext cx="10039261" cy="122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A deep learning based system that automatically detect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cancer region in pathology images</a:t>
            </a:r>
          </a:p>
        </p:txBody>
      </p:sp>
      <p:pic>
        <p:nvPicPr>
          <p:cNvPr id="5" name="Google Shape;602;p22">
            <a:extLst>
              <a:ext uri="{FF2B5EF4-FFF2-40B4-BE49-F238E27FC236}">
                <a16:creationId xmlns:a16="http://schemas.microsoft.com/office/drawing/2014/main" id="{1F7F6193-15E1-4E46-BD4A-A8381C220B9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33469" y="2982350"/>
            <a:ext cx="9088867" cy="351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7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Why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2721" y="2489273"/>
            <a:ext cx="10039261" cy="64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Manual annotation is costly and has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 scalability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3384027"/>
            <a:ext cx="10039261" cy="1159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Deep learning system is potentially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accurate </a:t>
            </a:r>
            <a:r>
              <a:rPr lang="en-US" sz="2800" i="1" dirty="0"/>
              <a:t>given the amount of training data the model can learn on in a relatively short period of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EE2E8-D582-B640-87DE-199DFCAC99E2}"/>
              </a:ext>
            </a:extLst>
          </p:cNvPr>
          <p:cNvSpPr txBox="1">
            <a:spLocks/>
          </p:cNvSpPr>
          <p:nvPr/>
        </p:nvSpPr>
        <p:spPr>
          <a:xfrm>
            <a:off x="832721" y="4642337"/>
            <a:ext cx="10039261" cy="11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Assistive </a:t>
            </a:r>
            <a:r>
              <a:rPr lang="en-US" sz="2800" i="1" dirty="0"/>
              <a:t>diagnostic tool provides a second opinion and therefore lowers the risk of misdiagnosis</a:t>
            </a:r>
          </a:p>
        </p:txBody>
      </p:sp>
    </p:spTree>
    <p:extLst>
      <p:ext uri="{BB962C8B-B14F-4D97-AF65-F5344CB8AC3E}">
        <p14:creationId xmlns:p14="http://schemas.microsoft.com/office/powerpoint/2010/main" val="17840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2721" y="2489273"/>
            <a:ext cx="11234093" cy="64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Build a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Proof-of-concept prototype </a:t>
            </a:r>
            <a:r>
              <a:rPr lang="en-US" sz="2800" i="1" dirty="0"/>
              <a:t>for cancer detection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3482503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Experiment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multi-scale ensemble models</a:t>
            </a:r>
          </a:p>
          <a:p>
            <a:pPr lvl="1"/>
            <a:r>
              <a:rPr lang="en-US" sz="2400" b="1" dirty="0"/>
              <a:t>Based on the paper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Detecting Cancer Metastases on Gigapixel Pathology Images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2720" y="4513636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Design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</a:t>
            </a:r>
            <a:r>
              <a:rPr lang="en-US" sz="2800" i="1" dirty="0"/>
              <a:t> metrics and analyze experimental results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2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Implementation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2721" y="2489273"/>
            <a:ext cx="11234093" cy="64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Models on slide level 5 (32x), models on slide level 7 (128x)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3482503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Models for different levels trained independently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2720" y="4513636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Quantitative &amp; Qualitative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5DFC4-D820-2844-AA8C-B5E30FD31C06}"/>
              </a:ext>
            </a:extLst>
          </p:cNvPr>
          <p:cNvSpPr txBox="1">
            <a:spLocks/>
          </p:cNvSpPr>
          <p:nvPr/>
        </p:nvSpPr>
        <p:spPr>
          <a:xfrm>
            <a:off x="832720" y="5471308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Heatmap on slide level 7</a:t>
            </a:r>
          </a:p>
        </p:txBody>
      </p:sp>
    </p:spTree>
    <p:extLst>
      <p:ext uri="{BB962C8B-B14F-4D97-AF65-F5344CB8AC3E}">
        <p14:creationId xmlns:p14="http://schemas.microsoft.com/office/powerpoint/2010/main" val="2072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/>
          <p:nvPr/>
        </p:nvSpPr>
        <p:spPr>
          <a:xfrm>
            <a:off x="3308648" y="1395412"/>
            <a:ext cx="8883600" cy="18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1599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3"/>
          <p:cNvSpPr/>
          <p:nvPr/>
        </p:nvSpPr>
        <p:spPr>
          <a:xfrm>
            <a:off x="0" y="4075112"/>
            <a:ext cx="5694000" cy="171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9728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34"/>
          <p:cNvSpPr/>
          <p:nvPr/>
        </p:nvSpPr>
        <p:spPr>
          <a:xfrm>
            <a:off x="0" y="2052637"/>
            <a:ext cx="10728800" cy="298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9901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B602"/>
          </a:solidFill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>
              <a:buSzPct val="25000"/>
            </a:pPr>
            <a:endParaRPr sz="17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8"/>
          <p:cNvSpPr txBox="1"/>
          <p:nvPr/>
        </p:nvSpPr>
        <p:spPr>
          <a:xfrm>
            <a:off x="2708795" y="2912011"/>
            <a:ext cx="6632400" cy="1336431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253994">
              <a:buClr>
                <a:srgbClr val="FFFFFF"/>
              </a:buClr>
              <a:buSzPct val="55555"/>
            </a:pPr>
            <a:r>
              <a:rPr lang="en-US" altLang="zh-HK" sz="7200" dirty="0"/>
              <a:t>Data Processing</a:t>
            </a:r>
          </a:p>
        </p:txBody>
      </p:sp>
      <p:sp>
        <p:nvSpPr>
          <p:cNvPr id="8" name="Shape 339"/>
          <p:cNvSpPr txBox="1"/>
          <p:nvPr/>
        </p:nvSpPr>
        <p:spPr>
          <a:xfrm>
            <a:off x="1345676" y="2463800"/>
            <a:ext cx="1275600" cy="2216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indent="-872045">
              <a:buClr>
                <a:srgbClr val="FFFFFF"/>
              </a:buClr>
              <a:buSzPct val="100000"/>
            </a:pPr>
            <a:r>
              <a:rPr lang="en-US" altLang="zh-HK" sz="13733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423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11" y="753228"/>
            <a:ext cx="9903373" cy="1080938"/>
          </a:xfrm>
        </p:spPr>
        <p:txBody>
          <a:bodyPr>
            <a:normAutofit/>
          </a:bodyPr>
          <a:lstStyle/>
          <a:p>
            <a:r>
              <a:rPr lang="en-US" dirty="0"/>
              <a:t>2. Data Processing: patch extraction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721" y="2489273"/>
            <a:ext cx="10039261" cy="166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Extract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patches (299 x 299) </a:t>
            </a:r>
            <a:r>
              <a:rPr lang="en-US" sz="2800" i="1" dirty="0"/>
              <a:t>from the slides</a:t>
            </a:r>
          </a:p>
          <a:p>
            <a:pPr lvl="1"/>
            <a:r>
              <a:rPr lang="en-US" sz="2400" i="1" dirty="0"/>
              <a:t>Slides stored on GCS</a:t>
            </a:r>
          </a:p>
          <a:p>
            <a:pPr lvl="1"/>
            <a:r>
              <a:rPr lang="en-US" sz="2400" i="1" dirty="0"/>
              <a:t>Extracted patches stored in Google Drive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2721" y="4261912"/>
            <a:ext cx="10039261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 Label for binary classification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2740" y="4952577"/>
            <a:ext cx="8100214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ROI: Center pixels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52740" y="5375955"/>
            <a:ext cx="8820060" cy="68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Sum pixels in ROI of the mask -&gt; target class label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2353</TotalTime>
  <Words>501</Words>
  <Application>Microsoft Macintosh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PMingLiU</vt:lpstr>
      <vt:lpstr>PMingLiU</vt:lpstr>
      <vt:lpstr>Arial</vt:lpstr>
      <vt:lpstr>Calibri</vt:lpstr>
      <vt:lpstr>Times New Roman</vt:lpstr>
      <vt:lpstr>Trebuchet MS</vt:lpstr>
      <vt:lpstr>Berlin</vt:lpstr>
      <vt:lpstr>Cancer Detection with Deep Learning Applied Deep Learning</vt:lpstr>
      <vt:lpstr>Outline</vt:lpstr>
      <vt:lpstr>PowerPoint Presentation</vt:lpstr>
      <vt:lpstr>1. Introduction: What</vt:lpstr>
      <vt:lpstr>1. Introduction: Why</vt:lpstr>
      <vt:lpstr>1. Introduction: Objectives</vt:lpstr>
      <vt:lpstr>1. Introduction: Implementation</vt:lpstr>
      <vt:lpstr>PowerPoint Presentation</vt:lpstr>
      <vt:lpstr>2. Data Processing: patch extraction</vt:lpstr>
      <vt:lpstr>2. Data Processing: Train/Val/Test Split</vt:lpstr>
      <vt:lpstr>PowerPoint Presentation</vt:lpstr>
      <vt:lpstr>3. Model: Transfer Learning</vt:lpstr>
      <vt:lpstr>3. Model     Transfer Learning + Dense Layer</vt:lpstr>
      <vt:lpstr>3. Experiments</vt:lpstr>
      <vt:lpstr>PowerPoint Presentation</vt:lpstr>
      <vt:lpstr>4. Results: Evaluation Metrics</vt:lpstr>
      <vt:lpstr>PowerPoint Presentation</vt:lpstr>
      <vt:lpstr>5. Conclusion</vt:lpstr>
      <vt:lpstr> == THE END == THANK YOU VERY MUCH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Image Classification Extending B-CNN to Fine-Grained Visual Classification</dc:title>
  <dc:creator>Microsoft Office User</dc:creator>
  <cp:lastModifiedBy>Microsoft Office User</cp:lastModifiedBy>
  <cp:revision>158</cp:revision>
  <dcterms:created xsi:type="dcterms:W3CDTF">2018-04-16T12:42:56Z</dcterms:created>
  <dcterms:modified xsi:type="dcterms:W3CDTF">2019-05-20T00:26:03Z</dcterms:modified>
</cp:coreProperties>
</file>