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21345C"/>
    <a:srgbClr val="2A345C"/>
    <a:srgbClr val="1C2244"/>
    <a:srgbClr val="F1ECE6"/>
    <a:srgbClr val="0F1225"/>
    <a:srgbClr val="6D8CAC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4:50:1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643773" y="2505670"/>
            <a:ext cx="690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온라인 협업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소프트웨어공학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92507" y="3885792"/>
            <a:ext cx="806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980B49-ED39-4AA0-AB72-4CDFCD20AC43}"/>
                  </a:ext>
                </a:extLst>
              </p14:cNvPr>
              <p14:cNvContentPartPr/>
              <p14:nvPr/>
            </p14:nvContentPartPr>
            <p14:xfrm>
              <a:off x="5640170" y="40858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980B49-ED39-4AA0-AB72-4CDFCD20A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1170" y="40768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E2F4507-2EA9-5D39-87DF-459C2B4131ED}"/>
              </a:ext>
            </a:extLst>
          </p:cNvPr>
          <p:cNvSpPr txBox="1"/>
          <p:nvPr/>
        </p:nvSpPr>
        <p:spPr>
          <a:xfrm>
            <a:off x="4693445" y="4285902"/>
            <a:ext cx="280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20193009</a:t>
            </a: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이원준</a:t>
            </a:r>
            <a:endParaRPr lang="en-US" altLang="ko-KR"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20193079</a:t>
            </a: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박주성</a:t>
            </a:r>
            <a:endParaRPr lang="en-US" altLang="ko-KR"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20193071</a:t>
            </a: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김영태</a:t>
            </a:r>
            <a:endParaRPr lang="en-US" altLang="ko-KR"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20193043</a:t>
            </a: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남강민</a:t>
            </a:r>
            <a:endParaRPr lang="en-US" altLang="ko-KR"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개발규모 산정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 산정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AEA152B-C694-220A-EA8D-FD0D2357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77097"/>
              </p:ext>
            </p:extLst>
          </p:nvPr>
        </p:nvGraphicFramePr>
        <p:xfrm>
          <a:off x="942569" y="2570618"/>
          <a:ext cx="10306862" cy="3762634"/>
        </p:xfrm>
        <a:graphic>
          <a:graphicData uri="http://schemas.openxmlformats.org/drawingml/2006/table">
            <a:tbl>
              <a:tblPr/>
              <a:tblGrid>
                <a:gridCol w="1336669">
                  <a:extLst>
                    <a:ext uri="{9D8B030D-6E8A-4147-A177-3AD203B41FA5}">
                      <a16:colId xmlns:a16="http://schemas.microsoft.com/office/drawing/2014/main" val="1115243668"/>
                    </a:ext>
                  </a:extLst>
                </a:gridCol>
                <a:gridCol w="3746891">
                  <a:extLst>
                    <a:ext uri="{9D8B030D-6E8A-4147-A177-3AD203B41FA5}">
                      <a16:colId xmlns:a16="http://schemas.microsoft.com/office/drawing/2014/main" val="3965903970"/>
                    </a:ext>
                  </a:extLst>
                </a:gridCol>
                <a:gridCol w="4074416">
                  <a:extLst>
                    <a:ext uri="{9D8B030D-6E8A-4147-A177-3AD203B41FA5}">
                      <a16:colId xmlns:a16="http://schemas.microsoft.com/office/drawing/2014/main" val="2902930098"/>
                    </a:ext>
                  </a:extLst>
                </a:gridCol>
                <a:gridCol w="1148886">
                  <a:extLst>
                    <a:ext uri="{9D8B030D-6E8A-4147-A177-3AD203B41FA5}">
                      <a16:colId xmlns:a16="http://schemas.microsoft.com/office/drawing/2014/main" val="2375180347"/>
                    </a:ext>
                  </a:extLst>
                </a:gridCol>
              </a:tblGrid>
              <a:tr h="16633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 정보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회원정보 등록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로그인하여 접속 여부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2876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중복 확인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00739"/>
                  </a:ext>
                </a:extLst>
              </a:tr>
              <a:tr h="36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메인 폼 생성 제어 정보 전송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등록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등록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25798"/>
                  </a:ext>
                </a:extLst>
              </a:tr>
              <a:tr h="16281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등록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88622"/>
                  </a:ext>
                </a:extLst>
              </a:tr>
              <a:tr h="569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접속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테이블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테이블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69005"/>
                  </a:ext>
                </a:extLst>
              </a:tr>
              <a:tr h="1628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709123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등록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3604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등록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09031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갱신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새로운 채팅 내용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2445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갱신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새로운 공지사항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46816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갱신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새로운 투표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EQ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971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D5048C-1B41-A16E-A432-F52073C6754E}"/>
              </a:ext>
            </a:extLst>
          </p:cNvPr>
          <p:cNvSpPr txBox="1"/>
          <p:nvPr/>
        </p:nvSpPr>
        <p:spPr>
          <a:xfrm>
            <a:off x="329609" y="1451959"/>
            <a:ext cx="8108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 기능 점수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(EI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4.0) + (EO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5.2) + (EQ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3.9)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(5 x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4.0)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5.2)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(6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3.9)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20 + 0 + 23.4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43.4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3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개발규모 산정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 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E778C-1CC5-B285-7E3E-81A03EB108B0}"/>
              </a:ext>
            </a:extLst>
          </p:cNvPr>
          <p:cNvSpPr txBox="1"/>
          <p:nvPr/>
        </p:nvSpPr>
        <p:spPr>
          <a:xfrm>
            <a:off x="329609" y="1378521"/>
            <a:ext cx="57663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미조정 기능 점수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UFP 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기능 점수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 기능 점수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= 37.5  +  43.4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= 80.9</a:t>
            </a:r>
          </a:p>
          <a:p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보정 전 개발 원가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보정 전 개발 원가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미조정 기능 점수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 점수당 단가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= 80.9 X 519,203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SW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사업대가산정 가이드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= 42,003,522.7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보정 후 개발 원가 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C141005-AB83-457F-780C-ED596C02D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37564"/>
              </p:ext>
            </p:extLst>
          </p:nvPr>
        </p:nvGraphicFramePr>
        <p:xfrm>
          <a:off x="329609" y="4109024"/>
          <a:ext cx="5766391" cy="2299321"/>
        </p:xfrm>
        <a:graphic>
          <a:graphicData uri="http://schemas.openxmlformats.org/drawingml/2006/table">
            <a:tbl>
              <a:tblPr/>
              <a:tblGrid>
                <a:gridCol w="1815160">
                  <a:extLst>
                    <a:ext uri="{9D8B030D-6E8A-4147-A177-3AD203B41FA5}">
                      <a16:colId xmlns:a16="http://schemas.microsoft.com/office/drawing/2014/main" val="3703860948"/>
                    </a:ext>
                  </a:extLst>
                </a:gridCol>
                <a:gridCol w="3951231">
                  <a:extLst>
                    <a:ext uri="{9D8B030D-6E8A-4147-A177-3AD203B41FA5}">
                      <a16:colId xmlns:a16="http://schemas.microsoft.com/office/drawing/2014/main" val="2283620581"/>
                    </a:ext>
                  </a:extLst>
                </a:gridCol>
              </a:tblGrid>
              <a:tr h="26478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규모 보정 계수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기능 점수가 </a:t>
                      </a:r>
                      <a:r>
                        <a:rPr lang="en-US" altLang="ko-KR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300</a:t>
                      </a:r>
                      <a:r>
                        <a:rPr lang="ko-KR" altLang="en-US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점 미만 이므로 </a:t>
                      </a:r>
                      <a:r>
                        <a:rPr lang="en-US" altLang="ko-KR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0.65 </a:t>
                      </a:r>
                      <a:r>
                        <a:rPr lang="ko-KR" altLang="en-US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</a:t>
                      </a:r>
                      <a:r>
                        <a:rPr lang="en-US" altLang="ko-KR" sz="14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400" b="0" i="0" spc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11457"/>
                  </a:ext>
                </a:extLst>
              </a:tr>
              <a:tr h="30088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애플리케이션 유형 보정 계수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업무 처리용 어플리케이션이므로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1.0 (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출처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사업대가산정 가이드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444851"/>
                  </a:ext>
                </a:extLst>
              </a:tr>
              <a:tr h="30088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 보정 계수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</a:t>
                      </a:r>
                      <a:r>
                        <a:rPr lang="en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ava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언어를 사용하므로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1.2(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출처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사업대가산정 가이드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40164"/>
                  </a:ext>
                </a:extLst>
              </a:tr>
              <a:tr h="71410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품질</a:t>
                      </a:r>
                      <a:r>
                        <a:rPr lang="en-US" altLang="ko-KR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400" b="1" i="0" spc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틍성</a:t>
                      </a:r>
                      <a:r>
                        <a:rPr lang="ko-KR" altLang="en-US" sz="1400" b="1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보정 계수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총 영향도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 (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분산처리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 +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성능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 +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신뢰성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 +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다중 사이트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0) = 1)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품질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특성 보정 계수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 (0.025 </a:t>
                      </a:r>
                      <a:r>
                        <a:rPr lang="en" sz="14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 1) + 1.0 = 1.025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291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36E458-89CB-34FF-35B5-79B782D562E3}"/>
              </a:ext>
            </a:extLst>
          </p:cNvPr>
          <p:cNvSpPr txBox="1"/>
          <p:nvPr/>
        </p:nvSpPr>
        <p:spPr>
          <a:xfrm>
            <a:off x="6095999" y="1378521"/>
            <a:ext cx="5766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보정 후 개발 원가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보정 전 개발 원가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규모 보정 계수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 보정 계수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 보정 계수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특성 보정 계수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42003522.7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0.65 X 1.0 X1.2 X 1.025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33581816.39865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 개발 원가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33,581,817</a:t>
            </a:r>
            <a:r>
              <a:rPr lang="ko-KR" altLang="en-US" sz="14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</a:t>
            </a:r>
            <a:endParaRPr lang="en-US" altLang="ko-KR" sz="1400" u="sng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8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 및 일정계획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225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주요일정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D85D05-06F9-4D26-F8D8-BAFA8AF4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63910"/>
              </p:ext>
            </p:extLst>
          </p:nvPr>
        </p:nvGraphicFramePr>
        <p:xfrm>
          <a:off x="1054072" y="1532007"/>
          <a:ext cx="10083856" cy="4805655"/>
        </p:xfrm>
        <a:graphic>
          <a:graphicData uri="http://schemas.openxmlformats.org/drawingml/2006/table">
            <a:tbl>
              <a:tblPr/>
              <a:tblGrid>
                <a:gridCol w="1861357">
                  <a:extLst>
                    <a:ext uri="{9D8B030D-6E8A-4147-A177-3AD203B41FA5}">
                      <a16:colId xmlns:a16="http://schemas.microsoft.com/office/drawing/2014/main" val="2978654071"/>
                    </a:ext>
                  </a:extLst>
                </a:gridCol>
                <a:gridCol w="4861214">
                  <a:extLst>
                    <a:ext uri="{9D8B030D-6E8A-4147-A177-3AD203B41FA5}">
                      <a16:colId xmlns:a16="http://schemas.microsoft.com/office/drawing/2014/main" val="1581935166"/>
                    </a:ext>
                  </a:extLst>
                </a:gridCol>
                <a:gridCol w="3361285">
                  <a:extLst>
                    <a:ext uri="{9D8B030D-6E8A-4147-A177-3AD203B41FA5}">
                      <a16:colId xmlns:a16="http://schemas.microsoft.com/office/drawing/2014/main" val="595146838"/>
                    </a:ext>
                  </a:extLst>
                </a:gridCol>
              </a:tblGrid>
              <a:tr h="685283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마일 스톤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일정 계획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47855"/>
                  </a:ext>
                </a:extLst>
              </a:tr>
              <a:tr h="68528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도입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프로젝트 주제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주요기능 산출물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2023.03.20. ~ 2023.03.26.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92099"/>
                  </a:ext>
                </a:extLst>
              </a:tr>
              <a:tr h="137490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상세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프로젝트 계획서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요구사항 명세서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프로그램 설계서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2023.03.27. ~ 2023.05.10.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904140"/>
                  </a:ext>
                </a:extLst>
              </a:tr>
              <a:tr h="68528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구축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완성된 프로그램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2023.05.10. ~ 2023.06.05.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55175"/>
                  </a:ext>
                </a:extLst>
              </a:tr>
              <a:tr h="137490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이행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모듈별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테스팅 보고서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통합 테스팅 보고서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최종보고서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2023.06.05. ~ 2023.06.17.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2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 및 일정계획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10" y="900559"/>
            <a:ext cx="25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일정 계획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(Gantt chart)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8AE96412-499B-EBAF-50BB-9468BC9FDE12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1" y="1208692"/>
            <a:ext cx="11895816" cy="56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31366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목차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592876" y="1968941"/>
            <a:ext cx="1767536" cy="28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592876" y="1968938"/>
            <a:ext cx="1767536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7609042" y="1968935"/>
            <a:ext cx="1767536" cy="28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2978152" y="1968938"/>
            <a:ext cx="1767536" cy="28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5293602" y="1968935"/>
            <a:ext cx="1767536" cy="28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2376415" y="3477522"/>
            <a:ext cx="5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708814" y="2101795"/>
            <a:ext cx="152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개요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2978151" y="1968935"/>
            <a:ext cx="1767536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3054251" y="2101795"/>
            <a:ext cx="161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조직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5293599" y="1968932"/>
            <a:ext cx="1767537" cy="604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5325247" y="2101795"/>
            <a:ext cx="170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기술적 프로세스</a:t>
            </a:r>
            <a:endParaRPr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7609037" y="1968932"/>
            <a:ext cx="1767537" cy="604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880977" y="2770306"/>
            <a:ext cx="1181072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목적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148206" y="2768575"/>
            <a:ext cx="14274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팀조직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5671667" y="2768575"/>
            <a:ext cx="102646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방법론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15D34-09AB-2416-18BB-E1A52426C6DA}"/>
              </a:ext>
            </a:extLst>
          </p:cNvPr>
          <p:cNvSpPr txBox="1"/>
          <p:nvPr/>
        </p:nvSpPr>
        <p:spPr>
          <a:xfrm>
            <a:off x="722716" y="3459060"/>
            <a:ext cx="1497593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시장분석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23130-17E2-2765-3380-E0BC0AE4CF45}"/>
              </a:ext>
            </a:extLst>
          </p:cNvPr>
          <p:cNvSpPr txBox="1"/>
          <p:nvPr/>
        </p:nvSpPr>
        <p:spPr>
          <a:xfrm>
            <a:off x="734799" y="4146633"/>
            <a:ext cx="1473426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 산출물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BCC4F3-C251-5EB7-059D-190B8998F579}"/>
              </a:ext>
            </a:extLst>
          </p:cNvPr>
          <p:cNvSpPr/>
          <p:nvPr/>
        </p:nvSpPr>
        <p:spPr>
          <a:xfrm>
            <a:off x="9924473" y="1968935"/>
            <a:ext cx="1767536" cy="28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E5277-55E4-797B-8233-B5F85333EB82}"/>
              </a:ext>
            </a:extLst>
          </p:cNvPr>
          <p:cNvSpPr/>
          <p:nvPr/>
        </p:nvSpPr>
        <p:spPr>
          <a:xfrm>
            <a:off x="9924468" y="1968932"/>
            <a:ext cx="1767537" cy="604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5DE31-94A5-4AB9-28CA-36C087F015C1}"/>
              </a:ext>
            </a:extLst>
          </p:cNvPr>
          <p:cNvSpPr txBox="1"/>
          <p:nvPr/>
        </p:nvSpPr>
        <p:spPr>
          <a:xfrm>
            <a:off x="9966784" y="2770306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주요 일정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BFFC86-19D6-4AED-15E6-58A8BB8CFDB8}"/>
              </a:ext>
            </a:extLst>
          </p:cNvPr>
          <p:cNvSpPr txBox="1"/>
          <p:nvPr/>
        </p:nvSpPr>
        <p:spPr>
          <a:xfrm>
            <a:off x="4737393" y="3477522"/>
            <a:ext cx="5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269A5-7212-05F7-100E-9579A5A5BFBD}"/>
              </a:ext>
            </a:extLst>
          </p:cNvPr>
          <p:cNvSpPr txBox="1"/>
          <p:nvPr/>
        </p:nvSpPr>
        <p:spPr>
          <a:xfrm>
            <a:off x="7054344" y="3477522"/>
            <a:ext cx="5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0DC70-5F49-7CE8-EA35-526D557F63CE}"/>
              </a:ext>
            </a:extLst>
          </p:cNvPr>
          <p:cNvSpPr txBox="1"/>
          <p:nvPr/>
        </p:nvSpPr>
        <p:spPr>
          <a:xfrm>
            <a:off x="9369789" y="3477522"/>
            <a:ext cx="5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D997C-D9A6-A09A-26B1-B89603017A9C}"/>
              </a:ext>
            </a:extLst>
          </p:cNvPr>
          <p:cNvSpPr txBox="1"/>
          <p:nvPr/>
        </p:nvSpPr>
        <p:spPr>
          <a:xfrm>
            <a:off x="5664134" y="3458196"/>
            <a:ext cx="102646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 계획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074E3F-185C-C92E-E015-198496E762BC}"/>
              </a:ext>
            </a:extLst>
          </p:cNvPr>
          <p:cNvSpPr txBox="1"/>
          <p:nvPr/>
        </p:nvSpPr>
        <p:spPr>
          <a:xfrm>
            <a:off x="7609038" y="2101795"/>
            <a:ext cx="176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규모 산정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48F78-FEE1-C8E0-464B-4552BC38949B}"/>
              </a:ext>
            </a:extLst>
          </p:cNvPr>
          <p:cNvSpPr txBox="1"/>
          <p:nvPr/>
        </p:nvSpPr>
        <p:spPr>
          <a:xfrm>
            <a:off x="7979572" y="2768575"/>
            <a:ext cx="102646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WBS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5F9BD5-D0AE-9B40-B1BB-385E2B1AC543}"/>
              </a:ext>
            </a:extLst>
          </p:cNvPr>
          <p:cNvSpPr txBox="1"/>
          <p:nvPr/>
        </p:nvSpPr>
        <p:spPr>
          <a:xfrm>
            <a:off x="7979572" y="3458195"/>
            <a:ext cx="102646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비용산정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3C5787-C510-AD8E-B0CE-32A948257A18}"/>
              </a:ext>
            </a:extLst>
          </p:cNvPr>
          <p:cNvSpPr txBox="1"/>
          <p:nvPr/>
        </p:nvSpPr>
        <p:spPr>
          <a:xfrm>
            <a:off x="9924464" y="1988437"/>
            <a:ext cx="1767536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 및</a:t>
            </a:r>
            <a:endParaRPr lang="en-US" altLang="ko-KR" sz="1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일정 계획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A547B0-4D02-CC5A-03A0-1BF81D71032D}"/>
              </a:ext>
            </a:extLst>
          </p:cNvPr>
          <p:cNvSpPr txBox="1"/>
          <p:nvPr/>
        </p:nvSpPr>
        <p:spPr>
          <a:xfrm>
            <a:off x="9966784" y="3459060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일정 계획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(Gantt Chart)</a:t>
            </a:r>
            <a:endParaRPr lang="en" altLang="ko-Kore-KR" sz="1800" b="0" i="0" spc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FD3A8-208C-EDE2-B2EB-337A89A72896}"/>
              </a:ext>
            </a:extLst>
          </p:cNvPr>
          <p:cNvSpPr txBox="1"/>
          <p:nvPr/>
        </p:nvSpPr>
        <p:spPr>
          <a:xfrm>
            <a:off x="329609" y="1039967"/>
            <a:ext cx="159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CD990-BEE5-5399-5EF5-8F45DDBB61B7}"/>
              </a:ext>
            </a:extLst>
          </p:cNvPr>
          <p:cNvSpPr txBox="1"/>
          <p:nvPr/>
        </p:nvSpPr>
        <p:spPr>
          <a:xfrm>
            <a:off x="329609" y="1378521"/>
            <a:ext cx="5021324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시스템 서체 일반체"/>
              <a:buChar char="-"/>
            </a:pP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조직 내부의 협업능력을 증진하는 협업 커뮤니케이션 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DE06C-05F5-992B-B0D3-B8F51FD59824}"/>
              </a:ext>
            </a:extLst>
          </p:cNvPr>
          <p:cNvSpPr txBox="1"/>
          <p:nvPr/>
        </p:nvSpPr>
        <p:spPr>
          <a:xfrm>
            <a:off x="329609" y="2381937"/>
            <a:ext cx="193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시장분석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11666-425E-9393-2A90-B2293AA012AA}"/>
              </a:ext>
            </a:extLst>
          </p:cNvPr>
          <p:cNvSpPr txBox="1"/>
          <p:nvPr/>
        </p:nvSpPr>
        <p:spPr>
          <a:xfrm>
            <a:off x="329609" y="2720491"/>
            <a:ext cx="11647902" cy="274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기업들은 치열한 경쟁에서 살아남기 위하여 여러 분야에 투자를 하여 역량을 강화하고 있다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조직적 관점에서 조직구성원들의 다양한 욕구충족을 통해 조직성과를 기대할 수 있는 조직 내부 구성원 간의 커뮤니케이션에 대한 행동의 중요성도 부각되고 있다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 코로나 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인한 재택근무 환경이 수 년간 확산되어 왔고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일과 생활의 경계가 무너지며 코로나 블루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코로나 레드 등으로 불리는 새로운 유형의 문제점이 대두되었다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자료조사 과정에서 특히나 이런 문제는 효과적 협업 체계가 부족한 기업에서 발생하며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 </a:t>
            </a:r>
            <a:r>
              <a:rPr lang="ko-KR" altLang="en-US" sz="1400" b="0" i="0" spc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협업툴이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비즈니스 환경을 넘어 여러 일반 사용자에게 확대되고 있는 점을 확인하였다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해당 프로젝트에선 다양한 기업들이 효과적인 내부 협업체계의 부족을 개선하고 앞으로 어느정도 유지될 재택근무 환경의 위험 요인에 대처하여 나아가 커뮤니케이션의 조직 효과성 측면에서의 이점을 활용할 수 있는 체계를 구축하고자 한다</a:t>
            </a:r>
            <a:r>
              <a:rPr lang="en-US" altLang="ko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400" b="0" i="0" spc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8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FD3A8-208C-EDE2-B2EB-337A89A72896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산출물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DC00894-96D3-DA92-208C-E774CADA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4367"/>
              </p:ext>
            </p:extLst>
          </p:nvPr>
        </p:nvGraphicFramePr>
        <p:xfrm>
          <a:off x="637526" y="1602077"/>
          <a:ext cx="11094748" cy="405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4836">
                  <a:extLst>
                    <a:ext uri="{9D8B030D-6E8A-4147-A177-3AD203B41FA5}">
                      <a16:colId xmlns:a16="http://schemas.microsoft.com/office/drawing/2014/main" val="45270300"/>
                    </a:ext>
                  </a:extLst>
                </a:gridCol>
                <a:gridCol w="8319912">
                  <a:extLst>
                    <a:ext uri="{9D8B030D-6E8A-4147-A177-3AD203B41FA5}">
                      <a16:colId xmlns:a16="http://schemas.microsoft.com/office/drawing/2014/main" val="1600225079"/>
                    </a:ext>
                  </a:extLst>
                </a:gridCol>
              </a:tblGrid>
              <a:tr h="8107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계획서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 개요</a:t>
                      </a:r>
                      <a:r>
                        <a:rPr lang="en-US" altLang="ko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일정과 프로젝트 조직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57474"/>
                  </a:ext>
                </a:extLst>
              </a:tr>
              <a:tr h="8107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명세서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Usecase</a:t>
                      </a:r>
                      <a:r>
                        <a:rPr lang="en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Diagram, </a:t>
                      </a:r>
                      <a:r>
                        <a:rPr lang="ko-KR" altLang="en-US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유스케이스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기술서</a:t>
                      </a:r>
                      <a:r>
                        <a:rPr lang="en-US" altLang="ko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시나리오 등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257096"/>
                  </a:ext>
                </a:extLst>
              </a:tr>
              <a:tr h="8107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설계서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UML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</a:t>
                      </a:r>
                      <a:r>
                        <a:rPr lang="en" altLang="ko-Kore-KR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 Diagram, Sequence Diagram </a:t>
                      </a:r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80463"/>
                  </a:ext>
                </a:extLst>
              </a:tr>
              <a:tr h="8107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결과 보고서</a:t>
                      </a:r>
                      <a:endParaRPr lang="ko-Kore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계획에 따른 입출력 결과 등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379119"/>
                  </a:ext>
                </a:extLst>
              </a:tr>
              <a:tr h="8107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</a:t>
                      </a:r>
                      <a:r>
                        <a:rPr lang="ko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보고서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과정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총 정리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7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조직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FD3A8-208C-EDE2-B2EB-337A89A72896}"/>
              </a:ext>
            </a:extLst>
          </p:cNvPr>
          <p:cNvSpPr txBox="1"/>
          <p:nvPr/>
        </p:nvSpPr>
        <p:spPr>
          <a:xfrm>
            <a:off x="329609" y="1039967"/>
            <a:ext cx="167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</a:t>
            </a:r>
            <a:r>
              <a:rPr lang="ko-KR" alt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팀조직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6CE54-F8F2-05CD-D743-04E9FEA6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32" y="1624742"/>
            <a:ext cx="8802002" cy="4643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5DC85-9130-7000-35C7-8B74F7D5205D}"/>
              </a:ext>
            </a:extLst>
          </p:cNvPr>
          <p:cNvSpPr txBox="1"/>
          <p:nvPr/>
        </p:nvSpPr>
        <p:spPr>
          <a:xfrm>
            <a:off x="329609" y="1378118"/>
            <a:ext cx="2831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시스템 서체 일반체"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팀원과 구성원의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 구조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기술적 프로세스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FD3A8-208C-EDE2-B2EB-337A89A72896}"/>
              </a:ext>
            </a:extLst>
          </p:cNvPr>
          <p:cNvSpPr txBox="1"/>
          <p:nvPr/>
        </p:nvSpPr>
        <p:spPr>
          <a:xfrm>
            <a:off x="329609" y="1378521"/>
            <a:ext cx="768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시스템 서체 일반체"/>
              <a:buChar char="-"/>
            </a:pP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폭포수 모델 기반의 반복 주기를 활용하는 </a:t>
            </a:r>
            <a:r>
              <a:rPr lang="en" altLang="ko-Kore-KR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UP(Unified Process)</a:t>
            </a:r>
            <a:r>
              <a:rPr lang="ko-KR" altLang="en-US" sz="1400" b="0" i="0" spc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개발 방법론으로 채택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2A4A5-6A75-9303-3762-5D09B9F2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09" y="1884645"/>
            <a:ext cx="8639582" cy="46934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방법론</a:t>
            </a:r>
          </a:p>
        </p:txBody>
      </p:sp>
    </p:spTree>
    <p:extLst>
      <p:ext uri="{BB962C8B-B14F-4D97-AF65-F5344CB8AC3E}">
        <p14:creationId xmlns:p14="http://schemas.microsoft.com/office/powerpoint/2010/main" val="31045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기술적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진행 계획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48F081-B9A4-2432-EBF9-4644C15F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352" y="1829683"/>
            <a:ext cx="229767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36B0EDE-2E9E-6416-F307-AD685179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29912"/>
              </p:ext>
            </p:extLst>
          </p:nvPr>
        </p:nvGraphicFramePr>
        <p:xfrm>
          <a:off x="834945" y="1582780"/>
          <a:ext cx="10624158" cy="4455947"/>
        </p:xfrm>
        <a:graphic>
          <a:graphicData uri="http://schemas.openxmlformats.org/drawingml/2006/table">
            <a:tbl>
              <a:tblPr/>
              <a:tblGrid>
                <a:gridCol w="1517737">
                  <a:extLst>
                    <a:ext uri="{9D8B030D-6E8A-4147-A177-3AD203B41FA5}">
                      <a16:colId xmlns:a16="http://schemas.microsoft.com/office/drawing/2014/main" val="917084270"/>
                    </a:ext>
                  </a:extLst>
                </a:gridCol>
                <a:gridCol w="9106421">
                  <a:extLst>
                    <a:ext uri="{9D8B030D-6E8A-4147-A177-3AD203B41FA5}">
                      <a16:colId xmlns:a16="http://schemas.microsoft.com/office/drawing/2014/main" val="1162177450"/>
                    </a:ext>
                  </a:extLst>
                </a:gridCol>
              </a:tblGrid>
              <a:tr h="17484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개발 단계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 내용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67756"/>
                  </a:ext>
                </a:extLst>
              </a:tr>
              <a:tr h="28129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도입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UML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언어의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 Case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이용하여 사용자 요구사항을 분석한다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77800"/>
                  </a:ext>
                </a:extLst>
              </a:tr>
              <a:tr h="185276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UML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언어의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 Case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이용하여 시스템 요구사항을 시각화하고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ER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모델링을 활용해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스키마를 설계함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아키텍처 설계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UP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개발 방법론에 따라 반복적으로 요구사항 분석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설계를 수행하여 전체 아키텍처를 확립함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시스템 설계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 어플리케이션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클라이언트 어플리케이션의 아키텍처와 세부 사항을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UML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사용하여 구체화함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UML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Sequence Diagram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통해 프로그램의 흐름을 설계하고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 Diagram</a:t>
                      </a:r>
                      <a:r>
                        <a:rPr lang="ko-KR" altLang="en-US" sz="1200" b="0" i="0" spc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프로그램을 객체지향 방식으로 설계한다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757996"/>
                  </a:ext>
                </a:extLst>
              </a:tr>
              <a:tr h="75546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구축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상세단계의 설계를 바탕으로 시스템을 구현한다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실행 가능한 릴리즈마다 요구사항 분석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설계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테스팅을 실시하여 빠르게 전체 시스템의 큰 틀을 갖춘다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이후 세부적인 구현 목표들을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개발로 분류하여 전체 시스템 최적화를 수행한다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75456"/>
                  </a:ext>
                </a:extLst>
              </a:tr>
              <a:tr h="128697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이행</a:t>
                      </a: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프로그램의 최종 완성본을 일반 사용자에게 배포할 수 있도록 하고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컴퓨터 환경에서 동작을 시험한다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모든 테스트는 완료될 때마다 테스트 보고서가 산출되고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최종적으로 통합 테스트로 합쳐진다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 보고서는 프로젝트 과정과 결과 산출물을 통합하여 작성한다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6882" marR="46882" marT="13395" marB="1339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7540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88C8CEF3-C9E0-9AD7-B6B8-C6B996EE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97" y="1756804"/>
            <a:ext cx="321509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61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개발규모 산정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10" y="90579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WBS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48F081-B9A4-2432-EBF9-4644C15F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352" y="1829683"/>
            <a:ext cx="229767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8C8CEF3-C9E0-9AD7-B6B8-C6B996EE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97" y="1756804"/>
            <a:ext cx="321509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E9123E-AC6A-9271-A73D-66D0A908F8A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" y="1244351"/>
            <a:ext cx="11749501" cy="56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개발규모 산정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5F9BC-895E-B38E-2F21-A9DE3A26A56D}"/>
              </a:ext>
            </a:extLst>
          </p:cNvPr>
          <p:cNvSpPr txBox="1"/>
          <p:nvPr/>
        </p:nvSpPr>
        <p:spPr>
          <a:xfrm>
            <a:off x="329609" y="1039967"/>
            <a:ext cx="18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 산정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9F499F0-0B47-6AB7-A003-5B2193D70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05541"/>
              </p:ext>
            </p:extLst>
          </p:nvPr>
        </p:nvGraphicFramePr>
        <p:xfrm>
          <a:off x="329609" y="2735055"/>
          <a:ext cx="11284322" cy="706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24346">
                  <a:extLst>
                    <a:ext uri="{9D8B030D-6E8A-4147-A177-3AD203B41FA5}">
                      <a16:colId xmlns:a16="http://schemas.microsoft.com/office/drawing/2014/main" val="257298674"/>
                    </a:ext>
                  </a:extLst>
                </a:gridCol>
                <a:gridCol w="7959976">
                  <a:extLst>
                    <a:ext uri="{9D8B030D-6E8A-4147-A177-3AD203B41FA5}">
                      <a16:colId xmlns:a16="http://schemas.microsoft.com/office/drawing/2014/main" val="3347352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ILF(Internal Logic File)</a:t>
                      </a:r>
                      <a:endParaRPr lang="ko-KR" altLang="en-US" sz="16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DB(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 테이블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워크노트 테이블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공지사항 테이블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투표 테이블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채팅 테이블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EIF(External Interface File)</a:t>
                      </a:r>
                      <a:endParaRPr lang="ko-KR" altLang="en-US" sz="16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해당사항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17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427466D-E938-BE07-9B01-E2CF144D22BD}"/>
              </a:ext>
            </a:extLst>
          </p:cNvPr>
          <p:cNvSpPr txBox="1"/>
          <p:nvPr/>
        </p:nvSpPr>
        <p:spPr>
          <a:xfrm>
            <a:off x="329609" y="1907628"/>
            <a:ext cx="8593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기능 점수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(ILF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7.5) + (EIF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 5.4)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(5 x 7.5) + (0 x 5.4)</a:t>
            </a: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37.5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C417E-EEAC-8941-6F49-C21852970134}"/>
              </a:ext>
            </a:extLst>
          </p:cNvPr>
          <p:cNvSpPr txBox="1"/>
          <p:nvPr/>
        </p:nvSpPr>
        <p:spPr>
          <a:xfrm>
            <a:off x="329609" y="1378521"/>
            <a:ext cx="6101644" cy="38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시스템 서체 일반체"/>
              <a:buChar char="-"/>
            </a:pPr>
            <a:r>
              <a:rPr lang="ko-KR" altLang="en-US" sz="1400" b="0" i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간이 기능 점수 산정법을 이용하여 산정</a:t>
            </a:r>
            <a:endParaRPr lang="en-US" altLang="ko-KR" sz="1400" b="0" i="0" spc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9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961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마루 부리 Beta</vt:lpstr>
      <vt:lpstr>Malgun Gothic</vt:lpstr>
      <vt:lpstr>시스템 서체 일반체</vt:lpstr>
      <vt:lpstr>함초롬바탕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원준 이</cp:lastModifiedBy>
  <cp:revision>28</cp:revision>
  <dcterms:created xsi:type="dcterms:W3CDTF">2020-11-18T01:48:02Z</dcterms:created>
  <dcterms:modified xsi:type="dcterms:W3CDTF">2024-02-20T15:33:09Z</dcterms:modified>
</cp:coreProperties>
</file>