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F88"/>
    <a:srgbClr val="FF3300"/>
    <a:srgbClr val="87D0FD"/>
    <a:srgbClr val="FF6699"/>
    <a:srgbClr val="6666FF"/>
    <a:srgbClr val="6FD46A"/>
    <a:srgbClr val="B7F24C"/>
    <a:srgbClr val="28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767F-D87C-B835-8F51-2B5E1A5E9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36C6C-F670-7772-0F33-DF41720C8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A1A1-582C-D5BF-D362-9FD5441F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F325-42B3-4B60-290E-5FBB8E1C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DD6C-8945-5590-CDE5-41C94B2D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E4F4-23B1-7C21-47E2-8918BD55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18FA8-5F8E-656A-8766-DFFDE904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37A3-3F8D-15EE-F425-3B912FA6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F79C-3240-C493-7130-B86FCF8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9148-B38A-3895-11E1-1CB90EFE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2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9F458-9939-0659-2C43-A7A5B79E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5B873-FA80-244F-5659-AE265030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8AB2-FCF5-72B7-DF85-448C4861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C126-38F8-2D23-10C7-0C0BD12A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BA0B-533F-C346-3195-69D35A6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079F-EC5B-6B63-4673-CE77FB74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0744-B074-8F1B-9EE8-76E8A94B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CD76-A072-2014-54DB-E45022B1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0DAB-7DBF-A260-0B55-78D2FD0B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6DF5-546E-73BA-F462-31097960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A44A-8EBE-0D2E-6FCA-03B8ED8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DAE3-D207-E845-FA67-71C937E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00A9-297D-E7C2-F729-A2CAFC45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7D91-8D95-55B1-BDD9-AEA2F4E1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E79F-2036-D651-136B-B7475B4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999A-3C33-673F-58A3-5ADF4C8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3B24-47BE-855D-8E3F-DC00A6876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62BA-257D-21EF-BF52-4AAC8216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0CBF-C91C-1E18-9041-D982CD91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39BA-FA5C-58BA-0B30-265022F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39CC-B6C2-A0E1-B01B-7B523090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7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8577-F3AB-4CF2-6F04-DD1B366A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FD19-5077-DB7F-7B8C-1925D0E5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4E9C9-FEF7-5CFA-239C-993672F1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C09E-3209-E4D7-25C3-87348F70A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85725-A559-7B2B-AED0-05CEFA94B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6CB58-F10B-2679-17AA-55203E15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99ADA-6977-27E8-67BB-B989F917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C689E-BD79-8D61-EDA8-D23E61DA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E5F5-53DA-CA8C-223F-9C64FBD2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FB735-D362-75FE-0233-7CD61F28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52AC-8FE5-995A-E23F-F6A165CE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5E9FA-DB55-1BB0-67D5-9E5DCD13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190E3-93F0-3F65-948C-E49375C3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D2B7-06CE-2960-DB01-1EA1243B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07A5E-DF84-71A7-553A-D859FE7E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C77-7EF9-EA7F-E2A0-81496E53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16BE-0E10-E432-CEAD-64B1027D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8569-9A25-6F20-5497-D7270696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0575-4FED-5E38-DD4A-92BBE728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C236-63F0-565C-5D0E-98E1647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366F-D6CC-3C94-989E-E6F35240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2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682-2AE9-E201-2256-49BE86A9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85141-D96B-91AA-F29F-0A1D8210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80372-8593-9522-36AB-ACCD6282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AB72-91F0-AD19-A95D-129A8744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332F-B6CE-9CCF-23C1-AE163F95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9F0FE-1DC7-0CEA-B841-C7FF98A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ACF2-2D69-0813-BBAF-118A9FC2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E528-46EF-5F0B-3CD3-79E65B91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9DF-2F0F-B411-4288-A371D964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4038-8622-4E50-8451-EC9335E10C2A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FB44-C596-2A77-BF66-D7692A4E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C5E4-CA7B-5F2E-DD65-E1C5640C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DAB1-262C-4DDD-9DAD-BCC6AAE0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6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F2A9-0E02-B566-D317-FBAE98F2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WBS</a:t>
            </a:r>
            <a:r>
              <a:rPr lang="ko-KR" altLang="en-US" dirty="0"/>
              <a:t>와 개발 비용 산정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DA9BF-0FCD-69A3-18E6-0A9155673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UP(Unified</a:t>
            </a:r>
            <a:r>
              <a:rPr lang="ko-KR" altLang="en-US" dirty="0"/>
              <a:t> </a:t>
            </a:r>
            <a:r>
              <a:rPr lang="en-US" altLang="ko-KR" dirty="0"/>
              <a:t>Process)</a:t>
            </a:r>
            <a:r>
              <a:rPr lang="ko-KR" altLang="en-US" dirty="0"/>
              <a:t> 개발 방법론 채택</a:t>
            </a:r>
            <a:endParaRPr lang="en-US" altLang="ko-KR" dirty="0"/>
          </a:p>
          <a:p>
            <a:r>
              <a:rPr lang="en-US" altLang="ko-KR" dirty="0"/>
              <a:t>FP(</a:t>
            </a:r>
            <a:r>
              <a:rPr lang="ko-KR" altLang="en-US" dirty="0"/>
              <a:t>기능점수</a:t>
            </a:r>
            <a:r>
              <a:rPr lang="en-US" altLang="ko-KR" dirty="0"/>
              <a:t>)</a:t>
            </a:r>
            <a:r>
              <a:rPr lang="ko-KR" altLang="en-US" dirty="0"/>
              <a:t>법 </a:t>
            </a:r>
            <a:r>
              <a:rPr lang="en-US" altLang="ko-KR" dirty="0"/>
              <a:t>– </a:t>
            </a:r>
            <a:r>
              <a:rPr lang="ko-KR" altLang="en-US" dirty="0"/>
              <a:t>간이 기능 점수법 사용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FAFBB3-08E7-34A7-4E92-D58DCEFCBC0C}"/>
              </a:ext>
            </a:extLst>
          </p:cNvPr>
          <p:cNvSpPr txBox="1">
            <a:spLocks/>
          </p:cNvSpPr>
          <p:nvPr/>
        </p:nvSpPr>
        <p:spPr>
          <a:xfrm>
            <a:off x="6556309" y="5735637"/>
            <a:ext cx="5470849" cy="4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  <a:r>
              <a:rPr lang="ko-KR" altLang="en-US" dirty="0"/>
              <a:t>조 이원준</a:t>
            </a:r>
            <a:r>
              <a:rPr lang="en-US" altLang="ko-KR" dirty="0"/>
              <a:t>, </a:t>
            </a:r>
            <a:r>
              <a:rPr lang="ko-KR" altLang="en-US" dirty="0"/>
              <a:t>남강민</a:t>
            </a:r>
            <a:r>
              <a:rPr lang="en-US" altLang="ko-KR" dirty="0"/>
              <a:t>, </a:t>
            </a:r>
            <a:r>
              <a:rPr lang="ko-KR" altLang="en-US" dirty="0"/>
              <a:t>박주성</a:t>
            </a:r>
            <a:r>
              <a:rPr lang="en-US" altLang="ko-KR" dirty="0"/>
              <a:t>, </a:t>
            </a:r>
            <a:r>
              <a:rPr lang="ko-KR" altLang="en-US" dirty="0"/>
              <a:t>김영태</a:t>
            </a:r>
          </a:p>
        </p:txBody>
      </p:sp>
    </p:spTree>
    <p:extLst>
      <p:ext uri="{BB962C8B-B14F-4D97-AF65-F5344CB8AC3E}">
        <p14:creationId xmlns:p14="http://schemas.microsoft.com/office/powerpoint/2010/main" val="215853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CE98537-4FE6-9BBF-6330-44F45665FC3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336040" y="3630450"/>
            <a:ext cx="18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407D269-8D2E-B1CE-7ECB-33D44DFEB6A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336040" y="4252016"/>
            <a:ext cx="18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AE667D1-93FD-AE48-FE4D-9F2C43C92DEC}"/>
              </a:ext>
            </a:extLst>
          </p:cNvPr>
          <p:cNvCxnSpPr>
            <a:cxnSpLocks/>
          </p:cNvCxnSpPr>
          <p:nvPr/>
        </p:nvCxnSpPr>
        <p:spPr>
          <a:xfrm>
            <a:off x="1336040" y="3500957"/>
            <a:ext cx="0" cy="751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A61365-B7C4-E724-2F97-245BD259A384}"/>
              </a:ext>
            </a:extLst>
          </p:cNvPr>
          <p:cNvCxnSpPr>
            <a:cxnSpLocks/>
          </p:cNvCxnSpPr>
          <p:nvPr/>
        </p:nvCxnSpPr>
        <p:spPr>
          <a:xfrm>
            <a:off x="1336040" y="1765410"/>
            <a:ext cx="0" cy="676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182421F-743B-87E9-D3C5-016B6FC441E0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336040" y="1906071"/>
            <a:ext cx="18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8DA1952-4324-CCD5-75B9-3A2C79B994F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1336040" y="2442108"/>
            <a:ext cx="18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C6EA5B0-71C6-711B-5553-F4C107CDCEB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08650" y="1035183"/>
            <a:ext cx="3208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143575-FF61-B11F-BCD7-6A32C64A529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16846" y="1696039"/>
            <a:ext cx="32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6C33E54-07B3-4B1D-A293-9B138C2A79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08650" y="3421205"/>
            <a:ext cx="3290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AE690A0-1AE9-7847-ED8F-469AAE1B808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26724" y="693174"/>
            <a:ext cx="769" cy="141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3256B8-6BEA-0474-63B9-B4CC16A1FA81}"/>
              </a:ext>
            </a:extLst>
          </p:cNvPr>
          <p:cNvCxnSpPr>
            <a:cxnSpLocks/>
          </p:cNvCxnSpPr>
          <p:nvPr/>
        </p:nvCxnSpPr>
        <p:spPr>
          <a:xfrm>
            <a:off x="908650" y="835152"/>
            <a:ext cx="618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8658B02-B64B-76A8-5DE7-F47448AB9576}"/>
              </a:ext>
            </a:extLst>
          </p:cNvPr>
          <p:cNvCxnSpPr>
            <a:cxnSpLocks/>
          </p:cNvCxnSpPr>
          <p:nvPr/>
        </p:nvCxnSpPr>
        <p:spPr>
          <a:xfrm>
            <a:off x="908650" y="829934"/>
            <a:ext cx="0" cy="2591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189D668-C1D3-F9DB-2B3B-38786D98393C}"/>
              </a:ext>
            </a:extLst>
          </p:cNvPr>
          <p:cNvCxnSpPr>
            <a:cxnSpLocks/>
          </p:cNvCxnSpPr>
          <p:nvPr/>
        </p:nvCxnSpPr>
        <p:spPr>
          <a:xfrm>
            <a:off x="3975100" y="1107238"/>
            <a:ext cx="0" cy="114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B925AFC-1C7A-355D-6C17-80762574F962}"/>
              </a:ext>
            </a:extLst>
          </p:cNvPr>
          <p:cNvCxnSpPr>
            <a:stCxn id="82" idx="1"/>
          </p:cNvCxnSpPr>
          <p:nvPr/>
        </p:nvCxnSpPr>
        <p:spPr>
          <a:xfrm flipH="1" flipV="1">
            <a:off x="3977640" y="1254760"/>
            <a:ext cx="155371" cy="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694F1BA-9869-A055-958D-D5253208EF56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3975100" y="1882329"/>
            <a:ext cx="157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57AB78F-7687-305C-2C65-8979B0057849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3975100" y="2253438"/>
            <a:ext cx="1543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ED5EFCF-7036-1226-E26C-1B88AFF30613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511026" y="1035932"/>
            <a:ext cx="3242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3A91BBE-EB44-81B7-1A63-D9A38A026C16}"/>
              </a:ext>
            </a:extLst>
          </p:cNvPr>
          <p:cNvCxnSpPr>
            <a:cxnSpLocks/>
          </p:cNvCxnSpPr>
          <p:nvPr/>
        </p:nvCxnSpPr>
        <p:spPr>
          <a:xfrm flipH="1">
            <a:off x="4133011" y="693174"/>
            <a:ext cx="769" cy="141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CF921B1-BF38-D435-542A-1E0A23066ADC}"/>
              </a:ext>
            </a:extLst>
          </p:cNvPr>
          <p:cNvCxnSpPr>
            <a:cxnSpLocks/>
          </p:cNvCxnSpPr>
          <p:nvPr/>
        </p:nvCxnSpPr>
        <p:spPr>
          <a:xfrm>
            <a:off x="3514937" y="835152"/>
            <a:ext cx="618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86BE60B-2821-1C82-33B2-54D09D6966FD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511026" y="2795017"/>
            <a:ext cx="3228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2B3E326-F48E-7359-098D-78E75C172484}"/>
              </a:ext>
            </a:extLst>
          </p:cNvPr>
          <p:cNvCxnSpPr>
            <a:cxnSpLocks/>
          </p:cNvCxnSpPr>
          <p:nvPr/>
        </p:nvCxnSpPr>
        <p:spPr>
          <a:xfrm>
            <a:off x="3983736" y="2854312"/>
            <a:ext cx="0" cy="196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786B376-31C8-770D-402D-B4DBE9BC4E0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983736" y="2986815"/>
            <a:ext cx="166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86E0309-09D0-96FF-F744-7D3D90DD844C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3983736" y="3451301"/>
            <a:ext cx="166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5057F4D-2520-D1A3-68C1-E7D9E6BBF61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983736" y="4817812"/>
            <a:ext cx="166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E98BDFF-2AD7-A9D2-5768-FFB81E97D92D}"/>
              </a:ext>
            </a:extLst>
          </p:cNvPr>
          <p:cNvCxnSpPr>
            <a:cxnSpLocks/>
          </p:cNvCxnSpPr>
          <p:nvPr/>
        </p:nvCxnSpPr>
        <p:spPr>
          <a:xfrm>
            <a:off x="4274820" y="3523515"/>
            <a:ext cx="0" cy="8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253B710-B1D8-C05A-3331-705A551C4983}"/>
              </a:ext>
            </a:extLst>
          </p:cNvPr>
          <p:cNvCxnSpPr>
            <a:stCxn id="74" idx="1"/>
          </p:cNvCxnSpPr>
          <p:nvPr/>
        </p:nvCxnSpPr>
        <p:spPr>
          <a:xfrm flipH="1">
            <a:off x="4274820" y="3649685"/>
            <a:ext cx="173457" cy="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260B341-6BAE-05B2-2240-DA1F73B1EA45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4274820" y="4364752"/>
            <a:ext cx="1734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1226F8-9312-962D-7835-A23A22922DAE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3514937" y="5828601"/>
            <a:ext cx="3228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3D91F87-1681-A89C-1C51-07DE87013712}"/>
              </a:ext>
            </a:extLst>
          </p:cNvPr>
          <p:cNvCxnSpPr>
            <a:cxnSpLocks/>
          </p:cNvCxnSpPr>
          <p:nvPr/>
        </p:nvCxnSpPr>
        <p:spPr>
          <a:xfrm>
            <a:off x="6929882" y="3958559"/>
            <a:ext cx="0" cy="1150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1A5259E-9477-A3BC-083A-0C53C79F23B5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929882" y="4118527"/>
            <a:ext cx="119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7050430-2167-2EF3-3C38-B77D626E9F8E}"/>
              </a:ext>
            </a:extLst>
          </p:cNvPr>
          <p:cNvCxnSpPr>
            <a:cxnSpLocks/>
          </p:cNvCxnSpPr>
          <p:nvPr/>
        </p:nvCxnSpPr>
        <p:spPr>
          <a:xfrm flipH="1">
            <a:off x="6926791" y="5102777"/>
            <a:ext cx="119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ABC21B6-03CB-3ABC-5B36-FE6D71F373D9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7183212" y="5329631"/>
            <a:ext cx="114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92EF0A1-7E8B-F9BC-801E-EBC1F4F63923}"/>
              </a:ext>
            </a:extLst>
          </p:cNvPr>
          <p:cNvCxnSpPr>
            <a:cxnSpLocks/>
          </p:cNvCxnSpPr>
          <p:nvPr/>
        </p:nvCxnSpPr>
        <p:spPr>
          <a:xfrm>
            <a:off x="7183212" y="5173235"/>
            <a:ext cx="0" cy="8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851006-2AE7-9DF8-BBCA-C3A0893547CB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7183212" y="6019014"/>
            <a:ext cx="114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E5054FE-3FAC-E095-0D59-6C5339C49A6F}"/>
              </a:ext>
            </a:extLst>
          </p:cNvPr>
          <p:cNvCxnSpPr>
            <a:cxnSpLocks/>
          </p:cNvCxnSpPr>
          <p:nvPr/>
        </p:nvCxnSpPr>
        <p:spPr>
          <a:xfrm>
            <a:off x="6486306" y="835152"/>
            <a:ext cx="618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4A0FDF1-94C6-4472-B30B-E63E02738CED}"/>
              </a:ext>
            </a:extLst>
          </p:cNvPr>
          <p:cNvCxnSpPr>
            <a:cxnSpLocks/>
          </p:cNvCxnSpPr>
          <p:nvPr/>
        </p:nvCxnSpPr>
        <p:spPr>
          <a:xfrm>
            <a:off x="6490532" y="829934"/>
            <a:ext cx="0" cy="3074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89865D5-6CEF-786D-0220-718906714B51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486306" y="1034397"/>
            <a:ext cx="3145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E81F6C5-AEE8-1B3B-EB4D-0F4B72E468F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6486306" y="3904527"/>
            <a:ext cx="3102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5291374-97B4-B8A5-DC72-C3E3D41FB6FD}"/>
              </a:ext>
            </a:extLst>
          </p:cNvPr>
          <p:cNvCxnSpPr/>
          <p:nvPr/>
        </p:nvCxnSpPr>
        <p:spPr>
          <a:xfrm>
            <a:off x="6887210" y="1107238"/>
            <a:ext cx="0" cy="798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2B068FF-4D9A-D965-89E2-82C79E1FA319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6887210" y="1258895"/>
            <a:ext cx="997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3082B0F-3239-97B1-AA71-A3E5E772F041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887210" y="1904405"/>
            <a:ext cx="997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7FC4F72-8ACE-4A22-53B5-81433EA666DE}"/>
              </a:ext>
            </a:extLst>
          </p:cNvPr>
          <p:cNvCxnSpPr>
            <a:cxnSpLocks/>
          </p:cNvCxnSpPr>
          <p:nvPr/>
        </p:nvCxnSpPr>
        <p:spPr>
          <a:xfrm>
            <a:off x="7074830" y="1958146"/>
            <a:ext cx="0" cy="833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3E36C9F-C502-E908-3FE6-14DC4A106B6E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7074830" y="2140554"/>
            <a:ext cx="115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28896A8-3846-F6CB-7D8F-D915CCC7F5DA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074830" y="2791384"/>
            <a:ext cx="110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86DDE94-56F1-0784-08C8-00A961A2EFE5}"/>
              </a:ext>
            </a:extLst>
          </p:cNvPr>
          <p:cNvCxnSpPr>
            <a:cxnSpLocks/>
          </p:cNvCxnSpPr>
          <p:nvPr/>
        </p:nvCxnSpPr>
        <p:spPr>
          <a:xfrm>
            <a:off x="9408468" y="829934"/>
            <a:ext cx="618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A31F77F-0120-2755-C18F-BA6F6BC14FCE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9408468" y="1032315"/>
            <a:ext cx="2951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2E561E3-B523-308F-0727-2E7ACB28DC0D}"/>
              </a:ext>
            </a:extLst>
          </p:cNvPr>
          <p:cNvCxnSpPr>
            <a:cxnSpLocks/>
          </p:cNvCxnSpPr>
          <p:nvPr/>
        </p:nvCxnSpPr>
        <p:spPr>
          <a:xfrm>
            <a:off x="9805960" y="1100677"/>
            <a:ext cx="0" cy="980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EF605987-109A-F3EE-BFA5-1FFD743B55AF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805960" y="1243899"/>
            <a:ext cx="157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E4B143D-0C8A-3EE6-3C29-9A471C94C318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9805960" y="2081522"/>
            <a:ext cx="157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224EE33-17BE-D519-14C0-9AD729AC8F5B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408468" y="3183752"/>
            <a:ext cx="29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ABA10E8-E445-AB5F-8D87-2DC632ADA5F0}"/>
              </a:ext>
            </a:extLst>
          </p:cNvPr>
          <p:cNvCxnSpPr>
            <a:cxnSpLocks/>
          </p:cNvCxnSpPr>
          <p:nvPr/>
        </p:nvCxnSpPr>
        <p:spPr>
          <a:xfrm flipH="1">
            <a:off x="9794083" y="3262354"/>
            <a:ext cx="11877" cy="1102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1860AE4-62BE-D0AD-E9CA-4BE6945ABBA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9794083" y="3496071"/>
            <a:ext cx="172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F28772B7-8A25-13D6-7658-8C16B51FE2D3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9794083" y="4366388"/>
            <a:ext cx="172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1118663-ADB2-271D-015F-B327D84CB83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04380" y="388620"/>
            <a:ext cx="1587" cy="1520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2C0599-271E-5EEE-AB47-FBC8875F022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33011" y="388620"/>
            <a:ext cx="2" cy="16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809C83-2ED8-FE30-90FA-74C2278C5860}"/>
              </a:ext>
            </a:extLst>
          </p:cNvPr>
          <p:cNvCxnSpPr>
            <a:endCxn id="5" idx="0"/>
          </p:cNvCxnSpPr>
          <p:nvPr/>
        </p:nvCxnSpPr>
        <p:spPr>
          <a:xfrm>
            <a:off x="1526724" y="388620"/>
            <a:ext cx="769" cy="165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01F342-2B52-7DB6-0FA9-8E70946F2C0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017546" y="398107"/>
            <a:ext cx="0" cy="152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C21F42-94F0-7E9C-AEE2-2CB30502C63D}"/>
              </a:ext>
            </a:extLst>
          </p:cNvPr>
          <p:cNvCxnSpPr>
            <a:cxnSpLocks/>
          </p:cNvCxnSpPr>
          <p:nvPr/>
        </p:nvCxnSpPr>
        <p:spPr>
          <a:xfrm flipH="1">
            <a:off x="7104380" y="693174"/>
            <a:ext cx="769" cy="141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55674B1-518B-6704-6913-5A44E8D69B4F}"/>
              </a:ext>
            </a:extLst>
          </p:cNvPr>
          <p:cNvCxnSpPr>
            <a:cxnSpLocks/>
          </p:cNvCxnSpPr>
          <p:nvPr/>
        </p:nvCxnSpPr>
        <p:spPr>
          <a:xfrm flipH="1">
            <a:off x="10026542" y="687956"/>
            <a:ext cx="769" cy="141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70D343D-D411-9D42-2959-0DE1B7550C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619" y="219500"/>
            <a:ext cx="0" cy="169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9">
            <a:extLst>
              <a:ext uri="{FF2B5EF4-FFF2-40B4-BE49-F238E27FC236}">
                <a16:creationId xmlns:a16="http://schemas.microsoft.com/office/drawing/2014/main" id="{E731808C-127D-A3DF-C154-52615D8CAA68}"/>
              </a:ext>
            </a:extLst>
          </p:cNvPr>
          <p:cNvSpPr/>
          <p:nvPr/>
        </p:nvSpPr>
        <p:spPr>
          <a:xfrm>
            <a:off x="10198557" y="3549740"/>
            <a:ext cx="1451174" cy="504715"/>
          </a:xfrm>
          <a:prstGeom prst="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S/W</a:t>
            </a:r>
            <a:r>
              <a:rPr lang="ko-KR" altLang="en-US" sz="800" dirty="0">
                <a:solidFill>
                  <a:schemeClr val="tx1"/>
                </a:solidFill>
              </a:rPr>
              <a:t> 릴리즈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일반 사용자에 인계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일반 사용자 환경 검증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피드백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2" name="Rectangle 9">
            <a:extLst>
              <a:ext uri="{FF2B5EF4-FFF2-40B4-BE49-F238E27FC236}">
                <a16:creationId xmlns:a16="http://schemas.microsoft.com/office/drawing/2014/main" id="{11E7B241-5605-14E1-8B3B-9A44D8C50545}"/>
              </a:ext>
            </a:extLst>
          </p:cNvPr>
          <p:cNvSpPr/>
          <p:nvPr/>
        </p:nvSpPr>
        <p:spPr>
          <a:xfrm>
            <a:off x="10204202" y="1313844"/>
            <a:ext cx="1451174" cy="636925"/>
          </a:xfrm>
          <a:prstGeom prst="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모듈별 요구사항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 계획 수립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피드백 및 디버깅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모듈별 테스팅 보고서 작성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2110E74B-B89A-E104-A99F-91329B53109C}"/>
              </a:ext>
            </a:extLst>
          </p:cNvPr>
          <p:cNvSpPr/>
          <p:nvPr/>
        </p:nvSpPr>
        <p:spPr>
          <a:xfrm>
            <a:off x="7183212" y="4177479"/>
            <a:ext cx="1680906" cy="772901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서버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클라이언트 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GUI </a:t>
            </a:r>
            <a:r>
              <a:rPr lang="ko-KR" altLang="en-US" sz="800" dirty="0">
                <a:solidFill>
                  <a:schemeClr val="tx1"/>
                </a:solidFill>
              </a:rPr>
              <a:t>인벤트 처리 코드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GUI </a:t>
            </a:r>
            <a:r>
              <a:rPr lang="ko-KR" altLang="en-US" sz="800" dirty="0">
                <a:solidFill>
                  <a:schemeClr val="tx1"/>
                </a:solidFill>
              </a:rPr>
              <a:t>컴포넌트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서버 커넥션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예외처리 코드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테스트 데이터 선정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7" name="Rectangle 9">
            <a:extLst>
              <a:ext uri="{FF2B5EF4-FFF2-40B4-BE49-F238E27FC236}">
                <a16:creationId xmlns:a16="http://schemas.microsoft.com/office/drawing/2014/main" id="{73855C3A-5A63-EB04-29B9-FE2177CFD7CC}"/>
              </a:ext>
            </a:extLst>
          </p:cNvPr>
          <p:cNvSpPr/>
          <p:nvPr/>
        </p:nvSpPr>
        <p:spPr>
          <a:xfrm>
            <a:off x="7223376" y="1325000"/>
            <a:ext cx="1253479" cy="395094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GUI </a:t>
            </a:r>
            <a:r>
              <a:rPr lang="ko-KR" altLang="en-US" sz="800" dirty="0">
                <a:solidFill>
                  <a:schemeClr val="tx1"/>
                </a:solidFill>
              </a:rPr>
              <a:t>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전체 </a:t>
            </a:r>
            <a:r>
              <a:rPr lang="en-US" altLang="ko-KR" sz="800" dirty="0">
                <a:solidFill>
                  <a:schemeClr val="tx1"/>
                </a:solidFill>
              </a:rPr>
              <a:t>GUI </a:t>
            </a:r>
            <a:r>
              <a:rPr lang="ko-KR" altLang="en-US" sz="800" dirty="0">
                <a:solidFill>
                  <a:schemeClr val="tx1"/>
                </a:solidFill>
              </a:rPr>
              <a:t>구축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GUI </a:t>
            </a:r>
            <a:r>
              <a:rPr lang="ko-KR" altLang="en-US" sz="800" dirty="0">
                <a:solidFill>
                  <a:schemeClr val="tx1"/>
                </a:solidFill>
              </a:rPr>
              <a:t>테스트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품질 검증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5716DD26-432C-A07F-E5FE-5F6060E9EC9C}"/>
              </a:ext>
            </a:extLst>
          </p:cNvPr>
          <p:cNvSpPr/>
          <p:nvPr/>
        </p:nvSpPr>
        <p:spPr>
          <a:xfrm>
            <a:off x="4441564" y="4894765"/>
            <a:ext cx="1216677" cy="73165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S/W</a:t>
            </a:r>
            <a:r>
              <a:rPr lang="ko-KR" altLang="en-US" sz="800" dirty="0">
                <a:solidFill>
                  <a:schemeClr val="tx1"/>
                </a:solidFill>
              </a:rPr>
              <a:t> 요구사항 분석</a:t>
            </a:r>
            <a:r>
              <a:rPr lang="en-US" altLang="ko-KR" sz="800" dirty="0">
                <a:solidFill>
                  <a:schemeClr val="tx1"/>
                </a:solidFill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</a:rPr>
              <a:t>요구사항 명세서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</a:rPr>
              <a:t>컴포넌트 분할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</a:rPr>
              <a:t>아키텍처 디자인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아키텍쳐 검증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671D70CA-4E37-6408-E9B1-453495204F8C}"/>
              </a:ext>
            </a:extLst>
          </p:cNvPr>
          <p:cNvSpPr/>
          <p:nvPr/>
        </p:nvSpPr>
        <p:spPr>
          <a:xfrm>
            <a:off x="4668225" y="4434073"/>
            <a:ext cx="1648424" cy="23580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서버 요구사항 분석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서버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클라이언트 트랜잭션 분석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C2E431BE-344E-D30C-160A-7155EE67B36A}"/>
              </a:ext>
            </a:extLst>
          </p:cNvPr>
          <p:cNvSpPr/>
          <p:nvPr/>
        </p:nvSpPr>
        <p:spPr>
          <a:xfrm>
            <a:off x="4436114" y="3049180"/>
            <a:ext cx="1451173" cy="27324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클라이언트 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클라이언트 </a:t>
            </a:r>
            <a:r>
              <a:rPr lang="en-US" altLang="ko-KR" sz="800" dirty="0">
                <a:solidFill>
                  <a:schemeClr val="tx1"/>
                </a:solidFill>
              </a:rPr>
              <a:t>UI </a:t>
            </a:r>
            <a:r>
              <a:rPr lang="ko-KR" altLang="en-US" sz="800" dirty="0">
                <a:solidFill>
                  <a:schemeClr val="tx1"/>
                </a:solidFill>
              </a:rPr>
              <a:t>디자인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5C9CBC20-C4BC-F4A9-363B-B9AD005106E0}"/>
              </a:ext>
            </a:extLst>
          </p:cNvPr>
          <p:cNvSpPr/>
          <p:nvPr/>
        </p:nvSpPr>
        <p:spPr>
          <a:xfrm>
            <a:off x="4632960" y="3732587"/>
            <a:ext cx="1127790" cy="5025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요구사항 명세서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모델링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구조 검증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6A0FF34E-63F1-1EBE-4277-A7412379F264}"/>
              </a:ext>
            </a:extLst>
          </p:cNvPr>
          <p:cNvSpPr/>
          <p:nvPr/>
        </p:nvSpPr>
        <p:spPr>
          <a:xfrm>
            <a:off x="1741109" y="4326554"/>
            <a:ext cx="1552863" cy="211216"/>
          </a:xfrm>
          <a:prstGeom prst="rect">
            <a:avLst/>
          </a:prstGeom>
          <a:solidFill>
            <a:schemeClr val="bg1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</a:rPr>
              <a:t>개발 프로세스 모델 선정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상위수준 </a:t>
            </a:r>
            <a:r>
              <a:rPr lang="en-US" altLang="ko-KR" sz="800" dirty="0">
                <a:solidFill>
                  <a:schemeClr val="tx1"/>
                </a:solidFill>
              </a:rPr>
              <a:t>WBS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D3CB7F23-FE72-8B39-0C1B-2326E10C2ED8}"/>
              </a:ext>
            </a:extLst>
          </p:cNvPr>
          <p:cNvSpPr/>
          <p:nvPr/>
        </p:nvSpPr>
        <p:spPr>
          <a:xfrm>
            <a:off x="1741109" y="3685473"/>
            <a:ext cx="1278951" cy="371125"/>
          </a:xfrm>
          <a:prstGeom prst="rect">
            <a:avLst/>
          </a:prstGeom>
          <a:solidFill>
            <a:schemeClr val="bg1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유스케이스 다이어그램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유스케이스 기술서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유스케이스 검토</a:t>
            </a: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B7FB7FFE-148D-540A-1303-BE464DDFEC5D}"/>
              </a:ext>
            </a:extLst>
          </p:cNvPr>
          <p:cNvSpPr/>
          <p:nvPr/>
        </p:nvSpPr>
        <p:spPr>
          <a:xfrm>
            <a:off x="1526724" y="1089073"/>
            <a:ext cx="1005656" cy="421396"/>
          </a:xfrm>
          <a:prstGeom prst="rect">
            <a:avLst/>
          </a:prstGeom>
          <a:solidFill>
            <a:schemeClr val="bg1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 구성원 파악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팀원별 역할부여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프로젝트 팀 구성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1198EE72-0FF8-AD22-55C2-CE74050E559B}"/>
              </a:ext>
            </a:extLst>
          </p:cNvPr>
          <p:cNvSpPr/>
          <p:nvPr/>
        </p:nvSpPr>
        <p:spPr>
          <a:xfrm>
            <a:off x="1741109" y="1980025"/>
            <a:ext cx="1697643" cy="280307"/>
          </a:xfrm>
          <a:prstGeom prst="rect">
            <a:avLst/>
          </a:prstGeom>
          <a:solidFill>
            <a:schemeClr val="bg1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시장분석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자료수집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프로젝트 주제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요구 기능 산출물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C3A56-3657-8DDD-8AEA-2E90ECAF5B92}"/>
              </a:ext>
            </a:extLst>
          </p:cNvPr>
          <p:cNvSpPr/>
          <p:nvPr/>
        </p:nvSpPr>
        <p:spPr>
          <a:xfrm>
            <a:off x="5193866" y="24938"/>
            <a:ext cx="2103505" cy="194562"/>
          </a:xfrm>
          <a:prstGeom prst="rect">
            <a:avLst/>
          </a:prstGeom>
          <a:solidFill>
            <a:srgbClr val="1FDF88"/>
          </a:solidFill>
          <a:ln>
            <a:solidFill>
              <a:srgbClr val="1FD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협업 커뮤니케이션 프로그램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464ED-C85D-1F90-C969-EEBA792A7A61}"/>
              </a:ext>
            </a:extLst>
          </p:cNvPr>
          <p:cNvSpPr/>
          <p:nvPr/>
        </p:nvSpPr>
        <p:spPr>
          <a:xfrm>
            <a:off x="1221924" y="554528"/>
            <a:ext cx="611137" cy="138646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1. </a:t>
            </a:r>
            <a:r>
              <a:rPr lang="ko-KR" altLang="en-US" sz="900" dirty="0"/>
              <a:t>도입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CD53-77C9-9E57-7B40-FD801FCFB3C0}"/>
              </a:ext>
            </a:extLst>
          </p:cNvPr>
          <p:cNvSpPr/>
          <p:nvPr/>
        </p:nvSpPr>
        <p:spPr>
          <a:xfrm>
            <a:off x="3833899" y="555440"/>
            <a:ext cx="598227" cy="1386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2. </a:t>
            </a:r>
            <a:r>
              <a:rPr lang="ko-KR" altLang="en-US" sz="900" dirty="0"/>
              <a:t>상세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C1AB-0D10-4B74-2705-7121084EC576}"/>
              </a:ext>
            </a:extLst>
          </p:cNvPr>
          <p:cNvSpPr/>
          <p:nvPr/>
        </p:nvSpPr>
        <p:spPr>
          <a:xfrm>
            <a:off x="6796541" y="540654"/>
            <a:ext cx="618851" cy="149494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3. </a:t>
            </a:r>
            <a:r>
              <a:rPr lang="ko-KR" altLang="en-US" sz="900" dirty="0"/>
              <a:t>구축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0DBBF-BDB5-07F0-79E0-B0CE08F93C90}"/>
              </a:ext>
            </a:extLst>
          </p:cNvPr>
          <p:cNvSpPr/>
          <p:nvPr/>
        </p:nvSpPr>
        <p:spPr>
          <a:xfrm>
            <a:off x="9694611" y="550140"/>
            <a:ext cx="645869" cy="149493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4. </a:t>
            </a:r>
            <a:r>
              <a:rPr lang="ko-KR" altLang="en-US" sz="900" dirty="0"/>
              <a:t>이행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A9EDE-2049-5206-91E2-63DC1F3DF875}"/>
              </a:ext>
            </a:extLst>
          </p:cNvPr>
          <p:cNvSpPr/>
          <p:nvPr/>
        </p:nvSpPr>
        <p:spPr>
          <a:xfrm>
            <a:off x="1229544" y="963130"/>
            <a:ext cx="1081856" cy="144107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프로젝트 팀 구성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09F91-0E90-7194-229D-E176EF7ABA56}"/>
              </a:ext>
            </a:extLst>
          </p:cNvPr>
          <p:cNvSpPr/>
          <p:nvPr/>
        </p:nvSpPr>
        <p:spPr>
          <a:xfrm>
            <a:off x="1237740" y="1626668"/>
            <a:ext cx="919122" cy="138742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프로젝트 정의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6ABA3555-139F-D407-5B4C-1F3B4D1034FD}"/>
              </a:ext>
            </a:extLst>
          </p:cNvPr>
          <p:cNvSpPr/>
          <p:nvPr/>
        </p:nvSpPr>
        <p:spPr>
          <a:xfrm>
            <a:off x="1519887" y="3575427"/>
            <a:ext cx="663286" cy="110046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Use Case</a:t>
            </a:r>
            <a:endParaRPr lang="ko-KR" altLang="en-US" sz="900" dirty="0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05E63CC4-CA29-2C77-2807-A6BBC280A18F}"/>
              </a:ext>
            </a:extLst>
          </p:cNvPr>
          <p:cNvSpPr/>
          <p:nvPr/>
        </p:nvSpPr>
        <p:spPr>
          <a:xfrm>
            <a:off x="1237740" y="3349357"/>
            <a:ext cx="2161090" cy="143695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전체 요구사항 파악</a:t>
            </a:r>
            <a:r>
              <a:rPr lang="en-US" altLang="ko-KR" sz="900" dirty="0"/>
              <a:t>,</a:t>
            </a:r>
            <a:r>
              <a:rPr lang="ko-KR" altLang="en-US" sz="900" dirty="0"/>
              <a:t>프로젝트 스케줄링</a:t>
            </a:r>
            <a:endParaRPr lang="en-US" altLang="ko-KR" sz="900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4DD02F6-2BB8-4391-AB9E-6FBC6A89497E}"/>
              </a:ext>
            </a:extLst>
          </p:cNvPr>
          <p:cNvSpPr/>
          <p:nvPr/>
        </p:nvSpPr>
        <p:spPr>
          <a:xfrm>
            <a:off x="1519887" y="1834223"/>
            <a:ext cx="1238818" cy="143695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프로젝트 주제 선정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198A2076-DD6D-1383-461F-D292789E9DB9}"/>
              </a:ext>
            </a:extLst>
          </p:cNvPr>
          <p:cNvSpPr/>
          <p:nvPr/>
        </p:nvSpPr>
        <p:spPr>
          <a:xfrm>
            <a:off x="1741108" y="2517334"/>
            <a:ext cx="1209964" cy="612037"/>
          </a:xfrm>
          <a:prstGeom prst="rect">
            <a:avLst/>
          </a:prstGeom>
          <a:solidFill>
            <a:schemeClr val="bg1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소프트웨어 기능 정의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S/W</a:t>
            </a:r>
            <a:r>
              <a:rPr lang="ko-KR" altLang="en-US" sz="800" dirty="0">
                <a:solidFill>
                  <a:schemeClr val="tx1"/>
                </a:solidFill>
              </a:rPr>
              <a:t> 요구사항 추출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간단한 시나리오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검토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99A269EE-8023-06A3-924D-4038CC027CFF}"/>
              </a:ext>
            </a:extLst>
          </p:cNvPr>
          <p:cNvSpPr/>
          <p:nvPr/>
        </p:nvSpPr>
        <p:spPr>
          <a:xfrm>
            <a:off x="1519887" y="2370260"/>
            <a:ext cx="919122" cy="143695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요구기능 분석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195213B1-9CE1-4418-70F1-4097E4842F7C}"/>
              </a:ext>
            </a:extLst>
          </p:cNvPr>
          <p:cNvSpPr/>
          <p:nvPr/>
        </p:nvSpPr>
        <p:spPr>
          <a:xfrm>
            <a:off x="1519887" y="4177479"/>
            <a:ext cx="1169058" cy="149074"/>
          </a:xfrm>
          <a:prstGeom prst="rect">
            <a:avLst/>
          </a:prstGeom>
          <a:solidFill>
            <a:srgbClr val="6FD46A"/>
          </a:solidFill>
          <a:ln>
            <a:solidFill>
              <a:srgbClr val="6FD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상위수준 스케줄링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E79615-8E66-8F45-4E5F-2FE5E27E4E43}"/>
              </a:ext>
            </a:extLst>
          </p:cNvPr>
          <p:cNvSpPr/>
          <p:nvPr/>
        </p:nvSpPr>
        <p:spPr>
          <a:xfrm>
            <a:off x="3833899" y="2726441"/>
            <a:ext cx="2036041" cy="1371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요구사항 분석</a:t>
            </a:r>
            <a:r>
              <a:rPr lang="en-US" altLang="ko-KR" sz="900" dirty="0"/>
              <a:t>, S/W </a:t>
            </a:r>
            <a:r>
              <a:rPr lang="ko-KR" altLang="en-US" sz="900" dirty="0"/>
              <a:t>아키텍처 확정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87D6A1-F7B4-AF10-BFB1-A10D4F2E8AD5}"/>
              </a:ext>
            </a:extLst>
          </p:cNvPr>
          <p:cNvSpPr/>
          <p:nvPr/>
        </p:nvSpPr>
        <p:spPr>
          <a:xfrm>
            <a:off x="4150359" y="2923885"/>
            <a:ext cx="1264488" cy="1258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클라이언트 아키텍처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F7E7F1-1F80-6A90-E87A-5E6B2CFCBFB6}"/>
              </a:ext>
            </a:extLst>
          </p:cNvPr>
          <p:cNvSpPr/>
          <p:nvPr/>
        </p:nvSpPr>
        <p:spPr>
          <a:xfrm>
            <a:off x="4150359" y="3379086"/>
            <a:ext cx="919122" cy="1444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아키텍처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7AB6F3-6857-FD1B-6CC7-8B338938BCB6}"/>
              </a:ext>
            </a:extLst>
          </p:cNvPr>
          <p:cNvSpPr/>
          <p:nvPr/>
        </p:nvSpPr>
        <p:spPr>
          <a:xfrm>
            <a:off x="4448277" y="3577788"/>
            <a:ext cx="745590" cy="1437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DB </a:t>
            </a:r>
            <a:r>
              <a:rPr lang="ko-KR" altLang="en-US" sz="900" dirty="0"/>
              <a:t>모델링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24CE31-508B-A39D-3E8F-8FF8C4FE4FE8}"/>
              </a:ext>
            </a:extLst>
          </p:cNvPr>
          <p:cNvSpPr/>
          <p:nvPr/>
        </p:nvSpPr>
        <p:spPr>
          <a:xfrm>
            <a:off x="4448277" y="4302625"/>
            <a:ext cx="1209964" cy="124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어플리케이션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A35366-2850-4193-74D9-F7C38F391DF8}"/>
              </a:ext>
            </a:extLst>
          </p:cNvPr>
          <p:cNvSpPr/>
          <p:nvPr/>
        </p:nvSpPr>
        <p:spPr>
          <a:xfrm>
            <a:off x="4150359" y="4745915"/>
            <a:ext cx="963446" cy="1437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아키텍처 통합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8CDF2F-1610-0151-9734-08566C10705C}"/>
              </a:ext>
            </a:extLst>
          </p:cNvPr>
          <p:cNvSpPr/>
          <p:nvPr/>
        </p:nvSpPr>
        <p:spPr>
          <a:xfrm>
            <a:off x="3835271" y="964943"/>
            <a:ext cx="912051" cy="1419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프로젝트 계획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2888-1DC4-3617-759F-46B716599398}"/>
              </a:ext>
            </a:extLst>
          </p:cNvPr>
          <p:cNvSpPr/>
          <p:nvPr/>
        </p:nvSpPr>
        <p:spPr>
          <a:xfrm>
            <a:off x="4133011" y="1177794"/>
            <a:ext cx="1033657" cy="1555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개발규모 산정</a:t>
            </a: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2F204073-D096-4082-5766-7B9987967C5D}"/>
              </a:ext>
            </a:extLst>
          </p:cNvPr>
          <p:cNvSpPr/>
          <p:nvPr/>
        </p:nvSpPr>
        <p:spPr>
          <a:xfrm>
            <a:off x="4418766" y="1333352"/>
            <a:ext cx="1451174" cy="4053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기능 요구사항 확정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기능 점수 비용 산정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상세수준 </a:t>
            </a:r>
            <a:r>
              <a:rPr lang="en-US" altLang="ko-KR" sz="800" dirty="0">
                <a:solidFill>
                  <a:schemeClr val="tx1"/>
                </a:solidFill>
              </a:rPr>
              <a:t>WBS, </a:t>
            </a:r>
            <a:r>
              <a:rPr lang="ko-KR" altLang="en-US" sz="800" dirty="0">
                <a:solidFill>
                  <a:schemeClr val="tx1"/>
                </a:solidFill>
              </a:rPr>
              <a:t>간트차트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AAF69-99EF-2B78-A6E9-2735E435E263}"/>
              </a:ext>
            </a:extLst>
          </p:cNvPr>
          <p:cNvSpPr/>
          <p:nvPr/>
        </p:nvSpPr>
        <p:spPr>
          <a:xfrm>
            <a:off x="4133011" y="1806511"/>
            <a:ext cx="578689" cy="1516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팀 조직</a:t>
            </a: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72C10485-D8E2-A4C4-0456-E22ED4673BB8}"/>
              </a:ext>
            </a:extLst>
          </p:cNvPr>
          <p:cNvSpPr/>
          <p:nvPr/>
        </p:nvSpPr>
        <p:spPr>
          <a:xfrm>
            <a:off x="4418766" y="1958146"/>
            <a:ext cx="1324637" cy="15163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팀원 별 역할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범위 할당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F1FDB2-5F3D-5ED1-F5F0-F1799C9A1B31}"/>
              </a:ext>
            </a:extLst>
          </p:cNvPr>
          <p:cNvSpPr/>
          <p:nvPr/>
        </p:nvSpPr>
        <p:spPr>
          <a:xfrm>
            <a:off x="4129421" y="2177620"/>
            <a:ext cx="1033657" cy="1516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프로젝트 계획서</a:t>
            </a:r>
            <a:endParaRPr lang="ko-KR" altLang="en-US" sz="9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34BA76-3E8F-93C8-DAEB-E5B84B1615F4}"/>
              </a:ext>
            </a:extLst>
          </p:cNvPr>
          <p:cNvSpPr/>
          <p:nvPr/>
        </p:nvSpPr>
        <p:spPr>
          <a:xfrm>
            <a:off x="3837810" y="5756704"/>
            <a:ext cx="963446" cy="1437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프로젝트 설계</a:t>
            </a:r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2C83870E-4200-C4AE-593B-F634997231C6}"/>
              </a:ext>
            </a:extLst>
          </p:cNvPr>
          <p:cNvSpPr/>
          <p:nvPr/>
        </p:nvSpPr>
        <p:spPr>
          <a:xfrm>
            <a:off x="4418767" y="2332976"/>
            <a:ext cx="1222128" cy="2499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계획서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프로젝트 계획서 검토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94772A2B-1100-4DF4-165F-F5B12DA3A37C}"/>
              </a:ext>
            </a:extLst>
          </p:cNvPr>
          <p:cNvSpPr/>
          <p:nvPr/>
        </p:nvSpPr>
        <p:spPr>
          <a:xfrm>
            <a:off x="4124609" y="5907519"/>
            <a:ext cx="1618794" cy="72968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시스템 아키텍처 확정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클래스 정의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UML </a:t>
            </a:r>
            <a:r>
              <a:rPr lang="ko-KR" altLang="en-US" sz="800" dirty="0">
                <a:solidFill>
                  <a:schemeClr val="tx1"/>
                </a:solidFill>
              </a:rPr>
              <a:t>설계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클래스 명세서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시퀀스 다이어그램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프로젝트 설계서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프로젝트 설계서 검토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567D3F-B9B4-B31B-244D-F8A715A44738}"/>
              </a:ext>
            </a:extLst>
          </p:cNvPr>
          <p:cNvSpPr/>
          <p:nvPr/>
        </p:nvSpPr>
        <p:spPr>
          <a:xfrm>
            <a:off x="6986989" y="1840716"/>
            <a:ext cx="742155" cy="127378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구현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31A077F-34D7-8C7E-0B79-DB861A1141CC}"/>
              </a:ext>
            </a:extLst>
          </p:cNvPr>
          <p:cNvSpPr/>
          <p:nvPr/>
        </p:nvSpPr>
        <p:spPr>
          <a:xfrm>
            <a:off x="7190649" y="2072671"/>
            <a:ext cx="625668" cy="135765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구축</a:t>
            </a: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26FF81DF-653E-FB3A-5CC3-F9326CC1941E}"/>
              </a:ext>
            </a:extLst>
          </p:cNvPr>
          <p:cNvSpPr/>
          <p:nvPr/>
        </p:nvSpPr>
        <p:spPr>
          <a:xfrm>
            <a:off x="7328636" y="2211743"/>
            <a:ext cx="1451174" cy="405320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구조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구축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검증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테스트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5A5FD5-C46F-725C-34CF-0C06B68FA7CB}"/>
              </a:ext>
            </a:extLst>
          </p:cNvPr>
          <p:cNvSpPr/>
          <p:nvPr/>
        </p:nvSpPr>
        <p:spPr>
          <a:xfrm>
            <a:off x="7185562" y="2728454"/>
            <a:ext cx="1451174" cy="125860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어플리케이션 구현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A0B60D-05C5-E2A4-1973-96B20B44E909}"/>
              </a:ext>
            </a:extLst>
          </p:cNvPr>
          <p:cNvSpPr/>
          <p:nvPr/>
        </p:nvSpPr>
        <p:spPr>
          <a:xfrm>
            <a:off x="6800886" y="967362"/>
            <a:ext cx="1111214" cy="134070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r>
              <a:rPr lang="ko-KR" altLang="en-US" sz="900" dirty="0"/>
              <a:t>차 시스템 개발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1440CF7-D011-5A0D-03A3-297A124D7D4A}"/>
              </a:ext>
            </a:extLst>
          </p:cNvPr>
          <p:cNvSpPr/>
          <p:nvPr/>
        </p:nvSpPr>
        <p:spPr>
          <a:xfrm>
            <a:off x="6986989" y="1192790"/>
            <a:ext cx="1342438" cy="132210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클라이언트 </a:t>
            </a:r>
            <a:r>
              <a:rPr lang="en-US" altLang="ko-KR" sz="900" dirty="0"/>
              <a:t>GUI</a:t>
            </a:r>
            <a:r>
              <a:rPr lang="ko-KR" altLang="en-US" sz="900" dirty="0"/>
              <a:t> 구현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6636C0E5-4011-E85A-48A8-EA34CC27ACEF}"/>
              </a:ext>
            </a:extLst>
          </p:cNvPr>
          <p:cNvSpPr/>
          <p:nvPr/>
        </p:nvSpPr>
        <p:spPr>
          <a:xfrm>
            <a:off x="7328635" y="2854312"/>
            <a:ext cx="1734085" cy="883961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서버 요구사항 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DB-</a:t>
            </a:r>
            <a:r>
              <a:rPr lang="ko-KR" altLang="en-US" sz="800" dirty="0">
                <a:solidFill>
                  <a:schemeClr val="tx1"/>
                </a:solidFill>
              </a:rPr>
              <a:t>서버 커넥션 구축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주요 </a:t>
            </a:r>
            <a:r>
              <a:rPr lang="en-US" altLang="ko-KR" sz="800" dirty="0">
                <a:solidFill>
                  <a:schemeClr val="tx1"/>
                </a:solidFill>
              </a:rPr>
              <a:t>SQL</a:t>
            </a:r>
            <a:r>
              <a:rPr lang="ko-KR" altLang="en-US" sz="800" dirty="0">
                <a:solidFill>
                  <a:schemeClr val="tx1"/>
                </a:solidFill>
              </a:rPr>
              <a:t>사용 코드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클라이언트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서버 인터페이스 코딩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클라이언트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서버 네트워킹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 계획수립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B76A6A-C43E-B0A9-D297-07EF98384D4A}"/>
              </a:ext>
            </a:extLst>
          </p:cNvPr>
          <p:cNvSpPr/>
          <p:nvPr/>
        </p:nvSpPr>
        <p:spPr>
          <a:xfrm>
            <a:off x="6796541" y="3840838"/>
            <a:ext cx="1111214" cy="127378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r>
              <a:rPr lang="ko-KR" altLang="en-US" sz="900" dirty="0"/>
              <a:t>차 시스템 개발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B43F8E6-B56A-FB40-595C-6C4879BF40F4}"/>
              </a:ext>
            </a:extLst>
          </p:cNvPr>
          <p:cNvSpPr/>
          <p:nvPr/>
        </p:nvSpPr>
        <p:spPr>
          <a:xfrm>
            <a:off x="7049430" y="4059574"/>
            <a:ext cx="1342438" cy="117905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클라이언트 세부 구현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DDBD62-86AD-2B2D-347B-13E8C94EF51B}"/>
              </a:ext>
            </a:extLst>
          </p:cNvPr>
          <p:cNvSpPr/>
          <p:nvPr/>
        </p:nvSpPr>
        <p:spPr>
          <a:xfrm>
            <a:off x="7049430" y="5037470"/>
            <a:ext cx="1510078" cy="135765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</a:t>
            </a:r>
            <a:r>
              <a:rPr lang="en-US" altLang="ko-KR" sz="900" dirty="0"/>
              <a:t>–</a:t>
            </a:r>
            <a:r>
              <a:rPr lang="ko-KR" altLang="en-US" sz="900" dirty="0"/>
              <a:t>클라이언트 최적화 </a:t>
            </a: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6E0E9C05-C12F-14A3-3C6A-D08998B3A698}"/>
              </a:ext>
            </a:extLst>
          </p:cNvPr>
          <p:cNvSpPr/>
          <p:nvPr/>
        </p:nvSpPr>
        <p:spPr>
          <a:xfrm>
            <a:off x="7435359" y="6087604"/>
            <a:ext cx="1646261" cy="528380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다중 쓰레드 코드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서버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클라이언트 간 네트워크 대응 코드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727117-11CE-EEC2-165A-4162644BC9C7}"/>
              </a:ext>
            </a:extLst>
          </p:cNvPr>
          <p:cNvSpPr/>
          <p:nvPr/>
        </p:nvSpPr>
        <p:spPr>
          <a:xfrm>
            <a:off x="7297372" y="5260325"/>
            <a:ext cx="812556" cy="138611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서버 최적화</a:t>
            </a: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CF2FFD22-C472-B7C3-1347-DBA4C498924F}"/>
              </a:ext>
            </a:extLst>
          </p:cNvPr>
          <p:cNvSpPr/>
          <p:nvPr/>
        </p:nvSpPr>
        <p:spPr>
          <a:xfrm>
            <a:off x="7435359" y="5402243"/>
            <a:ext cx="1451174" cy="405320"/>
          </a:xfrm>
          <a:prstGeom prst="rect">
            <a:avLst/>
          </a:prstGeom>
          <a:solidFill>
            <a:schemeClr val="bg1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다수 트래픽 처리 구현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테스트 환경 구성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980DB8-EC0D-E124-E355-6AB9DBC7F244}"/>
              </a:ext>
            </a:extLst>
          </p:cNvPr>
          <p:cNvSpPr/>
          <p:nvPr/>
        </p:nvSpPr>
        <p:spPr>
          <a:xfrm>
            <a:off x="7297372" y="5949708"/>
            <a:ext cx="1179484" cy="138611"/>
          </a:xfrm>
          <a:prstGeom prst="rect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클라이언트 최적화</a:t>
            </a:r>
            <a:endParaRPr lang="ko-KR" altLang="en-US" sz="9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BE6F9-69D9-1AF5-99AD-F2326418189B}"/>
              </a:ext>
            </a:extLst>
          </p:cNvPr>
          <p:cNvSpPr/>
          <p:nvPr/>
        </p:nvSpPr>
        <p:spPr>
          <a:xfrm>
            <a:off x="9703607" y="957912"/>
            <a:ext cx="867873" cy="148805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통합 테스팅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3A027EB-BAB8-2438-3842-3074E36AC49E}"/>
              </a:ext>
            </a:extLst>
          </p:cNvPr>
          <p:cNvSpPr/>
          <p:nvPr/>
        </p:nvSpPr>
        <p:spPr>
          <a:xfrm>
            <a:off x="9963805" y="1177794"/>
            <a:ext cx="1342438" cy="132210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모듈 별 테스팅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59DE3-D98B-EEC4-32F8-64B57FBE56B2}"/>
              </a:ext>
            </a:extLst>
          </p:cNvPr>
          <p:cNvSpPr/>
          <p:nvPr/>
        </p:nvSpPr>
        <p:spPr>
          <a:xfrm>
            <a:off x="9963805" y="2015417"/>
            <a:ext cx="1342438" cy="132210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통합 테스팅</a:t>
            </a:r>
          </a:p>
        </p:txBody>
      </p:sp>
      <p:sp>
        <p:nvSpPr>
          <p:cNvPr id="114" name="Rectangle 9">
            <a:extLst>
              <a:ext uri="{FF2B5EF4-FFF2-40B4-BE49-F238E27FC236}">
                <a16:creationId xmlns:a16="http://schemas.microsoft.com/office/drawing/2014/main" id="{B162B083-E64E-C8A0-C54A-B265F88E416B}"/>
              </a:ext>
            </a:extLst>
          </p:cNvPr>
          <p:cNvSpPr/>
          <p:nvPr/>
        </p:nvSpPr>
        <p:spPr>
          <a:xfrm>
            <a:off x="10204202" y="2149579"/>
            <a:ext cx="1451174" cy="645041"/>
          </a:xfrm>
          <a:prstGeom prst="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전체 시스템 요구사항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 계획 수립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테스팅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피드백 및 디버깅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통합 테스팅 보고서 작성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D314BA5-EA65-C676-85CB-3DCACC878B40}"/>
              </a:ext>
            </a:extLst>
          </p:cNvPr>
          <p:cNvSpPr/>
          <p:nvPr/>
        </p:nvSpPr>
        <p:spPr>
          <a:xfrm>
            <a:off x="9703607" y="3105150"/>
            <a:ext cx="1256493" cy="157204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릴리즈 및 최종 보고</a:t>
            </a:r>
            <a:endParaRPr lang="ko-KR" altLang="en-US" sz="9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CBEFA2-388A-2646-B677-84432CAFE7EF}"/>
              </a:ext>
            </a:extLst>
          </p:cNvPr>
          <p:cNvSpPr/>
          <p:nvPr/>
        </p:nvSpPr>
        <p:spPr>
          <a:xfrm>
            <a:off x="9966323" y="3437480"/>
            <a:ext cx="537745" cy="117182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릴리즈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230831-6823-1D20-B8AD-5A00D4DE539F}"/>
              </a:ext>
            </a:extLst>
          </p:cNvPr>
          <p:cNvSpPr/>
          <p:nvPr/>
        </p:nvSpPr>
        <p:spPr>
          <a:xfrm>
            <a:off x="9966323" y="4295311"/>
            <a:ext cx="688977" cy="142154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최종 보고</a:t>
            </a:r>
          </a:p>
        </p:txBody>
      </p:sp>
      <p:sp>
        <p:nvSpPr>
          <p:cNvPr id="120" name="Rectangle 9">
            <a:extLst>
              <a:ext uri="{FF2B5EF4-FFF2-40B4-BE49-F238E27FC236}">
                <a16:creationId xmlns:a16="http://schemas.microsoft.com/office/drawing/2014/main" id="{71E0B1D9-0B18-88A8-5C73-2FA7D2C4AD2D}"/>
              </a:ext>
            </a:extLst>
          </p:cNvPr>
          <p:cNvSpPr/>
          <p:nvPr/>
        </p:nvSpPr>
        <p:spPr>
          <a:xfrm>
            <a:off x="10206720" y="4433851"/>
            <a:ext cx="1451174" cy="327547"/>
          </a:xfrm>
          <a:prstGeom prst="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프로젝트 과정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결과 정리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최종 보고서 작성 및 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434708-7432-448B-E79A-8155CFA17D2D}"/>
              </a:ext>
            </a:extLst>
          </p:cNvPr>
          <p:cNvCxnSpPr>
            <a:cxnSpLocks/>
          </p:cNvCxnSpPr>
          <p:nvPr/>
        </p:nvCxnSpPr>
        <p:spPr>
          <a:xfrm>
            <a:off x="1526724" y="388620"/>
            <a:ext cx="8499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E4DE920-2E10-662E-B8CC-AADFA364744F}"/>
              </a:ext>
            </a:extLst>
          </p:cNvPr>
          <p:cNvCxnSpPr>
            <a:cxnSpLocks/>
          </p:cNvCxnSpPr>
          <p:nvPr/>
        </p:nvCxnSpPr>
        <p:spPr>
          <a:xfrm>
            <a:off x="3514937" y="829934"/>
            <a:ext cx="0" cy="499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7C9AFB6-DFB2-3C01-D96E-59278A30544D}"/>
              </a:ext>
            </a:extLst>
          </p:cNvPr>
          <p:cNvCxnSpPr>
            <a:cxnSpLocks/>
          </p:cNvCxnSpPr>
          <p:nvPr/>
        </p:nvCxnSpPr>
        <p:spPr>
          <a:xfrm>
            <a:off x="9408468" y="821965"/>
            <a:ext cx="0" cy="2361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8A71C0-554E-F6A2-A1C8-CF08737D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35202"/>
              </p:ext>
            </p:extLst>
          </p:nvPr>
        </p:nvGraphicFramePr>
        <p:xfrm>
          <a:off x="1201058" y="2352527"/>
          <a:ext cx="9827208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5082">
                  <a:extLst>
                    <a:ext uri="{9D8B030D-6E8A-4147-A177-3AD203B41FA5}">
                      <a16:colId xmlns:a16="http://schemas.microsoft.com/office/drawing/2014/main" val="257298674"/>
                    </a:ext>
                  </a:extLst>
                </a:gridCol>
                <a:gridCol w="6932126">
                  <a:extLst>
                    <a:ext uri="{9D8B030D-6E8A-4147-A177-3AD203B41FA5}">
                      <a16:colId xmlns:a16="http://schemas.microsoft.com/office/drawing/2014/main" val="3347352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ILF(Internal Logic File)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DB(</a:t>
                      </a:r>
                      <a:r>
                        <a:rPr lang="ko-KR" altLang="en-US" b="0" dirty="0"/>
                        <a:t>회원 테이블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워크노트 테이블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공지사항 테이블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투표 테이블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채팅 테이블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EIF(External Interface 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17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E3AF9-EAB0-1018-882C-1524922A1021}"/>
              </a:ext>
            </a:extLst>
          </p:cNvPr>
          <p:cNvSpPr txBox="1"/>
          <p:nvPr/>
        </p:nvSpPr>
        <p:spPr>
          <a:xfrm>
            <a:off x="1201058" y="3620281"/>
            <a:ext cx="85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기능 점수 </a:t>
            </a:r>
            <a:r>
              <a:rPr lang="en-US" altLang="ko-KR" dirty="0"/>
              <a:t>: (ILF </a:t>
            </a:r>
            <a:r>
              <a:rPr lang="ko-KR" altLang="en-US" dirty="0"/>
              <a:t>개수 </a:t>
            </a:r>
            <a:r>
              <a:rPr lang="en-US" altLang="ko-KR" dirty="0"/>
              <a:t>x 7.5) + (EIF </a:t>
            </a:r>
            <a:r>
              <a:rPr lang="ko-KR" altLang="en-US" dirty="0"/>
              <a:t>개수 </a:t>
            </a:r>
            <a:r>
              <a:rPr lang="en-US" altLang="ko-KR" dirty="0"/>
              <a:t>x 5.4)</a:t>
            </a:r>
          </a:p>
          <a:p>
            <a:r>
              <a:rPr lang="en-US" altLang="ko-KR" dirty="0"/>
              <a:t>                           = (5 x 7.5) + (0 x 5.4)</a:t>
            </a:r>
          </a:p>
          <a:p>
            <a:r>
              <a:rPr lang="en-US" altLang="ko-KR" dirty="0"/>
              <a:t>                           = 37.5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워크노트 등록 테이블은 외래키로만 구성되므로 </a:t>
            </a:r>
            <a:r>
              <a:rPr lang="en-US" altLang="ko-KR" dirty="0"/>
              <a:t>ILF</a:t>
            </a:r>
            <a:r>
              <a:rPr lang="ko-KR" altLang="en-US" dirty="0"/>
              <a:t>에서 제외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E014C-8701-B80A-BC37-02CBF9CCC931}"/>
              </a:ext>
            </a:extLst>
          </p:cNvPr>
          <p:cNvSpPr txBox="1"/>
          <p:nvPr/>
        </p:nvSpPr>
        <p:spPr>
          <a:xfrm>
            <a:off x="569686" y="1234755"/>
            <a:ext cx="85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간이 기능 점수법 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2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2D15A-E309-5371-594D-F9CC4A5E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77174"/>
              </p:ext>
            </p:extLst>
          </p:nvPr>
        </p:nvGraphicFramePr>
        <p:xfrm>
          <a:off x="2425700" y="384163"/>
          <a:ext cx="7340600" cy="3334068"/>
        </p:xfrm>
        <a:graphic>
          <a:graphicData uri="http://schemas.openxmlformats.org/drawingml/2006/table">
            <a:tbl>
              <a:tblPr/>
              <a:tblGrid>
                <a:gridCol w="951982">
                  <a:extLst>
                    <a:ext uri="{9D8B030D-6E8A-4147-A177-3AD203B41FA5}">
                      <a16:colId xmlns:a16="http://schemas.microsoft.com/office/drawing/2014/main" val="1115243668"/>
                    </a:ext>
                  </a:extLst>
                </a:gridCol>
                <a:gridCol w="2668555">
                  <a:extLst>
                    <a:ext uri="{9D8B030D-6E8A-4147-A177-3AD203B41FA5}">
                      <a16:colId xmlns:a16="http://schemas.microsoft.com/office/drawing/2014/main" val="3965903970"/>
                    </a:ext>
                  </a:extLst>
                </a:gridCol>
                <a:gridCol w="2901820">
                  <a:extLst>
                    <a:ext uri="{9D8B030D-6E8A-4147-A177-3AD203B41FA5}">
                      <a16:colId xmlns:a16="http://schemas.microsoft.com/office/drawing/2014/main" val="2902930098"/>
                    </a:ext>
                  </a:extLst>
                </a:gridCol>
                <a:gridCol w="818243">
                  <a:extLst>
                    <a:ext uri="{9D8B030D-6E8A-4147-A177-3AD203B41FA5}">
                      <a16:colId xmlns:a16="http://schemas.microsoft.com/office/drawing/2014/main" val="2375180347"/>
                    </a:ext>
                  </a:extLst>
                </a:gridCol>
              </a:tblGrid>
              <a:tr h="1628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회원 정보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회원정보 등록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로그인하여 접속 여부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2876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중복 확인 요청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회원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00739"/>
                  </a:ext>
                </a:extLst>
              </a:tr>
              <a:tr h="36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메인 폼 생성 제어 정보 전송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등록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워크노트 등록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워크노트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25798"/>
                  </a:ext>
                </a:extLst>
              </a:tr>
              <a:tr h="16281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워크노트 등록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88622"/>
                  </a:ext>
                </a:extLst>
              </a:tr>
              <a:tr h="569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 접속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채팅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공지사항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공지사항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채팅 테이블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투표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69005"/>
                  </a:ext>
                </a:extLst>
              </a:tr>
              <a:tr h="1628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워크노트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채팅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채팅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709123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투표 등록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마감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3604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공지사항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공지사항 등록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09031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채팅 갱신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새로운 채팅 내용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2445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공지사항 갱신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새로운 공지사항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46816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투표 갱신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새로운 투표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9718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048516-4D2D-8193-BF7D-B6EC8B0ECF11}"/>
              </a:ext>
            </a:extLst>
          </p:cNvPr>
          <p:cNvSpPr txBox="1"/>
          <p:nvPr/>
        </p:nvSpPr>
        <p:spPr>
          <a:xfrm>
            <a:off x="2313991" y="4469363"/>
            <a:ext cx="810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트랜잭션 기능 점수 </a:t>
            </a:r>
            <a:r>
              <a:rPr lang="en-US" altLang="ko-KR" dirty="0"/>
              <a:t>: (EI </a:t>
            </a:r>
            <a:r>
              <a:rPr lang="ko-KR" altLang="en-US" dirty="0"/>
              <a:t>개수 </a:t>
            </a:r>
            <a:r>
              <a:rPr lang="en-US" altLang="ko-KR" dirty="0"/>
              <a:t>x 4.0) + (EO </a:t>
            </a:r>
            <a:r>
              <a:rPr lang="ko-KR" altLang="en-US" dirty="0"/>
              <a:t>개수 </a:t>
            </a:r>
            <a:r>
              <a:rPr lang="en-US" altLang="ko-KR" dirty="0"/>
              <a:t>x 5.2) + (EQ </a:t>
            </a:r>
            <a:r>
              <a:rPr lang="ko-KR" altLang="en-US" dirty="0"/>
              <a:t>개수 </a:t>
            </a:r>
            <a:r>
              <a:rPr lang="en-US" altLang="ko-KR" dirty="0"/>
              <a:t>x 3.9)</a:t>
            </a:r>
          </a:p>
          <a:p>
            <a:r>
              <a:rPr lang="en-US" altLang="ko-KR" dirty="0"/>
              <a:t>                            = (5 x</a:t>
            </a:r>
            <a:r>
              <a:rPr lang="ko-KR" altLang="en-US" dirty="0"/>
              <a:t> </a:t>
            </a:r>
            <a:r>
              <a:rPr lang="en-US" altLang="ko-KR" dirty="0"/>
              <a:t>4.0)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(0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5.2)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3.9)</a:t>
            </a:r>
          </a:p>
          <a:p>
            <a:r>
              <a:rPr lang="en-US" altLang="ko-KR" dirty="0"/>
              <a:t>                            = 20 + 0 + 23.4</a:t>
            </a:r>
          </a:p>
          <a:p>
            <a:r>
              <a:rPr lang="en-US" altLang="ko-KR" dirty="0"/>
              <a:t>                            = 43.4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6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C7AAAC-6948-42FB-CE5E-779C5343D2D9}"/>
              </a:ext>
            </a:extLst>
          </p:cNvPr>
          <p:cNvSpPr txBox="1"/>
          <p:nvPr/>
        </p:nvSpPr>
        <p:spPr>
          <a:xfrm>
            <a:off x="671804" y="503853"/>
            <a:ext cx="115886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미조정 기능 점수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UFP = </a:t>
            </a:r>
            <a:r>
              <a:rPr lang="ko-KR" altLang="en-US" dirty="0"/>
              <a:t>데이터 기능 점수 </a:t>
            </a:r>
            <a:r>
              <a:rPr lang="en-US" altLang="ko-KR" dirty="0"/>
              <a:t>+ </a:t>
            </a:r>
            <a:r>
              <a:rPr lang="ko-KR" altLang="en-US" dirty="0"/>
              <a:t>트랜잭션 기능 점수</a:t>
            </a:r>
            <a:endParaRPr lang="en-US" altLang="ko-KR" dirty="0"/>
          </a:p>
          <a:p>
            <a:r>
              <a:rPr lang="en-US" altLang="ko-KR" dirty="0"/>
              <a:t>      = 37.5  +  43.4</a:t>
            </a:r>
          </a:p>
          <a:p>
            <a:r>
              <a:rPr lang="en-US" altLang="ko-KR" dirty="0"/>
              <a:t>      = 80.9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보정 전 개발 원가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보정 전 개발 원가 </a:t>
            </a:r>
            <a:r>
              <a:rPr lang="en-US" altLang="ko-KR" dirty="0"/>
              <a:t>= </a:t>
            </a:r>
            <a:r>
              <a:rPr lang="ko-KR" altLang="en-US" dirty="0"/>
              <a:t>미조정 기능 점수 </a:t>
            </a:r>
            <a:r>
              <a:rPr lang="en-US" altLang="ko-KR" dirty="0"/>
              <a:t>X </a:t>
            </a:r>
            <a:r>
              <a:rPr lang="ko-KR" altLang="en-US" dirty="0"/>
              <a:t>기능 점수당 단가</a:t>
            </a:r>
            <a:endParaRPr lang="en-US" altLang="ko-KR" dirty="0"/>
          </a:p>
          <a:p>
            <a:r>
              <a:rPr lang="en-US" altLang="ko-KR" dirty="0"/>
              <a:t>                        = 80.9 X 519,203 </a:t>
            </a:r>
            <a:r>
              <a:rPr lang="ko-KR" altLang="en-US" dirty="0"/>
              <a:t>원</a:t>
            </a:r>
            <a:r>
              <a:rPr lang="en-US" altLang="ko-KR" dirty="0"/>
              <a:t> (</a:t>
            </a:r>
            <a:r>
              <a:rPr lang="ko-KR" altLang="en-US" dirty="0"/>
              <a:t>출처</a:t>
            </a:r>
            <a:r>
              <a:rPr lang="en-US" altLang="ko-KR" dirty="0"/>
              <a:t>: SW</a:t>
            </a:r>
            <a:r>
              <a:rPr lang="ko-KR" altLang="en-US" dirty="0"/>
              <a:t>사업대가산정 가이드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= 42003522.7 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보정 후 기능 점수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규모 보정 계수 </a:t>
            </a:r>
            <a:r>
              <a:rPr lang="en-US" altLang="ko-KR" dirty="0"/>
              <a:t>= </a:t>
            </a:r>
            <a:r>
              <a:rPr lang="ko-KR" altLang="en-US" dirty="0"/>
              <a:t>기능 점수가 </a:t>
            </a:r>
            <a:r>
              <a:rPr lang="en-US" altLang="ko-KR" dirty="0"/>
              <a:t>300</a:t>
            </a:r>
            <a:r>
              <a:rPr lang="ko-KR" altLang="en-US" dirty="0"/>
              <a:t>점 미만 이므로 </a:t>
            </a:r>
            <a:r>
              <a:rPr lang="en-US" altLang="ko-KR" dirty="0"/>
              <a:t>0.65 </a:t>
            </a:r>
            <a:r>
              <a:rPr lang="ko-KR" altLang="en-US" dirty="0"/>
              <a:t>적용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 유형 보정 계수 </a:t>
            </a:r>
            <a:r>
              <a:rPr lang="en-US" altLang="ko-KR" dirty="0"/>
              <a:t>= </a:t>
            </a:r>
            <a:r>
              <a:rPr lang="ko-KR" altLang="en-US" dirty="0"/>
              <a:t>업무 처리용 어플리케이션이므로 </a:t>
            </a:r>
            <a:r>
              <a:rPr lang="en-US" altLang="ko-KR" dirty="0"/>
              <a:t>1.0 (</a:t>
            </a:r>
            <a:r>
              <a:rPr lang="ko-KR" altLang="en-US" dirty="0"/>
              <a:t>출처</a:t>
            </a:r>
            <a:r>
              <a:rPr lang="en-US" altLang="ko-KR" dirty="0"/>
              <a:t>: SW</a:t>
            </a:r>
            <a:r>
              <a:rPr lang="ko-KR" altLang="en-US" dirty="0"/>
              <a:t>사업대가산정 가이드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언어 보정 계수 </a:t>
            </a:r>
            <a:r>
              <a:rPr lang="en-US" altLang="ko-KR" dirty="0"/>
              <a:t>= Java </a:t>
            </a:r>
            <a:r>
              <a:rPr lang="ko-KR" altLang="en-US" dirty="0"/>
              <a:t>언어를 사용하므로 </a:t>
            </a:r>
            <a:r>
              <a:rPr lang="en-US" altLang="ko-KR" dirty="0"/>
              <a:t>1.2(</a:t>
            </a:r>
            <a:r>
              <a:rPr lang="ko-KR" altLang="en-US" dirty="0"/>
              <a:t>출처</a:t>
            </a:r>
            <a:r>
              <a:rPr lang="en-US" altLang="ko-KR" dirty="0"/>
              <a:t>: SW</a:t>
            </a:r>
            <a:r>
              <a:rPr lang="ko-KR" altLang="en-US" dirty="0"/>
              <a:t>사업대가산정 가이드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품질</a:t>
            </a:r>
            <a:r>
              <a:rPr lang="en-US" altLang="ko-KR" dirty="0"/>
              <a:t>/</a:t>
            </a:r>
            <a:r>
              <a:rPr lang="ko-KR" altLang="en-US" dirty="0"/>
              <a:t>틍성 보정 계수 </a:t>
            </a:r>
            <a:r>
              <a:rPr lang="en-US" altLang="ko-KR" dirty="0"/>
              <a:t>= (0.025 X </a:t>
            </a:r>
            <a:r>
              <a:rPr lang="ko-KR" altLang="en-US" dirty="0"/>
              <a:t>총 영향도</a:t>
            </a:r>
            <a:r>
              <a:rPr lang="en-US" altLang="ko-KR" dirty="0"/>
              <a:t>) + 1.0 </a:t>
            </a:r>
          </a:p>
          <a:p>
            <a:r>
              <a:rPr lang="en-US" altLang="ko-KR" dirty="0"/>
              <a:t>                             (</a:t>
            </a:r>
            <a:r>
              <a:rPr lang="ko-KR" altLang="en-US" dirty="0"/>
              <a:t>총 영향도 </a:t>
            </a:r>
            <a:r>
              <a:rPr lang="en-US" altLang="ko-KR" dirty="0"/>
              <a:t>= (</a:t>
            </a:r>
            <a:r>
              <a:rPr lang="ko-KR" altLang="en-US" dirty="0"/>
              <a:t>분산처리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성능 </a:t>
            </a:r>
            <a:r>
              <a:rPr lang="en-US" altLang="ko-KR" dirty="0"/>
              <a:t>0 + </a:t>
            </a:r>
            <a:r>
              <a:rPr lang="ko-KR" altLang="en-US" dirty="0"/>
              <a:t>신뢰성 </a:t>
            </a:r>
            <a:r>
              <a:rPr lang="en-US" altLang="ko-KR" dirty="0"/>
              <a:t>0 + </a:t>
            </a:r>
            <a:r>
              <a:rPr lang="ko-KR" altLang="en-US" dirty="0"/>
              <a:t>다중 사이트 </a:t>
            </a:r>
            <a:r>
              <a:rPr lang="en-US" altLang="ko-KR" dirty="0"/>
              <a:t>0) = 1)</a:t>
            </a:r>
          </a:p>
          <a:p>
            <a:r>
              <a:rPr lang="en-US" altLang="ko-KR" dirty="0"/>
              <a:t>                            </a:t>
            </a:r>
            <a:r>
              <a:rPr lang="ko-KR" altLang="en-US" dirty="0"/>
              <a:t>품질 </a:t>
            </a:r>
            <a:r>
              <a:rPr lang="en-US" altLang="ko-KR" dirty="0"/>
              <a:t>/ </a:t>
            </a:r>
            <a:r>
              <a:rPr lang="ko-KR" altLang="en-US" dirty="0"/>
              <a:t>특성 보정 계수 </a:t>
            </a:r>
            <a:r>
              <a:rPr lang="en-US" altLang="ko-KR" dirty="0"/>
              <a:t>= (0.025 X 1) + 1.0 = 1.025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71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941E5-B039-4128-8C12-D61A2FA5EB1B}"/>
              </a:ext>
            </a:extLst>
          </p:cNvPr>
          <p:cNvSpPr txBox="1"/>
          <p:nvPr/>
        </p:nvSpPr>
        <p:spPr>
          <a:xfrm>
            <a:off x="662472" y="886408"/>
            <a:ext cx="810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보정 후 개발 원가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보정 후 개발 원가 </a:t>
            </a:r>
            <a:r>
              <a:rPr lang="en-US" altLang="ko-KR" dirty="0"/>
              <a:t>= </a:t>
            </a:r>
            <a:r>
              <a:rPr lang="ko-KR" altLang="en-US" dirty="0"/>
              <a:t>보정 전 개발 원가 </a:t>
            </a:r>
            <a:r>
              <a:rPr lang="en-US" altLang="ko-KR" dirty="0"/>
              <a:t>X (</a:t>
            </a:r>
            <a:r>
              <a:rPr lang="ko-KR" altLang="en-US" dirty="0"/>
              <a:t>규모 보정 계수 </a:t>
            </a:r>
            <a:r>
              <a:rPr lang="en-US" altLang="ko-KR" dirty="0"/>
              <a:t>X </a:t>
            </a:r>
            <a:r>
              <a:rPr lang="ko-KR" altLang="en-US" dirty="0"/>
              <a:t>애플리케이션 보정 계수 </a:t>
            </a:r>
            <a:r>
              <a:rPr lang="en-US" altLang="ko-KR" dirty="0"/>
              <a:t>X </a:t>
            </a:r>
            <a:r>
              <a:rPr lang="ko-KR" altLang="en-US" dirty="0"/>
              <a:t>언어 보정 계수 </a:t>
            </a:r>
            <a:r>
              <a:rPr lang="en-US" altLang="ko-KR" dirty="0"/>
              <a:t>X </a:t>
            </a:r>
            <a:r>
              <a:rPr lang="ko-KR" altLang="en-US" dirty="0"/>
              <a:t>품질</a:t>
            </a:r>
            <a:r>
              <a:rPr lang="en-US" altLang="ko-KR" dirty="0"/>
              <a:t>/</a:t>
            </a:r>
            <a:r>
              <a:rPr lang="ko-KR" altLang="en-US" dirty="0"/>
              <a:t>특성 보정 계수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	            = 42003522.7 </a:t>
            </a:r>
            <a:r>
              <a:rPr lang="ko-KR" altLang="en-US" dirty="0"/>
              <a:t>원 </a:t>
            </a:r>
            <a:r>
              <a:rPr lang="en-US" altLang="ko-KR" dirty="0"/>
              <a:t>X 0.65 X 1.0 X1.2 X 1.025</a:t>
            </a:r>
          </a:p>
          <a:p>
            <a:r>
              <a:rPr lang="en-US" altLang="ko-KR" dirty="0"/>
              <a:t>                       = 33581816.39865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-&gt;</a:t>
            </a:r>
            <a:r>
              <a:rPr lang="ko-KR" altLang="en-US" dirty="0"/>
              <a:t> </a:t>
            </a:r>
            <a:r>
              <a:rPr lang="en-US" altLang="ko-KR" dirty="0"/>
              <a:t>33581817</a:t>
            </a:r>
            <a:r>
              <a:rPr lang="ko-KR" altLang="en-US" dirty="0"/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5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877</Words>
  <Application>Microsoft Office PowerPoint</Application>
  <PresentationFormat>Widescreen</PresentationFormat>
  <Paragraphs>204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한컴바탕</vt:lpstr>
      <vt:lpstr>Arial</vt:lpstr>
      <vt:lpstr>Office Theme</vt:lpstr>
      <vt:lpstr>WBS와 개발 비용 산정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이원준</dc:creator>
  <cp:lastModifiedBy>이원준</cp:lastModifiedBy>
  <cp:revision>14</cp:revision>
  <dcterms:created xsi:type="dcterms:W3CDTF">2023-03-31T08:54:00Z</dcterms:created>
  <dcterms:modified xsi:type="dcterms:W3CDTF">2023-04-02T13:05:39Z</dcterms:modified>
</cp:coreProperties>
</file>