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267" r:id="rId15"/>
    <p:sldId id="294" r:id="rId16"/>
    <p:sldId id="295" r:id="rId17"/>
    <p:sldId id="278" r:id="rId18"/>
  </p:sldIdLst>
  <p:sldSz cx="9144000" cy="6858000" type="screen4x3"/>
  <p:notesSz cx="6805613" cy="9939338"/>
  <p:embeddedFontLst>
    <p:embeddedFont>
      <p:font typeface="나눔고딕" pitchFamily="2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656"/>
    <a:srgbClr val="1D314E"/>
    <a:srgbClr val="3D3C3E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82" d="100"/>
          <a:sy n="82" d="100"/>
        </p:scale>
        <p:origin x="1464" y="77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6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654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780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76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76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5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21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2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9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3731" y="2330098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협업 커뮤니케이션 시스템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884028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2023-05-07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이원준</a:t>
            </a:r>
            <a:b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남강민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박주성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김영태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17">
            <a:extLst>
              <a:ext uri="{FF2B5EF4-FFF2-40B4-BE49-F238E27FC236}">
                <a16:creationId xmlns:a16="http://schemas.microsoft.com/office/drawing/2014/main" id="{458ED9E7-15C0-D571-65E1-FA27C6D21FA2}"/>
              </a:ext>
            </a:extLst>
          </p:cNvPr>
          <p:cNvCxnSpPr/>
          <p:nvPr/>
        </p:nvCxnSpPr>
        <p:spPr>
          <a:xfrm>
            <a:off x="364803" y="374163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545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유스케이스 시나리오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2.3.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화면기술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투표 참여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(WA-03)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EE33008-2163-F1F7-B37B-FAF34634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396" y="-57226"/>
            <a:ext cx="5169253" cy="36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FC155E-94DA-07C8-B8D9-66C328E4C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4" y="1800876"/>
            <a:ext cx="5039728" cy="1628124"/>
          </a:xfrm>
          <a:prstGeom prst="rect">
            <a:avLst/>
          </a:prstGeom>
        </p:spPr>
      </p:pic>
      <p:pic>
        <p:nvPicPr>
          <p:cNvPr id="4" name="!!Morph_wnpane">
            <a:extLst>
              <a:ext uri="{FF2B5EF4-FFF2-40B4-BE49-F238E27FC236}">
                <a16:creationId xmlns:a16="http://schemas.microsoft.com/office/drawing/2014/main" id="{BB137814-733A-5D64-1088-5CE985FFB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552" y="3593712"/>
            <a:ext cx="5472781" cy="306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12DD0-2299-3F9C-EFB5-EE87D0E3F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22" y="4057774"/>
            <a:ext cx="2857748" cy="739204"/>
          </a:xfrm>
          <a:prstGeom prst="rect">
            <a:avLst/>
          </a:prstGeom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E7BFAA9C-349A-3D06-15E2-4648F57AAEA4}"/>
              </a:ext>
            </a:extLst>
          </p:cNvPr>
          <p:cNvSpPr/>
          <p:nvPr/>
        </p:nvSpPr>
        <p:spPr>
          <a:xfrm rot="19709882">
            <a:off x="6660186" y="5293965"/>
            <a:ext cx="332559" cy="3103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67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-0.03941 0.1634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414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유스케이스 시나리오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2.3.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화면기술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투표 참여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(WA-03)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EE33008-2163-F1F7-B37B-FAF34634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396" y="-57226"/>
            <a:ext cx="5169253" cy="36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!!Morph_wnpane">
            <a:extLst>
              <a:ext uri="{FF2B5EF4-FFF2-40B4-BE49-F238E27FC236}">
                <a16:creationId xmlns:a16="http://schemas.microsoft.com/office/drawing/2014/main" id="{BB137814-733A-5D64-1088-5CE985FFB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552" y="3593712"/>
            <a:ext cx="5472781" cy="306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3EE029-5B2F-559C-961F-890975A05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332" y="4046951"/>
            <a:ext cx="2682472" cy="2110923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E69D9926-508F-B068-4347-6380244BFD18}"/>
              </a:ext>
            </a:extLst>
          </p:cNvPr>
          <p:cNvSpPr/>
          <p:nvPr/>
        </p:nvSpPr>
        <p:spPr>
          <a:xfrm rot="19709882">
            <a:off x="5372562" y="5783541"/>
            <a:ext cx="332559" cy="3103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D5C3D8-97A6-6955-37FA-DF9DCFF08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134" y="2083245"/>
            <a:ext cx="5595615" cy="126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98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2229CA-4722-ED61-5D16-63A746CDC0F7}"/>
              </a:ext>
            </a:extLst>
          </p:cNvPr>
          <p:cNvCxnSpPr>
            <a:cxnSpLocks/>
          </p:cNvCxnSpPr>
          <p:nvPr/>
        </p:nvCxnSpPr>
        <p:spPr>
          <a:xfrm>
            <a:off x="2219718" y="2127964"/>
            <a:ext cx="196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3455" y="195231"/>
            <a:ext cx="22931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유스케이스 시나리오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2.3.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화면기술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투표 참여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(WA-03)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EE33008-2163-F1F7-B37B-FAF34634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396" y="-57226"/>
            <a:ext cx="5169253" cy="36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6B411601-988A-F8C2-27AA-6189DCB5BB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499" y="1535987"/>
            <a:ext cx="733192" cy="733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BA30A7-2D2C-7CBF-F71C-73DD4FB1E54D}"/>
              </a:ext>
            </a:extLst>
          </p:cNvPr>
          <p:cNvSpPr/>
          <p:nvPr/>
        </p:nvSpPr>
        <p:spPr>
          <a:xfrm>
            <a:off x="4189445" y="1433318"/>
            <a:ext cx="4795935" cy="4948818"/>
          </a:xfrm>
          <a:prstGeom prst="rect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AAB14BA3-088B-FA03-49B0-E5878F20A8F6}"/>
              </a:ext>
            </a:extLst>
          </p:cNvPr>
          <p:cNvSpPr/>
          <p:nvPr/>
        </p:nvSpPr>
        <p:spPr>
          <a:xfrm>
            <a:off x="4335038" y="1749911"/>
            <a:ext cx="903132" cy="517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투표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6B4356-F874-207D-6DC9-100D61B16D89}"/>
              </a:ext>
            </a:extLst>
          </p:cNvPr>
          <p:cNvSpPr/>
          <p:nvPr/>
        </p:nvSpPr>
        <p:spPr>
          <a:xfrm>
            <a:off x="341309" y="1813055"/>
            <a:ext cx="2215279" cy="580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투표 번호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워크노트 번호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투표자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8E3E3EB2-011E-056F-776E-733A5703DCC4}"/>
              </a:ext>
            </a:extLst>
          </p:cNvPr>
          <p:cNvSpPr/>
          <p:nvPr/>
        </p:nvSpPr>
        <p:spPr>
          <a:xfrm>
            <a:off x="4292127" y="4076602"/>
            <a:ext cx="903132" cy="517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투표 참여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2E4BD48D-470E-0342-E3DD-21ABE9FA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40176"/>
              </p:ext>
            </p:extLst>
          </p:nvPr>
        </p:nvGraphicFramePr>
        <p:xfrm>
          <a:off x="4189445" y="2417142"/>
          <a:ext cx="4795936" cy="1193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92">
                  <a:extLst>
                    <a:ext uri="{9D8B030D-6E8A-4147-A177-3AD203B41FA5}">
                      <a16:colId xmlns:a16="http://schemas.microsoft.com/office/drawing/2014/main" val="1661696892"/>
                    </a:ext>
                  </a:extLst>
                </a:gridCol>
                <a:gridCol w="599492">
                  <a:extLst>
                    <a:ext uri="{9D8B030D-6E8A-4147-A177-3AD203B41FA5}">
                      <a16:colId xmlns:a16="http://schemas.microsoft.com/office/drawing/2014/main" val="25261101"/>
                    </a:ext>
                  </a:extLst>
                </a:gridCol>
                <a:gridCol w="599492">
                  <a:extLst>
                    <a:ext uri="{9D8B030D-6E8A-4147-A177-3AD203B41FA5}">
                      <a16:colId xmlns:a16="http://schemas.microsoft.com/office/drawing/2014/main" val="2910953203"/>
                    </a:ext>
                  </a:extLst>
                </a:gridCol>
                <a:gridCol w="599492">
                  <a:extLst>
                    <a:ext uri="{9D8B030D-6E8A-4147-A177-3AD203B41FA5}">
                      <a16:colId xmlns:a16="http://schemas.microsoft.com/office/drawing/2014/main" val="2842169210"/>
                    </a:ext>
                  </a:extLst>
                </a:gridCol>
                <a:gridCol w="599492">
                  <a:extLst>
                    <a:ext uri="{9D8B030D-6E8A-4147-A177-3AD203B41FA5}">
                      <a16:colId xmlns:a16="http://schemas.microsoft.com/office/drawing/2014/main" val="764957411"/>
                    </a:ext>
                  </a:extLst>
                </a:gridCol>
                <a:gridCol w="599492">
                  <a:extLst>
                    <a:ext uri="{9D8B030D-6E8A-4147-A177-3AD203B41FA5}">
                      <a16:colId xmlns:a16="http://schemas.microsoft.com/office/drawing/2014/main" val="2990403220"/>
                    </a:ext>
                  </a:extLst>
                </a:gridCol>
                <a:gridCol w="599492">
                  <a:extLst>
                    <a:ext uri="{9D8B030D-6E8A-4147-A177-3AD203B41FA5}">
                      <a16:colId xmlns:a16="http://schemas.microsoft.com/office/drawing/2014/main" val="3269367332"/>
                    </a:ext>
                  </a:extLst>
                </a:gridCol>
                <a:gridCol w="599492">
                  <a:extLst>
                    <a:ext uri="{9D8B030D-6E8A-4147-A177-3AD203B41FA5}">
                      <a16:colId xmlns:a16="http://schemas.microsoft.com/office/drawing/2014/main" val="1544649585"/>
                    </a:ext>
                  </a:extLst>
                </a:gridCol>
              </a:tblGrid>
              <a:tr h="397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WN_N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투표번호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찬성표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반대표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등록자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마감여부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67281"/>
                  </a:ext>
                </a:extLst>
              </a:tr>
              <a:tr h="397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132262"/>
                  </a:ext>
                </a:extLst>
              </a:tr>
              <a:tr h="3978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일치하는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PK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언젠가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달걀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누군가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False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58910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291A416-0741-BF74-CBAB-9B88A5567378}"/>
              </a:ext>
            </a:extLst>
          </p:cNvPr>
          <p:cNvSpPr txBox="1"/>
          <p:nvPr/>
        </p:nvSpPr>
        <p:spPr>
          <a:xfrm>
            <a:off x="6213264" y="3701237"/>
            <a:ext cx="2323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찬성 또는 반대표를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1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증가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E69F5E-F09D-3994-62E4-DBD12063B220}"/>
              </a:ext>
            </a:extLst>
          </p:cNvPr>
          <p:cNvSpPr/>
          <p:nvPr/>
        </p:nvSpPr>
        <p:spPr>
          <a:xfrm>
            <a:off x="4224828" y="3240393"/>
            <a:ext cx="1048726" cy="370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12FA8-17FD-6AB5-898E-00383826C681}"/>
              </a:ext>
            </a:extLst>
          </p:cNvPr>
          <p:cNvSpPr txBox="1"/>
          <p:nvPr/>
        </p:nvSpPr>
        <p:spPr>
          <a:xfrm>
            <a:off x="6595054" y="3240393"/>
            <a:ext cx="3562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1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graphicFrame>
        <p:nvGraphicFramePr>
          <p:cNvPr id="23" name="Table 18">
            <a:extLst>
              <a:ext uri="{FF2B5EF4-FFF2-40B4-BE49-F238E27FC236}">
                <a16:creationId xmlns:a16="http://schemas.microsoft.com/office/drawing/2014/main" id="{200F7466-5A91-C0DF-F4A7-7A30A014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08624"/>
              </p:ext>
            </p:extLst>
          </p:nvPr>
        </p:nvGraphicFramePr>
        <p:xfrm>
          <a:off x="4189444" y="4674978"/>
          <a:ext cx="2397968" cy="1193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92">
                  <a:extLst>
                    <a:ext uri="{9D8B030D-6E8A-4147-A177-3AD203B41FA5}">
                      <a16:colId xmlns:a16="http://schemas.microsoft.com/office/drawing/2014/main" val="1661696892"/>
                    </a:ext>
                  </a:extLst>
                </a:gridCol>
                <a:gridCol w="599492">
                  <a:extLst>
                    <a:ext uri="{9D8B030D-6E8A-4147-A177-3AD203B41FA5}">
                      <a16:colId xmlns:a16="http://schemas.microsoft.com/office/drawing/2014/main" val="25261101"/>
                    </a:ext>
                  </a:extLst>
                </a:gridCol>
                <a:gridCol w="599492">
                  <a:extLst>
                    <a:ext uri="{9D8B030D-6E8A-4147-A177-3AD203B41FA5}">
                      <a16:colId xmlns:a16="http://schemas.microsoft.com/office/drawing/2014/main" val="2910953203"/>
                    </a:ext>
                  </a:extLst>
                </a:gridCol>
                <a:gridCol w="599492">
                  <a:extLst>
                    <a:ext uri="{9D8B030D-6E8A-4147-A177-3AD203B41FA5}">
                      <a16:colId xmlns:a16="http://schemas.microsoft.com/office/drawing/2014/main" val="2842169210"/>
                    </a:ext>
                  </a:extLst>
                </a:gridCol>
              </a:tblGrid>
              <a:tr h="3978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회원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투표번호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WN_N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표범주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67281"/>
                  </a:ext>
                </a:extLst>
              </a:tr>
              <a:tr h="397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132262"/>
                  </a:ext>
                </a:extLst>
              </a:tr>
              <a:tr h="3978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누군가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일치하는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PK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589109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98CB2234-68D4-9097-CEDC-DC869EA76E44}"/>
              </a:ext>
            </a:extLst>
          </p:cNvPr>
          <p:cNvSpPr/>
          <p:nvPr/>
        </p:nvSpPr>
        <p:spPr>
          <a:xfrm>
            <a:off x="4162700" y="5431993"/>
            <a:ext cx="2432354" cy="436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95740-0A08-DC09-6062-DC44B8EE2AA1}"/>
              </a:ext>
            </a:extLst>
          </p:cNvPr>
          <p:cNvSpPr txBox="1"/>
          <p:nvPr/>
        </p:nvSpPr>
        <p:spPr>
          <a:xfrm>
            <a:off x="5370352" y="4278158"/>
            <a:ext cx="2323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튜플 삽입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3FF76564-A22E-C97A-99BB-2FA55499DAB2}"/>
              </a:ext>
            </a:extLst>
          </p:cNvPr>
          <p:cNvSpPr/>
          <p:nvPr/>
        </p:nvSpPr>
        <p:spPr>
          <a:xfrm>
            <a:off x="8035941" y="4076602"/>
            <a:ext cx="903132" cy="517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워크노트 등록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B79BFA-0338-FC85-1E52-6DA2308EA294}"/>
              </a:ext>
            </a:extLst>
          </p:cNvPr>
          <p:cNvSpPr txBox="1"/>
          <p:nvPr/>
        </p:nvSpPr>
        <p:spPr>
          <a:xfrm>
            <a:off x="6806683" y="4678139"/>
            <a:ext cx="2323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" pitchFamily="2" charset="-127"/>
                <a:ea typeface="나눔고딕" pitchFamily="2" charset="-127"/>
              </a:rPr>
              <a:t>워크노트에 등록된 모든 사용자 검색</a:t>
            </a:r>
            <a:endParaRPr lang="ko-KR" altLang="en-US" sz="12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09B230-1018-168C-F9B5-FC7020B5D4AA}"/>
              </a:ext>
            </a:extLst>
          </p:cNvPr>
          <p:cNvSpPr/>
          <p:nvPr/>
        </p:nvSpPr>
        <p:spPr>
          <a:xfrm>
            <a:off x="341308" y="3113276"/>
            <a:ext cx="2215279" cy="70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투표 번호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워크노트번호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찬성표수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반대표수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F6B24E1-20A2-AA0F-C38B-790058C89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04" y="4263467"/>
            <a:ext cx="3467400" cy="229381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A92027-D55B-6BCF-4359-33D30648615F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2556587" y="3466058"/>
            <a:ext cx="1606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188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2470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유스케이스 시나리오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2.3.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화면기술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투표 참여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(WA-03)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EE33008-2163-F1F7-B37B-FAF34634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396" y="-57226"/>
            <a:ext cx="5169253" cy="36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BD499-E8E5-D0F1-71AC-3C8F12241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9" y="1680597"/>
            <a:ext cx="3436918" cy="1348857"/>
          </a:xfrm>
          <a:prstGeom prst="rect">
            <a:avLst/>
          </a:prstGeom>
        </p:spPr>
      </p:pic>
      <p:pic>
        <p:nvPicPr>
          <p:cNvPr id="7" name="!!Morph_wnpane">
            <a:extLst>
              <a:ext uri="{FF2B5EF4-FFF2-40B4-BE49-F238E27FC236}">
                <a16:creationId xmlns:a16="http://schemas.microsoft.com/office/drawing/2014/main" id="{E661C77F-8FB0-7DF1-3DB8-9B2CBB19C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78" y="3608237"/>
            <a:ext cx="5446879" cy="30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E62A91-E981-CECA-7FA4-83449B9D5510}"/>
              </a:ext>
            </a:extLst>
          </p:cNvPr>
          <p:cNvSpPr/>
          <p:nvPr/>
        </p:nvSpPr>
        <p:spPr>
          <a:xfrm>
            <a:off x="4273889" y="5141167"/>
            <a:ext cx="820626" cy="16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B050"/>
                </a:solidFill>
              </a:rPr>
              <a:t>찬성 </a:t>
            </a:r>
            <a:r>
              <a:rPr lang="en-US" altLang="ko-KR" sz="1000" dirty="0">
                <a:solidFill>
                  <a:srgbClr val="00B050"/>
                </a:solidFill>
              </a:rPr>
              <a:t>: 4</a:t>
            </a:r>
            <a:r>
              <a:rPr lang="ko-KR" altLang="en-US" sz="1000" dirty="0">
                <a:solidFill>
                  <a:srgbClr val="00B050"/>
                </a:solidFill>
              </a:rPr>
              <a:t>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ABA8D-1555-6AF1-1846-85D4CC63C9BA}"/>
              </a:ext>
            </a:extLst>
          </p:cNvPr>
          <p:cNvSpPr txBox="1"/>
          <p:nvPr/>
        </p:nvSpPr>
        <p:spPr>
          <a:xfrm>
            <a:off x="1609488" y="3029454"/>
            <a:ext cx="2323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이후 찬성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또는 반대를 눌러도 아무 작업도 수행하지 않음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2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E857397-5F0C-8DD6-BFAC-A023AC931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076" y="1548882"/>
            <a:ext cx="4784511" cy="31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1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비기능 요구사항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85005" y="2539999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성능 요구사항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09005" y="2539999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응답시간 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초 이내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실시간 요청 응답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85005" y="3978949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신뢰성 요구사항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09005" y="3978949"/>
            <a:ext cx="6819900" cy="136139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일관성 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동일한 워크노트의 모든 회원들은 동일한 내용을 확인한다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무결성 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워크노트의 모든 내용은 워크노트 등록자들만 조작하고 볼 수 있다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정확성 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워크노트의 활동 내용은 최신의 정확한 상태를 유지한다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신뢰성 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워크노트의 내용은 오직 등록자들에 의해서만 변경됨을 보장한다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539999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보안 요구사항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096000" y="2539999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등록자가 아닌 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대한 워크노트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공지사항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투표의 삭제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마감을 차단 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서버 컴퓨터만 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 가능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비기능 요구사항</a:t>
            </a:r>
          </a:p>
        </p:txBody>
      </p:sp>
    </p:spTree>
    <p:extLst>
      <p:ext uri="{BB962C8B-B14F-4D97-AF65-F5344CB8AC3E}">
        <p14:creationId xmlns:p14="http://schemas.microsoft.com/office/powerpoint/2010/main" val="246507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4.1. E-R Diagram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데이터 베이스 요구사항</a:t>
            </a:r>
          </a:p>
        </p:txBody>
      </p:sp>
      <p:pic>
        <p:nvPicPr>
          <p:cNvPr id="1025" name="_x429343048">
            <a:extLst>
              <a:ext uri="{FF2B5EF4-FFF2-40B4-BE49-F238E27FC236}">
                <a16:creationId xmlns:a16="http://schemas.microsoft.com/office/drawing/2014/main" id="{00F5F3B9-A449-D137-8BDF-838860816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19" y="1568936"/>
            <a:ext cx="7739161" cy="495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67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2741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4.2. Relation schemas and a table list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데이터 베이스 요구사항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858982-6699-6EBC-7DE6-C9C53E08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21596"/>
              </p:ext>
            </p:extLst>
          </p:nvPr>
        </p:nvGraphicFramePr>
        <p:xfrm>
          <a:off x="1627924" y="1720072"/>
          <a:ext cx="6842654" cy="281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522">
                  <a:extLst>
                    <a:ext uri="{9D8B030D-6E8A-4147-A177-3AD203B41FA5}">
                      <a16:colId xmlns:a16="http://schemas.microsoft.com/office/drawing/2014/main" val="958905700"/>
                    </a:ext>
                  </a:extLst>
                </a:gridCol>
                <a:gridCol w="977522">
                  <a:extLst>
                    <a:ext uri="{9D8B030D-6E8A-4147-A177-3AD203B41FA5}">
                      <a16:colId xmlns:a16="http://schemas.microsoft.com/office/drawing/2014/main" val="2036615238"/>
                    </a:ext>
                  </a:extLst>
                </a:gridCol>
                <a:gridCol w="977522">
                  <a:extLst>
                    <a:ext uri="{9D8B030D-6E8A-4147-A177-3AD203B41FA5}">
                      <a16:colId xmlns:a16="http://schemas.microsoft.com/office/drawing/2014/main" val="530554088"/>
                    </a:ext>
                  </a:extLst>
                </a:gridCol>
                <a:gridCol w="977522">
                  <a:extLst>
                    <a:ext uri="{9D8B030D-6E8A-4147-A177-3AD203B41FA5}">
                      <a16:colId xmlns:a16="http://schemas.microsoft.com/office/drawing/2014/main" val="1799212713"/>
                    </a:ext>
                  </a:extLst>
                </a:gridCol>
                <a:gridCol w="977522">
                  <a:extLst>
                    <a:ext uri="{9D8B030D-6E8A-4147-A177-3AD203B41FA5}">
                      <a16:colId xmlns:a16="http://schemas.microsoft.com/office/drawing/2014/main" val="1043208712"/>
                    </a:ext>
                  </a:extLst>
                </a:gridCol>
                <a:gridCol w="977522">
                  <a:extLst>
                    <a:ext uri="{9D8B030D-6E8A-4147-A177-3AD203B41FA5}">
                      <a16:colId xmlns:a16="http://schemas.microsoft.com/office/drawing/2014/main" val="995042018"/>
                    </a:ext>
                  </a:extLst>
                </a:gridCol>
                <a:gridCol w="977522">
                  <a:extLst>
                    <a:ext uri="{9D8B030D-6E8A-4147-A177-3AD203B41FA5}">
                      <a16:colId xmlns:a16="http://schemas.microsoft.com/office/drawing/2014/main" val="1664985398"/>
                    </a:ext>
                  </a:extLst>
                </a:gridCol>
              </a:tblGrid>
              <a:tr h="281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 dirty="0"/>
                        <a:t>회원</a:t>
                      </a:r>
                      <a:r>
                        <a:rPr lang="en-US" altLang="ko-KR" sz="1200" u="sng" dirty="0"/>
                        <a:t>ID</a:t>
                      </a:r>
                      <a:endParaRPr lang="ko-KR" altLang="en-US" sz="1200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소속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접속여부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315252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8768863-B42E-B529-748E-E9CD8DE1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22424"/>
              </p:ext>
            </p:extLst>
          </p:nvPr>
        </p:nvGraphicFramePr>
        <p:xfrm>
          <a:off x="1627924" y="2606533"/>
          <a:ext cx="4875685" cy="281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301">
                  <a:extLst>
                    <a:ext uri="{9D8B030D-6E8A-4147-A177-3AD203B41FA5}">
                      <a16:colId xmlns:a16="http://schemas.microsoft.com/office/drawing/2014/main" val="3503865677"/>
                    </a:ext>
                  </a:extLst>
                </a:gridCol>
                <a:gridCol w="1291301">
                  <a:extLst>
                    <a:ext uri="{9D8B030D-6E8A-4147-A177-3AD203B41FA5}">
                      <a16:colId xmlns:a16="http://schemas.microsoft.com/office/drawing/2014/main" val="1189138202"/>
                    </a:ext>
                  </a:extLst>
                </a:gridCol>
                <a:gridCol w="1026442">
                  <a:extLst>
                    <a:ext uri="{9D8B030D-6E8A-4147-A177-3AD203B41FA5}">
                      <a16:colId xmlns:a16="http://schemas.microsoft.com/office/drawing/2014/main" val="40755366"/>
                    </a:ext>
                  </a:extLst>
                </a:gridCol>
                <a:gridCol w="1266641">
                  <a:extLst>
                    <a:ext uri="{9D8B030D-6E8A-4147-A177-3AD203B41FA5}">
                      <a16:colId xmlns:a16="http://schemas.microsoft.com/office/drawing/2014/main" val="4189373437"/>
                    </a:ext>
                  </a:extLst>
                </a:gridCol>
              </a:tblGrid>
              <a:tr h="281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 dirty="0"/>
                        <a:t>워크노트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워크노트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생성일자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/>
                        <a:t>생성회원 </a:t>
                      </a:r>
                      <a:r>
                        <a:rPr lang="en-US" altLang="ko-KR" sz="1200" i="1" dirty="0"/>
                        <a:t>ID</a:t>
                      </a:r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4902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E863D3A-3F84-8399-456A-B62E2DA89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14753"/>
              </p:ext>
            </p:extLst>
          </p:nvPr>
        </p:nvGraphicFramePr>
        <p:xfrm>
          <a:off x="1627924" y="3492995"/>
          <a:ext cx="5967538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19">
                  <a:extLst>
                    <a:ext uri="{9D8B030D-6E8A-4147-A177-3AD203B41FA5}">
                      <a16:colId xmlns:a16="http://schemas.microsoft.com/office/drawing/2014/main" val="2206883082"/>
                    </a:ext>
                  </a:extLst>
                </a:gridCol>
                <a:gridCol w="1323235">
                  <a:extLst>
                    <a:ext uri="{9D8B030D-6E8A-4147-A177-3AD203B41FA5}">
                      <a16:colId xmlns:a16="http://schemas.microsoft.com/office/drawing/2014/main" val="1558960687"/>
                    </a:ext>
                  </a:extLst>
                </a:gridCol>
                <a:gridCol w="1045633">
                  <a:extLst>
                    <a:ext uri="{9D8B030D-6E8A-4147-A177-3AD203B41FA5}">
                      <a16:colId xmlns:a16="http://schemas.microsoft.com/office/drawing/2014/main" val="1084145943"/>
                    </a:ext>
                  </a:extLst>
                </a:gridCol>
                <a:gridCol w="916086">
                  <a:extLst>
                    <a:ext uri="{9D8B030D-6E8A-4147-A177-3AD203B41FA5}">
                      <a16:colId xmlns:a16="http://schemas.microsoft.com/office/drawing/2014/main" val="3538975075"/>
                    </a:ext>
                  </a:extLst>
                </a:gridCol>
                <a:gridCol w="768032">
                  <a:extLst>
                    <a:ext uri="{9D8B030D-6E8A-4147-A177-3AD203B41FA5}">
                      <a16:colId xmlns:a16="http://schemas.microsoft.com/office/drawing/2014/main" val="1391100832"/>
                    </a:ext>
                  </a:extLst>
                </a:gridCol>
                <a:gridCol w="906833">
                  <a:extLst>
                    <a:ext uri="{9D8B030D-6E8A-4147-A177-3AD203B41FA5}">
                      <a16:colId xmlns:a16="http://schemas.microsoft.com/office/drawing/2014/main" val="2255203956"/>
                    </a:ext>
                  </a:extLst>
                </a:gridCol>
              </a:tblGrid>
              <a:tr h="181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 dirty="0"/>
                        <a:t>채팅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u="sng" dirty="0"/>
                        <a:t>워크노트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전송 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채팅내용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전송자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/>
                        <a:t>전송자</a:t>
                      </a:r>
                      <a:r>
                        <a:rPr lang="en-US" altLang="ko-KR" sz="1200" i="1" dirty="0"/>
                        <a:t>ID</a:t>
                      </a:r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217467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D58C5BE-4E24-A1FE-85BA-178835E0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74353"/>
              </p:ext>
            </p:extLst>
          </p:nvPr>
        </p:nvGraphicFramePr>
        <p:xfrm>
          <a:off x="1627924" y="4372105"/>
          <a:ext cx="670871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550">
                  <a:extLst>
                    <a:ext uri="{9D8B030D-6E8A-4147-A177-3AD203B41FA5}">
                      <a16:colId xmlns:a16="http://schemas.microsoft.com/office/drawing/2014/main" val="1896396608"/>
                    </a:ext>
                  </a:extLst>
                </a:gridCol>
                <a:gridCol w="1159051">
                  <a:extLst>
                    <a:ext uri="{9D8B030D-6E8A-4147-A177-3AD203B41FA5}">
                      <a16:colId xmlns:a16="http://schemas.microsoft.com/office/drawing/2014/main" val="3804953450"/>
                    </a:ext>
                  </a:extLst>
                </a:gridCol>
                <a:gridCol w="795314">
                  <a:extLst>
                    <a:ext uri="{9D8B030D-6E8A-4147-A177-3AD203B41FA5}">
                      <a16:colId xmlns:a16="http://schemas.microsoft.com/office/drawing/2014/main" val="4113113241"/>
                    </a:ext>
                  </a:extLst>
                </a:gridCol>
                <a:gridCol w="804670">
                  <a:extLst>
                    <a:ext uri="{9D8B030D-6E8A-4147-A177-3AD203B41FA5}">
                      <a16:colId xmlns:a16="http://schemas.microsoft.com/office/drawing/2014/main" val="3942567366"/>
                    </a:ext>
                  </a:extLst>
                </a:gridCol>
                <a:gridCol w="654965">
                  <a:extLst>
                    <a:ext uri="{9D8B030D-6E8A-4147-A177-3AD203B41FA5}">
                      <a16:colId xmlns:a16="http://schemas.microsoft.com/office/drawing/2014/main" val="1412371653"/>
                    </a:ext>
                  </a:extLst>
                </a:gridCol>
                <a:gridCol w="683035">
                  <a:extLst>
                    <a:ext uri="{9D8B030D-6E8A-4147-A177-3AD203B41FA5}">
                      <a16:colId xmlns:a16="http://schemas.microsoft.com/office/drawing/2014/main" val="577309711"/>
                    </a:ext>
                  </a:extLst>
                </a:gridCol>
                <a:gridCol w="645608">
                  <a:extLst>
                    <a:ext uri="{9D8B030D-6E8A-4147-A177-3AD203B41FA5}">
                      <a16:colId xmlns:a16="http://schemas.microsoft.com/office/drawing/2014/main" val="3894047776"/>
                    </a:ext>
                  </a:extLst>
                </a:gridCol>
                <a:gridCol w="1010517">
                  <a:extLst>
                    <a:ext uri="{9D8B030D-6E8A-4147-A177-3AD203B41FA5}">
                      <a16:colId xmlns:a16="http://schemas.microsoft.com/office/drawing/2014/main" val="3898349828"/>
                    </a:ext>
                  </a:extLst>
                </a:gridCol>
              </a:tblGrid>
              <a:tr h="200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 dirty="0"/>
                        <a:t>투표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u="sng" dirty="0"/>
                        <a:t>워크노트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투표내용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찬성표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반대표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/>
                        <a:t>등록자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활성화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03408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6818835-73C2-EC74-D373-DA2378E58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70771"/>
              </p:ext>
            </p:extLst>
          </p:nvPr>
        </p:nvGraphicFramePr>
        <p:xfrm>
          <a:off x="1627924" y="5251215"/>
          <a:ext cx="4360193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550">
                  <a:extLst>
                    <a:ext uri="{9D8B030D-6E8A-4147-A177-3AD203B41FA5}">
                      <a16:colId xmlns:a16="http://schemas.microsoft.com/office/drawing/2014/main" val="1896396608"/>
                    </a:ext>
                  </a:extLst>
                </a:gridCol>
                <a:gridCol w="1159051">
                  <a:extLst>
                    <a:ext uri="{9D8B030D-6E8A-4147-A177-3AD203B41FA5}">
                      <a16:colId xmlns:a16="http://schemas.microsoft.com/office/drawing/2014/main" val="3804953450"/>
                    </a:ext>
                  </a:extLst>
                </a:gridCol>
                <a:gridCol w="795314">
                  <a:extLst>
                    <a:ext uri="{9D8B030D-6E8A-4147-A177-3AD203B41FA5}">
                      <a16:colId xmlns:a16="http://schemas.microsoft.com/office/drawing/2014/main" val="4113113241"/>
                    </a:ext>
                  </a:extLst>
                </a:gridCol>
                <a:gridCol w="804670">
                  <a:extLst>
                    <a:ext uri="{9D8B030D-6E8A-4147-A177-3AD203B41FA5}">
                      <a16:colId xmlns:a16="http://schemas.microsoft.com/office/drawing/2014/main" val="3942567366"/>
                    </a:ext>
                  </a:extLst>
                </a:gridCol>
                <a:gridCol w="645608">
                  <a:extLst>
                    <a:ext uri="{9D8B030D-6E8A-4147-A177-3AD203B41FA5}">
                      <a16:colId xmlns:a16="http://schemas.microsoft.com/office/drawing/2014/main" val="38940477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 dirty="0"/>
                        <a:t>공지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u="sng" dirty="0"/>
                        <a:t>워크노트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공지내용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/>
                        <a:t>등록자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03408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BA14924-BE9A-E466-E3E9-68FA4C5AC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5759"/>
              </p:ext>
            </p:extLst>
          </p:nvPr>
        </p:nvGraphicFramePr>
        <p:xfrm>
          <a:off x="1627924" y="6035821"/>
          <a:ext cx="2114601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550">
                  <a:extLst>
                    <a:ext uri="{9D8B030D-6E8A-4147-A177-3AD203B41FA5}">
                      <a16:colId xmlns:a16="http://schemas.microsoft.com/office/drawing/2014/main" val="1896396608"/>
                    </a:ext>
                  </a:extLst>
                </a:gridCol>
                <a:gridCol w="1159051">
                  <a:extLst>
                    <a:ext uri="{9D8B030D-6E8A-4147-A177-3AD203B41FA5}">
                      <a16:colId xmlns:a16="http://schemas.microsoft.com/office/drawing/2014/main" val="3804953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u="sng" dirty="0"/>
                        <a:t>회원 </a:t>
                      </a:r>
                      <a:r>
                        <a:rPr lang="en-US" altLang="ko-KR" sz="1200" i="1" u="sng" dirty="0"/>
                        <a:t>ID</a:t>
                      </a:r>
                      <a:endParaRPr lang="ko-KR" altLang="en-US" sz="1200" i="1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u="sng" dirty="0"/>
                        <a:t>워크노트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03408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EB500FE-E5B0-792B-F24D-C9866DABC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30226"/>
              </p:ext>
            </p:extLst>
          </p:nvPr>
        </p:nvGraphicFramePr>
        <p:xfrm>
          <a:off x="5147002" y="6035821"/>
          <a:ext cx="371458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550">
                  <a:extLst>
                    <a:ext uri="{9D8B030D-6E8A-4147-A177-3AD203B41FA5}">
                      <a16:colId xmlns:a16="http://schemas.microsoft.com/office/drawing/2014/main" val="1896396608"/>
                    </a:ext>
                  </a:extLst>
                </a:gridCol>
                <a:gridCol w="1159051">
                  <a:extLst>
                    <a:ext uri="{9D8B030D-6E8A-4147-A177-3AD203B41FA5}">
                      <a16:colId xmlns:a16="http://schemas.microsoft.com/office/drawing/2014/main" val="3804953450"/>
                    </a:ext>
                  </a:extLst>
                </a:gridCol>
                <a:gridCol w="795314">
                  <a:extLst>
                    <a:ext uri="{9D8B030D-6E8A-4147-A177-3AD203B41FA5}">
                      <a16:colId xmlns:a16="http://schemas.microsoft.com/office/drawing/2014/main" val="4113113241"/>
                    </a:ext>
                  </a:extLst>
                </a:gridCol>
                <a:gridCol w="804670">
                  <a:extLst>
                    <a:ext uri="{9D8B030D-6E8A-4147-A177-3AD203B41FA5}">
                      <a16:colId xmlns:a16="http://schemas.microsoft.com/office/drawing/2014/main" val="3942567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u="sng" dirty="0"/>
                        <a:t>회원 </a:t>
                      </a:r>
                      <a:r>
                        <a:rPr lang="en-US" altLang="ko-KR" sz="1200" i="1" u="sng" dirty="0"/>
                        <a:t>ID</a:t>
                      </a:r>
                      <a:endParaRPr lang="ko-KR" altLang="en-US" sz="1200" i="1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u="sng" dirty="0"/>
                        <a:t>워크노트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투표번호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표범주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03408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3DE8BBB-1376-DF54-D980-6B6508CE32D3}"/>
              </a:ext>
            </a:extLst>
          </p:cNvPr>
          <p:cNvSpPr txBox="1"/>
          <p:nvPr/>
        </p:nvSpPr>
        <p:spPr>
          <a:xfrm>
            <a:off x="257174" y="1676464"/>
            <a:ext cx="1311987" cy="36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회원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17A6D-2120-06D2-CC31-4B5979CE850C}"/>
              </a:ext>
            </a:extLst>
          </p:cNvPr>
          <p:cNvSpPr txBox="1"/>
          <p:nvPr/>
        </p:nvSpPr>
        <p:spPr>
          <a:xfrm>
            <a:off x="257173" y="2562925"/>
            <a:ext cx="1311987" cy="36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워크노트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0D988-6648-F38A-2D59-5B7CA4B6D303}"/>
              </a:ext>
            </a:extLst>
          </p:cNvPr>
          <p:cNvSpPr txBox="1"/>
          <p:nvPr/>
        </p:nvSpPr>
        <p:spPr>
          <a:xfrm>
            <a:off x="257173" y="3429000"/>
            <a:ext cx="1311987" cy="36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채팅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22C6F9-3531-9F23-EB8F-9EAE1F304CF5}"/>
              </a:ext>
            </a:extLst>
          </p:cNvPr>
          <p:cNvSpPr txBox="1"/>
          <p:nvPr/>
        </p:nvSpPr>
        <p:spPr>
          <a:xfrm>
            <a:off x="257172" y="4324821"/>
            <a:ext cx="1311987" cy="36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투표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5241B7-876F-6A5C-A7E9-D2F20032BD78}"/>
              </a:ext>
            </a:extLst>
          </p:cNvPr>
          <p:cNvSpPr txBox="1"/>
          <p:nvPr/>
        </p:nvSpPr>
        <p:spPr>
          <a:xfrm>
            <a:off x="257172" y="5203931"/>
            <a:ext cx="1311987" cy="36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공지사항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DBC54-6C78-C032-81D6-98D3DFB96CC6}"/>
              </a:ext>
            </a:extLst>
          </p:cNvPr>
          <p:cNvSpPr txBox="1"/>
          <p:nvPr/>
        </p:nvSpPr>
        <p:spPr>
          <a:xfrm>
            <a:off x="-177281" y="5988537"/>
            <a:ext cx="174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워크노트 등록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ECB692-9F0C-8853-32BD-A5DCBA8EF5FE}"/>
              </a:ext>
            </a:extLst>
          </p:cNvPr>
          <p:cNvSpPr txBox="1"/>
          <p:nvPr/>
        </p:nvSpPr>
        <p:spPr>
          <a:xfrm>
            <a:off x="3350274" y="5988315"/>
            <a:ext cx="174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투표참여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48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471035" y="1346880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ko-KR" altLang="en-US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1.1. </a:t>
            </a:r>
            <a:r>
              <a:rPr lang="ko-KR" altLang="en-US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목표</a:t>
            </a:r>
            <a:endParaRPr lang="en-US" altLang="ko-KR" sz="9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1.2.</a:t>
            </a:r>
            <a:r>
              <a:rPr lang="ko-KR" altLang="en-US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타시스템과 비교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요구사항</a:t>
            </a:r>
            <a:endParaRPr lang="en-US" altLang="ko-KR" sz="9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ko-KR" altLang="en-US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2.1. </a:t>
            </a:r>
            <a:r>
              <a:rPr lang="ko-KR" altLang="en-US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유스케이스 다이어그램</a:t>
            </a:r>
            <a:endParaRPr lang="en-US" altLang="ko-KR" sz="9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2.2.</a:t>
            </a:r>
            <a:r>
              <a:rPr lang="ko-KR" altLang="en-US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유스케이스 시나리오</a:t>
            </a:r>
            <a:endParaRPr lang="en-US" altLang="ko-KR" sz="9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2.3. </a:t>
            </a:r>
            <a:r>
              <a:rPr lang="ko-KR" altLang="en-US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화면 요구사항</a:t>
            </a:r>
            <a:endParaRPr lang="en-US" altLang="ko-KR" sz="9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비기능 요구사항</a:t>
            </a:r>
            <a:endParaRPr lang="en-US" altLang="ko-KR" sz="9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ko-KR" altLang="en-US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3.1. </a:t>
            </a:r>
            <a:r>
              <a:rPr lang="ko-KR" altLang="en-US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성능 요구사항</a:t>
            </a:r>
            <a:endParaRPr lang="en-US" altLang="ko-KR" sz="9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3.2.</a:t>
            </a:r>
            <a:r>
              <a:rPr lang="ko-KR" altLang="en-US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신뢰성 요구사항</a:t>
            </a:r>
            <a:endParaRPr lang="en-US" altLang="ko-KR" sz="9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3.3. </a:t>
            </a:r>
            <a:r>
              <a:rPr lang="ko-KR" altLang="en-US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보안 요구사항</a:t>
            </a:r>
            <a:endParaRPr lang="en-US" altLang="ko-KR" sz="9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베이스 요구사항</a:t>
            </a:r>
            <a:endParaRPr lang="en-US" altLang="ko-KR" sz="9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ko-KR" altLang="en-US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</a:t>
            </a:r>
            <a:r>
              <a:rPr lang="en-US" altLang="ko-KR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4.1. E-R</a:t>
            </a:r>
            <a:r>
              <a:rPr lang="ko-KR" altLang="en-US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diagram</a:t>
            </a:r>
          </a:p>
          <a:p>
            <a:pPr>
              <a:lnSpc>
                <a:spcPct val="175000"/>
              </a:lnSpc>
            </a:pPr>
            <a:r>
              <a:rPr lang="en-US" altLang="ko-KR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4.2.</a:t>
            </a:r>
            <a:r>
              <a:rPr lang="ko-KR" altLang="en-US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Relation schemas and a table list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471035" y="350180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71035" y="565583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471035" y="140178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471035" y="464775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71035" y="235583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817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목표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1.2.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타시스템과 비교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개발 목표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0649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실용적 효과와 학습적 효과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변화하는 업무환경 속에서 조직의 응집력을 재고하고 협응력을 높이고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의사결정을 돕는 협업 시스템을 개발한다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UP(Unified Process)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모델 기반의 프로젝트 진행으로 소프트웨어 공학의 이해를 심화한다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marL="0" indent="0">
              <a:buNone/>
            </a:pPr>
            <a:endParaRPr lang="ko-KR" altLang="en-US" sz="1200" kern="0" spc="0" dirty="0">
              <a:solidFill>
                <a:srgbClr val="000000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303790" y="3370705"/>
            <a:ext cx="4618654" cy="149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lnSpc>
                <a:spcPct val="15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업무별로 분할된 카드 단위로 프로젝트 관리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>
              <a:lnSpc>
                <a:spcPct val="15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우선순위 기반 업무 확인과 채팅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>
              <a:lnSpc>
                <a:spcPct val="15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프로젝트 진행 상황을 시각화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marL="0" indent="180975">
              <a:lnSpc>
                <a:spcPct val="15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카드마다 관리자가 있으며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관리자가 등록된 인원을 관리</a:t>
            </a:r>
          </a:p>
          <a:p>
            <a:pPr marL="0" indent="180975">
              <a:lnSpc>
                <a:spcPct val="150000"/>
              </a:lnSpc>
            </a:pPr>
            <a:endParaRPr lang="ko-KR" altLang="en-US" sz="1200" kern="0" spc="0" dirty="0">
              <a:solidFill>
                <a:srgbClr val="000000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cxnSp>
        <p:nvCxnSpPr>
          <p:cNvPr id="2" name="직선 연결선 19">
            <a:extLst>
              <a:ext uri="{FF2B5EF4-FFF2-40B4-BE49-F238E27FC236}">
                <a16:creationId xmlns:a16="http://schemas.microsoft.com/office/drawing/2014/main" id="{F791BAAF-A834-E758-693F-8A546DF2D4E9}"/>
              </a:ext>
            </a:extLst>
          </p:cNvPr>
          <p:cNvCxnSpPr/>
          <p:nvPr/>
        </p:nvCxnSpPr>
        <p:spPr>
          <a:xfrm>
            <a:off x="364803" y="225847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3AB4D73C-8DDC-5038-0E40-255374FBF8F2}"/>
              </a:ext>
            </a:extLst>
          </p:cNvPr>
          <p:cNvSpPr txBox="1">
            <a:spLocks/>
          </p:cNvSpPr>
          <p:nvPr/>
        </p:nvSpPr>
        <p:spPr>
          <a:xfrm>
            <a:off x="5229530" y="2391475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타시스템과 비교</a:t>
            </a:r>
          </a:p>
        </p:txBody>
      </p:sp>
      <p:pic>
        <p:nvPicPr>
          <p:cNvPr id="1026" name="Picture 2" descr="로켓워크lite - 일잘러를 위한 차세대 협업툴 - Aplikacije na Google Playu">
            <a:extLst>
              <a:ext uri="{FF2B5EF4-FFF2-40B4-BE49-F238E27FC236}">
                <a16:creationId xmlns:a16="http://schemas.microsoft.com/office/drawing/2014/main" id="{01673579-3FB6-2AF1-7793-8B21D111A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03" y="2991663"/>
            <a:ext cx="1574572" cy="1574572"/>
          </a:xfrm>
          <a:prstGeom prst="rect">
            <a:avLst/>
          </a:prstGeom>
          <a:noFill/>
          <a:effectLst>
            <a:outerShdw blurRad="50800" dist="38100" dir="8100000" sx="106000" sy="106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협업툴 플로우 flow - YouTube">
            <a:extLst>
              <a:ext uri="{FF2B5EF4-FFF2-40B4-BE49-F238E27FC236}">
                <a16:creationId xmlns:a16="http://schemas.microsoft.com/office/drawing/2014/main" id="{5089188A-EDE2-9ED8-B5DC-C032FC86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7" y="4566235"/>
            <a:ext cx="1774977" cy="1774977"/>
          </a:xfrm>
          <a:prstGeom prst="rect">
            <a:avLst/>
          </a:prstGeom>
          <a:noFill/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472B59-AD5B-D8C4-C58D-459D72E0AD5A}"/>
              </a:ext>
            </a:extLst>
          </p:cNvPr>
          <p:cNvSpPr txBox="1">
            <a:spLocks/>
          </p:cNvSpPr>
          <p:nvPr/>
        </p:nvSpPr>
        <p:spPr>
          <a:xfrm>
            <a:off x="2303790" y="5123700"/>
            <a:ext cx="4618654" cy="144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 일정관리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의사소통 등의 도구를 제공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PC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와 모바일 환경 모두 지원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인터페이스가 간단하여 조직에 쉽게 수용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다른 소프트웨어 제품을 함께 사용하지 않아도 되는 범용성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6E1B66A-1D43-E20C-157A-F21D6B7351D1}"/>
              </a:ext>
            </a:extLst>
          </p:cNvPr>
          <p:cNvSpPr txBox="1">
            <a:spLocks/>
          </p:cNvSpPr>
          <p:nvPr/>
        </p:nvSpPr>
        <p:spPr>
          <a:xfrm>
            <a:off x="2303790" y="2931980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로켓 워크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D477B7A-BD22-15FD-1A9C-B3676679715B}"/>
              </a:ext>
            </a:extLst>
          </p:cNvPr>
          <p:cNvSpPr txBox="1">
            <a:spLocks/>
          </p:cNvSpPr>
          <p:nvPr/>
        </p:nvSpPr>
        <p:spPr>
          <a:xfrm>
            <a:off x="2182490" y="4632242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플로우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2" name="직선 연결선 19">
            <a:extLst>
              <a:ext uri="{FF2B5EF4-FFF2-40B4-BE49-F238E27FC236}">
                <a16:creationId xmlns:a16="http://schemas.microsoft.com/office/drawing/2014/main" id="{1A73C70D-E0C9-2A07-2A80-A7724361E6A1}"/>
              </a:ext>
            </a:extLst>
          </p:cNvPr>
          <p:cNvCxnSpPr>
            <a:cxnSpLocks/>
          </p:cNvCxnSpPr>
          <p:nvPr/>
        </p:nvCxnSpPr>
        <p:spPr>
          <a:xfrm>
            <a:off x="2337136" y="4632242"/>
            <a:ext cx="4138311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817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목표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1.2.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타시스템과 비교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0B5242D-3718-3280-CF02-0A9ACAAF5918}"/>
              </a:ext>
            </a:extLst>
          </p:cNvPr>
          <p:cNvSpPr txBox="1">
            <a:spLocks/>
          </p:cNvSpPr>
          <p:nvPr/>
        </p:nvSpPr>
        <p:spPr>
          <a:xfrm>
            <a:off x="1042249" y="1617698"/>
            <a:ext cx="7336639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로켓 워크                                                  플로우                                               개발 시스템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90A50ECB-8766-0922-E62E-09C78F0CE1F7}"/>
              </a:ext>
            </a:extLst>
          </p:cNvPr>
          <p:cNvSpPr txBox="1">
            <a:spLocks/>
          </p:cNvSpPr>
          <p:nvPr/>
        </p:nvSpPr>
        <p:spPr>
          <a:xfrm>
            <a:off x="263455" y="2087044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 등록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A84D8639-942C-AC07-EE1A-210735AF99DE}"/>
              </a:ext>
            </a:extLst>
          </p:cNvPr>
          <p:cNvSpPr txBox="1">
            <a:spLocks/>
          </p:cNvSpPr>
          <p:nvPr/>
        </p:nvSpPr>
        <p:spPr>
          <a:xfrm>
            <a:off x="263455" y="2559689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채팅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9F5454C7-C548-674E-4CB0-F126A10F76B2}"/>
              </a:ext>
            </a:extLst>
          </p:cNvPr>
          <p:cNvSpPr txBox="1">
            <a:spLocks/>
          </p:cNvSpPr>
          <p:nvPr/>
        </p:nvSpPr>
        <p:spPr>
          <a:xfrm>
            <a:off x="263455" y="3079523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여러 프로젝트 관리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B77E161B-258B-3A12-25E7-23B3E90A2051}"/>
              </a:ext>
            </a:extLst>
          </p:cNvPr>
          <p:cNvSpPr txBox="1">
            <a:spLocks/>
          </p:cNvSpPr>
          <p:nvPr/>
        </p:nvSpPr>
        <p:spPr>
          <a:xfrm>
            <a:off x="263455" y="3599357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작업별 분할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B92B27C7-4EE3-6C5E-2677-E6B2E59A36A8}"/>
              </a:ext>
            </a:extLst>
          </p:cNvPr>
          <p:cNvSpPr txBox="1">
            <a:spLocks/>
          </p:cNvSpPr>
          <p:nvPr/>
        </p:nvSpPr>
        <p:spPr>
          <a:xfrm>
            <a:off x="263455" y="4119191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의사결정 도구</a:t>
            </a:r>
            <a:endParaRPr lang="en-US" altLang="ko-KR" sz="1600" b="1" spc="-50" dirty="0">
              <a:solidFill>
                <a:schemeClr val="accent5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7E5E77B8-FEE0-A5D6-88A4-E86327C2B584}"/>
              </a:ext>
            </a:extLst>
          </p:cNvPr>
          <p:cNvSpPr txBox="1">
            <a:spLocks/>
          </p:cNvSpPr>
          <p:nvPr/>
        </p:nvSpPr>
        <p:spPr>
          <a:xfrm>
            <a:off x="263455" y="4591836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팀원 관리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55794B57-9B38-6497-D29B-DFCBDE4E657A}"/>
              </a:ext>
            </a:extLst>
          </p:cNvPr>
          <p:cNvSpPr txBox="1">
            <a:spLocks/>
          </p:cNvSpPr>
          <p:nvPr/>
        </p:nvSpPr>
        <p:spPr>
          <a:xfrm>
            <a:off x="263455" y="5107177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형상관리</a:t>
            </a:r>
            <a:endParaRPr lang="en-US" altLang="ko-KR" sz="1600" b="1" spc="-50" dirty="0">
              <a:solidFill>
                <a:schemeClr val="accent5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E64D58A7-99C5-7038-46B6-D964F0B419B6}"/>
              </a:ext>
            </a:extLst>
          </p:cNvPr>
          <p:cNvSpPr txBox="1">
            <a:spLocks/>
          </p:cNvSpPr>
          <p:nvPr/>
        </p:nvSpPr>
        <p:spPr>
          <a:xfrm>
            <a:off x="263455" y="5618443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간단한 인터페이스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3B2C13-663D-11F1-CF8D-5031956D1583}"/>
              </a:ext>
            </a:extLst>
          </p:cNvPr>
          <p:cNvSpPr/>
          <p:nvPr/>
        </p:nvSpPr>
        <p:spPr>
          <a:xfrm>
            <a:off x="272786" y="1690552"/>
            <a:ext cx="2507737" cy="461694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부제목 2">
            <a:extLst>
              <a:ext uri="{FF2B5EF4-FFF2-40B4-BE49-F238E27FC236}">
                <a16:creationId xmlns:a16="http://schemas.microsoft.com/office/drawing/2014/main" id="{1458FA90-DA6E-D92C-3C05-69424EC37C80}"/>
              </a:ext>
            </a:extLst>
          </p:cNvPr>
          <p:cNvSpPr txBox="1">
            <a:spLocks/>
          </p:cNvSpPr>
          <p:nvPr/>
        </p:nvSpPr>
        <p:spPr>
          <a:xfrm>
            <a:off x="3224369" y="2104642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 등록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E99B786A-EA16-1EC8-7240-130741C8E68E}"/>
              </a:ext>
            </a:extLst>
          </p:cNvPr>
          <p:cNvSpPr txBox="1">
            <a:spLocks/>
          </p:cNvSpPr>
          <p:nvPr/>
        </p:nvSpPr>
        <p:spPr>
          <a:xfrm>
            <a:off x="3224369" y="2577287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채팅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DDFF3596-1967-2974-800E-173CBE8C8FF1}"/>
              </a:ext>
            </a:extLst>
          </p:cNvPr>
          <p:cNvSpPr txBox="1">
            <a:spLocks/>
          </p:cNvSpPr>
          <p:nvPr/>
        </p:nvSpPr>
        <p:spPr>
          <a:xfrm>
            <a:off x="3224369" y="3097121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여러 프로젝트 관리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5647FB95-005D-2FFC-A429-62F44BAB040B}"/>
              </a:ext>
            </a:extLst>
          </p:cNvPr>
          <p:cNvSpPr txBox="1">
            <a:spLocks/>
          </p:cNvSpPr>
          <p:nvPr/>
        </p:nvSpPr>
        <p:spPr>
          <a:xfrm>
            <a:off x="3224369" y="3616955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작업별 분할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1E3D2A41-216D-34C3-B778-750B344B3098}"/>
              </a:ext>
            </a:extLst>
          </p:cNvPr>
          <p:cNvSpPr txBox="1">
            <a:spLocks/>
          </p:cNvSpPr>
          <p:nvPr/>
        </p:nvSpPr>
        <p:spPr>
          <a:xfrm>
            <a:off x="3224369" y="4136789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의사결정 도구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부제목 2">
            <a:extLst>
              <a:ext uri="{FF2B5EF4-FFF2-40B4-BE49-F238E27FC236}">
                <a16:creationId xmlns:a16="http://schemas.microsoft.com/office/drawing/2014/main" id="{8CA4F44A-DA1B-4C88-211C-3362E1C3858B}"/>
              </a:ext>
            </a:extLst>
          </p:cNvPr>
          <p:cNvSpPr txBox="1">
            <a:spLocks/>
          </p:cNvSpPr>
          <p:nvPr/>
        </p:nvSpPr>
        <p:spPr>
          <a:xfrm>
            <a:off x="3224369" y="4609434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팀원 관리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부제목 2">
            <a:extLst>
              <a:ext uri="{FF2B5EF4-FFF2-40B4-BE49-F238E27FC236}">
                <a16:creationId xmlns:a16="http://schemas.microsoft.com/office/drawing/2014/main" id="{C0325E5E-39E7-9783-BDAE-824265DCDEB3}"/>
              </a:ext>
            </a:extLst>
          </p:cNvPr>
          <p:cNvSpPr txBox="1">
            <a:spLocks/>
          </p:cNvSpPr>
          <p:nvPr/>
        </p:nvSpPr>
        <p:spPr>
          <a:xfrm>
            <a:off x="3224369" y="5107175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간단한 인터페이스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C45C5D-6007-F4DA-721D-D079B3052CE6}"/>
              </a:ext>
            </a:extLst>
          </p:cNvPr>
          <p:cNvSpPr/>
          <p:nvPr/>
        </p:nvSpPr>
        <p:spPr>
          <a:xfrm>
            <a:off x="3224369" y="1708150"/>
            <a:ext cx="2507737" cy="461694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부제목 2">
            <a:extLst>
              <a:ext uri="{FF2B5EF4-FFF2-40B4-BE49-F238E27FC236}">
                <a16:creationId xmlns:a16="http://schemas.microsoft.com/office/drawing/2014/main" id="{B778E04A-1948-BA56-42BA-BB038C7480DE}"/>
              </a:ext>
            </a:extLst>
          </p:cNvPr>
          <p:cNvSpPr txBox="1">
            <a:spLocks/>
          </p:cNvSpPr>
          <p:nvPr/>
        </p:nvSpPr>
        <p:spPr>
          <a:xfrm>
            <a:off x="3224369" y="5579820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 시각화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B8552E-DD1C-6DBF-00DE-1D1566BFDAF8}"/>
              </a:ext>
            </a:extLst>
          </p:cNvPr>
          <p:cNvSpPr/>
          <p:nvPr/>
        </p:nvSpPr>
        <p:spPr>
          <a:xfrm>
            <a:off x="6157137" y="1708150"/>
            <a:ext cx="2507737" cy="461694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부제목 2">
            <a:extLst>
              <a:ext uri="{FF2B5EF4-FFF2-40B4-BE49-F238E27FC236}">
                <a16:creationId xmlns:a16="http://schemas.microsoft.com/office/drawing/2014/main" id="{FC169078-69A0-AC84-CE73-BA89E5E51465}"/>
              </a:ext>
            </a:extLst>
          </p:cNvPr>
          <p:cNvSpPr txBox="1">
            <a:spLocks/>
          </p:cNvSpPr>
          <p:nvPr/>
        </p:nvSpPr>
        <p:spPr>
          <a:xfrm>
            <a:off x="6199062" y="2103303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 등록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부제목 2">
            <a:extLst>
              <a:ext uri="{FF2B5EF4-FFF2-40B4-BE49-F238E27FC236}">
                <a16:creationId xmlns:a16="http://schemas.microsoft.com/office/drawing/2014/main" id="{FF59CF11-8B64-D38B-53A8-887376A29E75}"/>
              </a:ext>
            </a:extLst>
          </p:cNvPr>
          <p:cNvSpPr txBox="1">
            <a:spLocks/>
          </p:cNvSpPr>
          <p:nvPr/>
        </p:nvSpPr>
        <p:spPr>
          <a:xfrm>
            <a:off x="6199062" y="2575948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채팅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부제목 2">
            <a:extLst>
              <a:ext uri="{FF2B5EF4-FFF2-40B4-BE49-F238E27FC236}">
                <a16:creationId xmlns:a16="http://schemas.microsoft.com/office/drawing/2014/main" id="{056296DD-070E-92D4-7B25-BFE4B5775A04}"/>
              </a:ext>
            </a:extLst>
          </p:cNvPr>
          <p:cNvSpPr txBox="1">
            <a:spLocks/>
          </p:cNvSpPr>
          <p:nvPr/>
        </p:nvSpPr>
        <p:spPr>
          <a:xfrm>
            <a:off x="6199062" y="3095782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여러 프로젝트 관리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부제목 2">
            <a:extLst>
              <a:ext uri="{FF2B5EF4-FFF2-40B4-BE49-F238E27FC236}">
                <a16:creationId xmlns:a16="http://schemas.microsoft.com/office/drawing/2014/main" id="{70566F6A-1665-E3DD-972C-78EB3F6B8947}"/>
              </a:ext>
            </a:extLst>
          </p:cNvPr>
          <p:cNvSpPr txBox="1">
            <a:spLocks/>
          </p:cNvSpPr>
          <p:nvPr/>
        </p:nvSpPr>
        <p:spPr>
          <a:xfrm>
            <a:off x="6199062" y="3615616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작업별 분할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부제목 2">
            <a:extLst>
              <a:ext uri="{FF2B5EF4-FFF2-40B4-BE49-F238E27FC236}">
                <a16:creationId xmlns:a16="http://schemas.microsoft.com/office/drawing/2014/main" id="{06537F65-A5AC-7A61-9782-02C35FA570DC}"/>
              </a:ext>
            </a:extLst>
          </p:cNvPr>
          <p:cNvSpPr txBox="1">
            <a:spLocks/>
          </p:cNvSpPr>
          <p:nvPr/>
        </p:nvSpPr>
        <p:spPr>
          <a:xfrm>
            <a:off x="6199062" y="4135450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의사결정 도구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부제목 2">
            <a:extLst>
              <a:ext uri="{FF2B5EF4-FFF2-40B4-BE49-F238E27FC236}">
                <a16:creationId xmlns:a16="http://schemas.microsoft.com/office/drawing/2014/main" id="{5232C694-F3E1-3952-3C6B-964016749A40}"/>
              </a:ext>
            </a:extLst>
          </p:cNvPr>
          <p:cNvSpPr txBox="1">
            <a:spLocks/>
          </p:cNvSpPr>
          <p:nvPr/>
        </p:nvSpPr>
        <p:spPr>
          <a:xfrm>
            <a:off x="6199062" y="4585835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간단한 인터페이스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부제목 2">
            <a:extLst>
              <a:ext uri="{FF2B5EF4-FFF2-40B4-BE49-F238E27FC236}">
                <a16:creationId xmlns:a16="http://schemas.microsoft.com/office/drawing/2014/main" id="{7FD71167-59F3-0DEF-3FFC-6C06C18E687C}"/>
              </a:ext>
            </a:extLst>
          </p:cNvPr>
          <p:cNvSpPr txBox="1">
            <a:spLocks/>
          </p:cNvSpPr>
          <p:nvPr/>
        </p:nvSpPr>
        <p:spPr>
          <a:xfrm>
            <a:off x="6199062" y="5056448"/>
            <a:ext cx="1873674" cy="47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완전 무료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6B161FE1-8ED7-965B-62D8-405AB6C50F5E}"/>
              </a:ext>
            </a:extLst>
          </p:cNvPr>
          <p:cNvSpPr txBox="1">
            <a:spLocks/>
          </p:cNvSpPr>
          <p:nvPr/>
        </p:nvSpPr>
        <p:spPr>
          <a:xfrm>
            <a:off x="140779" y="787999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타시스템과 비교</a:t>
            </a:r>
          </a:p>
        </p:txBody>
      </p:sp>
      <p:pic>
        <p:nvPicPr>
          <p:cNvPr id="60" name="_x650406368">
            <a:extLst>
              <a:ext uri="{FF2B5EF4-FFF2-40B4-BE49-F238E27FC236}">
                <a16:creationId xmlns:a16="http://schemas.microsoft.com/office/drawing/2014/main" id="{916B43AA-F465-AF76-E505-086BF74EF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217" y="1078462"/>
            <a:ext cx="4285133" cy="507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04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817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유스케이스 다이어그램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유스케이스 다이어그램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2049" name="_x650406368">
            <a:extLst>
              <a:ext uri="{FF2B5EF4-FFF2-40B4-BE49-F238E27FC236}">
                <a16:creationId xmlns:a16="http://schemas.microsoft.com/office/drawing/2014/main" id="{E2B7186B-4F1F-4B0D-7A56-837FB13F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23" y="1406495"/>
            <a:ext cx="4285133" cy="507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51C321B-9E40-916B-4887-3EE2DCD23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31266"/>
              </p:ext>
            </p:extLst>
          </p:nvPr>
        </p:nvGraphicFramePr>
        <p:xfrm>
          <a:off x="256544" y="1570503"/>
          <a:ext cx="3559818" cy="796037"/>
        </p:xfrm>
        <a:graphic>
          <a:graphicData uri="http://schemas.openxmlformats.org/drawingml/2006/table">
            <a:tbl>
              <a:tblPr/>
              <a:tblGrid>
                <a:gridCol w="723351">
                  <a:extLst>
                    <a:ext uri="{9D8B030D-6E8A-4147-A177-3AD203B41FA5}">
                      <a16:colId xmlns:a16="http://schemas.microsoft.com/office/drawing/2014/main" val="1329371152"/>
                    </a:ext>
                  </a:extLst>
                </a:gridCol>
                <a:gridCol w="2836467">
                  <a:extLst>
                    <a:ext uri="{9D8B030D-6E8A-4147-A177-3AD203B41FA5}">
                      <a16:colId xmlns:a16="http://schemas.microsoft.com/office/drawing/2014/main" val="1239096144"/>
                    </a:ext>
                  </a:extLst>
                </a:gridCol>
              </a:tblGrid>
              <a:tr h="2145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액터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2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2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37428"/>
                  </a:ext>
                </a:extLst>
              </a:tr>
              <a:tr h="1831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비회원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회원으로 등록되지 않은 이용자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473258"/>
                  </a:ext>
                </a:extLst>
              </a:tr>
              <a:tr h="1831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회원으로 등록된 이용자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7392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0A7571-F8B3-E192-AD54-E866EC6A3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24301"/>
              </p:ext>
            </p:extLst>
          </p:nvPr>
        </p:nvGraphicFramePr>
        <p:xfrm>
          <a:off x="256544" y="2578904"/>
          <a:ext cx="3559818" cy="3825113"/>
        </p:xfrm>
        <a:graphic>
          <a:graphicData uri="http://schemas.openxmlformats.org/drawingml/2006/table">
            <a:tbl>
              <a:tblPr/>
              <a:tblGrid>
                <a:gridCol w="826398">
                  <a:extLst>
                    <a:ext uri="{9D8B030D-6E8A-4147-A177-3AD203B41FA5}">
                      <a16:colId xmlns:a16="http://schemas.microsoft.com/office/drawing/2014/main" val="3624694441"/>
                    </a:ext>
                  </a:extLst>
                </a:gridCol>
                <a:gridCol w="802385">
                  <a:extLst>
                    <a:ext uri="{9D8B030D-6E8A-4147-A177-3AD203B41FA5}">
                      <a16:colId xmlns:a16="http://schemas.microsoft.com/office/drawing/2014/main" val="3608311959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val="3116611284"/>
                    </a:ext>
                  </a:extLst>
                </a:gridCol>
              </a:tblGrid>
              <a:tr h="2806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식별자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2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행위자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2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2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546799"/>
                  </a:ext>
                </a:extLst>
              </a:tr>
              <a:tr h="240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LG-01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로그인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514847"/>
                  </a:ext>
                </a:extLst>
              </a:tr>
              <a:tr h="240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LG-02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 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523665"/>
                  </a:ext>
                </a:extLst>
              </a:tr>
              <a:tr h="240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LG-03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ID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중복 확인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927764"/>
                  </a:ext>
                </a:extLst>
              </a:tr>
              <a:tr h="240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MW-01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워크노트 등록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068078"/>
                  </a:ext>
                </a:extLst>
              </a:tr>
              <a:tr h="240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MW-02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워크노트 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84860"/>
                  </a:ext>
                </a:extLst>
              </a:tr>
              <a:tr h="240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MW-03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워크노트 접속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866429"/>
                  </a:ext>
                </a:extLst>
              </a:tr>
              <a:tr h="240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WA-01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채팅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273967"/>
                  </a:ext>
                </a:extLst>
              </a:tr>
              <a:tr h="240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WA-02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투표 등록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293752"/>
                  </a:ext>
                </a:extLst>
              </a:tr>
              <a:tr h="240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WA-03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투표 참여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989167"/>
                  </a:ext>
                </a:extLst>
              </a:tr>
              <a:tr h="240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WA-04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투표 마감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36022"/>
                  </a:ext>
                </a:extLst>
              </a:tr>
              <a:tr h="240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WA-05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투표 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320052"/>
                  </a:ext>
                </a:extLst>
              </a:tr>
              <a:tr h="240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WA-06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공지사항 등록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76400"/>
                  </a:ext>
                </a:extLst>
              </a:tr>
              <a:tr h="240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WA-07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공지사항 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550054"/>
                  </a:ext>
                </a:extLst>
              </a:tr>
              <a:tr h="240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WA-08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워크노트 나가기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14233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C8B24C6-1538-907D-94CB-605E66F4067F}"/>
              </a:ext>
            </a:extLst>
          </p:cNvPr>
          <p:cNvSpPr/>
          <p:nvPr/>
        </p:nvSpPr>
        <p:spPr>
          <a:xfrm>
            <a:off x="167951" y="4086808"/>
            <a:ext cx="3732245" cy="335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D0BFC-4E20-5786-955E-D93C72472865}"/>
              </a:ext>
            </a:extLst>
          </p:cNvPr>
          <p:cNvSpPr/>
          <p:nvPr/>
        </p:nvSpPr>
        <p:spPr>
          <a:xfrm>
            <a:off x="167951" y="4845751"/>
            <a:ext cx="3732245" cy="335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AC16181-4C01-15E4-272B-C83FA50519F6}"/>
              </a:ext>
            </a:extLst>
          </p:cNvPr>
          <p:cNvSpPr/>
          <p:nvPr/>
        </p:nvSpPr>
        <p:spPr>
          <a:xfrm rot="19034818">
            <a:off x="4891353" y="3135129"/>
            <a:ext cx="2550839" cy="1177562"/>
          </a:xfrm>
          <a:custGeom>
            <a:avLst/>
            <a:gdLst>
              <a:gd name="connsiteX0" fmla="*/ 1636528 w 2550839"/>
              <a:gd name="connsiteY0" fmla="*/ 0 h 1177562"/>
              <a:gd name="connsiteX1" fmla="*/ 2550839 w 2550839"/>
              <a:gd name="connsiteY1" fmla="*/ 845270 h 1177562"/>
              <a:gd name="connsiteX2" fmla="*/ 2243638 w 2550839"/>
              <a:gd name="connsiteY2" fmla="*/ 1177562 h 1177562"/>
              <a:gd name="connsiteX3" fmla="*/ 1360747 w 2550839"/>
              <a:gd name="connsiteY3" fmla="*/ 361340 h 1177562"/>
              <a:gd name="connsiteX4" fmla="*/ 0 w 2550839"/>
              <a:gd name="connsiteY4" fmla="*/ 361340 h 1177562"/>
              <a:gd name="connsiteX5" fmla="*/ 0 w 2550839"/>
              <a:gd name="connsiteY5" fmla="*/ 83635 h 1177562"/>
              <a:gd name="connsiteX6" fmla="*/ 1559209 w 2550839"/>
              <a:gd name="connsiteY6" fmla="*/ 83635 h 11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0839" h="1177562">
                <a:moveTo>
                  <a:pt x="1636528" y="0"/>
                </a:moveTo>
                <a:lnTo>
                  <a:pt x="2550839" y="845270"/>
                </a:lnTo>
                <a:lnTo>
                  <a:pt x="2243638" y="1177562"/>
                </a:lnTo>
                <a:lnTo>
                  <a:pt x="1360747" y="361340"/>
                </a:lnTo>
                <a:lnTo>
                  <a:pt x="0" y="361340"/>
                </a:lnTo>
                <a:lnTo>
                  <a:pt x="0" y="83635"/>
                </a:lnTo>
                <a:lnTo>
                  <a:pt x="1559209" y="83635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57B6A3F-BC08-3EAE-5245-A014DC922D25}"/>
              </a:ext>
            </a:extLst>
          </p:cNvPr>
          <p:cNvSpPr/>
          <p:nvPr/>
        </p:nvSpPr>
        <p:spPr>
          <a:xfrm rot="1506164">
            <a:off x="4947609" y="4516108"/>
            <a:ext cx="2373444" cy="806647"/>
          </a:xfrm>
          <a:custGeom>
            <a:avLst/>
            <a:gdLst>
              <a:gd name="connsiteX0" fmla="*/ 0 w 2373444"/>
              <a:gd name="connsiteY0" fmla="*/ 485328 h 806647"/>
              <a:gd name="connsiteX1" fmla="*/ 1195706 w 2373444"/>
              <a:gd name="connsiteY1" fmla="*/ 485328 h 806647"/>
              <a:gd name="connsiteX2" fmla="*/ 2231642 w 2373444"/>
              <a:gd name="connsiteY2" fmla="*/ 0 h 806647"/>
              <a:gd name="connsiteX3" fmla="*/ 2373444 w 2373444"/>
              <a:gd name="connsiteY3" fmla="*/ 302678 h 806647"/>
              <a:gd name="connsiteX4" fmla="*/ 1297718 w 2373444"/>
              <a:gd name="connsiteY4" fmla="*/ 806647 h 806647"/>
              <a:gd name="connsiteX5" fmla="*/ 1255785 w 2373444"/>
              <a:gd name="connsiteY5" fmla="*/ 717139 h 806647"/>
              <a:gd name="connsiteX6" fmla="*/ 0 w 2373444"/>
              <a:gd name="connsiteY6" fmla="*/ 717139 h 80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3444" h="806647">
                <a:moveTo>
                  <a:pt x="0" y="485328"/>
                </a:moveTo>
                <a:lnTo>
                  <a:pt x="1195706" y="485328"/>
                </a:lnTo>
                <a:lnTo>
                  <a:pt x="2231642" y="0"/>
                </a:lnTo>
                <a:lnTo>
                  <a:pt x="2373444" y="302678"/>
                </a:lnTo>
                <a:lnTo>
                  <a:pt x="1297718" y="806647"/>
                </a:lnTo>
                <a:lnTo>
                  <a:pt x="1255785" y="717139"/>
                </a:lnTo>
                <a:lnTo>
                  <a:pt x="0" y="717139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8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442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유스케이스 시나리오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2.3.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화면기술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워크노트 접속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MW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-03)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C5907-7E41-F3F3-44AD-C8FB01DD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5" y="1615632"/>
            <a:ext cx="5151566" cy="1493649"/>
          </a:xfrm>
          <a:prstGeom prst="rect">
            <a:avLst/>
          </a:prstGeom>
        </p:spPr>
      </p:pic>
      <p:pic>
        <p:nvPicPr>
          <p:cNvPr id="3073" name="!!Morph_wnpane">
            <a:extLst>
              <a:ext uri="{FF2B5EF4-FFF2-40B4-BE49-F238E27FC236}">
                <a16:creationId xmlns:a16="http://schemas.microsoft.com/office/drawing/2014/main" id="{4A054D94-5437-DE4B-9221-0676D3F8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104" y="3748720"/>
            <a:ext cx="5151566" cy="28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9D79FE-0C19-6998-57D8-57AA8B8FE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92" y="4030681"/>
            <a:ext cx="2377646" cy="746825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78C3537A-AF88-85F5-1679-972E34E4EFCD}"/>
              </a:ext>
            </a:extLst>
          </p:cNvPr>
          <p:cNvSpPr/>
          <p:nvPr/>
        </p:nvSpPr>
        <p:spPr>
          <a:xfrm rot="19709882">
            <a:off x="3954308" y="4248936"/>
            <a:ext cx="332559" cy="3103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2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49132 -0.01898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66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2EA38B-D9CE-53C3-FE8F-9812F66429D7}"/>
              </a:ext>
            </a:extLst>
          </p:cNvPr>
          <p:cNvCxnSpPr>
            <a:cxnSpLocks/>
          </p:cNvCxnSpPr>
          <p:nvPr/>
        </p:nvCxnSpPr>
        <p:spPr>
          <a:xfrm flipV="1">
            <a:off x="961053" y="2075681"/>
            <a:ext cx="0" cy="2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3454" y="195231"/>
            <a:ext cx="2239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유스케이스 시나리오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2.3.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화면기술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워크노트 접속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MW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-03)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EE33008-2163-F1F7-B37B-FAF34634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396" y="-57226"/>
            <a:ext cx="5169253" cy="36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!!Morph_wnpane">
            <a:extLst>
              <a:ext uri="{FF2B5EF4-FFF2-40B4-BE49-F238E27FC236}">
                <a16:creationId xmlns:a16="http://schemas.microsoft.com/office/drawing/2014/main" id="{4A054D94-5437-DE4B-9221-0676D3F8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6" y="4595744"/>
            <a:ext cx="3964520" cy="222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83F64197-BF6B-00CA-67D1-35DF2AD3BD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499" y="1535987"/>
            <a:ext cx="733192" cy="7331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B5DE12-BB7D-84D1-69A5-8A6522C0DA62}"/>
              </a:ext>
            </a:extLst>
          </p:cNvPr>
          <p:cNvSpPr/>
          <p:nvPr/>
        </p:nvSpPr>
        <p:spPr>
          <a:xfrm>
            <a:off x="5934270" y="1433318"/>
            <a:ext cx="3051110" cy="2569515"/>
          </a:xfrm>
          <a:prstGeom prst="rect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96414B8B-D91F-5BFC-FEC6-E2D8904004CE}"/>
              </a:ext>
            </a:extLst>
          </p:cNvPr>
          <p:cNvSpPr/>
          <p:nvPr/>
        </p:nvSpPr>
        <p:spPr>
          <a:xfrm>
            <a:off x="6196223" y="2225447"/>
            <a:ext cx="903132" cy="517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BEE0040-1E48-299D-2A96-78DABF3639E3}"/>
              </a:ext>
            </a:extLst>
          </p:cNvPr>
          <p:cNvSpPr/>
          <p:nvPr/>
        </p:nvSpPr>
        <p:spPr>
          <a:xfrm>
            <a:off x="6196223" y="1612019"/>
            <a:ext cx="903132" cy="517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채팅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9B7F7637-7F83-7363-6289-03A35679D890}"/>
              </a:ext>
            </a:extLst>
          </p:cNvPr>
          <p:cNvSpPr/>
          <p:nvPr/>
        </p:nvSpPr>
        <p:spPr>
          <a:xfrm>
            <a:off x="6196223" y="2802358"/>
            <a:ext cx="903132" cy="517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투표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4DDEB94D-C354-0297-A3DA-0F384DE09267}"/>
              </a:ext>
            </a:extLst>
          </p:cNvPr>
          <p:cNvSpPr/>
          <p:nvPr/>
        </p:nvSpPr>
        <p:spPr>
          <a:xfrm>
            <a:off x="6196223" y="3400774"/>
            <a:ext cx="903132" cy="517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투표 참여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5CDD9-6AEE-94D8-7610-32F8163C16EA}"/>
              </a:ext>
            </a:extLst>
          </p:cNvPr>
          <p:cNvSpPr/>
          <p:nvPr/>
        </p:nvSpPr>
        <p:spPr>
          <a:xfrm>
            <a:off x="869258" y="1418566"/>
            <a:ext cx="1350460" cy="60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워크노트 번호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30BC5-1C75-8F31-0BD0-B6AEA4883B0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19718" y="1720777"/>
            <a:ext cx="3714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761393-B2AF-DD5F-9F21-32B8D5F6B339}"/>
              </a:ext>
            </a:extLst>
          </p:cNvPr>
          <p:cNvSpPr/>
          <p:nvPr/>
        </p:nvSpPr>
        <p:spPr>
          <a:xfrm>
            <a:off x="2436976" y="1870960"/>
            <a:ext cx="2772160" cy="2521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채팅 정보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채팅 번호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채팅 내용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전송자 </a:t>
            </a:r>
            <a:r>
              <a:rPr lang="en-US" altLang="ko-KR" sz="1100" dirty="0">
                <a:solidFill>
                  <a:schemeClr val="tx1"/>
                </a:solidFill>
              </a:rPr>
              <a:t>ID, </a:t>
            </a:r>
            <a:r>
              <a:rPr lang="ko-KR" altLang="en-US" sz="1100" dirty="0">
                <a:solidFill>
                  <a:schemeClr val="tx1"/>
                </a:solidFill>
              </a:rPr>
              <a:t>전송자 이름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등록 날짜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투표정보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투표 번호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투표 내용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등록일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등록자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찬성표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반대표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마감 여부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공지사항 정보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공지사항 번호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공지 내용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등록일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등록자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투표 참여 정보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참여한 투표 번호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접속중인 회원들의 정보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(ID, </a:t>
            </a:r>
            <a:r>
              <a:rPr lang="ko-KR" altLang="en-US" sz="1100" dirty="0">
                <a:solidFill>
                  <a:schemeClr val="tx1"/>
                </a:solidFill>
              </a:rPr>
              <a:t>직위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접속여부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이름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0858F2-050A-CA10-1666-87AD7E5B43F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5209136" y="3131493"/>
            <a:ext cx="725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1557B4-3172-56CD-D478-C1A1E244674A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015171" y="3131493"/>
            <a:ext cx="421805" cy="141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4CF10D0C-4808-146B-6463-7C7E56FEFB99}"/>
              </a:ext>
            </a:extLst>
          </p:cNvPr>
          <p:cNvSpPr/>
          <p:nvPr/>
        </p:nvSpPr>
        <p:spPr>
          <a:xfrm>
            <a:off x="7590801" y="2613612"/>
            <a:ext cx="903132" cy="517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워크노트등록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761A94C1-81E6-1A6B-A8D4-6395F09642DE}"/>
              </a:ext>
            </a:extLst>
          </p:cNvPr>
          <p:cNvSpPr/>
          <p:nvPr/>
        </p:nvSpPr>
        <p:spPr>
          <a:xfrm>
            <a:off x="7590801" y="3289689"/>
            <a:ext cx="903132" cy="517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B491BB-9D07-1665-D0B4-F6899054C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458" y="4093253"/>
            <a:ext cx="1814733" cy="256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9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2218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유스케이스 시나리오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2.3.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화면기술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워크노트 접속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MW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-03)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EE33008-2163-F1F7-B37B-FAF34634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396" y="-57226"/>
            <a:ext cx="5169253" cy="36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!!Morph_wnpane">
            <a:extLst>
              <a:ext uri="{FF2B5EF4-FFF2-40B4-BE49-F238E27FC236}">
                <a16:creationId xmlns:a16="http://schemas.microsoft.com/office/drawing/2014/main" id="{4819E740-166D-55D7-9FA6-3F5ACEDDD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1" y="3115114"/>
            <a:ext cx="5697410" cy="319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9">
            <a:extLst>
              <a:ext uri="{FF2B5EF4-FFF2-40B4-BE49-F238E27FC236}">
                <a16:creationId xmlns:a16="http://schemas.microsoft.com/office/drawing/2014/main" id="{F3128967-AB44-994F-1F08-AC24A65E1DBF}"/>
              </a:ext>
            </a:extLst>
          </p:cNvPr>
          <p:cNvCxnSpPr>
            <a:cxnSpLocks/>
          </p:cNvCxnSpPr>
          <p:nvPr/>
        </p:nvCxnSpPr>
        <p:spPr>
          <a:xfrm flipV="1">
            <a:off x="466531" y="1838131"/>
            <a:ext cx="0" cy="2239347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CC7A509-BD63-9838-5A85-38A7A973851C}"/>
              </a:ext>
            </a:extLst>
          </p:cNvPr>
          <p:cNvSpPr/>
          <p:nvPr/>
        </p:nvSpPr>
        <p:spPr>
          <a:xfrm>
            <a:off x="410547" y="1718078"/>
            <a:ext cx="111967" cy="111968"/>
          </a:xfrm>
          <a:prstGeom prst="ellipse">
            <a:avLst/>
          </a:prstGeom>
          <a:solidFill>
            <a:srgbClr val="063656"/>
          </a:solidFill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1F5731-CEF4-12D2-DA9F-F4957A6A0FAD}"/>
              </a:ext>
            </a:extLst>
          </p:cNvPr>
          <p:cNvSpPr/>
          <p:nvPr/>
        </p:nvSpPr>
        <p:spPr>
          <a:xfrm>
            <a:off x="410547" y="3973595"/>
            <a:ext cx="111967" cy="111968"/>
          </a:xfrm>
          <a:prstGeom prst="ellipse">
            <a:avLst/>
          </a:prstGeom>
          <a:solidFill>
            <a:srgbClr val="063656"/>
          </a:solidFill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19">
            <a:extLst>
              <a:ext uri="{FF2B5EF4-FFF2-40B4-BE49-F238E27FC236}">
                <a16:creationId xmlns:a16="http://schemas.microsoft.com/office/drawing/2014/main" id="{DE3DFF84-7439-1AA1-A4F5-2F40AB06E7B8}"/>
              </a:ext>
            </a:extLst>
          </p:cNvPr>
          <p:cNvCxnSpPr>
            <a:cxnSpLocks/>
          </p:cNvCxnSpPr>
          <p:nvPr/>
        </p:nvCxnSpPr>
        <p:spPr>
          <a:xfrm flipH="1" flipV="1">
            <a:off x="3387012" y="1838131"/>
            <a:ext cx="577616" cy="242238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F66E5C3-4DBB-B349-28DE-5F25C1052B0F}"/>
              </a:ext>
            </a:extLst>
          </p:cNvPr>
          <p:cNvSpPr/>
          <p:nvPr/>
        </p:nvSpPr>
        <p:spPr>
          <a:xfrm>
            <a:off x="3339476" y="1776944"/>
            <a:ext cx="111967" cy="111968"/>
          </a:xfrm>
          <a:prstGeom prst="ellipse">
            <a:avLst/>
          </a:prstGeom>
          <a:solidFill>
            <a:srgbClr val="063656"/>
          </a:solidFill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F3148F-B8EB-B65B-8D33-98271D4C2383}"/>
              </a:ext>
            </a:extLst>
          </p:cNvPr>
          <p:cNvSpPr/>
          <p:nvPr/>
        </p:nvSpPr>
        <p:spPr>
          <a:xfrm>
            <a:off x="3908644" y="4156628"/>
            <a:ext cx="111967" cy="111968"/>
          </a:xfrm>
          <a:prstGeom prst="ellipse">
            <a:avLst/>
          </a:prstGeom>
          <a:solidFill>
            <a:srgbClr val="063656"/>
          </a:solidFill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19">
            <a:extLst>
              <a:ext uri="{FF2B5EF4-FFF2-40B4-BE49-F238E27FC236}">
                <a16:creationId xmlns:a16="http://schemas.microsoft.com/office/drawing/2014/main" id="{8525B66C-1FF9-961B-925C-3C0B752EE9C9}"/>
              </a:ext>
            </a:extLst>
          </p:cNvPr>
          <p:cNvCxnSpPr>
            <a:cxnSpLocks/>
            <a:endCxn id="28" idx="4"/>
          </p:cNvCxnSpPr>
          <p:nvPr/>
        </p:nvCxnSpPr>
        <p:spPr>
          <a:xfrm flipH="1" flipV="1">
            <a:off x="4203894" y="2336956"/>
            <a:ext cx="587049" cy="2756312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E2DDC66-7AD3-8165-117B-B605B47D31C3}"/>
              </a:ext>
            </a:extLst>
          </p:cNvPr>
          <p:cNvSpPr/>
          <p:nvPr/>
        </p:nvSpPr>
        <p:spPr>
          <a:xfrm>
            <a:off x="4147910" y="2224988"/>
            <a:ext cx="111967" cy="111968"/>
          </a:xfrm>
          <a:prstGeom prst="ellipse">
            <a:avLst/>
          </a:prstGeom>
          <a:solidFill>
            <a:srgbClr val="063656"/>
          </a:solidFill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E38C583-9D04-B602-C6EB-D19483F86D15}"/>
              </a:ext>
            </a:extLst>
          </p:cNvPr>
          <p:cNvSpPr/>
          <p:nvPr/>
        </p:nvSpPr>
        <p:spPr>
          <a:xfrm>
            <a:off x="4734959" y="4989385"/>
            <a:ext cx="111967" cy="111968"/>
          </a:xfrm>
          <a:prstGeom prst="ellipse">
            <a:avLst/>
          </a:prstGeom>
          <a:solidFill>
            <a:srgbClr val="063656"/>
          </a:solidFill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5F85AA77-6974-586C-3553-B3E058F68638}"/>
              </a:ext>
            </a:extLst>
          </p:cNvPr>
          <p:cNvSpPr txBox="1">
            <a:spLocks/>
          </p:cNvSpPr>
          <p:nvPr/>
        </p:nvSpPr>
        <p:spPr>
          <a:xfrm>
            <a:off x="522514" y="1641117"/>
            <a:ext cx="2635402" cy="111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6.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채팅 컴포넌트 출력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전송된 모든 채팅을 날짜순으로 출력</a:t>
            </a:r>
            <a:endParaRPr lang="en-US" altLang="ko-KR" sz="1200" kern="0" dirty="0">
              <a:solidFill>
                <a:srgbClr val="000000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marL="0" indent="0">
              <a:buNone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형식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이름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전송자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ID):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채팅 내용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전송일자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2A21C464-16E0-A2C9-2670-D3D3F475DE0B}"/>
              </a:ext>
            </a:extLst>
          </p:cNvPr>
          <p:cNvSpPr txBox="1">
            <a:spLocks/>
          </p:cNvSpPr>
          <p:nvPr/>
        </p:nvSpPr>
        <p:spPr>
          <a:xfrm>
            <a:off x="3442994" y="1196965"/>
            <a:ext cx="2781539" cy="111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7.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공지사항 컴포넌트 출력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전송된 모든 공지사항을 순서대로 출력</a:t>
            </a:r>
            <a:endParaRPr lang="en-US" altLang="ko-KR" sz="1200" kern="0" dirty="0">
              <a:solidFill>
                <a:srgbClr val="000000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marL="0" indent="0">
              <a:buNone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공지사항 내용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등록자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등록일자 출력</a:t>
            </a:r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4C1FBEDB-E683-4E18-FA71-56B243C22CD0}"/>
              </a:ext>
            </a:extLst>
          </p:cNvPr>
          <p:cNvSpPr txBox="1">
            <a:spLocks/>
          </p:cNvSpPr>
          <p:nvPr/>
        </p:nvSpPr>
        <p:spPr>
          <a:xfrm>
            <a:off x="4355257" y="1930500"/>
            <a:ext cx="2946174" cy="1271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8.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투표 컴포넌트 출력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전송된 모든 투표 순서대로 출력</a:t>
            </a:r>
            <a:endParaRPr lang="en-US" altLang="ko-KR" sz="1200" kern="0" dirty="0">
              <a:solidFill>
                <a:srgbClr val="000000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marL="0" indent="0">
              <a:buNone/>
            </a:pPr>
            <a:r>
              <a:rPr lang="ko-KR" altLang="en-US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내용</a:t>
            </a:r>
            <a:r>
              <a:rPr lang="en-US" altLang="ko-KR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하단 참고</a:t>
            </a:r>
            <a:r>
              <a:rPr lang="en-US" altLang="ko-KR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투표 참여 정보와 일치하는 투표는 표를 던질 수 없도록 처리</a:t>
            </a:r>
            <a:r>
              <a:rPr lang="en-US" altLang="ko-KR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(ex : </a:t>
            </a:r>
            <a:r>
              <a:rPr lang="ko-KR" altLang="en-US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투표객체의 </a:t>
            </a:r>
            <a:r>
              <a:rPr lang="en-US" altLang="ko-KR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enable </a:t>
            </a:r>
            <a:r>
              <a:rPr lang="ko-KR" altLang="en-US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속성을 </a:t>
            </a:r>
            <a:r>
              <a:rPr lang="en-US" altLang="ko-KR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False</a:t>
            </a:r>
            <a:r>
              <a:rPr lang="ko-KR" altLang="en-US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로</a:t>
            </a:r>
            <a:r>
              <a:rPr lang="en-US" altLang="ko-KR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)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BD4E862-3DEA-EC50-0C4A-55BB075EB874}"/>
              </a:ext>
            </a:extLst>
          </p:cNvPr>
          <p:cNvSpPr txBox="1">
            <a:spLocks/>
          </p:cNvSpPr>
          <p:nvPr/>
        </p:nvSpPr>
        <p:spPr>
          <a:xfrm>
            <a:off x="6101327" y="1138442"/>
            <a:ext cx="2946174" cy="127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9.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온라인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오프라인 컴포넌트 출력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전송된 모든 회원 아이디</a:t>
            </a:r>
            <a:r>
              <a:rPr lang="en-US" altLang="ko-KR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회원 명</a:t>
            </a:r>
            <a:r>
              <a:rPr lang="en-US" altLang="ko-KR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직위를 접속 여부 속성의 값에 따라 </a:t>
            </a:r>
            <a:r>
              <a:rPr lang="en-US" altLang="ko-KR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true</a:t>
            </a:r>
            <a:r>
              <a:rPr lang="ko-KR" altLang="en-US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이면 온라인데</a:t>
            </a:r>
            <a:r>
              <a:rPr lang="en-US" altLang="ko-KR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, false</a:t>
            </a:r>
            <a:r>
              <a:rPr lang="ko-KR" altLang="en-US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이면 오프라인에 출력한다</a:t>
            </a:r>
            <a:r>
              <a:rPr lang="en-US" altLang="ko-KR" sz="1200" kern="0" dirty="0">
                <a:solidFill>
                  <a:srgbClr val="000000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FB7DE2-A153-E210-DED1-73DDF0975C38}"/>
              </a:ext>
            </a:extLst>
          </p:cNvPr>
          <p:cNvSpPr/>
          <p:nvPr/>
        </p:nvSpPr>
        <p:spPr>
          <a:xfrm>
            <a:off x="5933278" y="1238098"/>
            <a:ext cx="111967" cy="111968"/>
          </a:xfrm>
          <a:prstGeom prst="ellipse">
            <a:avLst/>
          </a:prstGeom>
          <a:solidFill>
            <a:srgbClr val="063656"/>
          </a:solidFill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9">
            <a:extLst>
              <a:ext uri="{FF2B5EF4-FFF2-40B4-BE49-F238E27FC236}">
                <a16:creationId xmlns:a16="http://schemas.microsoft.com/office/drawing/2014/main" id="{F60BF847-3DF5-F325-DF4D-141244AADA81}"/>
              </a:ext>
            </a:extLst>
          </p:cNvPr>
          <p:cNvCxnSpPr>
            <a:cxnSpLocks/>
          </p:cNvCxnSpPr>
          <p:nvPr/>
        </p:nvCxnSpPr>
        <p:spPr>
          <a:xfrm flipH="1" flipV="1">
            <a:off x="5370453" y="4260511"/>
            <a:ext cx="7538" cy="927309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42DD672-4FC7-7D1C-0ED3-9E65E2EC5EF6}"/>
              </a:ext>
            </a:extLst>
          </p:cNvPr>
          <p:cNvSpPr/>
          <p:nvPr/>
        </p:nvSpPr>
        <p:spPr>
          <a:xfrm>
            <a:off x="5314469" y="5131836"/>
            <a:ext cx="111967" cy="111968"/>
          </a:xfrm>
          <a:prstGeom prst="ellipse">
            <a:avLst/>
          </a:prstGeom>
          <a:solidFill>
            <a:srgbClr val="063656"/>
          </a:solidFill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D0F3EB-4785-0346-7C54-98E891588CC5}"/>
              </a:ext>
            </a:extLst>
          </p:cNvPr>
          <p:cNvSpPr/>
          <p:nvPr/>
        </p:nvSpPr>
        <p:spPr>
          <a:xfrm>
            <a:off x="5314469" y="4240992"/>
            <a:ext cx="111967" cy="111968"/>
          </a:xfrm>
          <a:prstGeom prst="ellipse">
            <a:avLst/>
          </a:prstGeom>
          <a:solidFill>
            <a:srgbClr val="063656"/>
          </a:solidFill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94B4592-2C33-20DC-EBF6-199AEAA6B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957" y="3115114"/>
            <a:ext cx="2487934" cy="35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246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유스케이스 시나리오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2.3.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화면기술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워크노트 접속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MW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-03)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EE33008-2163-F1F7-B37B-FAF34634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396" y="-57226"/>
            <a:ext cx="5169253" cy="36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775D3-ED1A-E4FC-E0CA-E8E84B85A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609" y="2223645"/>
            <a:ext cx="5544387" cy="213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7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3056</TotalTime>
  <Words>922</Words>
  <Application>Microsoft Office PowerPoint</Application>
  <PresentationFormat>On-screen Show (4:3)</PresentationFormat>
  <Paragraphs>298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한컴바탕</vt:lpstr>
      <vt:lpstr>Wingdings</vt:lpstr>
      <vt:lpstr>맑은 고딕</vt:lpstr>
      <vt:lpstr>나눔고딕</vt:lpstr>
      <vt:lpstr>Office 테마</vt:lpstr>
      <vt:lpstr>협업 커뮤니케이션 시스템 </vt:lpstr>
      <vt:lpstr>목차</vt:lpstr>
      <vt:lpstr>시스템 개발 목표</vt:lpstr>
      <vt:lpstr>PowerPoint Presentation</vt:lpstr>
      <vt:lpstr>유스케이스 다이어그램</vt:lpstr>
      <vt:lpstr>워크노트 접속(MW-03)</vt:lpstr>
      <vt:lpstr>워크노트 접속(MW-03)</vt:lpstr>
      <vt:lpstr>워크노트 접속(MW-03)</vt:lpstr>
      <vt:lpstr>워크노트 접속(MW-03)</vt:lpstr>
      <vt:lpstr>투표 참여(WA-03)</vt:lpstr>
      <vt:lpstr>투표 참여(WA-03)</vt:lpstr>
      <vt:lpstr>투표 참여(WA-03)</vt:lpstr>
      <vt:lpstr>투표 참여(WA-03)</vt:lpstr>
      <vt:lpstr>비기능 요구사항</vt:lpstr>
      <vt:lpstr>데이터 베이스 요구사항</vt:lpstr>
      <vt:lpstr>데이터 베이스 요구사항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이원준</cp:lastModifiedBy>
  <cp:revision>19</cp:revision>
  <cp:lastPrinted>2011-08-28T13:13:29Z</cp:lastPrinted>
  <dcterms:created xsi:type="dcterms:W3CDTF">2011-08-24T01:05:33Z</dcterms:created>
  <dcterms:modified xsi:type="dcterms:W3CDTF">2023-05-12T02:21:48Z</dcterms:modified>
</cp:coreProperties>
</file>