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1309" r:id="rId7"/>
    <p:sldId id="1300" r:id="rId8"/>
    <p:sldId id="1310"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8"/>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213164"/>
    <a:srgbClr val="213264"/>
    <a:srgbClr val="841910"/>
    <a:srgbClr val="DFDDFB"/>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13" d="100"/>
          <a:sy n="113" d="100"/>
        </p:scale>
        <p:origin x="588" y="9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4/26/2024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image" Target="../media/image10.jpeg"/><Relationship Id="rId5" Type="http://schemas.openxmlformats.org/officeDocument/2006/relationships/diagramQuickStyle" Target="../diagrams/quickStyle1.xml"/><Relationship Id="rId10" Type="http://schemas.openxmlformats.org/officeDocument/2006/relationships/image" Target="../media/image9.jpeg"/><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97151"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8045" y="1877868"/>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52164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:P . Jenifer</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zh-CN" altLang="en-US" sz="1100" b="0" i="0" u="none" strike="noStrike" cap="none" dirty="0">
                <a:solidFill>
                  <a:schemeClr val="tx1"/>
                </a:solidFill>
                <a:latin typeface="Arial"/>
                <a:ea typeface="Arial"/>
                <a:cs typeface="Arial"/>
                <a:sym typeface="Arial"/>
              </a:rPr>
              <a:t> </a:t>
            </a:r>
            <a:r>
              <a:rPr lang="en-US" altLang="zh-CN" sz="1100" b="0" i="0" u="none" strike="noStrike" cap="none" dirty="0">
                <a:solidFill>
                  <a:schemeClr val="tx1"/>
                </a:solidFill>
                <a:latin typeface="Arial"/>
                <a:ea typeface="Arial"/>
                <a:cs typeface="Arial"/>
                <a:sym typeface="Arial"/>
              </a:rPr>
              <a:t>au951221104016</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altLang="zh-CN" sz="1100" b="0" i="0" u="none" strike="noStrike" cap="none">
                <a:solidFill>
                  <a:schemeClr val="tx1"/>
                </a:solidFill>
                <a:latin typeface="Arial"/>
                <a:ea typeface="Arial"/>
                <a:cs typeface="Arial"/>
                <a:sym typeface="Arial"/>
              </a:rPr>
              <a:t>JP College Of Engineering </a:t>
            </a:r>
            <a:endParaRPr lang="en-US" sz="1100" b="0" i="0" u="none" strike="noStrike" cap="none">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582C28CE-52D2-AFFE-378B-77527CDA3F70}"/>
              </a:ext>
            </a:extLst>
          </p:cNvPr>
          <p:cNvSpPr txBox="1"/>
          <p:nvPr/>
        </p:nvSpPr>
        <p:spPr>
          <a:xfrm>
            <a:off x="492236" y="1448365"/>
            <a:ext cx="7951304" cy="2677656"/>
          </a:xfrm>
          <a:prstGeom prst="rect">
            <a:avLst/>
          </a:prstGeom>
          <a:noFill/>
        </p:spPr>
        <p:txBody>
          <a:bodyPr wrap="square">
            <a:spAutoFit/>
          </a:bodyPr>
          <a:lstStyle/>
          <a:p>
            <a:pPr marL="285750" indent="-285750">
              <a:buFont typeface="Arial" panose="020B0604020202020204" pitchFamily="34" charset="0"/>
              <a:buChar char="•"/>
            </a:pPr>
            <a:r>
              <a:rPr lang="en-US"/>
              <a:t>In developing a voting application using Django, meticulous attention is directed towards both modeling the underlying data structure and effectively presenting the voting results to users.</a:t>
            </a:r>
          </a:p>
          <a:p>
            <a:pPr marL="285750" indent="-285750">
              <a:buFont typeface="Arial" panose="020B0604020202020204" pitchFamily="34" charset="0"/>
              <a:buChar char="•"/>
            </a:pPr>
            <a:r>
              <a:rPr lang="en-US"/>
              <a:t>Through Django's model system, the application's data architecture is meticulously crafted, typically featuring models like Question and Choice to represent the polls and available choices. </a:t>
            </a:r>
          </a:p>
          <a:p>
            <a:pPr marL="285750" indent="-285750">
              <a:buFont typeface="Arial" panose="020B0604020202020204" pitchFamily="34" charset="0"/>
              <a:buChar char="•"/>
            </a:pPr>
            <a:r>
              <a:rPr lang="en-US"/>
              <a:t>Once users have participated in the voting process, conveying the results to them becomes paramount.</a:t>
            </a:r>
          </a:p>
          <a:p>
            <a:pPr marL="285750" indent="-285750">
              <a:buFont typeface="Arial" panose="020B0604020202020204" pitchFamily="34" charset="0"/>
              <a:buChar char="•"/>
            </a:pPr>
            <a:r>
              <a:rPr lang="en-US"/>
              <a:t>Leveraging Django's templating system, the application dynamically generates HTML templates that vividly present the voting outcomes in an intuitive and visually engaging manner.</a:t>
            </a:r>
          </a:p>
          <a:p>
            <a:pPr marL="285750" indent="-285750">
              <a:buFont typeface="Arial" panose="020B0604020202020204" pitchFamily="34" charset="0"/>
              <a:buChar char="•"/>
            </a:pPr>
            <a:r>
              <a:rPr lang="en-US"/>
              <a:t>Furthermore, the application may utilize charting libraries or custom visualization techniques to elucidate the distribution of votes across different options, offering users valuable insights into the voting process's outcome.</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4">
            <a:extLst>
              <a:ext uri="{FF2B5EF4-FFF2-40B4-BE49-F238E27FC236}">
                <a16:creationId xmlns:a16="http://schemas.microsoft.com/office/drawing/2014/main" id="{7D4D8E4B-3314-576B-77FF-209758E3528F}"/>
              </a:ext>
            </a:extLst>
          </p:cNvPr>
          <p:cNvPicPr>
            <a:picLocks noChangeAspect="1"/>
          </p:cNvPicPr>
          <p:nvPr/>
        </p:nvPicPr>
        <p:blipFill>
          <a:blip r:embed="rId2"/>
          <a:stretch>
            <a:fillRect/>
          </a:stretch>
        </p:blipFill>
        <p:spPr>
          <a:xfrm>
            <a:off x="1719471" y="1437792"/>
            <a:ext cx="5953535" cy="2869164"/>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4" name="TextBox 3">
            <a:extLst>
              <a:ext uri="{FF2B5EF4-FFF2-40B4-BE49-F238E27FC236}">
                <a16:creationId xmlns:a16="http://schemas.microsoft.com/office/drawing/2014/main" id="{2DA8A301-6152-24F3-2A84-202DDCA3BA37}"/>
              </a:ext>
            </a:extLst>
          </p:cNvPr>
          <p:cNvSpPr txBox="1"/>
          <p:nvPr/>
        </p:nvSpPr>
        <p:spPr>
          <a:xfrm>
            <a:off x="1225135" y="1628913"/>
            <a:ext cx="7289855" cy="2677656"/>
          </a:xfrm>
          <a:prstGeom prst="rect">
            <a:avLst/>
          </a:prstGeom>
          <a:noFill/>
        </p:spPr>
        <p:txBody>
          <a:bodyPr wrap="square">
            <a:spAutoFit/>
          </a:bodyPr>
          <a:lstStyle/>
          <a:p>
            <a:r>
              <a:rPr lang="en-US"/>
              <a:t>1.Credibility: The "About Us" page establishes credibility by providing informationabout the organization's history, mission, and team members </a:t>
            </a:r>
            <a:r>
              <a:rPr lang="en-US" altLang="zh-CN"/>
              <a:t>.</a:t>
            </a:r>
          </a:p>
          <a:p>
            <a:endParaRPr lang="en-US" altLang="zh-CN"/>
          </a:p>
          <a:p>
            <a:r>
              <a:rPr lang="en-US"/>
              <a:t>2.Mission and Values: It communicates the organization's mission, values, and objectivesin promoting democratic participation and decision-making.</a:t>
            </a:r>
          </a:p>
          <a:p>
            <a:endParaRPr lang="en-US"/>
          </a:p>
          <a:p>
            <a:r>
              <a:rPr lang="en-US"/>
              <a:t> 3. Community Engagement: The page showcases the organization's commitment tocommunity engagement and empowerment through the voting process, inspiring active participation. </a:t>
            </a:r>
          </a:p>
          <a:p>
            <a:endParaRPr lang="en-US"/>
          </a:p>
          <a:p>
            <a:r>
              <a:rPr lang="en-US"/>
              <a:t>4. Contact Information: Users can easily reach out with questions, feedback, or inquiriesabout the voting application through the contact information provided on the page.</a:t>
            </a:r>
          </a:p>
        </p:txBody>
      </p:sp>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3057201" y="632023"/>
            <a:ext cx="7886430" cy="632649"/>
          </a:xfrm>
        </p:spPr>
        <p:txBody>
          <a:bodyPr/>
          <a:lstStyle/>
          <a:p>
            <a:pPr algn="ctr"/>
            <a:r>
              <a:rPr lang="en-US" b="1" dirty="0"/>
              <a:t>Service-Page</a:t>
            </a:r>
          </a:p>
        </p:txBody>
      </p:sp>
      <p:sp>
        <p:nvSpPr>
          <p:cNvPr id="4" name="TextBox 3">
            <a:extLst>
              <a:ext uri="{FF2B5EF4-FFF2-40B4-BE49-F238E27FC236}">
                <a16:creationId xmlns:a16="http://schemas.microsoft.com/office/drawing/2014/main" id="{1857F2A4-A966-336E-DDFF-375966F66342}"/>
              </a:ext>
            </a:extLst>
          </p:cNvPr>
          <p:cNvSpPr txBox="1"/>
          <p:nvPr/>
        </p:nvSpPr>
        <p:spPr>
          <a:xfrm>
            <a:off x="755788" y="1814468"/>
            <a:ext cx="4576140" cy="1815882"/>
          </a:xfrm>
          <a:prstGeom prst="rect">
            <a:avLst/>
          </a:prstGeom>
          <a:noFill/>
        </p:spPr>
        <p:txBody>
          <a:bodyPr wrap="square">
            <a:spAutoFit/>
          </a:bodyPr>
          <a:lstStyle/>
          <a:p>
            <a:pPr marL="285750" indent="-285750">
              <a:buFont typeface="Arial" panose="020B0604020202020204" pitchFamily="34" charset="0"/>
              <a:buChar char="•"/>
            </a:pPr>
            <a:r>
              <a:rPr lang="en-US"/>
              <a:t>Header Section</a:t>
            </a:r>
          </a:p>
          <a:p>
            <a:pPr marL="285750" indent="-285750">
              <a:buFont typeface="Arial" panose="020B0604020202020204" pitchFamily="34" charset="0"/>
              <a:buChar char="•"/>
            </a:pPr>
            <a:r>
              <a:rPr lang="en-US"/>
              <a:t>Introduction section </a:t>
            </a:r>
          </a:p>
          <a:p>
            <a:pPr marL="285750" indent="-285750">
              <a:buFont typeface="Arial" panose="020B0604020202020204" pitchFamily="34" charset="0"/>
              <a:buChar char="•"/>
            </a:pPr>
            <a:r>
              <a:rPr lang="en-US"/>
              <a:t>User Services</a:t>
            </a:r>
          </a:p>
          <a:p>
            <a:pPr marL="285750" indent="-285750">
              <a:buFont typeface="Arial" panose="020B0604020202020204" pitchFamily="34" charset="0"/>
              <a:buChar char="•"/>
            </a:pPr>
            <a:r>
              <a:rPr lang="en-US"/>
              <a:t>Administrator Services </a:t>
            </a:r>
          </a:p>
          <a:p>
            <a:pPr marL="285750" indent="-285750">
              <a:buFont typeface="Arial" panose="020B0604020202020204" pitchFamily="34" charset="0"/>
              <a:buChar char="•"/>
            </a:pPr>
            <a:r>
              <a:rPr lang="en-US"/>
              <a:t>Organizational Services</a:t>
            </a:r>
          </a:p>
          <a:p>
            <a:pPr marL="285750" indent="-285750">
              <a:buFont typeface="Arial" panose="020B0604020202020204" pitchFamily="34" charset="0"/>
              <a:buChar char="•"/>
            </a:pPr>
            <a:r>
              <a:rPr lang="en-US"/>
              <a:t>Technical Services</a:t>
            </a:r>
          </a:p>
          <a:p>
            <a:pPr marL="285750" indent="-285750">
              <a:buFont typeface="Arial" panose="020B0604020202020204" pitchFamily="34" charset="0"/>
              <a:buChar char="•"/>
            </a:pPr>
            <a:r>
              <a:rPr lang="en-US"/>
              <a:t>Consulting Services</a:t>
            </a:r>
          </a:p>
          <a:p>
            <a:pPr marL="285750" indent="-285750">
              <a:buFont typeface="Arial" panose="020B0604020202020204" pitchFamily="34" charset="0"/>
              <a:buChar char="•"/>
            </a:pPr>
            <a:r>
              <a:rPr lang="en-US"/>
              <a:t>Call to Action Services</a:t>
            </a:r>
          </a:p>
        </p:txBody>
      </p:sp>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2656875" y="588249"/>
            <a:ext cx="7886430" cy="624183"/>
          </a:xfrm>
        </p:spPr>
        <p:txBody>
          <a:bodyPr/>
          <a:lstStyle/>
          <a:p>
            <a:pPr algn="ctr"/>
            <a:r>
              <a:rPr lang="en-US" b="1"/>
              <a:t>Departments-Page</a:t>
            </a:r>
          </a:p>
        </p:txBody>
      </p:sp>
      <p:sp>
        <p:nvSpPr>
          <p:cNvPr id="4" name="TextBox 3">
            <a:extLst>
              <a:ext uri="{FF2B5EF4-FFF2-40B4-BE49-F238E27FC236}">
                <a16:creationId xmlns:a16="http://schemas.microsoft.com/office/drawing/2014/main" id="{4B70406D-9865-7924-5A77-EC77F2B391D8}"/>
              </a:ext>
            </a:extLst>
          </p:cNvPr>
          <p:cNvSpPr txBox="1"/>
          <p:nvPr/>
        </p:nvSpPr>
        <p:spPr>
          <a:xfrm>
            <a:off x="1100898" y="1771531"/>
            <a:ext cx="4576140" cy="1600438"/>
          </a:xfrm>
          <a:prstGeom prst="rect">
            <a:avLst/>
          </a:prstGeom>
          <a:noFill/>
        </p:spPr>
        <p:txBody>
          <a:bodyPr wrap="square">
            <a:spAutoFit/>
          </a:bodyPr>
          <a:lstStyle/>
          <a:p>
            <a:r>
              <a:rPr lang="en-US"/>
              <a:t>Header Section </a:t>
            </a:r>
          </a:p>
          <a:p>
            <a:r>
              <a:rPr lang="en-US"/>
              <a:t>● Introduction Section </a:t>
            </a:r>
          </a:p>
          <a:p>
            <a:r>
              <a:rPr lang="en-US"/>
              <a:t>● Department Listings </a:t>
            </a:r>
          </a:p>
          <a:p>
            <a:r>
              <a:rPr lang="en-US"/>
              <a:t>● Department Details </a:t>
            </a:r>
          </a:p>
          <a:p>
            <a:r>
              <a:rPr lang="en-US"/>
              <a:t>● Key Personnel </a:t>
            </a:r>
          </a:p>
          <a:p>
            <a:r>
              <a:rPr lang="en-US"/>
              <a:t>● Collaboration Opportunities</a:t>
            </a:r>
          </a:p>
          <a:p>
            <a:r>
              <a:rPr lang="en-US"/>
              <a:t>● Footer Section</a:t>
            </a:r>
          </a:p>
        </p:txBody>
      </p:sp>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5" name="Picture 4">
            <a:extLst>
              <a:ext uri="{FF2B5EF4-FFF2-40B4-BE49-F238E27FC236}">
                <a16:creationId xmlns:a16="http://schemas.microsoft.com/office/drawing/2014/main" id="{DFB98CF0-19B2-BD86-F338-202A16B36D8F}"/>
              </a:ext>
            </a:extLst>
          </p:cNvPr>
          <p:cNvPicPr>
            <a:picLocks noChangeAspect="1"/>
          </p:cNvPicPr>
          <p:nvPr/>
        </p:nvPicPr>
        <p:blipFill>
          <a:blip r:embed="rId2"/>
          <a:stretch>
            <a:fillRect/>
          </a:stretch>
        </p:blipFill>
        <p:spPr>
          <a:xfrm>
            <a:off x="2283704" y="1945316"/>
            <a:ext cx="4576141" cy="1556561"/>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3AFE1442-DD47-988C-BA41-BC46A1586178}"/>
              </a:ext>
            </a:extLst>
          </p:cNvPr>
          <p:cNvSpPr txBox="1"/>
          <p:nvPr/>
        </p:nvSpPr>
        <p:spPr>
          <a:xfrm>
            <a:off x="806864" y="1267649"/>
            <a:ext cx="6716506" cy="2893100"/>
          </a:xfrm>
          <a:prstGeom prst="rect">
            <a:avLst/>
          </a:prstGeom>
          <a:noFill/>
        </p:spPr>
        <p:txBody>
          <a:bodyPr wrap="square">
            <a:spAutoFit/>
          </a:bodyPr>
          <a:lstStyle/>
          <a:p>
            <a:pPr marL="285750" indent="-285750">
              <a:buFont typeface="Arial" panose="020B0604020202020204" pitchFamily="34" charset="0"/>
              <a:buChar char="•"/>
            </a:pPr>
            <a:r>
              <a:rPr lang="en-US" b="0" i="0">
                <a:solidFill>
                  <a:srgbClr val="0D0D0D"/>
                </a:solidFill>
                <a:effectLst/>
                <a:latin typeface="Söhne"/>
              </a:rPr>
              <a:t>Utilize machine learning algorithms to analyze voting data, predict future trends, and provide personalized recommendations for users based on their voting history and preferences</a:t>
            </a:r>
          </a:p>
          <a:p>
            <a:pPr marL="285750" indent="-285750">
              <a:buFont typeface="Arial" panose="020B0604020202020204" pitchFamily="34" charset="0"/>
              <a:buChar char="•"/>
            </a:pPr>
            <a:endParaRPr lang="en-US">
              <a:solidFill>
                <a:srgbClr val="0D0D0D"/>
              </a:solidFill>
              <a:latin typeface="Söhne"/>
            </a:endParaRPr>
          </a:p>
          <a:p>
            <a:pPr marL="285750" indent="-285750">
              <a:buFont typeface="Arial" panose="020B0604020202020204" pitchFamily="34" charset="0"/>
              <a:buChar char="•"/>
            </a:pPr>
            <a:r>
              <a:rPr lang="en-US" b="0" i="0">
                <a:solidFill>
                  <a:srgbClr val="0D0D0D"/>
                </a:solidFill>
                <a:effectLst/>
                <a:latin typeface="Söhne"/>
              </a:rPr>
              <a:t>Extend the voting application's reach by developing native mobile apps for iOS and Android platforms, offering a seamless and optimized experience for mobile users.</a:t>
            </a:r>
          </a:p>
          <a:p>
            <a:pPr marL="285750" indent="-285750">
              <a:buFont typeface="Arial" panose="020B0604020202020204" pitchFamily="34" charset="0"/>
              <a:buChar char="•"/>
            </a:pPr>
            <a:endParaRPr lang="en-US" b="0" i="0">
              <a:solidFill>
                <a:srgbClr val="0D0D0D"/>
              </a:solidFill>
              <a:effectLst/>
              <a:latin typeface="Söhne"/>
            </a:endParaRPr>
          </a:p>
          <a:p>
            <a:pPr marL="285750" indent="-285750">
              <a:buFont typeface="Arial" panose="020B0604020202020204" pitchFamily="34" charset="0"/>
              <a:buChar char="•"/>
            </a:pPr>
            <a:r>
              <a:rPr lang="en-US" b="0" i="0">
                <a:solidFill>
                  <a:srgbClr val="0D0D0D"/>
                </a:solidFill>
                <a:effectLst/>
                <a:latin typeface="Söhne"/>
              </a:rPr>
              <a:t>Explore integrating blockchain technology to enhance the transparency, security, and integrity of the voting process, ensuring that votes are immutable and tamper-proof.</a:t>
            </a:r>
          </a:p>
          <a:p>
            <a:pPr marL="285750" indent="-285750">
              <a:buFont typeface="Arial" panose="020B0604020202020204" pitchFamily="34" charset="0"/>
              <a:buChar char="•"/>
            </a:pPr>
            <a:endParaRPr lang="en-US" b="0" i="0">
              <a:solidFill>
                <a:srgbClr val="0D0D0D"/>
              </a:solidFill>
              <a:effectLst/>
              <a:latin typeface="Söhne"/>
            </a:endParaRPr>
          </a:p>
          <a:p>
            <a:pPr marL="285750" indent="-285750">
              <a:buFont typeface="Arial" panose="020B0604020202020204" pitchFamily="34" charset="0"/>
              <a:buChar char="•"/>
            </a:pPr>
            <a:r>
              <a:rPr lang="en-US" b="0" i="0">
                <a:solidFill>
                  <a:srgbClr val="0D0D0D"/>
                </a:solidFill>
                <a:effectLst/>
                <a:latin typeface="Söhne"/>
              </a:rPr>
              <a:t>Implement comprehensive reporting functionalities for administrators to generate detailed reports on voting patterns, demographics, and trends. This could include visualizations such as charts and graphs.</a:t>
            </a:r>
            <a:endParaRPr lang="en-US"/>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56516EFD-BB71-F809-BAC4-03D36C793A8F}"/>
              </a:ext>
            </a:extLst>
          </p:cNvPr>
          <p:cNvSpPr txBox="1"/>
          <p:nvPr/>
        </p:nvSpPr>
        <p:spPr>
          <a:xfrm>
            <a:off x="1341267" y="1239713"/>
            <a:ext cx="7257332" cy="2031325"/>
          </a:xfrm>
          <a:prstGeom prst="rect">
            <a:avLst/>
          </a:prstGeom>
          <a:noFill/>
        </p:spPr>
        <p:txBody>
          <a:bodyPr wrap="square">
            <a:spAutoFit/>
          </a:bodyPr>
          <a:lstStyle/>
          <a:p>
            <a:r>
              <a:rPr lang="en-US" dirty="0"/>
              <a:t>In conclusion, using Django for a voting web application offers a robust and reliable framework for implementing democratic processes online. Despite potential complexities and challenges, Django provides numerous advantages, including security, scalability, customization, and community support. By leveraging Django's features and ecosystem, developers can create user-friendly and secure voting platforms that facilitate democratic engagement and decision-making in a digital environment. </a:t>
            </a:r>
            <a:r>
              <a:rPr lang="en-US"/>
              <a:t>With careful planning, implementation, and maintenance, a voting web application using Django can effectively serve its purpose while providing a seamless and intuitive experience for administrators and participants alike.</a:t>
            </a:r>
            <a:endParaRPr lang="en-US" dirty="0"/>
          </a:p>
        </p:txBody>
      </p:sp>
      <p:sp>
        <p:nvSpPr>
          <p:cNvPr id="7" name="TextBox 6">
            <a:extLst>
              <a:ext uri="{FF2B5EF4-FFF2-40B4-BE49-F238E27FC236}">
                <a16:creationId xmlns:a16="http://schemas.microsoft.com/office/drawing/2014/main" id="{258A56E3-D635-4124-8722-2CE026F62F2A}"/>
              </a:ext>
            </a:extLst>
          </p:cNvPr>
          <p:cNvSpPr txBox="1"/>
          <p:nvPr/>
        </p:nvSpPr>
        <p:spPr>
          <a:xfrm>
            <a:off x="1138068" y="1184027"/>
            <a:ext cx="7257332" cy="307777"/>
          </a:xfrm>
          <a:prstGeom prst="rect">
            <a:avLst/>
          </a:prstGeom>
          <a:noFill/>
        </p:spPr>
        <p:txBody>
          <a:bodyPr wrap="square">
            <a:spAutoFit/>
          </a:bodyPr>
          <a:lstStyle/>
          <a:p>
            <a:endParaRPr lang="en-US" dirty="0"/>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altLang="zh-CN" sz="1600" b="1">
                <a:latin typeface="+mj-lt"/>
              </a:rPr>
              <a:t>Voting</a:t>
            </a:r>
            <a:r>
              <a:rPr lang="en-US" sz="1600" b="1">
                <a:latin typeface="+mj-lt"/>
              </a:rPr>
              <a:t> </a:t>
            </a:r>
            <a:r>
              <a:rPr lang="en-US" sz="1600" b="1" dirty="0">
                <a:latin typeface="+mj-lt"/>
              </a:rPr>
              <a:t>Web Application </a:t>
            </a:r>
            <a:r>
              <a:rPr lang="en-US" sz="1600" b="1">
                <a:latin typeface="+mj-lt"/>
              </a:rPr>
              <a:t>using Django </a:t>
            </a:r>
            <a:r>
              <a:rPr lang="en-US" sz="1600" b="1" dirty="0">
                <a:latin typeface="+mj-lt"/>
              </a:rPr>
              <a:t>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786852"/>
            <a:ext cx="8883207" cy="28379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a:extLst>
              <a:ext uri="{FF2B5EF4-FFF2-40B4-BE49-F238E27FC236}">
                <a16:creationId xmlns:a16="http://schemas.microsoft.com/office/drawing/2014/main" id="{0A5B36D6-2979-AED1-9F01-60609F11FC53}"/>
              </a:ext>
            </a:extLst>
          </p:cNvPr>
          <p:cNvSpPr txBox="1"/>
          <p:nvPr/>
        </p:nvSpPr>
        <p:spPr>
          <a:xfrm>
            <a:off x="683715" y="1528842"/>
            <a:ext cx="7887003" cy="1384995"/>
          </a:xfrm>
          <a:prstGeom prst="rect">
            <a:avLst/>
          </a:prstGeom>
          <a:noFill/>
        </p:spPr>
        <p:txBody>
          <a:bodyPr wrap="square">
            <a:spAutoFit/>
          </a:bodyPr>
          <a:lstStyle/>
          <a:p>
            <a:r>
              <a:rPr lang="en-US" dirty="0"/>
              <a:t>A voting web application using Django would be a platform where users can participate in various types of voting processes online. Users can create polls, vote on existing polls, view results, and potentially engage in discussions related to the topics of the polls. The application would likely include features such as user authentication, allowing only registered users to vote, and ensuring the security and integrity of the voting process. Overall, it provides a convenient and efficient way for users to engage in democratic decision-making or opinion gathering online.</a:t>
            </a:r>
          </a:p>
        </p:txBody>
      </p:sp>
    </p:spTree>
    <p:extLst>
      <p:ext uri="{BB962C8B-B14F-4D97-AF65-F5344CB8AC3E}">
        <p14:creationId xmlns:p14="http://schemas.microsoft.com/office/powerpoint/2010/main" val="4088056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737347"/>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AA988E8C-FEC4-C0EF-BD38-4332B326FA22}"/>
              </a:ext>
            </a:extLst>
          </p:cNvPr>
          <p:cNvSpPr txBox="1"/>
          <p:nvPr/>
        </p:nvSpPr>
        <p:spPr>
          <a:xfrm>
            <a:off x="346572" y="1059610"/>
            <a:ext cx="8658776" cy="307777"/>
          </a:xfrm>
          <a:prstGeom prst="rect">
            <a:avLst/>
          </a:prstGeom>
          <a:noFill/>
        </p:spPr>
        <p:txBody>
          <a:bodyPr wrap="square">
            <a:spAutoFit/>
          </a:bodyPr>
          <a:lstStyle/>
          <a:p>
            <a:pPr algn="l"/>
            <a:endParaRPr lang="en-US" b="0" i="0">
              <a:solidFill>
                <a:srgbClr val="000000"/>
              </a:solidFill>
              <a:effectLst/>
              <a:latin typeface="Söhne"/>
            </a:endParaRPr>
          </a:p>
        </p:txBody>
      </p:sp>
      <p:sp>
        <p:nvSpPr>
          <p:cNvPr id="7" name="TextBox 6">
            <a:extLst>
              <a:ext uri="{FF2B5EF4-FFF2-40B4-BE49-F238E27FC236}">
                <a16:creationId xmlns:a16="http://schemas.microsoft.com/office/drawing/2014/main" id="{615F203C-1AB8-A106-026D-C7E9FF8BC1FF}"/>
              </a:ext>
            </a:extLst>
          </p:cNvPr>
          <p:cNvSpPr txBox="1"/>
          <p:nvPr/>
        </p:nvSpPr>
        <p:spPr>
          <a:xfrm>
            <a:off x="865188" y="1537802"/>
            <a:ext cx="7082320" cy="1384995"/>
          </a:xfrm>
          <a:prstGeom prst="rect">
            <a:avLst/>
          </a:prstGeom>
          <a:noFill/>
        </p:spPr>
        <p:txBody>
          <a:bodyPr wrap="square">
            <a:spAutoFit/>
          </a:bodyPr>
          <a:lstStyle/>
          <a:p>
            <a:pPr marL="285750" indent="-285750">
              <a:buFont typeface="Arial" panose="020B0604020202020204" pitchFamily="34" charset="0"/>
              <a:buChar char="•"/>
            </a:pPr>
            <a:r>
              <a:rPr lang="en-US" dirty="0"/>
              <a:t>The problem statement for a voting web application using Django would involve addressing the need for a secure, user-friendly platform for conducting online polls and elections. This includes ensuring user authentication, preventing fraud or manipulation of votes, and providing an intuitive interface for both administrators and participants. The goal is to create a reliable and accessible platform that fosters democratic participation and decision-making in a digital environment.</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FF944-CCE3-5938-EB5E-E684B806FB50}"/>
              </a:ext>
            </a:extLst>
          </p:cNvPr>
          <p:cNvSpPr>
            <a:spLocks noGrp="1"/>
          </p:cNvSpPr>
          <p:nvPr>
            <p:ph type="title"/>
          </p:nvPr>
        </p:nvSpPr>
        <p:spPr>
          <a:xfrm>
            <a:off x="44865" y="869674"/>
            <a:ext cx="3760582" cy="207066"/>
          </a:xfrm>
        </p:spPr>
        <p:txBody>
          <a:bodyPr/>
          <a:lstStyle/>
          <a:p>
            <a:r>
              <a:rPr lang="en-US" altLang="zh-CN" sz="1800" b="1">
                <a:solidFill>
                  <a:srgbClr val="213164"/>
                </a:solidFill>
              </a:rPr>
              <a:t>Project Overview </a:t>
            </a:r>
            <a:endParaRPr lang="en-US" sz="1800" b="1">
              <a:solidFill>
                <a:srgbClr val="213164"/>
              </a:solidFill>
            </a:endParaRPr>
          </a:p>
        </p:txBody>
      </p:sp>
      <p:sp>
        <p:nvSpPr>
          <p:cNvPr id="7" name="TextBox 6">
            <a:extLst>
              <a:ext uri="{FF2B5EF4-FFF2-40B4-BE49-F238E27FC236}">
                <a16:creationId xmlns:a16="http://schemas.microsoft.com/office/drawing/2014/main" id="{19E386D4-8669-179F-E5DE-116BB4540074}"/>
              </a:ext>
            </a:extLst>
          </p:cNvPr>
          <p:cNvSpPr txBox="1"/>
          <p:nvPr/>
        </p:nvSpPr>
        <p:spPr>
          <a:xfrm>
            <a:off x="814963" y="1076740"/>
            <a:ext cx="7050569" cy="397031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D0D0D"/>
                </a:solidFill>
                <a:latin typeface="Söhne"/>
              </a:rPr>
              <a:t>A voting web application using Django aims to provide a robust platform for conducting online polls and elections. It will allow users to create, manage, and participate in various types of voting processes securely. The application will include features such as user authentication, ensuring only authorized users can vote, and implementing measures to prevent fraud or manipulation of votes. Additionally, it will offer an intuitive interface for administrators to manage polls and for participants to cast their votes conveniently. Overall, the project seeks to facilitate democratic engagement and decision-making in a digital format.</a:t>
            </a:r>
            <a:endParaRPr lang="en-US" b="0" i="0" dirty="0">
              <a:solidFill>
                <a:srgbClr val="0D0D0D"/>
              </a:solidFill>
              <a:effectLst/>
              <a:latin typeface="Söhne"/>
            </a:endParaRPr>
          </a:p>
          <a:p>
            <a:pPr marL="285750" indent="-285750" algn="l">
              <a:buFont typeface="Arial" panose="020B0604020202020204" pitchFamily="34" charset="0"/>
              <a:buChar char="•"/>
            </a:pPr>
            <a:r>
              <a:rPr lang="en-US" altLang="zh-CN" b="0" i="0" dirty="0">
                <a:solidFill>
                  <a:srgbClr val="0D0D0D"/>
                </a:solidFill>
                <a:effectLst/>
                <a:latin typeface="Söhne"/>
              </a:rPr>
              <a:t>Project setup</a:t>
            </a:r>
          </a:p>
          <a:p>
            <a:pPr marL="285750" indent="-285750" algn="l">
              <a:buFont typeface="Arial" panose="020B0604020202020204" pitchFamily="34" charset="0"/>
              <a:buChar char="•"/>
            </a:pPr>
            <a:r>
              <a:rPr lang="en-US" altLang="zh-CN" b="0" i="0" dirty="0">
                <a:solidFill>
                  <a:srgbClr val="0D0D0D"/>
                </a:solidFill>
                <a:effectLst/>
                <a:latin typeface="Söhne"/>
              </a:rPr>
              <a:t>App creation </a:t>
            </a:r>
          </a:p>
          <a:p>
            <a:pPr marL="285750" indent="-285750" algn="l">
              <a:buFont typeface="Arial" panose="020B0604020202020204" pitchFamily="34" charset="0"/>
              <a:buChar char="•"/>
            </a:pPr>
            <a:r>
              <a:rPr lang="en-US" altLang="zh-CN" dirty="0">
                <a:solidFill>
                  <a:srgbClr val="0D0D0D"/>
                </a:solidFill>
                <a:latin typeface="Söhne"/>
              </a:rPr>
              <a:t>Database</a:t>
            </a:r>
            <a:r>
              <a:rPr lang="en-US" altLang="zh-CN" b="0" i="0" dirty="0">
                <a:solidFill>
                  <a:srgbClr val="0D0D0D"/>
                </a:solidFill>
                <a:effectLst/>
                <a:latin typeface="Söhne"/>
              </a:rPr>
              <a:t> models</a:t>
            </a:r>
          </a:p>
          <a:p>
            <a:pPr marL="285750" indent="-285750" algn="l">
              <a:buFont typeface="Arial" panose="020B0604020202020204" pitchFamily="34" charset="0"/>
              <a:buChar char="•"/>
            </a:pPr>
            <a:r>
              <a:rPr lang="en-US" altLang="zh-CN" b="0" i="0" dirty="0">
                <a:solidFill>
                  <a:srgbClr val="0D0D0D"/>
                </a:solidFill>
                <a:effectLst/>
                <a:latin typeface="Söhne"/>
              </a:rPr>
              <a:t>Admin interfaces</a:t>
            </a:r>
          </a:p>
          <a:p>
            <a:pPr marL="285750" indent="-285750" algn="l">
              <a:buFont typeface="Arial" panose="020B0604020202020204" pitchFamily="34" charset="0"/>
              <a:buChar char="•"/>
            </a:pPr>
            <a:r>
              <a:rPr lang="en-US" altLang="zh-CN" b="0" i="0" dirty="0">
                <a:solidFill>
                  <a:srgbClr val="0D0D0D"/>
                </a:solidFill>
                <a:effectLst/>
                <a:latin typeface="Söhne"/>
              </a:rPr>
              <a:t>User authentication</a:t>
            </a:r>
          </a:p>
          <a:p>
            <a:pPr marL="285750" indent="-285750" algn="l">
              <a:buFont typeface="Arial" panose="020B0604020202020204" pitchFamily="34" charset="0"/>
              <a:buChar char="•"/>
            </a:pPr>
            <a:r>
              <a:rPr lang="en-US" altLang="zh-CN" dirty="0">
                <a:solidFill>
                  <a:srgbClr val="0D0D0D"/>
                </a:solidFill>
                <a:latin typeface="Söhne"/>
              </a:rPr>
              <a:t>Poll creation</a:t>
            </a:r>
          </a:p>
          <a:p>
            <a:pPr marL="285750" indent="-285750" algn="l">
              <a:buFont typeface="Arial" panose="020B0604020202020204" pitchFamily="34" charset="0"/>
              <a:buChar char="•"/>
            </a:pPr>
            <a:r>
              <a:rPr lang="en-US" altLang="zh-CN" dirty="0">
                <a:solidFill>
                  <a:srgbClr val="0D0D0D"/>
                </a:solidFill>
                <a:latin typeface="Söhne"/>
              </a:rPr>
              <a:t>Voting and results display</a:t>
            </a:r>
            <a:endParaRPr lang="en-US" altLang="zh-CN" b="0" i="0" dirty="0">
              <a:solidFill>
                <a:srgbClr val="0D0D0D"/>
              </a:solidFill>
              <a:effectLst/>
              <a:latin typeface="Söhne"/>
            </a:endParaRPr>
          </a:p>
          <a:p>
            <a:pPr marL="285750" indent="-285750" algn="l">
              <a:buFont typeface="Arial" panose="020B0604020202020204" pitchFamily="34" charset="0"/>
              <a:buChar char="•"/>
            </a:pPr>
            <a:r>
              <a:rPr lang="en-US" altLang="zh-CN" b="0" i="0" dirty="0">
                <a:solidFill>
                  <a:srgbClr val="0D0D0D"/>
                </a:solidFill>
                <a:effectLst/>
                <a:latin typeface="Söhne"/>
              </a:rPr>
              <a:t>Front end design</a:t>
            </a:r>
            <a:r>
              <a:rPr lang="zh-CN" altLang="en-US" b="0" i="0" dirty="0">
                <a:solidFill>
                  <a:srgbClr val="0D0D0D"/>
                </a:solidFill>
                <a:effectLst/>
                <a:latin typeface="Söhne"/>
              </a:rPr>
              <a:t> </a:t>
            </a:r>
            <a:r>
              <a:rPr lang="en-US" altLang="zh-CN" b="0" i="0" dirty="0">
                <a:solidFill>
                  <a:srgbClr val="0D0D0D"/>
                </a:solidFill>
                <a:effectLst/>
                <a:latin typeface="Söhne"/>
              </a:rPr>
              <a:t>and </a:t>
            </a:r>
            <a:r>
              <a:rPr lang="en-US" altLang="zh-CN" dirty="0">
                <a:solidFill>
                  <a:srgbClr val="0D0D0D"/>
                </a:solidFill>
                <a:latin typeface="Söhne"/>
              </a:rPr>
              <a:t>URL</a:t>
            </a:r>
            <a:r>
              <a:rPr lang="zh-CN" altLang="en-US" dirty="0">
                <a:solidFill>
                  <a:srgbClr val="0D0D0D"/>
                </a:solidFill>
                <a:latin typeface="Söhne"/>
              </a:rPr>
              <a:t> </a:t>
            </a:r>
            <a:r>
              <a:rPr lang="en-US" altLang="zh-CN" dirty="0">
                <a:solidFill>
                  <a:srgbClr val="0D0D0D"/>
                </a:solidFill>
                <a:latin typeface="Söhne"/>
              </a:rPr>
              <a:t>routing</a:t>
            </a:r>
          </a:p>
          <a:p>
            <a:pPr marL="285750" indent="-285750" algn="l">
              <a:buFont typeface="Arial" panose="020B0604020202020204" pitchFamily="34" charset="0"/>
              <a:buChar char="•"/>
            </a:pPr>
            <a:r>
              <a:rPr lang="en-US" altLang="zh-CN" dirty="0">
                <a:solidFill>
                  <a:srgbClr val="0D0D0D"/>
                </a:solidFill>
                <a:latin typeface="Söhne"/>
              </a:rPr>
              <a:t>Testing and deployment</a:t>
            </a:r>
          </a:p>
          <a:p>
            <a:pPr marL="285750" indent="-285750" algn="l">
              <a:buFont typeface="Arial" panose="020B0604020202020204" pitchFamily="34" charset="0"/>
              <a:buChar char="•"/>
            </a:pPr>
            <a:endParaRPr lang="en-US" b="0" i="0" dirty="0">
              <a:solidFill>
                <a:srgbClr val="0D0D0D"/>
              </a:solidFill>
              <a:effectLst/>
              <a:latin typeface="Söhne"/>
            </a:endParaRPr>
          </a:p>
        </p:txBody>
      </p:sp>
    </p:spTree>
    <p:extLst>
      <p:ext uri="{BB962C8B-B14F-4D97-AF65-F5344CB8AC3E}">
        <p14:creationId xmlns:p14="http://schemas.microsoft.com/office/powerpoint/2010/main" val="1467642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686658" y="1467357"/>
            <a:ext cx="8033640" cy="1600438"/>
          </a:xfrm>
          <a:prstGeom prst="rect">
            <a:avLst/>
          </a:prstGeom>
          <a:noFill/>
        </p:spPr>
        <p:txBody>
          <a:bodyPr wrap="square">
            <a:spAutoFit/>
          </a:bodyPr>
          <a:lstStyle/>
          <a:p>
            <a:r>
              <a:rPr lang="en-US">
                <a:solidFill>
                  <a:srgbClr val="374151"/>
                </a:solidFill>
                <a:latin typeface="Times New Roman" panose="02020603050405020304" pitchFamily="18" charset="0"/>
                <a:cs typeface="Times New Roman" panose="02020603050405020304" pitchFamily="18" charset="0"/>
              </a:rPr>
              <a:t>The proposed solution for the voting web application using Django involves creating a secure and user-friendly platform where users can participate in online polls and elections. The solution will include robust user authentication mechanisms to ensure the integrity of the voting process. It will provide an intuitive interface for creating, managing, and participating in polls, with features such as real-time vote tracking and result visualization. Additionally, the solution will implement measures to prevent fraud and ensure the confidentiality of votes. Overall, it aims to offer a reliable and accessible platform for democratic engagement in a digital environment.</a:t>
            </a: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a:extLst>
              <a:ext uri="{FF2B5EF4-FFF2-40B4-BE49-F238E27FC236}">
                <a16:creationId xmlns:a16="http://schemas.microsoft.com/office/drawing/2014/main" id="{45EBEB4F-DC86-2264-B0CB-A5BF43CF4E24}"/>
              </a:ext>
            </a:extLst>
          </p:cNvPr>
          <p:cNvSpPr txBox="1"/>
          <p:nvPr/>
        </p:nvSpPr>
        <p:spPr>
          <a:xfrm>
            <a:off x="274119" y="971312"/>
            <a:ext cx="7790373" cy="2677656"/>
          </a:xfrm>
          <a:prstGeom prst="rect">
            <a:avLst/>
          </a:prstGeom>
          <a:noFill/>
        </p:spPr>
        <p:txBody>
          <a:bodyPr wrap="square">
            <a:spAutoFit/>
          </a:bodyPr>
          <a:lstStyle/>
          <a:p>
            <a:r>
              <a:rPr lang="en-US" b="0" i="0" dirty="0">
                <a:solidFill>
                  <a:srgbClr val="0D0D0D"/>
                </a:solidFill>
                <a:effectLst/>
                <a:latin typeface="Söhne"/>
              </a:rPr>
              <a:t>Advantages:</a:t>
            </a:r>
          </a:p>
          <a:p>
            <a:pPr marL="285750" indent="-285750">
              <a:buFont typeface="Arial" panose="020B0604020202020204" pitchFamily="34" charset="0"/>
              <a:buChar char="•"/>
            </a:pPr>
            <a:endParaRPr lang="en-US" b="0" i="0" dirty="0">
              <a:solidFill>
                <a:srgbClr val="0D0D0D"/>
              </a:solidFill>
              <a:effectLst/>
              <a:latin typeface="Söhne"/>
            </a:endParaRPr>
          </a:p>
          <a:p>
            <a:pPr marL="285750" indent="-285750">
              <a:buFont typeface="Arial" panose="020B0604020202020204" pitchFamily="34" charset="0"/>
              <a:buChar char="•"/>
            </a:pPr>
            <a:r>
              <a:rPr lang="en-US" b="0" i="0" dirty="0">
                <a:solidFill>
                  <a:srgbClr val="0D0D0D"/>
                </a:solidFill>
                <a:effectLst/>
                <a:latin typeface="Arial MT"/>
              </a:rPr>
              <a:t>Django's ORM simplifies database interactions by abstracting away the need to write SQL queries directly, making database operations more intuitive and less error-prone</a:t>
            </a:r>
            <a:r>
              <a:rPr lang="en-US" altLang="zh-CN" b="0" i="0" dirty="0">
                <a:solidFill>
                  <a:srgbClr val="0D0D0D"/>
                </a:solidFill>
                <a:effectLst/>
                <a:latin typeface="Arial MT"/>
              </a:rPr>
              <a:t>.</a:t>
            </a:r>
          </a:p>
          <a:p>
            <a:pPr marL="285750" indent="-285750">
              <a:buFont typeface="Arial" panose="020B0604020202020204" pitchFamily="34" charset="0"/>
              <a:buChar char="•"/>
            </a:pPr>
            <a:endParaRPr lang="en-US" b="0" i="0" dirty="0">
              <a:solidFill>
                <a:srgbClr val="0D0D0D"/>
              </a:solidFill>
              <a:effectLst/>
              <a:latin typeface="Arial MT"/>
            </a:endParaRPr>
          </a:p>
          <a:p>
            <a:pPr marL="285750" indent="-285750">
              <a:buFont typeface="Arial" panose="020B0604020202020204" pitchFamily="34" charset="0"/>
              <a:buChar char="•"/>
            </a:pPr>
            <a:r>
              <a:rPr lang="en-US" b="0" i="0" dirty="0">
                <a:solidFill>
                  <a:srgbClr val="0D0D0D"/>
                </a:solidFill>
                <a:effectLst/>
                <a:latin typeface="Arial MT"/>
              </a:rPr>
              <a:t>Django is versatile and can be used to build a wide range of web applications, from simple blogs to complex e-commerce platforms, including voting systems.</a:t>
            </a:r>
          </a:p>
          <a:p>
            <a:r>
              <a:rPr lang="en-US" dirty="0">
                <a:latin typeface="Arial MT"/>
              </a:rPr>
              <a:t>Security: Django provides built-in security features that help protect against common web vulnerabilities, ensuring the integrity of the voting process.</a:t>
            </a:r>
          </a:p>
          <a:p>
            <a:r>
              <a:rPr lang="en-US" dirty="0">
                <a:latin typeface="Arial MT"/>
              </a:rPr>
              <a:t>Scalability: Django's scalability allows the application to handle large numbers of users and votes efficiently, making it suitable for various scales of elections or polls.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36387" y="711418"/>
            <a:ext cx="8017933" cy="786754"/>
          </a:xfrm>
          <a:prstGeom prst="rect">
            <a:avLst/>
          </a:prstGeom>
          <a:noFill/>
        </p:spPr>
        <p:txBody>
          <a:bodyPr wrap="square">
            <a:spAutoFit/>
          </a:bodyPr>
          <a:lstStyle/>
          <a:p>
            <a:pPr marL="457200" lvl="1" algn="l">
              <a:lnSpc>
                <a:spcPct val="150000"/>
              </a:lnSpc>
            </a:pPr>
            <a:r>
              <a:rPr lang="en-US" altLang="zh-CN" sz="1600" b="1" i="0">
                <a:solidFill>
                  <a:srgbClr val="213163"/>
                </a:solidFill>
                <a:effectLst/>
                <a:latin typeface="Times New Roman" panose="02020603050405020304" pitchFamily="18" charset="0"/>
                <a:cs typeface="Times New Roman" panose="02020603050405020304" pitchFamily="18" charset="0"/>
              </a:rPr>
              <a:t>Disadvantages </a:t>
            </a:r>
            <a:endParaRPr lang="en-US" sz="1600" b="1" i="0">
              <a:solidFill>
                <a:srgbClr val="213163"/>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sz="1600" b="1" i="0">
              <a:solidFill>
                <a:srgbClr val="213163"/>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9CCB13A7-0CAB-BCB0-F297-0FA95DA4C02A}"/>
              </a:ext>
            </a:extLst>
          </p:cNvPr>
          <p:cNvSpPr txBox="1"/>
          <p:nvPr/>
        </p:nvSpPr>
        <p:spPr>
          <a:xfrm>
            <a:off x="347290" y="1319684"/>
            <a:ext cx="7682119" cy="289310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Complexity: Django, while powerful, has a learning curve, especially for developers new to the framework. Building a robust voting application may require familiarity with Django's concepts and best practices.</a:t>
            </a:r>
          </a:p>
          <a:p>
            <a:r>
              <a:rPr lang="en-US" dirty="0">
                <a:latin typeface="Arial" panose="020B0604020202020204" pitchFamily="34" charset="0"/>
                <a:cs typeface="Arial" panose="020B0604020202020204" pitchFamily="34" charset="0"/>
              </a:rPr>
              <a:t>Performance overhead: Django's ORM (Object-Relational Mapping) layer may introduce performance overhead, especially for complex queries or high-traffic applications. Careful optimization may be needed to ensure optimal performance.</a:t>
            </a:r>
          </a:p>
          <a:p>
            <a:r>
              <a:rPr lang="en-US" dirty="0">
                <a:latin typeface="Arial" panose="020B0604020202020204" pitchFamily="34" charset="0"/>
                <a:cs typeface="Arial" panose="020B0604020202020204" pitchFamily="34" charset="0"/>
              </a:rPr>
              <a:t>Security vulnerabilities: While Django provides built-in security features, improper implementation or configuration could lead to security vulnerabilities. Regular updates and security audits are necessary to mitigate risks.</a:t>
            </a:r>
            <a:endParaRPr lang="en-US" dirty="0">
              <a:solidFill>
                <a:srgbClr val="0D0D0D"/>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b="0" i="0" dirty="0" err="1">
                <a:solidFill>
                  <a:srgbClr val="0D0D0D"/>
                </a:solidFill>
                <a:effectLst/>
                <a:latin typeface="Arial" panose="020B0604020202020204" pitchFamily="34" charset="0"/>
                <a:cs typeface="Arial" panose="020B0604020202020204" pitchFamily="34" charset="0"/>
              </a:rPr>
              <a:t>Performance:</a:t>
            </a:r>
            <a:r>
              <a:rPr lang="en-US" b="0" i="0" dirty="0" err="1">
                <a:solidFill>
                  <a:srgbClr val="0D0D0D"/>
                </a:solidFill>
                <a:effectLst/>
                <a:latin typeface="Arial" panose="020B0604020202020204" pitchFamily="34" charset="0"/>
                <a:cs typeface="Arial" panose="020B0604020202020204" pitchFamily="34" charset="0"/>
              </a:rPr>
              <a:t>While</a:t>
            </a:r>
            <a:r>
              <a:rPr lang="en-US" b="0" i="0" dirty="0">
                <a:solidFill>
                  <a:srgbClr val="0D0D0D"/>
                </a:solidFill>
                <a:effectLst/>
                <a:latin typeface="Arial" panose="020B0604020202020204" pitchFamily="34" charset="0"/>
                <a:cs typeface="Arial" panose="020B0604020202020204" pitchFamily="34" charset="0"/>
              </a:rPr>
              <a:t> Django is capable of handling high traffic and scaling horizontally, it may not be as performant as some other frameworks or languages in certain use cases. Careful optimization and tuning may be required for applications with particularly demanding performance requirements.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3740264548"/>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a:effectLst/>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3" name="Picture 3">
            <a:extLst>
              <a:ext uri="{FF2B5EF4-FFF2-40B4-BE49-F238E27FC236}">
                <a16:creationId xmlns:a16="http://schemas.microsoft.com/office/drawing/2014/main" id="{8EBCF3D7-F9EA-F67B-1401-5176A88C75D3}"/>
              </a:ext>
            </a:extLst>
          </p:cNvPr>
          <p:cNvPicPr>
            <a:picLocks noChangeAspect="1"/>
          </p:cNvPicPr>
          <p:nvPr/>
        </p:nvPicPr>
        <p:blipFill>
          <a:blip r:embed="rId10"/>
          <a:stretch>
            <a:fillRect/>
          </a:stretch>
        </p:blipFill>
        <p:spPr>
          <a:xfrm>
            <a:off x="2841968" y="3575329"/>
            <a:ext cx="1135672" cy="520489"/>
          </a:xfrm>
          <a:prstGeom prst="rect">
            <a:avLst/>
          </a:prstGeom>
        </p:spPr>
      </p:pic>
      <p:pic>
        <p:nvPicPr>
          <p:cNvPr id="4" name="Picture 7">
            <a:extLst>
              <a:ext uri="{FF2B5EF4-FFF2-40B4-BE49-F238E27FC236}">
                <a16:creationId xmlns:a16="http://schemas.microsoft.com/office/drawing/2014/main" id="{E9B3A484-C572-A989-0D62-6F9088304B91}"/>
              </a:ext>
            </a:extLst>
          </p:cNvPr>
          <p:cNvPicPr>
            <a:picLocks noChangeAspect="1"/>
          </p:cNvPicPr>
          <p:nvPr/>
        </p:nvPicPr>
        <p:blipFill>
          <a:blip r:embed="rId11"/>
          <a:stretch>
            <a:fillRect/>
          </a:stretch>
        </p:blipFill>
        <p:spPr>
          <a:xfrm>
            <a:off x="5781369" y="3921036"/>
            <a:ext cx="1314066" cy="760019"/>
          </a:xfrm>
          <a:prstGeom prst="rect">
            <a:avLst/>
          </a:prstGeom>
        </p:spPr>
      </p:pic>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purl.org/dc/elements/1.1/"/>
    <ds:schemaRef ds:uri="http://schemas.microsoft.com/office/2006/documentManagement/types"/>
    <ds:schemaRef ds:uri="c0fa2617-96bd-425d-8578-e93563fe37c5"/>
    <ds:schemaRef ds:uri="http://purl.org/dc/terms/"/>
    <ds:schemaRef ds:uri="http://schemas.openxmlformats.org/package/2006/metadata/core-properties"/>
    <ds:schemaRef ds:uri="http://purl.org/dc/dcmitype/"/>
    <ds:schemaRef ds:uri="http://schemas.microsoft.com/office/infopath/2007/PartnerControls"/>
    <ds:schemaRef ds:uri="9162bd5b-4ed9-4da3-b376-05204580ba3f"/>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144</TotalTime>
  <Words>1229</Words>
  <Application>Microsoft Office PowerPoint</Application>
  <PresentationFormat>On-screen Show (16:9)</PresentationFormat>
  <Paragraphs>98</Paragraphs>
  <Slides>18</Slides>
  <Notes>9</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7" baseType="lpstr">
      <vt:lpstr>宋体</vt: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 </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Anchana Mariselvam</cp:lastModifiedBy>
  <cp:revision>21</cp:revision>
  <dcterms:modified xsi:type="dcterms:W3CDTF">2024-04-26T22:31:56Z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