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7"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D0D6"/>
    <a:srgbClr val="295D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78" d="100"/>
          <a:sy n="78" d="100"/>
        </p:scale>
        <p:origin x="1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01800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664417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208271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15074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64165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46C7A4-63B4-4378-ADE8-2D56D7543F14}" type="datetimeFigureOut">
              <a:rPr lang="en-IN" smtClean="0"/>
              <a:t>31-08-2024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466917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46C7A4-63B4-4378-ADE8-2D56D7543F14}" type="datetimeFigureOut">
              <a:rPr lang="en-IN" smtClean="0"/>
              <a:t>31-08-2024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176303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52592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75940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A46C7A4-63B4-4378-ADE8-2D56D7543F1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912976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28524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46C7A4-63B4-4378-ADE8-2D56D7543F14}"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915179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46C7A4-63B4-4378-ADE8-2D56D7543F14}"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89376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A46C7A4-63B4-4378-ADE8-2D56D7543F14}" type="datetimeFigureOut">
              <a:rPr lang="en-IN" smtClean="0"/>
              <a:t>31-08-2024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440537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46C7A4-63B4-4378-ADE8-2D56D7543F14}" type="datetimeFigureOut">
              <a:rPr lang="en-IN" smtClean="0"/>
              <a:t>31-08-2024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22324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A46C7A4-63B4-4378-ADE8-2D56D7543F14}" type="datetimeFigureOut">
              <a:rPr lang="en-IN" smtClean="0"/>
              <a:t>31-08-2024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46599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466503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46C7A4-63B4-4378-ADE8-2D56D7543F14}" type="datetimeFigureOut">
              <a:rPr lang="en-IN" smtClean="0"/>
              <a:t>31-08-2024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858B355-509B-4A6B-A848-A220C957C5BA}" type="slidenum">
              <a:rPr lang="en-IN" smtClean="0"/>
              <a:t>‹#›</a:t>
            </a:fld>
            <a:endParaRPr lang="en-IN"/>
          </a:p>
        </p:txBody>
      </p:sp>
    </p:spTree>
    <p:extLst>
      <p:ext uri="{BB962C8B-B14F-4D97-AF65-F5344CB8AC3E}">
        <p14:creationId xmlns:p14="http://schemas.microsoft.com/office/powerpoint/2010/main" val="2906807790"/>
      </p:ext>
    </p:extLst>
  </p:cSld>
  <p:clrMap bg1="dk1" tx1="lt1" bg2="dk2" tx2="lt2" accent1="accent1" accent2="accent2" accent3="accent3" accent4="accent4" accent5="accent5" accent6="accent6" hlink="hlink" folHlink="folHlink"/>
  <p:sldLayoutIdLst>
    <p:sldLayoutId id="2147484348" r:id="rId1"/>
    <p:sldLayoutId id="2147484349" r:id="rId2"/>
    <p:sldLayoutId id="2147484350" r:id="rId3"/>
    <p:sldLayoutId id="2147484351" r:id="rId4"/>
    <p:sldLayoutId id="2147484352" r:id="rId5"/>
    <p:sldLayoutId id="2147484353" r:id="rId6"/>
    <p:sldLayoutId id="2147484354" r:id="rId7"/>
    <p:sldLayoutId id="2147484355" r:id="rId8"/>
    <p:sldLayoutId id="2147484356" r:id="rId9"/>
    <p:sldLayoutId id="2147484357" r:id="rId10"/>
    <p:sldLayoutId id="2147484358" r:id="rId11"/>
    <p:sldLayoutId id="2147484359" r:id="rId12"/>
    <p:sldLayoutId id="2147484360" r:id="rId13"/>
    <p:sldLayoutId id="2147484361" r:id="rId14"/>
    <p:sldLayoutId id="2147484362" r:id="rId15"/>
    <p:sldLayoutId id="2147484363" r:id="rId16"/>
    <p:sldLayoutId id="214748436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AFC6-1D01-61A3-2238-B41019326680}"/>
              </a:ext>
            </a:extLst>
          </p:cNvPr>
          <p:cNvSpPr>
            <a:spLocks noGrp="1"/>
          </p:cNvSpPr>
          <p:nvPr>
            <p:ph type="ctrTitle"/>
          </p:nvPr>
        </p:nvSpPr>
        <p:spPr>
          <a:xfrm>
            <a:off x="619432" y="686388"/>
            <a:ext cx="8246533" cy="2558712"/>
          </a:xfrm>
        </p:spPr>
        <p:txBody>
          <a:bodyPr>
            <a:normAutofit fontScale="90000"/>
          </a:bodyPr>
          <a:lstStyle/>
          <a:p>
            <a:r>
              <a:rPr lang="en-IN" dirty="0">
                <a:solidFill>
                  <a:srgbClr val="FF0000"/>
                </a:solidFill>
              </a:rPr>
              <a:t>Employee data analysis using excel</a:t>
            </a:r>
          </a:p>
        </p:txBody>
      </p:sp>
      <p:sp>
        <p:nvSpPr>
          <p:cNvPr id="3" name="Subtitle 2">
            <a:extLst>
              <a:ext uri="{FF2B5EF4-FFF2-40B4-BE49-F238E27FC236}">
                <a16:creationId xmlns:a16="http://schemas.microsoft.com/office/drawing/2014/main" id="{A7D09B02-675B-4797-04C5-CF1235CBDA16}"/>
              </a:ext>
            </a:extLst>
          </p:cNvPr>
          <p:cNvSpPr>
            <a:spLocks noGrp="1"/>
          </p:cNvSpPr>
          <p:nvPr>
            <p:ph type="subTitle" idx="1"/>
          </p:nvPr>
        </p:nvSpPr>
        <p:spPr>
          <a:xfrm>
            <a:off x="995501" y="3620407"/>
            <a:ext cx="9001462" cy="2866292"/>
          </a:xfrm>
        </p:spPr>
        <p:txBody>
          <a:bodyPr>
            <a:normAutofit lnSpcReduction="10000"/>
          </a:bodyPr>
          <a:lstStyle/>
          <a:p>
            <a:pPr algn="just"/>
            <a:r>
              <a:rPr lang="en-IN" sz="2400" b="1" dirty="0">
                <a:solidFill>
                  <a:schemeClr val="tx1"/>
                </a:solidFill>
              </a:rPr>
              <a:t>STUDENT NAME</a:t>
            </a:r>
            <a:r>
              <a:rPr lang="en-IN" sz="2400" dirty="0"/>
              <a:t>:  JENITHA G</a:t>
            </a:r>
          </a:p>
          <a:p>
            <a:pPr algn="just"/>
            <a:r>
              <a:rPr lang="en-IN" sz="2400" b="1" dirty="0">
                <a:solidFill>
                  <a:schemeClr val="tx1"/>
                </a:solidFill>
              </a:rPr>
              <a:t>REGISTER NO</a:t>
            </a:r>
            <a:r>
              <a:rPr lang="en-IN" sz="2400" dirty="0"/>
              <a:t>:312208949</a:t>
            </a:r>
          </a:p>
          <a:p>
            <a:pPr algn="just"/>
            <a:r>
              <a:rPr lang="en-IN" sz="2400" b="1" dirty="0">
                <a:solidFill>
                  <a:schemeClr val="tx1"/>
                </a:solidFill>
              </a:rPr>
              <a:t>NAANMUDHALVAN ID </a:t>
            </a:r>
          </a:p>
          <a:p>
            <a:pPr algn="just"/>
            <a:r>
              <a:rPr lang="en-IN" sz="2400" dirty="0">
                <a:solidFill>
                  <a:srgbClr val="8AD0D6"/>
                </a:solidFill>
              </a:rPr>
              <a:t>E0ABC838C7BC78A967D4D00FF711A6E8</a:t>
            </a:r>
          </a:p>
          <a:p>
            <a:pPr algn="just"/>
            <a:r>
              <a:rPr lang="en-IN" sz="2400" b="1" dirty="0">
                <a:solidFill>
                  <a:schemeClr val="tx1"/>
                </a:solidFill>
              </a:rPr>
              <a:t>DEPARTMENT</a:t>
            </a:r>
            <a:r>
              <a:rPr lang="en-IN" sz="2400" dirty="0"/>
              <a:t>: </a:t>
            </a:r>
            <a:r>
              <a:rPr lang="en-IN" sz="2400" dirty="0" err="1"/>
              <a:t>B.Com</a:t>
            </a:r>
            <a:r>
              <a:rPr lang="en-IN" sz="2400" dirty="0"/>
              <a:t> General</a:t>
            </a:r>
          </a:p>
          <a:p>
            <a:pPr algn="just"/>
            <a:r>
              <a:rPr lang="en-IN" sz="2400" b="1" dirty="0">
                <a:solidFill>
                  <a:schemeClr val="tx1"/>
                </a:solidFill>
              </a:rPr>
              <a:t>COLLEGE</a:t>
            </a:r>
            <a:r>
              <a:rPr lang="en-IN" sz="2400" dirty="0"/>
              <a:t>:  CTTE college for women</a:t>
            </a:r>
          </a:p>
        </p:txBody>
      </p:sp>
    </p:spTree>
    <p:extLst>
      <p:ext uri="{BB962C8B-B14F-4D97-AF65-F5344CB8AC3E}">
        <p14:creationId xmlns:p14="http://schemas.microsoft.com/office/powerpoint/2010/main"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898-700E-EC2D-9409-A0D4403D87E3}"/>
              </a:ext>
            </a:extLst>
          </p:cNvPr>
          <p:cNvSpPr>
            <a:spLocks noGrp="1"/>
          </p:cNvSpPr>
          <p:nvPr>
            <p:ph type="title"/>
          </p:nvPr>
        </p:nvSpPr>
        <p:spPr>
          <a:xfrm>
            <a:off x="196644" y="691529"/>
            <a:ext cx="10952689" cy="1151965"/>
          </a:xfrm>
        </p:spPr>
        <p:txBody>
          <a:bodyPr>
            <a:noAutofit/>
          </a:bodyPr>
          <a:lstStyle/>
          <a:p>
            <a:r>
              <a:rPr lang="en-IN" sz="4000" dirty="0"/>
              <a:t>Modelling</a:t>
            </a:r>
            <a:br>
              <a:rPr lang="en-IN" sz="4000" dirty="0"/>
            </a:br>
            <a:endParaRPr lang="en-IN" sz="4000" dirty="0"/>
          </a:p>
        </p:txBody>
      </p:sp>
      <p:sp>
        <p:nvSpPr>
          <p:cNvPr id="3" name="Text Placeholder 2">
            <a:extLst>
              <a:ext uri="{FF2B5EF4-FFF2-40B4-BE49-F238E27FC236}">
                <a16:creationId xmlns:a16="http://schemas.microsoft.com/office/drawing/2014/main" id="{F9DFE5B4-058A-2754-DABA-F24B73EFE01B}"/>
              </a:ext>
            </a:extLst>
          </p:cNvPr>
          <p:cNvSpPr>
            <a:spLocks noGrp="1"/>
          </p:cNvSpPr>
          <p:nvPr>
            <p:ph type="body" idx="1"/>
          </p:nvPr>
        </p:nvSpPr>
        <p:spPr>
          <a:xfrm>
            <a:off x="353356" y="2063395"/>
            <a:ext cx="3642574" cy="576262"/>
          </a:xfrm>
        </p:spPr>
        <p:txBody>
          <a:bodyPr/>
          <a:lstStyle/>
          <a:p>
            <a:r>
              <a:rPr lang="en-IN" dirty="0">
                <a:solidFill>
                  <a:schemeClr val="tx2">
                    <a:lumMod val="50000"/>
                  </a:schemeClr>
                </a:solidFill>
              </a:rPr>
              <a:t>DATA COLLECTION</a:t>
            </a:r>
          </a:p>
        </p:txBody>
      </p:sp>
      <p:sp>
        <p:nvSpPr>
          <p:cNvPr id="4" name="Text Placeholder 3">
            <a:extLst>
              <a:ext uri="{FF2B5EF4-FFF2-40B4-BE49-F238E27FC236}">
                <a16:creationId xmlns:a16="http://schemas.microsoft.com/office/drawing/2014/main" id="{3694A783-1C7C-6BA6-6C94-636200D0CEE5}"/>
              </a:ext>
            </a:extLst>
          </p:cNvPr>
          <p:cNvSpPr>
            <a:spLocks noGrp="1"/>
          </p:cNvSpPr>
          <p:nvPr>
            <p:ph type="body" sz="half" idx="15"/>
          </p:nvPr>
        </p:nvSpPr>
        <p:spPr>
          <a:xfrm>
            <a:off x="353356" y="3119092"/>
            <a:ext cx="3298956" cy="2543908"/>
          </a:xfrm>
        </p:spPr>
        <p:txBody>
          <a:bodyPr>
            <a:normAutofit/>
          </a:bodyPr>
          <a:lstStyle/>
          <a:p>
            <a:pPr marL="285750" indent="-285750">
              <a:buFont typeface="Wingdings" panose="05000000000000000000" pitchFamily="2" charset="2"/>
              <a:buChar char="Ø"/>
            </a:pPr>
            <a:r>
              <a:rPr lang="en-IN" sz="2400" dirty="0"/>
              <a:t>This data is collected from naan </a:t>
            </a:r>
            <a:r>
              <a:rPr lang="en-IN" sz="2400" dirty="0" err="1"/>
              <a:t>mudhalvan</a:t>
            </a:r>
            <a:r>
              <a:rPr lang="en-IN" sz="2400" dirty="0"/>
              <a:t> </a:t>
            </a:r>
            <a:r>
              <a:rPr lang="en-IN" sz="2400" dirty="0" err="1"/>
              <a:t>edunet</a:t>
            </a:r>
            <a:r>
              <a:rPr lang="en-IN" sz="2400" dirty="0"/>
              <a:t> dashboard</a:t>
            </a:r>
          </a:p>
        </p:txBody>
      </p:sp>
      <p:sp>
        <p:nvSpPr>
          <p:cNvPr id="5" name="Text Placeholder 4">
            <a:extLst>
              <a:ext uri="{FF2B5EF4-FFF2-40B4-BE49-F238E27FC236}">
                <a16:creationId xmlns:a16="http://schemas.microsoft.com/office/drawing/2014/main" id="{F8FBFEB9-869B-44AC-C5F0-0BB8C351B90A}"/>
              </a:ext>
            </a:extLst>
          </p:cNvPr>
          <p:cNvSpPr>
            <a:spLocks noGrp="1"/>
          </p:cNvSpPr>
          <p:nvPr>
            <p:ph type="body" sz="quarter" idx="3"/>
          </p:nvPr>
        </p:nvSpPr>
        <p:spPr>
          <a:xfrm>
            <a:off x="3814916" y="2063395"/>
            <a:ext cx="3729834" cy="576262"/>
          </a:xfrm>
        </p:spPr>
        <p:txBody>
          <a:bodyPr/>
          <a:lstStyle/>
          <a:p>
            <a:r>
              <a:rPr lang="en-IN" dirty="0">
                <a:solidFill>
                  <a:schemeClr val="tx2">
                    <a:lumMod val="50000"/>
                  </a:schemeClr>
                </a:solidFill>
              </a:rPr>
              <a:t>FEATURE SELECTION</a:t>
            </a:r>
          </a:p>
        </p:txBody>
      </p:sp>
      <p:sp>
        <p:nvSpPr>
          <p:cNvPr id="6" name="Text Placeholder 5">
            <a:extLst>
              <a:ext uri="{FF2B5EF4-FFF2-40B4-BE49-F238E27FC236}">
                <a16:creationId xmlns:a16="http://schemas.microsoft.com/office/drawing/2014/main" id="{0D58070B-4AA9-F10D-1329-8D6AC8C68F46}"/>
              </a:ext>
            </a:extLst>
          </p:cNvPr>
          <p:cNvSpPr>
            <a:spLocks noGrp="1"/>
          </p:cNvSpPr>
          <p:nvPr>
            <p:ph type="body" sz="half" idx="16"/>
          </p:nvPr>
        </p:nvSpPr>
        <p:spPr>
          <a:xfrm>
            <a:off x="3822197" y="3079458"/>
            <a:ext cx="3299821" cy="2879576"/>
          </a:xfrm>
        </p:spPr>
        <p:txBody>
          <a:bodyPr>
            <a:normAutofit/>
          </a:bodyPr>
          <a:lstStyle/>
          <a:p>
            <a:pPr marL="285750" indent="-285750">
              <a:buFont typeface="Wingdings" panose="05000000000000000000" pitchFamily="2" charset="2"/>
              <a:buChar char="Ø"/>
            </a:pPr>
            <a:r>
              <a:rPr lang="en-IN" sz="2400" dirty="0"/>
              <a:t>It has 11 features</a:t>
            </a:r>
          </a:p>
          <a:p>
            <a:pPr marL="285750" indent="-285750">
              <a:buFont typeface="Wingdings" panose="05000000000000000000" pitchFamily="2" charset="2"/>
              <a:buChar char="Ø"/>
            </a:pPr>
            <a:r>
              <a:rPr lang="en-IN" sz="2400" dirty="0"/>
              <a:t>I took 5 features for analysis.</a:t>
            </a:r>
          </a:p>
        </p:txBody>
      </p:sp>
      <p:sp>
        <p:nvSpPr>
          <p:cNvPr id="7" name="Text Placeholder 6">
            <a:extLst>
              <a:ext uri="{FF2B5EF4-FFF2-40B4-BE49-F238E27FC236}">
                <a16:creationId xmlns:a16="http://schemas.microsoft.com/office/drawing/2014/main" id="{F09D1608-CCA5-D3B4-473C-F4C08F3FFCB5}"/>
              </a:ext>
            </a:extLst>
          </p:cNvPr>
          <p:cNvSpPr>
            <a:spLocks noGrp="1"/>
          </p:cNvSpPr>
          <p:nvPr>
            <p:ph type="body" sz="quarter" idx="13"/>
          </p:nvPr>
        </p:nvSpPr>
        <p:spPr>
          <a:xfrm>
            <a:off x="7006768" y="2063395"/>
            <a:ext cx="4073740" cy="576262"/>
          </a:xfrm>
        </p:spPr>
        <p:txBody>
          <a:bodyPr/>
          <a:lstStyle/>
          <a:p>
            <a:r>
              <a:rPr lang="en-IN" dirty="0">
                <a:solidFill>
                  <a:schemeClr val="tx2">
                    <a:lumMod val="50000"/>
                  </a:schemeClr>
                </a:solidFill>
              </a:rPr>
              <a:t>DATA CLEANING</a:t>
            </a:r>
          </a:p>
        </p:txBody>
      </p:sp>
      <p:sp>
        <p:nvSpPr>
          <p:cNvPr id="8" name="Text Placeholder 7">
            <a:extLst>
              <a:ext uri="{FF2B5EF4-FFF2-40B4-BE49-F238E27FC236}">
                <a16:creationId xmlns:a16="http://schemas.microsoft.com/office/drawing/2014/main" id="{A8FAA01D-8747-F893-5855-C30447C9BA94}"/>
              </a:ext>
            </a:extLst>
          </p:cNvPr>
          <p:cNvSpPr>
            <a:spLocks noGrp="1"/>
          </p:cNvSpPr>
          <p:nvPr>
            <p:ph type="body" sz="half" idx="17"/>
          </p:nvPr>
        </p:nvSpPr>
        <p:spPr>
          <a:xfrm>
            <a:off x="7006768" y="3119092"/>
            <a:ext cx="3291211" cy="2879576"/>
          </a:xfrm>
        </p:spPr>
        <p:txBody>
          <a:bodyPr>
            <a:normAutofit fontScale="70000" lnSpcReduction="20000"/>
          </a:bodyPr>
          <a:lstStyle/>
          <a:p>
            <a:pPr marL="285750" indent="-285750">
              <a:buFont typeface="Wingdings" panose="05000000000000000000" pitchFamily="2" charset="2"/>
              <a:buChar char="Ø"/>
            </a:pPr>
            <a:r>
              <a:rPr lang="en-IN" sz="2900" dirty="0"/>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t>Sort &amp; filter: It helps to organize and analyse data more effectively.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851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84BCD7-E6D5-A8F2-B7AB-65D536B7AF7A}"/>
              </a:ext>
            </a:extLst>
          </p:cNvPr>
          <p:cNvSpPr>
            <a:spLocks noGrp="1"/>
          </p:cNvSpPr>
          <p:nvPr>
            <p:ph type="body" idx="1"/>
          </p:nvPr>
        </p:nvSpPr>
        <p:spPr>
          <a:xfrm>
            <a:off x="913794" y="655147"/>
            <a:ext cx="3298956" cy="823305"/>
          </a:xfrm>
        </p:spPr>
        <p:txBody>
          <a:bodyPr/>
          <a:lstStyle/>
          <a:p>
            <a:r>
              <a:rPr lang="en-IN" sz="3200" dirty="0">
                <a:solidFill>
                  <a:srgbClr val="8AD0D6"/>
                </a:solidFill>
              </a:rPr>
              <a:t>PIVOT TABLE</a:t>
            </a:r>
          </a:p>
        </p:txBody>
      </p:sp>
      <p:sp>
        <p:nvSpPr>
          <p:cNvPr id="4" name="Text Placeholder 3">
            <a:extLst>
              <a:ext uri="{FF2B5EF4-FFF2-40B4-BE49-F238E27FC236}">
                <a16:creationId xmlns:a16="http://schemas.microsoft.com/office/drawing/2014/main" id="{4E322364-174A-C02B-19EF-ABE98913433A}"/>
              </a:ext>
            </a:extLst>
          </p:cNvPr>
          <p:cNvSpPr>
            <a:spLocks noGrp="1"/>
          </p:cNvSpPr>
          <p:nvPr>
            <p:ph type="body" sz="half" idx="15"/>
          </p:nvPr>
        </p:nvSpPr>
        <p:spPr>
          <a:xfrm>
            <a:off x="913794" y="2088320"/>
            <a:ext cx="3298956" cy="3702880"/>
          </a:xfrm>
        </p:spPr>
        <p:txBody>
          <a:bodyPr>
            <a:noAutofit/>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Name</a:t>
            </a:r>
          </a:p>
          <a:p>
            <a:pPr marL="285750" indent="-285750" algn="l">
              <a:buFont typeface="Wingdings" panose="05000000000000000000" pitchFamily="2" charset="2"/>
              <a:buChar char="Ø"/>
            </a:pPr>
            <a:r>
              <a:rPr lang="en-IN" sz="2400" dirty="0"/>
              <a:t>Gender</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lgn="l">
              <a:buFont typeface="Wingdings" panose="05000000000000000000" pitchFamily="2" charset="2"/>
              <a:buChar char="Ø"/>
            </a:pPr>
            <a:r>
              <a:rPr lang="en-IN" sz="2400" dirty="0"/>
              <a:t>Start date</a:t>
            </a:r>
          </a:p>
          <a:p>
            <a:pPr marL="285750" indent="-285750" algn="l">
              <a:buFont typeface="Wingdings" panose="05000000000000000000" pitchFamily="2" charset="2"/>
              <a:buChar char="Ø"/>
            </a:pPr>
            <a:r>
              <a:rPr lang="en-IN" sz="2400" dirty="0"/>
              <a:t>Employee type</a:t>
            </a:r>
          </a:p>
        </p:txBody>
      </p:sp>
      <p:sp>
        <p:nvSpPr>
          <p:cNvPr id="5" name="Text Placeholder 4">
            <a:extLst>
              <a:ext uri="{FF2B5EF4-FFF2-40B4-BE49-F238E27FC236}">
                <a16:creationId xmlns:a16="http://schemas.microsoft.com/office/drawing/2014/main" id="{63D78B5B-916E-3FD1-7E90-688AD650D93A}"/>
              </a:ext>
            </a:extLst>
          </p:cNvPr>
          <p:cNvSpPr>
            <a:spLocks noGrp="1"/>
          </p:cNvSpPr>
          <p:nvPr>
            <p:ph type="body" sz="quarter" idx="3"/>
          </p:nvPr>
        </p:nvSpPr>
        <p:spPr>
          <a:xfrm>
            <a:off x="4001729" y="655148"/>
            <a:ext cx="3647923" cy="823304"/>
          </a:xfrm>
        </p:spPr>
        <p:txBody>
          <a:bodyPr/>
          <a:lstStyle/>
          <a:p>
            <a:r>
              <a:rPr lang="en-IN" sz="3200" dirty="0">
                <a:solidFill>
                  <a:srgbClr val="8AD0D6"/>
                </a:solidFill>
              </a:rPr>
              <a:t>CHART</a:t>
            </a:r>
          </a:p>
        </p:txBody>
      </p:sp>
      <p:sp>
        <p:nvSpPr>
          <p:cNvPr id="6" name="Text Placeholder 5">
            <a:extLst>
              <a:ext uri="{FF2B5EF4-FFF2-40B4-BE49-F238E27FC236}">
                <a16:creationId xmlns:a16="http://schemas.microsoft.com/office/drawing/2014/main" id="{68FE4232-BF65-D168-4AE8-D6337F452463}"/>
              </a:ext>
            </a:extLst>
          </p:cNvPr>
          <p:cNvSpPr>
            <a:spLocks noGrp="1"/>
          </p:cNvSpPr>
          <p:nvPr>
            <p:ph type="body" sz="half" idx="16"/>
          </p:nvPr>
        </p:nvSpPr>
        <p:spPr>
          <a:xfrm>
            <a:off x="4444878" y="2088320"/>
            <a:ext cx="3299821" cy="3702880"/>
          </a:xfrm>
        </p:spPr>
        <p:txBody>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id="{2FE896D1-2D9F-0CB4-C5D5-D19CDA48DF25}"/>
              </a:ext>
            </a:extLst>
          </p:cNvPr>
          <p:cNvSpPr>
            <a:spLocks noGrp="1"/>
          </p:cNvSpPr>
          <p:nvPr>
            <p:ph type="body" sz="quarter" idx="13"/>
          </p:nvPr>
        </p:nvSpPr>
        <p:spPr>
          <a:xfrm>
            <a:off x="7098891" y="655147"/>
            <a:ext cx="4168666" cy="823304"/>
          </a:xfrm>
        </p:spPr>
        <p:txBody>
          <a:bodyPr/>
          <a:lstStyle/>
          <a:p>
            <a:r>
              <a:rPr lang="en-IN" sz="3200" dirty="0">
                <a:solidFill>
                  <a:srgbClr val="8AD0D6"/>
                </a:solidFill>
              </a:rPr>
              <a:t>SALARY LEVEL</a:t>
            </a:r>
          </a:p>
        </p:txBody>
      </p:sp>
      <p:sp>
        <p:nvSpPr>
          <p:cNvPr id="8" name="Text Placeholder 7">
            <a:extLst>
              <a:ext uri="{FF2B5EF4-FFF2-40B4-BE49-F238E27FC236}">
                <a16:creationId xmlns:a16="http://schemas.microsoft.com/office/drawing/2014/main" id="{C898A637-0C62-ED10-3EB6-080CE8B8A8E2}"/>
              </a:ext>
            </a:extLst>
          </p:cNvPr>
          <p:cNvSpPr>
            <a:spLocks noGrp="1"/>
          </p:cNvSpPr>
          <p:nvPr>
            <p:ph type="body" sz="half" idx="17"/>
          </p:nvPr>
        </p:nvSpPr>
        <p:spPr>
          <a:xfrm>
            <a:off x="7976346" y="2088320"/>
            <a:ext cx="3291211" cy="3702880"/>
          </a:xfrm>
        </p:spPr>
        <p:txBody>
          <a:bodyPr>
            <a:normAutofit/>
          </a:bodyPr>
          <a:lstStyle/>
          <a:p>
            <a:pPr marL="285750" indent="-285750" algn="l">
              <a:buFont typeface="Wingdings" panose="05000000000000000000" pitchFamily="2" charset="2"/>
              <a:buChar char="Ø"/>
            </a:pPr>
            <a:r>
              <a:rPr lang="en-IN" sz="2400" dirty="0"/>
              <a:t>Very High</a:t>
            </a:r>
          </a:p>
          <a:p>
            <a:pPr marL="285750" indent="-285750" algn="l">
              <a:buFont typeface="Wingdings" panose="05000000000000000000" pitchFamily="2" charset="2"/>
              <a:buChar char="Ø"/>
            </a:pPr>
            <a:r>
              <a:rPr lang="en-IN" sz="2400" dirty="0"/>
              <a:t>High </a:t>
            </a:r>
          </a:p>
          <a:p>
            <a:pPr marL="285750" indent="-285750" algn="l">
              <a:buFont typeface="Wingdings" panose="05000000000000000000" pitchFamily="2" charset="2"/>
              <a:buChar char="Ø"/>
            </a:pPr>
            <a:r>
              <a:rPr lang="en-IN" sz="2400" dirty="0"/>
              <a:t>Medium </a:t>
            </a:r>
          </a:p>
          <a:p>
            <a:pPr marL="285750" indent="-285750" algn="l">
              <a:buFont typeface="Wingdings" panose="05000000000000000000" pitchFamily="2" charset="2"/>
              <a:buChar char="Ø"/>
            </a:pPr>
            <a:r>
              <a:rPr lang="en-IN" sz="2400" dirty="0"/>
              <a:t>Low </a:t>
            </a:r>
          </a:p>
        </p:txBody>
      </p:sp>
    </p:spTree>
    <p:extLst>
      <p:ext uri="{BB962C8B-B14F-4D97-AF65-F5344CB8AC3E}">
        <p14:creationId xmlns:p14="http://schemas.microsoft.com/office/powerpoint/2010/main" val="354464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8771-5350-6998-D4D6-5CC26A86E33A}"/>
              </a:ext>
            </a:extLst>
          </p:cNvPr>
          <p:cNvSpPr>
            <a:spLocks noGrp="1"/>
          </p:cNvSpPr>
          <p:nvPr>
            <p:ph type="title"/>
          </p:nvPr>
        </p:nvSpPr>
        <p:spPr>
          <a:xfrm>
            <a:off x="919119" y="436058"/>
            <a:ext cx="10353761" cy="1326321"/>
          </a:xfrm>
        </p:spPr>
        <p:txBody>
          <a:bodyPr/>
          <a:lstStyle/>
          <a:p>
            <a:r>
              <a:rPr lang="en-IN" dirty="0"/>
              <a:t>Result</a:t>
            </a:r>
          </a:p>
        </p:txBody>
      </p:sp>
      <p:pic>
        <p:nvPicPr>
          <p:cNvPr id="7" name="Content Placeholder 6">
            <a:extLst>
              <a:ext uri="{FF2B5EF4-FFF2-40B4-BE49-F238E27FC236}">
                <a16:creationId xmlns:a16="http://schemas.microsoft.com/office/drawing/2014/main" id="{B5E8A8B8-FBFD-2F71-3F63-4A0DD70EAD4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485110" y="2052638"/>
            <a:ext cx="8183555" cy="4195762"/>
          </a:xfrm>
        </p:spPr>
      </p:pic>
    </p:spTree>
    <p:extLst>
      <p:ext uri="{BB962C8B-B14F-4D97-AF65-F5344CB8AC3E}">
        <p14:creationId xmlns:p14="http://schemas.microsoft.com/office/powerpoint/2010/main" val="2477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739A-31AC-6A75-A7B0-F32DCF573BA3}"/>
              </a:ext>
            </a:extLst>
          </p:cNvPr>
          <p:cNvSpPr>
            <a:spLocks noGrp="1"/>
          </p:cNvSpPr>
          <p:nvPr>
            <p:ph type="title"/>
          </p:nvPr>
        </p:nvSpPr>
        <p:spPr>
          <a:xfrm>
            <a:off x="1229244" y="937846"/>
            <a:ext cx="9733512" cy="637809"/>
          </a:xfrm>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id="{69CAA6B5-43E3-3DF7-4D59-8237222F26D6}"/>
              </a:ext>
            </a:extLst>
          </p:cNvPr>
          <p:cNvSpPr>
            <a:spLocks noGrp="1"/>
          </p:cNvSpPr>
          <p:nvPr>
            <p:ph type="body" idx="1"/>
          </p:nvPr>
        </p:nvSpPr>
        <p:spPr>
          <a:xfrm>
            <a:off x="599979" y="2603126"/>
            <a:ext cx="9733512" cy="3097579"/>
          </a:xfrm>
        </p:spPr>
        <p:txBody>
          <a:bodyPr>
            <a:normAutofit/>
          </a:bodyPr>
          <a:lstStyle/>
          <a:p>
            <a:r>
              <a:rPr lang="en-IN" sz="3200" dirty="0"/>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A89F-1814-15AF-8B48-F276E92A00EE}"/>
              </a:ext>
            </a:extLst>
          </p:cNvPr>
          <p:cNvSpPr>
            <a:spLocks noGrp="1"/>
          </p:cNvSpPr>
          <p:nvPr>
            <p:ph type="title"/>
          </p:nvPr>
        </p:nvSpPr>
        <p:spPr>
          <a:xfrm>
            <a:off x="196646" y="2485292"/>
            <a:ext cx="9586452" cy="661255"/>
          </a:xfrm>
        </p:spPr>
        <p:txBody>
          <a:bodyPr>
            <a:normAutofit fontScale="90000"/>
          </a:bodyPr>
          <a:lstStyle/>
          <a:p>
            <a:pPr algn="r"/>
            <a:r>
              <a:rPr lang="en-IN" dirty="0">
                <a:solidFill>
                  <a:schemeClr val="tx2"/>
                </a:solidFill>
              </a:rPr>
              <a:t>Project Title</a:t>
            </a:r>
          </a:p>
        </p:txBody>
      </p:sp>
      <p:sp>
        <p:nvSpPr>
          <p:cNvPr id="3" name="Text Placeholder 2">
            <a:extLst>
              <a:ext uri="{FF2B5EF4-FFF2-40B4-BE49-F238E27FC236}">
                <a16:creationId xmlns:a16="http://schemas.microsoft.com/office/drawing/2014/main" id="{AB43BE8A-0DE9-5E8D-815E-CD29CF100FBC}"/>
              </a:ext>
            </a:extLst>
          </p:cNvPr>
          <p:cNvSpPr>
            <a:spLocks noGrp="1"/>
          </p:cNvSpPr>
          <p:nvPr>
            <p:ph type="body" idx="1"/>
          </p:nvPr>
        </p:nvSpPr>
        <p:spPr>
          <a:xfrm>
            <a:off x="924232" y="3598986"/>
            <a:ext cx="8858865" cy="1107830"/>
          </a:xfrm>
        </p:spPr>
        <p:txBody>
          <a:bodyPr>
            <a:normAutofit fontScale="92500" lnSpcReduction="10000"/>
          </a:bodyPr>
          <a:lstStyle/>
          <a:p>
            <a:pPr algn="r"/>
            <a:r>
              <a:rPr lang="en-IN" sz="4000" dirty="0"/>
              <a:t>Employee salary analysis using excel </a:t>
            </a:r>
          </a:p>
        </p:txBody>
      </p:sp>
    </p:spTree>
    <p:extLst>
      <p:ext uri="{BB962C8B-B14F-4D97-AF65-F5344CB8AC3E}">
        <p14:creationId xmlns:p14="http://schemas.microsoft.com/office/powerpoint/2010/main" val="136820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7D68-DBF4-BCFD-A9DD-CDD8F704337E}"/>
              </a:ext>
            </a:extLst>
          </p:cNvPr>
          <p:cNvSpPr>
            <a:spLocks noGrp="1"/>
          </p:cNvSpPr>
          <p:nvPr>
            <p:ph type="title"/>
          </p:nvPr>
        </p:nvSpPr>
        <p:spPr>
          <a:xfrm>
            <a:off x="2374490" y="554388"/>
            <a:ext cx="2850387" cy="614363"/>
          </a:xfrm>
        </p:spPr>
        <p:txBody>
          <a:bodyPr>
            <a:normAutofit fontScale="90000"/>
          </a:bodyPr>
          <a:lstStyle/>
          <a:p>
            <a:r>
              <a:rPr lang="en-IN" dirty="0"/>
              <a:t>Agenda</a:t>
            </a:r>
          </a:p>
        </p:txBody>
      </p:sp>
      <p:sp>
        <p:nvSpPr>
          <p:cNvPr id="3" name="Text Placeholder 2">
            <a:extLst>
              <a:ext uri="{FF2B5EF4-FFF2-40B4-BE49-F238E27FC236}">
                <a16:creationId xmlns:a16="http://schemas.microsoft.com/office/drawing/2014/main" id="{3F0FADEC-E95F-C95F-C5BA-1AA254FA4044}"/>
              </a:ext>
            </a:extLst>
          </p:cNvPr>
          <p:cNvSpPr>
            <a:spLocks noGrp="1"/>
          </p:cNvSpPr>
          <p:nvPr>
            <p:ph type="body" idx="1"/>
          </p:nvPr>
        </p:nvSpPr>
        <p:spPr>
          <a:xfrm>
            <a:off x="2099837" y="1778882"/>
            <a:ext cx="6250079" cy="4138245"/>
          </a:xfrm>
        </p:spPr>
        <p:txBody>
          <a:bodyPr>
            <a:noAutofit/>
          </a:bodyPr>
          <a:lstStyle/>
          <a:p>
            <a:pPr marL="342900" indent="-342900" algn="l">
              <a:buFont typeface="Wingdings" panose="05000000000000000000" pitchFamily="2" charset="2"/>
              <a:buChar char="Ø"/>
            </a:pPr>
            <a:r>
              <a:rPr lang="en-IN" sz="2400" dirty="0"/>
              <a:t>Problem statement</a:t>
            </a:r>
          </a:p>
          <a:p>
            <a:pPr marL="342900" indent="-342900" algn="l">
              <a:buFont typeface="Wingdings" panose="05000000000000000000" pitchFamily="2" charset="2"/>
              <a:buChar char="Ø"/>
            </a:pPr>
            <a:r>
              <a:rPr lang="en-IN" sz="2400" dirty="0"/>
              <a:t>Project overview</a:t>
            </a:r>
          </a:p>
          <a:p>
            <a:pPr marL="342900" indent="-342900" algn="l">
              <a:buFont typeface="Wingdings" panose="05000000000000000000" pitchFamily="2" charset="2"/>
              <a:buChar char="Ø"/>
            </a:pPr>
            <a:r>
              <a:rPr lang="en-IN" sz="2400" dirty="0"/>
              <a:t>Who are the end users</a:t>
            </a:r>
          </a:p>
          <a:p>
            <a:pPr marL="342900" indent="-342900" algn="l">
              <a:buFont typeface="Wingdings" panose="05000000000000000000" pitchFamily="2" charset="2"/>
              <a:buChar char="Ø"/>
            </a:pPr>
            <a:r>
              <a:rPr lang="en-IN" sz="2400" dirty="0"/>
              <a:t>Our solution and its value proposition</a:t>
            </a:r>
          </a:p>
          <a:p>
            <a:pPr marL="342900" indent="-342900" algn="l">
              <a:buFont typeface="Wingdings" panose="05000000000000000000" pitchFamily="2" charset="2"/>
              <a:buChar char="Ø"/>
            </a:pPr>
            <a:r>
              <a:rPr lang="en-IN" sz="2400" dirty="0"/>
              <a:t>Dataset description</a:t>
            </a:r>
          </a:p>
          <a:p>
            <a:pPr marL="342900" indent="-342900" algn="l">
              <a:buFont typeface="Wingdings" panose="05000000000000000000" pitchFamily="2" charset="2"/>
              <a:buChar char="Ø"/>
            </a:pPr>
            <a:r>
              <a:rPr lang="en-IN" sz="2400" dirty="0"/>
              <a:t>The “WOW” in our solution</a:t>
            </a:r>
          </a:p>
          <a:p>
            <a:pPr marL="342900" indent="-342900" algn="l">
              <a:buFont typeface="Wingdings" panose="05000000000000000000" pitchFamily="2" charset="2"/>
              <a:buChar char="Ø"/>
            </a:pPr>
            <a:r>
              <a:rPr lang="en-IN" sz="2400" dirty="0"/>
              <a:t>Modelling</a:t>
            </a:r>
          </a:p>
          <a:p>
            <a:pPr marL="342900" indent="-342900" algn="l">
              <a:buFont typeface="Wingdings" panose="05000000000000000000" pitchFamily="2" charset="2"/>
              <a:buChar char="Ø"/>
            </a:pPr>
            <a:r>
              <a:rPr lang="en-IN" sz="2400" dirty="0"/>
              <a:t>Result</a:t>
            </a:r>
          </a:p>
          <a:p>
            <a:pPr marL="342900" indent="-342900" algn="l">
              <a:buFont typeface="Wingdings" panose="05000000000000000000" pitchFamily="2" charset="2"/>
              <a:buChar char="Ø"/>
            </a:pPr>
            <a:r>
              <a:rPr lang="en-IN" sz="2400" dirty="0"/>
              <a:t>Conclusion </a:t>
            </a:r>
          </a:p>
        </p:txBody>
      </p:sp>
    </p:spTree>
    <p:extLst>
      <p:ext uri="{BB962C8B-B14F-4D97-AF65-F5344CB8AC3E}">
        <p14:creationId xmlns:p14="http://schemas.microsoft.com/office/powerpoint/2010/main" val="9281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30EB-8640-A6D1-74EB-530E2229ACA8}"/>
              </a:ext>
            </a:extLst>
          </p:cNvPr>
          <p:cNvSpPr>
            <a:spLocks noGrp="1"/>
          </p:cNvSpPr>
          <p:nvPr>
            <p:ph type="title"/>
          </p:nvPr>
        </p:nvSpPr>
        <p:spPr>
          <a:xfrm>
            <a:off x="1229244" y="902677"/>
            <a:ext cx="9733512" cy="1028577"/>
          </a:xfrm>
        </p:spPr>
        <p:txBody>
          <a:bodyPr>
            <a:normAutofit fontScale="90000"/>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9F8E1023-BF0A-B1E5-10D7-4860238D1D8B}"/>
              </a:ext>
            </a:extLst>
          </p:cNvPr>
          <p:cNvSpPr>
            <a:spLocks noGrp="1"/>
          </p:cNvSpPr>
          <p:nvPr>
            <p:ph type="body" idx="1"/>
          </p:nvPr>
        </p:nvSpPr>
        <p:spPr>
          <a:xfrm>
            <a:off x="1229244" y="2488345"/>
            <a:ext cx="9733512" cy="3138732"/>
          </a:xfrm>
        </p:spPr>
        <p:txBody>
          <a:bodyPr>
            <a:normAutofit/>
          </a:bodyPr>
          <a:lstStyle/>
          <a:p>
            <a:r>
              <a:rPr lang="en-IN" sz="2800" dirty="0"/>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val="33996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A57A-3BC4-658C-B9FC-09DD9DDE5674}"/>
              </a:ext>
            </a:extLst>
          </p:cNvPr>
          <p:cNvSpPr>
            <a:spLocks noGrp="1"/>
          </p:cNvSpPr>
          <p:nvPr>
            <p:ph type="title"/>
          </p:nvPr>
        </p:nvSpPr>
        <p:spPr>
          <a:xfrm>
            <a:off x="1229244" y="937846"/>
            <a:ext cx="9733512" cy="731594"/>
          </a:xfrm>
        </p:spPr>
        <p:txBody>
          <a:bodyPr>
            <a:normAutofit/>
          </a:bodyPr>
          <a:lstStyle/>
          <a:p>
            <a:r>
              <a:rPr lang="en-IN" dirty="0"/>
              <a:t>Project overview</a:t>
            </a:r>
          </a:p>
        </p:txBody>
      </p:sp>
      <p:sp>
        <p:nvSpPr>
          <p:cNvPr id="3" name="Text Placeholder 2">
            <a:extLst>
              <a:ext uri="{FF2B5EF4-FFF2-40B4-BE49-F238E27FC236}">
                <a16:creationId xmlns:a16="http://schemas.microsoft.com/office/drawing/2014/main" id="{626A9C44-3F97-C296-5616-34CF400C4CFA}"/>
              </a:ext>
            </a:extLst>
          </p:cNvPr>
          <p:cNvSpPr>
            <a:spLocks noGrp="1"/>
          </p:cNvSpPr>
          <p:nvPr>
            <p:ph type="body" idx="1"/>
          </p:nvPr>
        </p:nvSpPr>
        <p:spPr>
          <a:xfrm>
            <a:off x="1229244" y="2696308"/>
            <a:ext cx="9733512" cy="3015517"/>
          </a:xfrm>
        </p:spPr>
        <p:txBody>
          <a:bodyPr>
            <a:normAutofit/>
          </a:bodyPr>
          <a:lstStyle/>
          <a:p>
            <a:r>
              <a:rPr lang="en-IN" sz="3200" dirty="0"/>
              <a:t>Salary analysis is made using employee id, department, salary level, employee type , work location and working days.</a:t>
            </a:r>
          </a:p>
        </p:txBody>
      </p:sp>
    </p:spTree>
    <p:extLst>
      <p:ext uri="{BB962C8B-B14F-4D97-AF65-F5344CB8AC3E}">
        <p14:creationId xmlns:p14="http://schemas.microsoft.com/office/powerpoint/2010/main" val="3559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EA3B-6A6D-2DD6-BDB4-2708020AA622}"/>
              </a:ext>
            </a:extLst>
          </p:cNvPr>
          <p:cNvSpPr>
            <a:spLocks noGrp="1"/>
          </p:cNvSpPr>
          <p:nvPr>
            <p:ph type="title"/>
          </p:nvPr>
        </p:nvSpPr>
        <p:spPr/>
        <p:txBody>
          <a:bodyPr/>
          <a:lstStyle/>
          <a:p>
            <a:r>
              <a:rPr lang="en-IN" dirty="0"/>
              <a:t>Who are the end users?</a:t>
            </a:r>
          </a:p>
        </p:txBody>
      </p:sp>
      <p:pic>
        <p:nvPicPr>
          <p:cNvPr id="1026" name="Picture 2">
            <a:extLst>
              <a:ext uri="{FF2B5EF4-FFF2-40B4-BE49-F238E27FC236}">
                <a16:creationId xmlns:a16="http://schemas.microsoft.com/office/drawing/2014/main" id="{24CC91F5-95B1-1654-0EA9-8BF7DA9EF6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233" y="1853248"/>
            <a:ext cx="6713219" cy="41957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707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D2E-EB82-E1BC-9A3B-6E66BD38734E}"/>
              </a:ext>
            </a:extLst>
          </p:cNvPr>
          <p:cNvSpPr>
            <a:spLocks noGrp="1"/>
          </p:cNvSpPr>
          <p:nvPr>
            <p:ph type="title"/>
          </p:nvPr>
        </p:nvSpPr>
        <p:spPr>
          <a:xfrm>
            <a:off x="275492" y="386862"/>
            <a:ext cx="11641015" cy="1634271"/>
          </a:xfrm>
        </p:spPr>
        <p:txBody>
          <a:bodyPr>
            <a:normAutofit/>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id="{0D640CC4-5CD3-E546-65B4-9568BD0A0C8F}"/>
              </a:ext>
            </a:extLst>
          </p:cNvPr>
          <p:cNvSpPr>
            <a:spLocks noGrp="1"/>
          </p:cNvSpPr>
          <p:nvPr>
            <p:ph type="body" idx="1"/>
          </p:nvPr>
        </p:nvSpPr>
        <p:spPr>
          <a:xfrm>
            <a:off x="706788" y="2021133"/>
            <a:ext cx="9132277" cy="4110035"/>
          </a:xfrm>
        </p:spPr>
        <p:txBody>
          <a:bodyPr>
            <a:normAutofit/>
          </a:bodyPr>
          <a:lstStyle/>
          <a:p>
            <a:pPr marL="342900" indent="-342900" algn="l">
              <a:buFont typeface="Wingdings" panose="05000000000000000000" pitchFamily="2" charset="2"/>
              <a:buChar char="Ø"/>
            </a:pPr>
            <a:r>
              <a:rPr lang="en-IN" sz="2400" dirty="0"/>
              <a:t>Conditional formatting: It is a excel feature that is used to apply specific formatting to cells or range of cells in certain criteria.</a:t>
            </a:r>
          </a:p>
          <a:p>
            <a:pPr marL="342900" indent="-342900" algn="l">
              <a:buFont typeface="Wingdings" panose="05000000000000000000" pitchFamily="2" charset="2"/>
              <a:buChar char="Ø"/>
            </a:pPr>
            <a:r>
              <a:rPr lang="en-IN" sz="2400" dirty="0"/>
              <a:t>Sort &amp; filter: It helps to organize and analyse data more effectively.</a:t>
            </a:r>
          </a:p>
          <a:p>
            <a:pPr marL="342900" indent="-342900" algn="l">
              <a:buFont typeface="Wingdings" panose="05000000000000000000" pitchFamily="2" charset="2"/>
              <a:buChar char="Ø"/>
            </a:pPr>
            <a:r>
              <a:rPr lang="en-IN" sz="2400" dirty="0"/>
              <a:t>Pivot table: It is used to summarize and analyse the data.</a:t>
            </a:r>
          </a:p>
          <a:p>
            <a:pPr marL="342900" indent="-342900" algn="l">
              <a:buFont typeface="Wingdings" panose="05000000000000000000" pitchFamily="2" charset="2"/>
              <a:buChar char="Ø"/>
            </a:pPr>
            <a:r>
              <a:rPr lang="en-IN" sz="2400" dirty="0"/>
              <a:t>Chart: It is used to represent the data in visualisation</a:t>
            </a:r>
            <a:r>
              <a:rPr lang="en-IN" dirty="0"/>
              <a:t>.</a:t>
            </a:r>
          </a:p>
        </p:txBody>
      </p:sp>
    </p:spTree>
    <p:extLst>
      <p:ext uri="{BB962C8B-B14F-4D97-AF65-F5344CB8AC3E}">
        <p14:creationId xmlns:p14="http://schemas.microsoft.com/office/powerpoint/2010/main" val="25452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A071-2E07-F161-AD59-23DA0B3BBCF1}"/>
              </a:ext>
            </a:extLst>
          </p:cNvPr>
          <p:cNvSpPr>
            <a:spLocks noGrp="1"/>
          </p:cNvSpPr>
          <p:nvPr>
            <p:ph type="title"/>
          </p:nvPr>
        </p:nvSpPr>
        <p:spPr>
          <a:xfrm>
            <a:off x="1229244" y="750644"/>
            <a:ext cx="9733512" cy="1259132"/>
          </a:xfrm>
        </p:spPr>
        <p:txBody>
          <a:bodyPr>
            <a:normAutofit fontScale="90000"/>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id="{DF75C578-C07A-30C6-5BA8-9347DC2DF5D6}"/>
              </a:ext>
            </a:extLst>
          </p:cNvPr>
          <p:cNvSpPr>
            <a:spLocks noGrp="1"/>
          </p:cNvSpPr>
          <p:nvPr>
            <p:ph type="body" idx="1"/>
          </p:nvPr>
        </p:nvSpPr>
        <p:spPr>
          <a:xfrm>
            <a:off x="1052263" y="1857211"/>
            <a:ext cx="9733512" cy="1811947"/>
          </a:xfrm>
        </p:spPr>
        <p:txBody>
          <a:bodyPr>
            <a:normAutofit/>
          </a:bodyPr>
          <a:lstStyle/>
          <a:p>
            <a:pPr marL="342900" indent="-342900" algn="l">
              <a:buFont typeface="Wingdings" panose="05000000000000000000" pitchFamily="2" charset="2"/>
              <a:buChar char="Ø"/>
            </a:pPr>
            <a:r>
              <a:rPr lang="en-IN" sz="2400" dirty="0"/>
              <a:t>Employee dataset: It is obtained from the </a:t>
            </a:r>
            <a:r>
              <a:rPr lang="en-IN" sz="2400" dirty="0" err="1"/>
              <a:t>edunet</a:t>
            </a:r>
            <a:r>
              <a:rPr lang="en-IN" sz="2400" dirty="0"/>
              <a:t> dashboard.</a:t>
            </a:r>
          </a:p>
          <a:p>
            <a:pPr marL="342900" indent="-342900" algn="l">
              <a:buFont typeface="Wingdings" panose="05000000000000000000" pitchFamily="2" charset="2"/>
              <a:buChar char="Ø"/>
            </a:pPr>
            <a:r>
              <a:rPr lang="en-IN" sz="2400" dirty="0"/>
              <a:t>It has 11 features.</a:t>
            </a:r>
          </a:p>
          <a:p>
            <a:pPr marL="342900" indent="-342900" algn="l">
              <a:buFont typeface="Wingdings" panose="05000000000000000000" pitchFamily="2" charset="2"/>
              <a:buChar char="Ø"/>
            </a:pPr>
            <a:r>
              <a:rPr lang="en-IN" sz="2400" dirty="0"/>
              <a:t>I have taken 5 features</a:t>
            </a:r>
          </a:p>
        </p:txBody>
      </p:sp>
      <p:sp>
        <p:nvSpPr>
          <p:cNvPr id="5" name="TextBox 4">
            <a:extLst>
              <a:ext uri="{FF2B5EF4-FFF2-40B4-BE49-F238E27FC236}">
                <a16:creationId xmlns:a16="http://schemas.microsoft.com/office/drawing/2014/main" id="{AB10A095-D0A3-B5CF-C6F6-46AA335CF4E3}"/>
              </a:ext>
            </a:extLst>
          </p:cNvPr>
          <p:cNvSpPr txBox="1"/>
          <p:nvPr/>
        </p:nvSpPr>
        <p:spPr>
          <a:xfrm>
            <a:off x="2590800" y="3704492"/>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val="383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0469-C0DF-659E-3A0D-D845E4DE58B3}"/>
              </a:ext>
            </a:extLst>
          </p:cNvPr>
          <p:cNvSpPr>
            <a:spLocks noGrp="1"/>
          </p:cNvSpPr>
          <p:nvPr>
            <p:ph type="title"/>
          </p:nvPr>
        </p:nvSpPr>
        <p:spPr>
          <a:xfrm>
            <a:off x="1229244" y="820615"/>
            <a:ext cx="9733512" cy="1157531"/>
          </a:xfrm>
        </p:spPr>
        <p:txBody>
          <a:bodyPr>
            <a:normAutofit fontScale="90000"/>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id="{AFA2E1CC-AFFF-B0A3-39B1-52510B1A25B0}"/>
              </a:ext>
            </a:extLst>
          </p:cNvPr>
          <p:cNvSpPr>
            <a:spLocks noGrp="1"/>
          </p:cNvSpPr>
          <p:nvPr>
            <p:ph type="body" idx="1"/>
          </p:nvPr>
        </p:nvSpPr>
        <p:spPr>
          <a:xfrm>
            <a:off x="550985" y="1978146"/>
            <a:ext cx="11324491" cy="3660654"/>
          </a:xfrm>
        </p:spPr>
        <p:txBody>
          <a:bodyPr>
            <a:normAutofit/>
          </a:bodyPr>
          <a:lstStyle/>
          <a:p>
            <a:pPr marL="342900" indent="-342900" algn="l">
              <a:buFont typeface="Wingdings" panose="05000000000000000000" pitchFamily="2" charset="2"/>
              <a:buChar char="Ø"/>
            </a:pPr>
            <a:r>
              <a:rPr lang="en-IN" sz="2400" dirty="0"/>
              <a:t>We used the formula for salary analysis:</a:t>
            </a:r>
          </a:p>
          <a:p>
            <a:r>
              <a:rPr lang="en-IN" sz="2400" b="1" dirty="0">
                <a:solidFill>
                  <a:schemeClr val="accent2"/>
                </a:solidFill>
              </a:rPr>
              <a:t>= IFS(Z8&gt;=5,”VERYHIGH”,Z8&gt;=,”HIGH”,Z8&gt;=3,”MED”,TRUE,”LOW”)</a:t>
            </a:r>
          </a:p>
        </p:txBody>
      </p:sp>
    </p:spTree>
    <p:extLst>
      <p:ext uri="{BB962C8B-B14F-4D97-AF65-F5344CB8AC3E}">
        <p14:creationId xmlns:p14="http://schemas.microsoft.com/office/powerpoint/2010/main" val="445632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130</TotalTime>
  <Words>406</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Century Gothic</vt:lpstr>
      <vt:lpstr>Wingdings</vt:lpstr>
      <vt:lpstr>Wingdings 3</vt:lpstr>
      <vt:lpstr>Ion</vt:lpstr>
      <vt:lpstr>Employee data analysis using excel</vt:lpstr>
      <vt:lpstr>Project Title</vt:lpstr>
      <vt:lpstr>Agenda</vt:lpstr>
      <vt:lpstr>Problem statement </vt:lpstr>
      <vt:lpstr>Project overview</vt:lpstr>
      <vt:lpstr>Who are the end users?</vt:lpstr>
      <vt:lpstr>Our solution and its value proposition </vt:lpstr>
      <vt:lpstr>Dataset description </vt:lpstr>
      <vt:lpstr>The “WOW” in our solution </vt:lpstr>
      <vt:lpstr>Modelling </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VCW VCW</dc:creator>
  <cp:lastModifiedBy>manikkaraj g</cp:lastModifiedBy>
  <cp:revision>4</cp:revision>
  <dcterms:created xsi:type="dcterms:W3CDTF">2024-08-27T07:15:37Z</dcterms:created>
  <dcterms:modified xsi:type="dcterms:W3CDTF">2024-08-31T05:29:18Z</dcterms:modified>
</cp:coreProperties>
</file>