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16"/>
  </p:notesMasterIdLst>
  <p:sldIdLst>
    <p:sldId id="257" r:id="rId5"/>
    <p:sldId id="262" r:id="rId6"/>
    <p:sldId id="261" r:id="rId7"/>
    <p:sldId id="273" r:id="rId8"/>
    <p:sldId id="270" r:id="rId9"/>
    <p:sldId id="272" r:id="rId10"/>
    <p:sldId id="271" r:id="rId11"/>
    <p:sldId id="265" r:id="rId12"/>
    <p:sldId id="267" r:id="rId13"/>
    <p:sldId id="274"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A6EE96-F28A-424A-9353-249280B29811}" v="135" dt="2021-01-20T01:39:28.3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1846" autoAdjust="0"/>
  </p:normalViewPr>
  <p:slideViewPr>
    <p:cSldViewPr snapToGrid="0">
      <p:cViewPr varScale="1">
        <p:scale>
          <a:sx n="61" d="100"/>
          <a:sy n="61" d="100"/>
        </p:scale>
        <p:origin x="152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4"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    UNDERSTANDING THE GOAL</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WALKING THROUGH THE APPLICATION</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INSIGHTS AND OPPORTUNITES</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custScaleY="110360">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B6B3E1-FC6F-4045-B7A5-E003D0B3E5FD}"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CEF04553-33BD-490D-827B-92CDD36DD082}">
      <dgm:prSet/>
      <dgm:spPr/>
      <dgm:t>
        <a:bodyPr/>
        <a:lstStyle/>
        <a:p>
          <a:pPr>
            <a:lnSpc>
              <a:spcPct val="100000"/>
            </a:lnSpc>
          </a:pPr>
          <a:r>
            <a:rPr lang="en-US"/>
            <a:t>Jeni – Clean up/Flask connection/Charts</a:t>
          </a:r>
          <a:endParaRPr lang="en-US" dirty="0"/>
        </a:p>
      </dgm:t>
    </dgm:pt>
    <dgm:pt modelId="{A09AB217-180A-410F-9471-85CC9510E087}" type="parTrans" cxnId="{0811B91C-F3FF-4BA6-8C22-23F20CF8152D}">
      <dgm:prSet/>
      <dgm:spPr/>
      <dgm:t>
        <a:bodyPr/>
        <a:lstStyle/>
        <a:p>
          <a:endParaRPr lang="en-US"/>
        </a:p>
      </dgm:t>
    </dgm:pt>
    <dgm:pt modelId="{3978BDBD-4E1C-4960-B133-9D1BBA849AB6}" type="sibTrans" cxnId="{0811B91C-F3FF-4BA6-8C22-23F20CF8152D}">
      <dgm:prSet/>
      <dgm:spPr/>
      <dgm:t>
        <a:bodyPr/>
        <a:lstStyle/>
        <a:p>
          <a:endParaRPr lang="en-US"/>
        </a:p>
      </dgm:t>
    </dgm:pt>
    <dgm:pt modelId="{26AE1A82-6AE8-4C17-BF99-9B5BE49DE943}">
      <dgm:prSet/>
      <dgm:spPr/>
      <dgm:t>
        <a:bodyPr/>
        <a:lstStyle/>
        <a:p>
          <a:pPr>
            <a:lnSpc>
              <a:spcPct val="100000"/>
            </a:lnSpc>
          </a:pPr>
          <a:r>
            <a:rPr lang="en-US"/>
            <a:t>Allison – Java for table/Flask set up</a:t>
          </a:r>
          <a:endParaRPr lang="en-US" dirty="0"/>
        </a:p>
      </dgm:t>
    </dgm:pt>
    <dgm:pt modelId="{D0A2CE73-B537-4658-B4EA-04F7EA60BA8A}" type="parTrans" cxnId="{6758F020-C819-450E-81AC-4A7563CD4D83}">
      <dgm:prSet/>
      <dgm:spPr/>
      <dgm:t>
        <a:bodyPr/>
        <a:lstStyle/>
        <a:p>
          <a:endParaRPr lang="en-US"/>
        </a:p>
      </dgm:t>
    </dgm:pt>
    <dgm:pt modelId="{B3505980-7ECD-48AC-8F8D-2A6C13870A81}" type="sibTrans" cxnId="{6758F020-C819-450E-81AC-4A7563CD4D83}">
      <dgm:prSet/>
      <dgm:spPr/>
      <dgm:t>
        <a:bodyPr/>
        <a:lstStyle/>
        <a:p>
          <a:endParaRPr lang="en-US"/>
        </a:p>
      </dgm:t>
    </dgm:pt>
    <dgm:pt modelId="{6DF9174E-15E7-4665-AFB0-1D5BC31DAE7A}">
      <dgm:prSet/>
      <dgm:spPr/>
      <dgm:t>
        <a:bodyPr/>
        <a:lstStyle/>
        <a:p>
          <a:pPr>
            <a:lnSpc>
              <a:spcPct val="100000"/>
            </a:lnSpc>
          </a:pPr>
          <a:r>
            <a:rPr lang="en-US"/>
            <a:t>Lenn – Html design/Incorporating Anime js</a:t>
          </a:r>
          <a:endParaRPr lang="en-US" dirty="0"/>
        </a:p>
      </dgm:t>
    </dgm:pt>
    <dgm:pt modelId="{950CBB3B-AF1D-4510-839B-3C68536CBAC9}" type="parTrans" cxnId="{85F89738-F4F4-45B2-9687-2B810BDCE243}">
      <dgm:prSet/>
      <dgm:spPr/>
      <dgm:t>
        <a:bodyPr/>
        <a:lstStyle/>
        <a:p>
          <a:endParaRPr lang="en-US"/>
        </a:p>
      </dgm:t>
    </dgm:pt>
    <dgm:pt modelId="{0CE95A67-CE00-423B-9B92-22E22F56EC04}" type="sibTrans" cxnId="{85F89738-F4F4-45B2-9687-2B810BDCE243}">
      <dgm:prSet/>
      <dgm:spPr/>
      <dgm:t>
        <a:bodyPr/>
        <a:lstStyle/>
        <a:p>
          <a:endParaRPr lang="en-US"/>
        </a:p>
      </dgm:t>
    </dgm:pt>
    <dgm:pt modelId="{EA5BF9C6-66B2-4F11-A1D4-66FFD936B7C8}" type="pres">
      <dgm:prSet presAssocID="{EAB6B3E1-FC6F-4045-B7A5-E003D0B3E5FD}" presName="root" presStyleCnt="0">
        <dgm:presLayoutVars>
          <dgm:dir/>
          <dgm:resizeHandles val="exact"/>
        </dgm:presLayoutVars>
      </dgm:prSet>
      <dgm:spPr/>
    </dgm:pt>
    <dgm:pt modelId="{CC27E8B5-57C3-4B54-85FD-E6FFF5BF53E4}" type="pres">
      <dgm:prSet presAssocID="{CEF04553-33BD-490D-827B-92CDD36DD082}" presName="compNode" presStyleCnt="0"/>
      <dgm:spPr/>
    </dgm:pt>
    <dgm:pt modelId="{4A907126-A2CA-425C-AF0F-029F662155AA}" type="pres">
      <dgm:prSet presAssocID="{CEF04553-33BD-490D-827B-92CDD36DD082}" presName="bgRect" presStyleLbl="bgShp" presStyleIdx="0" presStyleCnt="3"/>
      <dgm:spPr/>
    </dgm:pt>
    <dgm:pt modelId="{296E88AA-81AD-4AF7-8842-3E467216F618}" type="pres">
      <dgm:prSet presAssocID="{CEF04553-33BD-490D-827B-92CDD36DD08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ask"/>
        </a:ext>
      </dgm:extLst>
    </dgm:pt>
    <dgm:pt modelId="{32EF15A6-18A1-43A4-AC27-1BDEB7B51F40}" type="pres">
      <dgm:prSet presAssocID="{CEF04553-33BD-490D-827B-92CDD36DD082}" presName="spaceRect" presStyleCnt="0"/>
      <dgm:spPr/>
    </dgm:pt>
    <dgm:pt modelId="{9C3D3724-B26E-4135-982E-E09DFC02CBB2}" type="pres">
      <dgm:prSet presAssocID="{CEF04553-33BD-490D-827B-92CDD36DD082}" presName="parTx" presStyleLbl="revTx" presStyleIdx="0" presStyleCnt="3" custScaleX="108503">
        <dgm:presLayoutVars>
          <dgm:chMax val="0"/>
          <dgm:chPref val="0"/>
        </dgm:presLayoutVars>
      </dgm:prSet>
      <dgm:spPr/>
    </dgm:pt>
    <dgm:pt modelId="{D1F980E9-D6CB-488D-8C57-F5067BC39E50}" type="pres">
      <dgm:prSet presAssocID="{3978BDBD-4E1C-4960-B133-9D1BBA849AB6}" presName="sibTrans" presStyleCnt="0"/>
      <dgm:spPr/>
    </dgm:pt>
    <dgm:pt modelId="{E08F7039-F93F-451C-B0A9-A14C2F2BBE5E}" type="pres">
      <dgm:prSet presAssocID="{26AE1A82-6AE8-4C17-BF99-9B5BE49DE943}" presName="compNode" presStyleCnt="0"/>
      <dgm:spPr/>
    </dgm:pt>
    <dgm:pt modelId="{1C052A02-AD1E-4A07-82A5-6D182D275BC2}" type="pres">
      <dgm:prSet presAssocID="{26AE1A82-6AE8-4C17-BF99-9B5BE49DE943}" presName="bgRect" presStyleLbl="bgShp" presStyleIdx="1" presStyleCnt="3"/>
      <dgm:spPr/>
    </dgm:pt>
    <dgm:pt modelId="{75C54B5A-B6C1-4DB4-9C5A-D0125E6084A0}" type="pres">
      <dgm:prSet presAssocID="{26AE1A82-6AE8-4C17-BF99-9B5BE49DE94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ientist"/>
        </a:ext>
      </dgm:extLst>
    </dgm:pt>
    <dgm:pt modelId="{F7212059-E43C-46A8-87A3-65F9A830AE46}" type="pres">
      <dgm:prSet presAssocID="{26AE1A82-6AE8-4C17-BF99-9B5BE49DE943}" presName="spaceRect" presStyleCnt="0"/>
      <dgm:spPr/>
    </dgm:pt>
    <dgm:pt modelId="{177AEF78-C31B-46E7-8450-985BDAA525F8}" type="pres">
      <dgm:prSet presAssocID="{26AE1A82-6AE8-4C17-BF99-9B5BE49DE943}" presName="parTx" presStyleLbl="revTx" presStyleIdx="1" presStyleCnt="3" custScaleX="106995">
        <dgm:presLayoutVars>
          <dgm:chMax val="0"/>
          <dgm:chPref val="0"/>
        </dgm:presLayoutVars>
      </dgm:prSet>
      <dgm:spPr/>
    </dgm:pt>
    <dgm:pt modelId="{4C1849FE-1DC4-4F25-B2B5-CE0A4421CAED}" type="pres">
      <dgm:prSet presAssocID="{B3505980-7ECD-48AC-8F8D-2A6C13870A81}" presName="sibTrans" presStyleCnt="0"/>
      <dgm:spPr/>
    </dgm:pt>
    <dgm:pt modelId="{55E0C6C4-58E3-4296-924D-4CFBBE977C95}" type="pres">
      <dgm:prSet presAssocID="{6DF9174E-15E7-4665-AFB0-1D5BC31DAE7A}" presName="compNode" presStyleCnt="0"/>
      <dgm:spPr/>
    </dgm:pt>
    <dgm:pt modelId="{9AED59AB-AACC-4AFE-920B-B76A856BEB87}" type="pres">
      <dgm:prSet presAssocID="{6DF9174E-15E7-4665-AFB0-1D5BC31DAE7A}" presName="bgRect" presStyleLbl="bgShp" presStyleIdx="2" presStyleCnt="3"/>
      <dgm:spPr/>
    </dgm:pt>
    <dgm:pt modelId="{CA0E6411-0528-45E6-A2EE-35C4C92AAED1}" type="pres">
      <dgm:prSet presAssocID="{6DF9174E-15E7-4665-AFB0-1D5BC31DAE7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D121E0F5-49BB-48A9-8C8B-FE609F7B717F}" type="pres">
      <dgm:prSet presAssocID="{6DF9174E-15E7-4665-AFB0-1D5BC31DAE7A}" presName="spaceRect" presStyleCnt="0"/>
      <dgm:spPr/>
    </dgm:pt>
    <dgm:pt modelId="{EC78EAE9-1A6D-491C-BB03-FA59FE1F5346}" type="pres">
      <dgm:prSet presAssocID="{6DF9174E-15E7-4665-AFB0-1D5BC31DAE7A}" presName="parTx" presStyleLbl="revTx" presStyleIdx="2" presStyleCnt="3" custScaleX="105131">
        <dgm:presLayoutVars>
          <dgm:chMax val="0"/>
          <dgm:chPref val="0"/>
        </dgm:presLayoutVars>
      </dgm:prSet>
      <dgm:spPr/>
    </dgm:pt>
  </dgm:ptLst>
  <dgm:cxnLst>
    <dgm:cxn modelId="{BB6DB807-3AE5-41A2-81FC-1ADACE8B762B}" type="presOf" srcId="{CEF04553-33BD-490D-827B-92CDD36DD082}" destId="{9C3D3724-B26E-4135-982E-E09DFC02CBB2}" srcOrd="0" destOrd="0" presId="urn:microsoft.com/office/officeart/2018/2/layout/IconVerticalSolidList"/>
    <dgm:cxn modelId="{0811B91C-F3FF-4BA6-8C22-23F20CF8152D}" srcId="{EAB6B3E1-FC6F-4045-B7A5-E003D0B3E5FD}" destId="{CEF04553-33BD-490D-827B-92CDD36DD082}" srcOrd="0" destOrd="0" parTransId="{A09AB217-180A-410F-9471-85CC9510E087}" sibTransId="{3978BDBD-4E1C-4960-B133-9D1BBA849AB6}"/>
    <dgm:cxn modelId="{6B23591E-BE3F-4E1B-878F-2B955DC36EB7}" type="presOf" srcId="{EAB6B3E1-FC6F-4045-B7A5-E003D0B3E5FD}" destId="{EA5BF9C6-66B2-4F11-A1D4-66FFD936B7C8}" srcOrd="0" destOrd="0" presId="urn:microsoft.com/office/officeart/2018/2/layout/IconVerticalSolidList"/>
    <dgm:cxn modelId="{6758F020-C819-450E-81AC-4A7563CD4D83}" srcId="{EAB6B3E1-FC6F-4045-B7A5-E003D0B3E5FD}" destId="{26AE1A82-6AE8-4C17-BF99-9B5BE49DE943}" srcOrd="1" destOrd="0" parTransId="{D0A2CE73-B537-4658-B4EA-04F7EA60BA8A}" sibTransId="{B3505980-7ECD-48AC-8F8D-2A6C13870A81}"/>
    <dgm:cxn modelId="{85F89738-F4F4-45B2-9687-2B810BDCE243}" srcId="{EAB6B3E1-FC6F-4045-B7A5-E003D0B3E5FD}" destId="{6DF9174E-15E7-4665-AFB0-1D5BC31DAE7A}" srcOrd="2" destOrd="0" parTransId="{950CBB3B-AF1D-4510-839B-3C68536CBAC9}" sibTransId="{0CE95A67-CE00-423B-9B92-22E22F56EC04}"/>
    <dgm:cxn modelId="{BBD85F5D-7D87-4DDF-B579-CCBE022D5852}" type="presOf" srcId="{6DF9174E-15E7-4665-AFB0-1D5BC31DAE7A}" destId="{EC78EAE9-1A6D-491C-BB03-FA59FE1F5346}" srcOrd="0" destOrd="0" presId="urn:microsoft.com/office/officeart/2018/2/layout/IconVerticalSolidList"/>
    <dgm:cxn modelId="{E97E8C76-CFBE-47AE-9478-750A57243317}" type="presOf" srcId="{26AE1A82-6AE8-4C17-BF99-9B5BE49DE943}" destId="{177AEF78-C31B-46E7-8450-985BDAA525F8}" srcOrd="0" destOrd="0" presId="urn:microsoft.com/office/officeart/2018/2/layout/IconVerticalSolidList"/>
    <dgm:cxn modelId="{1A365B7C-EFFB-424E-B9ED-7BC7BC7639DC}" type="presParOf" srcId="{EA5BF9C6-66B2-4F11-A1D4-66FFD936B7C8}" destId="{CC27E8B5-57C3-4B54-85FD-E6FFF5BF53E4}" srcOrd="0" destOrd="0" presId="urn:microsoft.com/office/officeart/2018/2/layout/IconVerticalSolidList"/>
    <dgm:cxn modelId="{C6831555-E1ED-4EAE-BE16-AAE7DF36D13E}" type="presParOf" srcId="{CC27E8B5-57C3-4B54-85FD-E6FFF5BF53E4}" destId="{4A907126-A2CA-425C-AF0F-029F662155AA}" srcOrd="0" destOrd="0" presId="urn:microsoft.com/office/officeart/2018/2/layout/IconVerticalSolidList"/>
    <dgm:cxn modelId="{4E4276F7-1E78-48E1-92D5-E295BBC4C951}" type="presParOf" srcId="{CC27E8B5-57C3-4B54-85FD-E6FFF5BF53E4}" destId="{296E88AA-81AD-4AF7-8842-3E467216F618}" srcOrd="1" destOrd="0" presId="urn:microsoft.com/office/officeart/2018/2/layout/IconVerticalSolidList"/>
    <dgm:cxn modelId="{8C9E53AB-440D-4A34-BE68-8BDE29A1EFA0}" type="presParOf" srcId="{CC27E8B5-57C3-4B54-85FD-E6FFF5BF53E4}" destId="{32EF15A6-18A1-43A4-AC27-1BDEB7B51F40}" srcOrd="2" destOrd="0" presId="urn:microsoft.com/office/officeart/2018/2/layout/IconVerticalSolidList"/>
    <dgm:cxn modelId="{A6644825-A9F7-4EDE-BB1F-DCEEB421916E}" type="presParOf" srcId="{CC27E8B5-57C3-4B54-85FD-E6FFF5BF53E4}" destId="{9C3D3724-B26E-4135-982E-E09DFC02CBB2}" srcOrd="3" destOrd="0" presId="urn:microsoft.com/office/officeart/2018/2/layout/IconVerticalSolidList"/>
    <dgm:cxn modelId="{A1FB42C7-EB47-4153-BB15-B46BEEA5A783}" type="presParOf" srcId="{EA5BF9C6-66B2-4F11-A1D4-66FFD936B7C8}" destId="{D1F980E9-D6CB-488D-8C57-F5067BC39E50}" srcOrd="1" destOrd="0" presId="urn:microsoft.com/office/officeart/2018/2/layout/IconVerticalSolidList"/>
    <dgm:cxn modelId="{6CC25A42-6ACA-4C16-B7A9-D2BF004271EE}" type="presParOf" srcId="{EA5BF9C6-66B2-4F11-A1D4-66FFD936B7C8}" destId="{E08F7039-F93F-451C-B0A9-A14C2F2BBE5E}" srcOrd="2" destOrd="0" presId="urn:microsoft.com/office/officeart/2018/2/layout/IconVerticalSolidList"/>
    <dgm:cxn modelId="{3D1FA1F0-AC98-4E43-9AFB-756B23C179DB}" type="presParOf" srcId="{E08F7039-F93F-451C-B0A9-A14C2F2BBE5E}" destId="{1C052A02-AD1E-4A07-82A5-6D182D275BC2}" srcOrd="0" destOrd="0" presId="urn:microsoft.com/office/officeart/2018/2/layout/IconVerticalSolidList"/>
    <dgm:cxn modelId="{1849AE23-B99F-497B-A5BA-1CA6B927F70C}" type="presParOf" srcId="{E08F7039-F93F-451C-B0A9-A14C2F2BBE5E}" destId="{75C54B5A-B6C1-4DB4-9C5A-D0125E6084A0}" srcOrd="1" destOrd="0" presId="urn:microsoft.com/office/officeart/2018/2/layout/IconVerticalSolidList"/>
    <dgm:cxn modelId="{40EEEA63-4003-492E-ADC6-061666E5C075}" type="presParOf" srcId="{E08F7039-F93F-451C-B0A9-A14C2F2BBE5E}" destId="{F7212059-E43C-46A8-87A3-65F9A830AE46}" srcOrd="2" destOrd="0" presId="urn:microsoft.com/office/officeart/2018/2/layout/IconVerticalSolidList"/>
    <dgm:cxn modelId="{6B349560-E485-4F65-BF30-1E617BDBA1C9}" type="presParOf" srcId="{E08F7039-F93F-451C-B0A9-A14C2F2BBE5E}" destId="{177AEF78-C31B-46E7-8450-985BDAA525F8}" srcOrd="3" destOrd="0" presId="urn:microsoft.com/office/officeart/2018/2/layout/IconVerticalSolidList"/>
    <dgm:cxn modelId="{D4A22DC8-CD95-4A16-B2A5-BFCBD1B60E02}" type="presParOf" srcId="{EA5BF9C6-66B2-4F11-A1D4-66FFD936B7C8}" destId="{4C1849FE-1DC4-4F25-B2B5-CE0A4421CAED}" srcOrd="3" destOrd="0" presId="urn:microsoft.com/office/officeart/2018/2/layout/IconVerticalSolidList"/>
    <dgm:cxn modelId="{3DCE1BB8-249C-4123-B303-7711CEC1073D}" type="presParOf" srcId="{EA5BF9C6-66B2-4F11-A1D4-66FFD936B7C8}" destId="{55E0C6C4-58E3-4296-924D-4CFBBE977C95}" srcOrd="4" destOrd="0" presId="urn:microsoft.com/office/officeart/2018/2/layout/IconVerticalSolidList"/>
    <dgm:cxn modelId="{ED3BE87A-FDFC-49C2-87D4-DB4FB057CFA2}" type="presParOf" srcId="{55E0C6C4-58E3-4296-924D-4CFBBE977C95}" destId="{9AED59AB-AACC-4AFE-920B-B76A856BEB87}" srcOrd="0" destOrd="0" presId="urn:microsoft.com/office/officeart/2018/2/layout/IconVerticalSolidList"/>
    <dgm:cxn modelId="{76D224CF-26D0-4C25-BFC8-FB7E48AE4833}" type="presParOf" srcId="{55E0C6C4-58E3-4296-924D-4CFBBE977C95}" destId="{CA0E6411-0528-45E6-A2EE-35C4C92AAED1}" srcOrd="1" destOrd="0" presId="urn:microsoft.com/office/officeart/2018/2/layout/IconVerticalSolidList"/>
    <dgm:cxn modelId="{4BD81BA9-0725-4C52-9586-1DA9FBFA005D}" type="presParOf" srcId="{55E0C6C4-58E3-4296-924D-4CFBBE977C95}" destId="{D121E0F5-49BB-48A9-8C8B-FE609F7B717F}" srcOrd="2" destOrd="0" presId="urn:microsoft.com/office/officeart/2018/2/layout/IconVerticalSolidList"/>
    <dgm:cxn modelId="{0CA89D31-0123-447C-A693-49EDEE9E9731}" type="presParOf" srcId="{55E0C6C4-58E3-4296-924D-4CFBBE977C95}" destId="{EC78EAE9-1A6D-491C-BB03-FA59FE1F534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581984"/>
          <a:ext cx="1818562" cy="1818562"/>
        </a:xfrm>
        <a:prstGeom prst="ellipse">
          <a:avLst/>
        </a:prstGeom>
        <a:solidFill>
          <a:schemeClr val="accent2">
            <a:hueOff val="0"/>
            <a:satOff val="0"/>
            <a:lumOff val="0"/>
            <a:alphaOff val="0"/>
          </a:schemeClr>
        </a:solidFill>
        <a:ln>
          <a:noFill/>
        </a:ln>
        <a:effectLst>
          <a:outerShdw blurRad="38100" dist="12700" dir="5400000" algn="ctr" rotWithShape="0">
            <a:srgbClr val="000000">
              <a:alpha val="63000"/>
            </a:srgbClr>
          </a:outerShdw>
        </a:effectLst>
      </dsp:spPr>
      <dsp:style>
        <a:lnRef idx="0">
          <a:scrgbClr r="0" g="0" b="0"/>
        </a:lnRef>
        <a:fillRef idx="1">
          <a:scrgbClr r="0" g="0" b="0"/>
        </a:fillRef>
        <a:effectRef idx="2">
          <a:scrgbClr r="0" g="0" b="0"/>
        </a:effectRef>
        <a:fontRef idx="minor"/>
      </dsp:style>
    </dsp:sp>
    <dsp:sp modelId="{7C175B98-93F4-4D7C-BB95-1514AB879CD5}">
      <dsp:nvSpPr>
        <dsp:cNvPr id="0" name=""/>
        <dsp:cNvSpPr/>
      </dsp:nvSpPr>
      <dsp:spPr>
        <a:xfrm>
          <a:off x="1004512" y="969547"/>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sp>
    <dsp:sp modelId="{127117FB-F8A7-4A20-A8A7-EC686DDC76D0}">
      <dsp:nvSpPr>
        <dsp:cNvPr id="0" name=""/>
        <dsp:cNvSpPr/>
      </dsp:nvSpPr>
      <dsp:spPr>
        <a:xfrm>
          <a:off x="35606" y="2929689"/>
          <a:ext cx="2981250" cy="794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    UNDERSTANDING THE GOAL</a:t>
          </a:r>
        </a:p>
      </dsp:txBody>
      <dsp:txXfrm>
        <a:off x="35606" y="2929689"/>
        <a:ext cx="2981250" cy="794592"/>
      </dsp:txXfrm>
    </dsp:sp>
    <dsp:sp modelId="{BCD8CDD9-0C56-4401-ADB1-8B48DAB2C96F}">
      <dsp:nvSpPr>
        <dsp:cNvPr id="0" name=""/>
        <dsp:cNvSpPr/>
      </dsp:nvSpPr>
      <dsp:spPr>
        <a:xfrm>
          <a:off x="4119918" y="600632"/>
          <a:ext cx="1818562" cy="1818562"/>
        </a:xfrm>
        <a:prstGeom prst="ellipse">
          <a:avLst/>
        </a:prstGeom>
        <a:solidFill>
          <a:schemeClr val="accent3">
            <a:hueOff val="0"/>
            <a:satOff val="0"/>
            <a:lumOff val="0"/>
            <a:alphaOff val="0"/>
          </a:schemeClr>
        </a:solidFill>
        <a:ln>
          <a:noFill/>
        </a:ln>
        <a:effectLst>
          <a:outerShdw blurRad="38100" dist="12700" dir="5400000" algn="ctr" rotWithShape="0">
            <a:srgbClr val="000000">
              <a:alpha val="63000"/>
            </a:srgbClr>
          </a:outerShdw>
        </a:effectLst>
      </dsp:spPr>
      <dsp:style>
        <a:lnRef idx="0">
          <a:scrgbClr r="0" g="0" b="0"/>
        </a:lnRef>
        <a:fillRef idx="1">
          <a:scrgbClr r="0" g="0" b="0"/>
        </a:fillRef>
        <a:effectRef idx="2">
          <a:scrgbClr r="0" g="0" b="0"/>
        </a:effectRef>
        <a:fontRef idx="minor"/>
      </dsp:style>
    </dsp:sp>
    <dsp:sp modelId="{DB4CA7C4-FCA1-4127-B20A-2A5C031A3CF4}">
      <dsp:nvSpPr>
        <dsp:cNvPr id="0" name=""/>
        <dsp:cNvSpPr/>
      </dsp:nvSpPr>
      <dsp:spPr>
        <a:xfrm>
          <a:off x="4507481" y="988195"/>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sp>
    <dsp:sp modelId="{7E6FE37A-5DB0-4899-9FCB-0CE39BC185F8}">
      <dsp:nvSpPr>
        <dsp:cNvPr id="0" name=""/>
        <dsp:cNvSpPr/>
      </dsp:nvSpPr>
      <dsp:spPr>
        <a:xfrm>
          <a:off x="3538574" y="2985633"/>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WALKING THROUGH THE APPLICATION</a:t>
          </a:r>
        </a:p>
      </dsp:txBody>
      <dsp:txXfrm>
        <a:off x="3538574" y="2985633"/>
        <a:ext cx="2981250" cy="720000"/>
      </dsp:txXfrm>
    </dsp:sp>
    <dsp:sp modelId="{FF93E135-77D6-48A0-8871-9BC93D705D06}">
      <dsp:nvSpPr>
        <dsp:cNvPr id="0" name=""/>
        <dsp:cNvSpPr/>
      </dsp:nvSpPr>
      <dsp:spPr>
        <a:xfrm>
          <a:off x="7622887" y="600632"/>
          <a:ext cx="1818562" cy="1818562"/>
        </a:xfrm>
        <a:prstGeom prst="ellipse">
          <a:avLst/>
        </a:prstGeom>
        <a:solidFill>
          <a:schemeClr val="accent4">
            <a:hueOff val="0"/>
            <a:satOff val="0"/>
            <a:lumOff val="0"/>
            <a:alphaOff val="0"/>
          </a:schemeClr>
        </a:solidFill>
        <a:ln>
          <a:noFill/>
        </a:ln>
        <a:effectLst>
          <a:outerShdw blurRad="38100" dist="12700" dir="5400000" algn="ctr" rotWithShape="0">
            <a:srgbClr val="000000">
              <a:alpha val="63000"/>
            </a:srgbClr>
          </a:outerShdw>
        </a:effectLst>
      </dsp:spPr>
      <dsp:style>
        <a:lnRef idx="0">
          <a:scrgbClr r="0" g="0" b="0"/>
        </a:lnRef>
        <a:fillRef idx="1">
          <a:scrgbClr r="0" g="0" b="0"/>
        </a:fillRef>
        <a:effectRef idx="2">
          <a:scrgbClr r="0" g="0" b="0"/>
        </a:effectRef>
        <a:fontRef idx="minor"/>
      </dsp:style>
    </dsp:sp>
    <dsp:sp modelId="{39509775-983E-4110-B989-EE2CD6514BE0}">
      <dsp:nvSpPr>
        <dsp:cNvPr id="0" name=""/>
        <dsp:cNvSpPr/>
      </dsp:nvSpPr>
      <dsp:spPr>
        <a:xfrm>
          <a:off x="8010450" y="988195"/>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sp>
    <dsp:sp modelId="{1AEDC777-00B3-41D7-9AE1-23D741E941C3}">
      <dsp:nvSpPr>
        <dsp:cNvPr id="0" name=""/>
        <dsp:cNvSpPr/>
      </dsp:nvSpPr>
      <dsp:spPr>
        <a:xfrm>
          <a:off x="7041543" y="2985633"/>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INSIGHTS AND OPPORTUNITES</a:t>
          </a:r>
        </a:p>
      </dsp:txBody>
      <dsp:txXfrm>
        <a:off x="7041543" y="2985633"/>
        <a:ext cx="2981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07126-A2CA-425C-AF0F-029F662155AA}">
      <dsp:nvSpPr>
        <dsp:cNvPr id="0" name=""/>
        <dsp:cNvSpPr/>
      </dsp:nvSpPr>
      <dsp:spPr>
        <a:xfrm>
          <a:off x="-193141" y="6102"/>
          <a:ext cx="10412896" cy="1096405"/>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6E88AA-81AD-4AF7-8842-3E467216F618}">
      <dsp:nvSpPr>
        <dsp:cNvPr id="0" name=""/>
        <dsp:cNvSpPr/>
      </dsp:nvSpPr>
      <dsp:spPr>
        <a:xfrm>
          <a:off x="138521" y="252793"/>
          <a:ext cx="603023" cy="6030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3D3724-B26E-4135-982E-E09DFC02CBB2}">
      <dsp:nvSpPr>
        <dsp:cNvPr id="0" name=""/>
        <dsp:cNvSpPr/>
      </dsp:nvSpPr>
      <dsp:spPr>
        <a:xfrm>
          <a:off x="684446" y="6102"/>
          <a:ext cx="9921590" cy="1096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036" tIns="116036" rIns="116036" bIns="116036" numCol="1" spcCol="1270" anchor="ctr" anchorCtr="0">
          <a:noAutofit/>
        </a:bodyPr>
        <a:lstStyle/>
        <a:p>
          <a:pPr marL="0" lvl="0" indent="0" algn="l" defTabSz="1111250">
            <a:lnSpc>
              <a:spcPct val="100000"/>
            </a:lnSpc>
            <a:spcBef>
              <a:spcPct val="0"/>
            </a:spcBef>
            <a:spcAft>
              <a:spcPct val="35000"/>
            </a:spcAft>
            <a:buNone/>
          </a:pPr>
          <a:r>
            <a:rPr lang="en-US" sz="2500" kern="1200"/>
            <a:t>Jeni – Clean up/Flask connection/Charts</a:t>
          </a:r>
          <a:endParaRPr lang="en-US" sz="2500" kern="1200" dirty="0"/>
        </a:p>
      </dsp:txBody>
      <dsp:txXfrm>
        <a:off x="684446" y="6102"/>
        <a:ext cx="9921590" cy="1096405"/>
      </dsp:txXfrm>
    </dsp:sp>
    <dsp:sp modelId="{1C052A02-AD1E-4A07-82A5-6D182D275BC2}">
      <dsp:nvSpPr>
        <dsp:cNvPr id="0" name=""/>
        <dsp:cNvSpPr/>
      </dsp:nvSpPr>
      <dsp:spPr>
        <a:xfrm>
          <a:off x="-193141" y="1376609"/>
          <a:ext cx="10412896" cy="1096405"/>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C54B5A-B6C1-4DB4-9C5A-D0125E6084A0}">
      <dsp:nvSpPr>
        <dsp:cNvPr id="0" name=""/>
        <dsp:cNvSpPr/>
      </dsp:nvSpPr>
      <dsp:spPr>
        <a:xfrm>
          <a:off x="138521" y="1623300"/>
          <a:ext cx="603023" cy="6030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7AEF78-C31B-46E7-8450-985BDAA525F8}">
      <dsp:nvSpPr>
        <dsp:cNvPr id="0" name=""/>
        <dsp:cNvSpPr/>
      </dsp:nvSpPr>
      <dsp:spPr>
        <a:xfrm>
          <a:off x="753393" y="1376609"/>
          <a:ext cx="9783698" cy="1096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036" tIns="116036" rIns="116036" bIns="116036" numCol="1" spcCol="1270" anchor="ctr" anchorCtr="0">
          <a:noAutofit/>
        </a:bodyPr>
        <a:lstStyle/>
        <a:p>
          <a:pPr marL="0" lvl="0" indent="0" algn="l" defTabSz="1111250">
            <a:lnSpc>
              <a:spcPct val="100000"/>
            </a:lnSpc>
            <a:spcBef>
              <a:spcPct val="0"/>
            </a:spcBef>
            <a:spcAft>
              <a:spcPct val="35000"/>
            </a:spcAft>
            <a:buNone/>
          </a:pPr>
          <a:r>
            <a:rPr lang="en-US" sz="2500" kern="1200"/>
            <a:t>Allison – Java for table/Flask set up</a:t>
          </a:r>
          <a:endParaRPr lang="en-US" sz="2500" kern="1200" dirty="0"/>
        </a:p>
      </dsp:txBody>
      <dsp:txXfrm>
        <a:off x="753393" y="1376609"/>
        <a:ext cx="9783698" cy="1096405"/>
      </dsp:txXfrm>
    </dsp:sp>
    <dsp:sp modelId="{9AED59AB-AACC-4AFE-920B-B76A856BEB87}">
      <dsp:nvSpPr>
        <dsp:cNvPr id="0" name=""/>
        <dsp:cNvSpPr/>
      </dsp:nvSpPr>
      <dsp:spPr>
        <a:xfrm>
          <a:off x="-193141" y="2747116"/>
          <a:ext cx="10412896" cy="1096405"/>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0E6411-0528-45E6-A2EE-35C4C92AAED1}">
      <dsp:nvSpPr>
        <dsp:cNvPr id="0" name=""/>
        <dsp:cNvSpPr/>
      </dsp:nvSpPr>
      <dsp:spPr>
        <a:xfrm>
          <a:off x="138521" y="2993807"/>
          <a:ext cx="603023" cy="6030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C78EAE9-1A6D-491C-BB03-FA59FE1F5346}">
      <dsp:nvSpPr>
        <dsp:cNvPr id="0" name=""/>
        <dsp:cNvSpPr/>
      </dsp:nvSpPr>
      <dsp:spPr>
        <a:xfrm>
          <a:off x="838615" y="2747116"/>
          <a:ext cx="9613252" cy="1096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036" tIns="116036" rIns="116036" bIns="116036" numCol="1" spcCol="1270" anchor="ctr" anchorCtr="0">
          <a:noAutofit/>
        </a:bodyPr>
        <a:lstStyle/>
        <a:p>
          <a:pPr marL="0" lvl="0" indent="0" algn="l" defTabSz="1111250">
            <a:lnSpc>
              <a:spcPct val="100000"/>
            </a:lnSpc>
            <a:spcBef>
              <a:spcPct val="0"/>
            </a:spcBef>
            <a:spcAft>
              <a:spcPct val="35000"/>
            </a:spcAft>
            <a:buNone/>
          </a:pPr>
          <a:r>
            <a:rPr lang="en-US" sz="2500" kern="1200"/>
            <a:t>Lenn – Html design/Incorporating Anime js</a:t>
          </a:r>
          <a:endParaRPr lang="en-US" sz="2500" kern="1200" dirty="0"/>
        </a:p>
      </dsp:txBody>
      <dsp:txXfrm>
        <a:off x="838615" y="2747116"/>
        <a:ext cx="9613252" cy="109640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26B2CC-4245-441B-9806-08F934990F76}" type="datetimeFigureOut">
              <a:rPr lang="en-US" smtClean="0"/>
              <a:t>1/21/2021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F3BCFD-7B6C-4801-A9A9-4E2203FAF5A7}" type="slidenum">
              <a:rPr lang="en-US" smtClean="0"/>
              <a:t>‹#›</a:t>
            </a:fld>
            <a:endParaRPr lang="en-US"/>
          </a:p>
        </p:txBody>
      </p:sp>
    </p:spTree>
    <p:extLst>
      <p:ext uri="{BB962C8B-B14F-4D97-AF65-F5344CB8AC3E}">
        <p14:creationId xmlns:p14="http://schemas.microsoft.com/office/powerpoint/2010/main" val="2281117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dirty="0"/>
              <a:t>GOOD EVENING BOOTCAMP PEERS AND THANK YOU FOR TUNING IN FOR OUR PRESENTATION! </a:t>
            </a:r>
          </a:p>
          <a:p>
            <a:r>
              <a:rPr lang="en-US" sz="1800" b="0" dirty="0"/>
              <a:t>WE APPRECIATE YOUR ATTENDANCE, ALTHOUGH WE ACKNOWLEDGE IT IS REQUIRED.</a:t>
            </a:r>
          </a:p>
          <a:p>
            <a:endParaRPr lang="en-US" sz="1800" b="0" dirty="0"/>
          </a:p>
          <a:p>
            <a:r>
              <a:rPr lang="en-US" sz="1800" b="0" dirty="0"/>
              <a:t>WE ARE GROUP NUMBER FIVE AND THIS IS THE GOGOGAGA PLAYLIST ANALYSIS.</a:t>
            </a:r>
          </a:p>
          <a:p>
            <a:r>
              <a:rPr lang="en-US" sz="1800" b="0" dirty="0"/>
              <a:t>LET’S GET STARTED.</a:t>
            </a:r>
          </a:p>
        </p:txBody>
      </p:sp>
      <p:sp>
        <p:nvSpPr>
          <p:cNvPr id="4" name="Slide Number Placeholder 3"/>
          <p:cNvSpPr>
            <a:spLocks noGrp="1"/>
          </p:cNvSpPr>
          <p:nvPr>
            <p:ph type="sldNum" sz="quarter" idx="5"/>
          </p:nvPr>
        </p:nvSpPr>
        <p:spPr/>
        <p:txBody>
          <a:bodyPr/>
          <a:lstStyle/>
          <a:p>
            <a:fld id="{ACF3BCFD-7B6C-4801-A9A9-4E2203FAF5A7}" type="slidenum">
              <a:rPr lang="en-US" smtClean="0"/>
              <a:t>1</a:t>
            </a:fld>
            <a:endParaRPr lang="en-US"/>
          </a:p>
        </p:txBody>
      </p:sp>
    </p:spTree>
    <p:extLst>
      <p:ext uri="{BB962C8B-B14F-4D97-AF65-F5344CB8AC3E}">
        <p14:creationId xmlns:p14="http://schemas.microsoft.com/office/powerpoint/2010/main" val="1090509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F3BCFD-7B6C-4801-A9A9-4E2203FAF5A7}" type="slidenum">
              <a:rPr lang="en-US" smtClean="0"/>
              <a:t>2</a:t>
            </a:fld>
            <a:endParaRPr lang="en-US"/>
          </a:p>
        </p:txBody>
      </p:sp>
    </p:spTree>
    <p:extLst>
      <p:ext uri="{BB962C8B-B14F-4D97-AF65-F5344CB8AC3E}">
        <p14:creationId xmlns:p14="http://schemas.microsoft.com/office/powerpoint/2010/main" val="2112847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THIS EVENING WE WILL WALK YOU THROUGH THE FOLLWING:</a:t>
            </a:r>
          </a:p>
          <a:p>
            <a:endParaRPr lang="en-US" b="1" dirty="0"/>
          </a:p>
          <a:p>
            <a:r>
              <a:rPr lang="en-US" b="1" dirty="0"/>
              <a:t>OUR GOAL: </a:t>
            </a:r>
          </a:p>
          <a:p>
            <a:endParaRPr lang="en-US" b="1" dirty="0"/>
          </a:p>
          <a:p>
            <a:r>
              <a:rPr lang="en-US" b="1" dirty="0"/>
              <a:t>OUR APP: </a:t>
            </a:r>
          </a:p>
          <a:p>
            <a:endParaRPr lang="en-US" b="1" dirty="0"/>
          </a:p>
          <a:p>
            <a:r>
              <a:rPr lang="en-US" b="1" dirty="0"/>
              <a:t>OUR OPPORTUNITIES: </a:t>
            </a:r>
          </a:p>
        </p:txBody>
      </p:sp>
      <p:sp>
        <p:nvSpPr>
          <p:cNvPr id="4" name="Slide Number Placeholder 3"/>
          <p:cNvSpPr>
            <a:spLocks noGrp="1"/>
          </p:cNvSpPr>
          <p:nvPr>
            <p:ph type="sldNum" sz="quarter" idx="5"/>
          </p:nvPr>
        </p:nvSpPr>
        <p:spPr/>
        <p:txBody>
          <a:bodyPr/>
          <a:lstStyle/>
          <a:p>
            <a:fld id="{ACF3BCFD-7B6C-4801-A9A9-4E2203FAF5A7}" type="slidenum">
              <a:rPr lang="en-US" smtClean="0"/>
              <a:t>3</a:t>
            </a:fld>
            <a:endParaRPr lang="en-US"/>
          </a:p>
        </p:txBody>
      </p:sp>
    </p:spTree>
    <p:extLst>
      <p:ext uri="{BB962C8B-B14F-4D97-AF65-F5344CB8AC3E}">
        <p14:creationId xmlns:p14="http://schemas.microsoft.com/office/powerpoint/2010/main" val="2937765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YOU STREAM MUSIC DAILY? WE FIGURED IT WOULD BE MOST EVERYONE. WE ARE ALL JAMMERS AND DREAMERS. </a:t>
            </a:r>
          </a:p>
          <a:p>
            <a:endParaRPr lang="en-US" dirty="0"/>
          </a:p>
          <a:p>
            <a:r>
              <a:rPr lang="en-US" dirty="0"/>
              <a:t>WHEN WE THINK OF THE TYPES OF DATA THAT IS COLLECTED IN OUR DAILY LIVES, WE OFTEN THINK OF SOCIAL MEDIA SITES AND REWARDS PROGRAMS</a:t>
            </a:r>
          </a:p>
          <a:p>
            <a:r>
              <a:rPr lang="en-US" dirty="0"/>
              <a:t>AT GROCERY STORES. WE SELDOM CONSIDER THE DATA THAT IS BEING COLLECTED FROM OUR MUSICAL PREFERENCES—OR HOW IT IS BEING ANALYZED AND USED BY BUSINESSES AND OUR FAVORITE ARTISTS/MUSICIANS. </a:t>
            </a:r>
          </a:p>
          <a:p>
            <a:endParaRPr lang="en-US" dirty="0"/>
          </a:p>
          <a:p>
            <a:r>
              <a:rPr lang="en-US" dirty="0"/>
              <a:t>YOU MIGHT KNOW EVERY WORD TO YOUR FAVORITE SONG, BUT WHAT ABOUT ITS RATING ON BPM, TEMPO, DANCEABILITY, OR DURATION?</a:t>
            </a:r>
          </a:p>
          <a:p>
            <a:r>
              <a:rPr lang="en-US" dirty="0"/>
              <a:t>THE IDEA? MUSIC IS DEFINITELY LOVED—THEREFORE SO IS ITS DATA. </a:t>
            </a:r>
          </a:p>
          <a:p>
            <a:endParaRPr lang="en-US" dirty="0"/>
          </a:p>
          <a:p>
            <a:r>
              <a:rPr lang="en-US" dirty="0"/>
              <a:t>LETS TAKE A LOOK.</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CF3BCFD-7B6C-4801-A9A9-4E2203FAF5A7}" type="slidenum">
              <a:rPr lang="en-US" smtClean="0"/>
              <a:t>5</a:t>
            </a:fld>
            <a:endParaRPr lang="en-US"/>
          </a:p>
        </p:txBody>
      </p:sp>
    </p:spTree>
    <p:extLst>
      <p:ext uri="{BB962C8B-B14F-4D97-AF65-F5344CB8AC3E}">
        <p14:creationId xmlns:p14="http://schemas.microsoft.com/office/powerpoint/2010/main" val="1809216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SPOTIFY IS ONE OF THE LARGEST ON DEMAND MUSIC SERVICES IN THE WORLD, WITH TENS OF MILLIONS OF PEOPLE LISTENING EVERYDAY. </a:t>
            </a:r>
          </a:p>
          <a:p>
            <a:r>
              <a:rPr lang="en-US" dirty="0"/>
              <a:t>THAT’S A LOT OF DATA TO MINE THROUGH. THEIR GROWING PLATFORM HAS SUCCESSFULLY “HUMANIZED DATA” BY EFFECTIVELY</a:t>
            </a:r>
          </a:p>
          <a:p>
            <a:r>
              <a:rPr lang="en-US" dirty="0"/>
              <a:t>TRAINING ALGORITHMS AND MACHINES TO LISTEN TO MUSIC AND EXTRAPOLATE INSIGHTS THAT IMPACT NOT ONLY BUSINESS, BUT THE USER EXPERIENCE.</a:t>
            </a:r>
          </a:p>
          <a:p>
            <a:endParaRPr lang="en-US" dirty="0"/>
          </a:p>
          <a:p>
            <a:r>
              <a:rPr lang="en-US" dirty="0"/>
              <a:t>BY REFINING COLLECTED DATA, THEY ARE ABLE TO ANALYZE WHAT SONGS GET THE MOST PLAYTIME, WHICH PLAYLISTS ARE GENERATING NEW FANS,</a:t>
            </a:r>
          </a:p>
          <a:p>
            <a:r>
              <a:rPr lang="en-US" dirty="0"/>
              <a:t>AND CURATE PERSONALIZED PLAYLISTS FOR USERS BASED OFF OF CATEGORIZED MUSICAL ATTRIBUTES. </a:t>
            </a:r>
          </a:p>
          <a:p>
            <a:endParaRPr lang="en-US" dirty="0"/>
          </a:p>
          <a:p>
            <a:r>
              <a:rPr lang="en-US" dirty="0"/>
              <a:t>OUR CHOSEN DATASET IS AN INDIVIDUAL USER’S SPOTIFY PLAYLIST FOUND ON KAGGLE. WHILE WE WOULD HAVE LOVED TO CREATE AN API CALL ON THE ACTUAL SPOTIFY WEBSITE, WE FOUND OUR KAGGLE DATASET TO BE CLEANER WHILE STILL SUPPLYING US WITH THE SUFFICIENT RECORD REQUIREMENTS.</a:t>
            </a:r>
          </a:p>
          <a:p>
            <a:endParaRPr lang="en-US" dirty="0"/>
          </a:p>
          <a:p>
            <a:r>
              <a:rPr lang="en-US" dirty="0"/>
              <a:t>BECAUSE OUR DATASET WAS CONFINED TO A SINGLE SPOTIFY USER—WE CHOSE TO ANALYZE MORE OF THE CONTEXTUAL PROPERTIES. </a:t>
            </a:r>
          </a:p>
          <a:p>
            <a:endParaRPr lang="en-US" dirty="0"/>
          </a:p>
          <a:p>
            <a:r>
              <a:rPr lang="en-US" dirty="0"/>
              <a:t>LET’S MOVE ON TO THE NEXT SLIDE TO GO OVER THE STEPS FOR OUR ANALYSIS.</a:t>
            </a:r>
          </a:p>
          <a:p>
            <a:endParaRPr lang="en-US" dirty="0"/>
          </a:p>
          <a:p>
            <a:endParaRPr lang="en-US" dirty="0"/>
          </a:p>
        </p:txBody>
      </p:sp>
      <p:sp>
        <p:nvSpPr>
          <p:cNvPr id="4" name="Slide Number Placeholder 3"/>
          <p:cNvSpPr>
            <a:spLocks noGrp="1"/>
          </p:cNvSpPr>
          <p:nvPr>
            <p:ph type="sldNum" sz="quarter" idx="5"/>
          </p:nvPr>
        </p:nvSpPr>
        <p:spPr/>
        <p:txBody>
          <a:bodyPr/>
          <a:lstStyle/>
          <a:p>
            <a:fld id="{ACF3BCFD-7B6C-4801-A9A9-4E2203FAF5A7}" type="slidenum">
              <a:rPr lang="en-US" smtClean="0"/>
              <a:t>6</a:t>
            </a:fld>
            <a:endParaRPr lang="en-US"/>
          </a:p>
        </p:txBody>
      </p:sp>
    </p:spTree>
    <p:extLst>
      <p:ext uri="{BB962C8B-B14F-4D97-AF65-F5344CB8AC3E}">
        <p14:creationId xmlns:p14="http://schemas.microsoft.com/office/powerpoint/2010/main" val="303792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OUR COLLABORATION ON THIS PROJECT WAS INCREDIBLE. COMMUNICATION WAS FREQUENT AND WE VERY MUCH MADE A GREAT TEAM WHEN IT CAME TO DEBUGGING. WHILE THIS PROJECT WAS CHALLENGING—WE KEPT IT FUN!</a:t>
            </a:r>
          </a:p>
          <a:p>
            <a:endParaRPr lang="en-US" b="1" dirty="0"/>
          </a:p>
          <a:p>
            <a:r>
              <a:rPr lang="en-US" b="1" dirty="0"/>
              <a:t>JENI</a:t>
            </a:r>
          </a:p>
          <a:p>
            <a:r>
              <a:rPr lang="en-US" b="0" dirty="0"/>
              <a:t>DATA CLEAN UP</a:t>
            </a:r>
          </a:p>
          <a:p>
            <a:r>
              <a:rPr lang="en-US" b="0" dirty="0"/>
              <a:t>FLASK CONNECTION</a:t>
            </a:r>
          </a:p>
          <a:p>
            <a:r>
              <a:rPr lang="en-US" b="0" dirty="0"/>
              <a:t>INTERACTIVE CHARTS</a:t>
            </a:r>
          </a:p>
          <a:p>
            <a:endParaRPr lang="en-US" b="1" dirty="0"/>
          </a:p>
          <a:p>
            <a:r>
              <a:rPr lang="en-US" b="1" dirty="0"/>
              <a:t>ALLISON </a:t>
            </a:r>
          </a:p>
          <a:p>
            <a:r>
              <a:rPr lang="en-US" b="0" dirty="0"/>
              <a:t>TABLE JAVASCRIPT</a:t>
            </a:r>
          </a:p>
          <a:p>
            <a:r>
              <a:rPr lang="en-US" b="0" dirty="0"/>
              <a:t>FLASK SET UP</a:t>
            </a:r>
          </a:p>
          <a:p>
            <a:r>
              <a:rPr lang="en-US" b="0" dirty="0"/>
              <a:t>                </a:t>
            </a:r>
            <a:endParaRPr lang="en-US" b="1" dirty="0"/>
          </a:p>
          <a:p>
            <a:r>
              <a:rPr lang="en-US" b="1" dirty="0"/>
              <a:t>LENN</a:t>
            </a:r>
          </a:p>
          <a:p>
            <a:r>
              <a:rPr lang="en-US" b="0" dirty="0"/>
              <a:t>HTML CODE AND DESIGN</a:t>
            </a:r>
          </a:p>
          <a:p>
            <a:r>
              <a:rPr lang="en-US" b="0" dirty="0"/>
              <a:t>INCORPORATING ADDITIONAL JAVASCRIPT LIBRARIES</a:t>
            </a:r>
            <a:endParaRPr lang="en-US" b="1" dirty="0"/>
          </a:p>
        </p:txBody>
      </p:sp>
      <p:sp>
        <p:nvSpPr>
          <p:cNvPr id="4" name="Slide Number Placeholder 3"/>
          <p:cNvSpPr>
            <a:spLocks noGrp="1"/>
          </p:cNvSpPr>
          <p:nvPr>
            <p:ph type="sldNum" sz="quarter" idx="5"/>
          </p:nvPr>
        </p:nvSpPr>
        <p:spPr/>
        <p:txBody>
          <a:bodyPr/>
          <a:lstStyle/>
          <a:p>
            <a:fld id="{ACF3BCFD-7B6C-4801-A9A9-4E2203FAF5A7}" type="slidenum">
              <a:rPr lang="en-US" smtClean="0"/>
              <a:t>7</a:t>
            </a:fld>
            <a:endParaRPr lang="en-US"/>
          </a:p>
        </p:txBody>
      </p:sp>
    </p:spTree>
    <p:extLst>
      <p:ext uri="{BB962C8B-B14F-4D97-AF65-F5344CB8AC3E}">
        <p14:creationId xmlns:p14="http://schemas.microsoft.com/office/powerpoint/2010/main" val="22863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LENN</a:t>
            </a:r>
          </a:p>
          <a:p>
            <a:endParaRPr lang="en-US" dirty="0"/>
          </a:p>
          <a:p>
            <a:r>
              <a:rPr lang="en-US" dirty="0"/>
              <a:t>REVIEW HOME PAGE</a:t>
            </a:r>
          </a:p>
          <a:p>
            <a:r>
              <a:rPr lang="en-US" dirty="0"/>
              <a:t>DISCUSS JAVASCRIPT LIBRARY</a:t>
            </a:r>
          </a:p>
          <a:p>
            <a:r>
              <a:rPr lang="en-US" dirty="0"/>
              <a:t>WALK THROUGH “APP” PAGES</a:t>
            </a:r>
          </a:p>
          <a:p>
            <a:endParaRPr lang="en-US" dirty="0"/>
          </a:p>
          <a:p>
            <a:r>
              <a:rPr lang="en-US" b="1" dirty="0"/>
              <a:t>JENI</a:t>
            </a:r>
          </a:p>
          <a:p>
            <a:endParaRPr lang="en-US" dirty="0"/>
          </a:p>
          <a:p>
            <a:r>
              <a:rPr lang="en-US" dirty="0"/>
              <a:t>SPEAK TO CHARTS</a:t>
            </a:r>
          </a:p>
          <a:p>
            <a:r>
              <a:rPr lang="en-US" dirty="0"/>
              <a:t>WHAT CONCLUSIONS WERE DRAWN?</a:t>
            </a:r>
          </a:p>
          <a:p>
            <a:r>
              <a:rPr lang="en-US" dirty="0"/>
              <a:t>WHAT QUESTIONS DO WE STILL HAVE?</a:t>
            </a:r>
          </a:p>
          <a:p>
            <a:endParaRPr lang="en-US" dirty="0"/>
          </a:p>
          <a:p>
            <a:r>
              <a:rPr lang="en-US" b="1" dirty="0"/>
              <a:t>ALLISON</a:t>
            </a:r>
          </a:p>
          <a:p>
            <a:endParaRPr lang="en-US" dirty="0"/>
          </a:p>
          <a:p>
            <a:r>
              <a:rPr lang="en-US" dirty="0"/>
              <a:t>IN ADDITION TO OUR CHARTS, WE WANTED TO ATTACH A TABLE WITH THE PLAYLIST DATA SO THE USER CAN INTERACT THROUGH FILTERING AND SEARCHING SELCT PROPERTIES. WE DID OPT TO MAKE THIS TABLE A LITTLE MORE USER FRIENDLY BY ELMINATING SOME OF THE PROPERTIES THAT WEREN’T EASILY UNDERSTOOD, SUCH AS SPECHINESS. </a:t>
            </a:r>
          </a:p>
          <a:p>
            <a:endParaRPr lang="en-US" dirty="0"/>
          </a:p>
          <a:p>
            <a:r>
              <a:rPr lang="en-US" dirty="0"/>
              <a:t>THIS WAS DEFINITELY AN AREA THAT WE WOULD HAVE LOVED TO SPEND MORE TIME ON. THE IDEA BEING THAT WE COULD DEVELOP THIS FURTHER WHERE ANY SPOTIFY PLAYLIST COULD BE ADDED TO THIS TABLE AND COMPARED—CONTINUOUSLY COLLECTING DATA. </a:t>
            </a:r>
          </a:p>
        </p:txBody>
      </p:sp>
      <p:sp>
        <p:nvSpPr>
          <p:cNvPr id="4" name="Slide Number Placeholder 3"/>
          <p:cNvSpPr>
            <a:spLocks noGrp="1"/>
          </p:cNvSpPr>
          <p:nvPr>
            <p:ph type="sldNum" sz="quarter" idx="5"/>
          </p:nvPr>
        </p:nvSpPr>
        <p:spPr/>
        <p:txBody>
          <a:bodyPr/>
          <a:lstStyle/>
          <a:p>
            <a:fld id="{ACF3BCFD-7B6C-4801-A9A9-4E2203FAF5A7}" type="slidenum">
              <a:rPr lang="en-US" smtClean="0"/>
              <a:t>8</a:t>
            </a:fld>
            <a:endParaRPr lang="en-US"/>
          </a:p>
        </p:txBody>
      </p:sp>
    </p:spTree>
    <p:extLst>
      <p:ext uri="{BB962C8B-B14F-4D97-AF65-F5344CB8AC3E}">
        <p14:creationId xmlns:p14="http://schemas.microsoft.com/office/powerpoint/2010/main" val="1668896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F3BCFD-7B6C-4801-A9A9-4E2203FAF5A7}" type="slidenum">
              <a:rPr lang="en-US" smtClean="0"/>
              <a:t>9</a:t>
            </a:fld>
            <a:endParaRPr lang="en-US"/>
          </a:p>
        </p:txBody>
      </p:sp>
    </p:spTree>
    <p:extLst>
      <p:ext uri="{BB962C8B-B14F-4D97-AF65-F5344CB8AC3E}">
        <p14:creationId xmlns:p14="http://schemas.microsoft.com/office/powerpoint/2010/main" val="939907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F3BCFD-7B6C-4801-A9A9-4E2203FAF5A7}" type="slidenum">
              <a:rPr lang="en-US" smtClean="0"/>
              <a:t>10</a:t>
            </a:fld>
            <a:endParaRPr lang="en-US"/>
          </a:p>
        </p:txBody>
      </p:sp>
    </p:spTree>
    <p:extLst>
      <p:ext uri="{BB962C8B-B14F-4D97-AF65-F5344CB8AC3E}">
        <p14:creationId xmlns:p14="http://schemas.microsoft.com/office/powerpoint/2010/main" val="4262753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1/21/2021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1/21/2021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1/21/2021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1/21/2021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1/21/2021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pPr>
              <a:lnSpc>
                <a:spcPct val="100000"/>
              </a:lnSpc>
            </a:pPr>
            <a:r>
              <a:rPr lang="en-US" sz="4400" dirty="0">
                <a:solidFill>
                  <a:schemeClr val="tx1"/>
                </a:solidFill>
              </a:rPr>
              <a:t>gOGOGAGA</a:t>
            </a:r>
            <a:br>
              <a:rPr lang="en-US" sz="4400" dirty="0">
                <a:solidFill>
                  <a:schemeClr val="tx1"/>
                </a:solidFill>
              </a:rPr>
            </a:br>
            <a:r>
              <a:rPr lang="en-US" sz="4400" dirty="0">
                <a:solidFill>
                  <a:schemeClr val="tx1"/>
                </a:solidFill>
              </a:rPr>
              <a:t>Playlist Analysis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92500" lnSpcReduction="20000"/>
          </a:bodyPr>
          <a:lstStyle/>
          <a:p>
            <a:pPr>
              <a:spcAft>
                <a:spcPts val="600"/>
              </a:spcAft>
            </a:pPr>
            <a:r>
              <a:rPr lang="en-US" dirty="0">
                <a:solidFill>
                  <a:schemeClr val="tx1"/>
                </a:solidFill>
              </a:rPr>
              <a:t>By: Jeni Lamoureux, Lenn Grayes, and Allison Palka</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C8772-D6EA-43E3-97D8-89CD26C8676B}"/>
              </a:ext>
            </a:extLst>
          </p:cNvPr>
          <p:cNvSpPr>
            <a:spLocks noGrp="1"/>
          </p:cNvSpPr>
          <p:nvPr>
            <p:ph type="title"/>
          </p:nvPr>
        </p:nvSpPr>
        <p:spPr>
          <a:xfrm>
            <a:off x="1629156" y="2275165"/>
            <a:ext cx="8933688" cy="2406895"/>
          </a:xfrm>
        </p:spPr>
        <p:txBody>
          <a:bodyPr anchor="ctr">
            <a:normAutofit/>
          </a:bodyPr>
          <a:lstStyle/>
          <a:p>
            <a:r>
              <a:rPr lang="en-US" sz="4800" dirty="0"/>
              <a:t>“getting information off the internet is like taking a drink from a firehose.”</a:t>
            </a:r>
          </a:p>
        </p:txBody>
      </p:sp>
      <p:sp>
        <p:nvSpPr>
          <p:cNvPr id="3" name="Subtitle 2">
            <a:extLst>
              <a:ext uri="{FF2B5EF4-FFF2-40B4-BE49-F238E27FC236}">
                <a16:creationId xmlns:a16="http://schemas.microsoft.com/office/drawing/2014/main" id="{4EE63818-4215-47C1-B59C-052C3EFEFF3C}"/>
              </a:ext>
            </a:extLst>
          </p:cNvPr>
          <p:cNvSpPr>
            <a:spLocks noGrp="1"/>
          </p:cNvSpPr>
          <p:nvPr>
            <p:ph type="body" idx="1"/>
          </p:nvPr>
        </p:nvSpPr>
        <p:spPr>
          <a:xfrm>
            <a:off x="1629156" y="4682062"/>
            <a:ext cx="8939784" cy="457200"/>
          </a:xfrm>
        </p:spPr>
        <p:txBody>
          <a:bodyPr anchor="t">
            <a:normAutofit/>
          </a:bodyPr>
          <a:lstStyle/>
          <a:p>
            <a:r>
              <a:rPr lang="en-US"/>
              <a:t>MITCHELL KAPOR, CO-FOUNDER OF ELECTRONIC FRONTIER FOUNDATION</a:t>
            </a:r>
          </a:p>
        </p:txBody>
      </p:sp>
    </p:spTree>
    <p:extLst>
      <p:ext uri="{BB962C8B-B14F-4D97-AF65-F5344CB8AC3E}">
        <p14:creationId xmlns:p14="http://schemas.microsoft.com/office/powerpoint/2010/main" val="1671443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D8104A-71DC-4F1F-AD4A-24A7547F0421}"/>
              </a:ext>
            </a:extLst>
          </p:cNvPr>
          <p:cNvSpPr>
            <a:spLocks noGrp="1"/>
          </p:cNvSpPr>
          <p:nvPr>
            <p:ph type="title"/>
          </p:nvPr>
        </p:nvSpPr>
        <p:spPr>
          <a:xfrm>
            <a:off x="1066800" y="642594"/>
            <a:ext cx="10058400" cy="1371600"/>
          </a:xfrm>
        </p:spPr>
        <p:txBody>
          <a:bodyPr anchor="ctr">
            <a:normAutofit/>
          </a:bodyPr>
          <a:lstStyle/>
          <a:p>
            <a:pPr marL="0" indent="0" algn="ctr">
              <a:buNone/>
            </a:pPr>
            <a:r>
              <a:rPr lang="en-US" dirty="0"/>
              <a:t>Thank you</a:t>
            </a:r>
          </a:p>
        </p:txBody>
      </p:sp>
      <p:pic>
        <p:nvPicPr>
          <p:cNvPr id="4" name="Picture 3" descr="A group of women in red&#10;&#10;Description automatically generated with low confidence">
            <a:extLst>
              <a:ext uri="{FF2B5EF4-FFF2-40B4-BE49-F238E27FC236}">
                <a16:creationId xmlns:a16="http://schemas.microsoft.com/office/drawing/2014/main" id="{189975E6-B1B4-4FDA-BCAD-76DDFD4680BD}"/>
              </a:ext>
            </a:extLst>
          </p:cNvPr>
          <p:cNvPicPr>
            <a:picLocks noChangeAspect="1"/>
          </p:cNvPicPr>
          <p:nvPr/>
        </p:nvPicPr>
        <p:blipFill rotWithShape="1">
          <a:blip r:embed="rId2"/>
          <a:srcRect b="54164"/>
          <a:stretch/>
        </p:blipFill>
        <p:spPr>
          <a:xfrm>
            <a:off x="1066800" y="2103120"/>
            <a:ext cx="10058400" cy="3849624"/>
          </a:xfrm>
          <a:prstGeom prst="rect">
            <a:avLst/>
          </a:prstGeom>
          <a:noFill/>
        </p:spPr>
      </p:pic>
    </p:spTree>
    <p:extLst>
      <p:ext uri="{BB962C8B-B14F-4D97-AF65-F5344CB8AC3E}">
        <p14:creationId xmlns:p14="http://schemas.microsoft.com/office/powerpoint/2010/main" val="2104656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2CE6-8A2A-4C46-9B81-1AE5757E78A8}"/>
              </a:ext>
            </a:extLst>
          </p:cNvPr>
          <p:cNvSpPr>
            <a:spLocks noGrp="1"/>
          </p:cNvSpPr>
          <p:nvPr>
            <p:ph type="title"/>
          </p:nvPr>
        </p:nvSpPr>
        <p:spPr>
          <a:xfrm>
            <a:off x="1629156" y="2275165"/>
            <a:ext cx="8933688" cy="2406895"/>
          </a:xfrm>
        </p:spPr>
        <p:txBody>
          <a:bodyPr anchor="ctr">
            <a:normAutofit/>
          </a:bodyPr>
          <a:lstStyle/>
          <a:p>
            <a:r>
              <a:rPr lang="en-US" sz="5300"/>
              <a:t>LADIES AND GENTLEMEN, THE PRESENTATION YOU ALL HAVE BEEN WAITING FOR…</a:t>
            </a:r>
          </a:p>
        </p:txBody>
      </p:sp>
      <p:sp>
        <p:nvSpPr>
          <p:cNvPr id="7" name="Text Placeholder 2">
            <a:extLst>
              <a:ext uri="{FF2B5EF4-FFF2-40B4-BE49-F238E27FC236}">
                <a16:creationId xmlns:a16="http://schemas.microsoft.com/office/drawing/2014/main" id="{252C287A-CF45-4A97-A23E-D2F0443907FD}"/>
              </a:ext>
            </a:extLst>
          </p:cNvPr>
          <p:cNvSpPr>
            <a:spLocks noGrp="1"/>
          </p:cNvSpPr>
          <p:nvPr>
            <p:ph type="body" idx="1"/>
          </p:nvPr>
        </p:nvSpPr>
        <p:spPr>
          <a:xfrm>
            <a:off x="1629156" y="4682062"/>
            <a:ext cx="8939784" cy="457200"/>
          </a:xfrm>
        </p:spPr>
        <p:txBody>
          <a:bodyPr/>
          <a:lstStyle/>
          <a:p>
            <a:r>
              <a:rPr lang="en-US" dirty="0"/>
              <a:t>Well one of them…</a:t>
            </a:r>
          </a:p>
        </p:txBody>
      </p:sp>
    </p:spTree>
    <p:extLst>
      <p:ext uri="{BB962C8B-B14F-4D97-AF65-F5344CB8AC3E}">
        <p14:creationId xmlns:p14="http://schemas.microsoft.com/office/powerpoint/2010/main" val="231574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AGENDA</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2763996062"/>
              </p:ext>
            </p:extLst>
          </p:nvPr>
        </p:nvGraphicFramePr>
        <p:xfrm>
          <a:off x="1066800" y="1729409"/>
          <a:ext cx="10058400" cy="43062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243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80430-2CE9-4E8A-9337-1332791EF73E}"/>
              </a:ext>
            </a:extLst>
          </p:cNvPr>
          <p:cNvSpPr>
            <a:spLocks noGrp="1"/>
          </p:cNvSpPr>
          <p:nvPr>
            <p:ph type="title"/>
          </p:nvPr>
        </p:nvSpPr>
        <p:spPr/>
        <p:txBody>
          <a:bodyPr/>
          <a:lstStyle/>
          <a:p>
            <a:r>
              <a:rPr lang="en-US" dirty="0"/>
              <a:t>“Data that is loved tends to survive.”</a:t>
            </a:r>
          </a:p>
        </p:txBody>
      </p:sp>
      <p:sp>
        <p:nvSpPr>
          <p:cNvPr id="3" name="Text Placeholder 2">
            <a:extLst>
              <a:ext uri="{FF2B5EF4-FFF2-40B4-BE49-F238E27FC236}">
                <a16:creationId xmlns:a16="http://schemas.microsoft.com/office/drawing/2014/main" id="{A9D339AB-2C84-4709-9148-9F651CA415C0}"/>
              </a:ext>
            </a:extLst>
          </p:cNvPr>
          <p:cNvSpPr>
            <a:spLocks noGrp="1"/>
          </p:cNvSpPr>
          <p:nvPr>
            <p:ph type="body" idx="1"/>
          </p:nvPr>
        </p:nvSpPr>
        <p:spPr/>
        <p:txBody>
          <a:bodyPr/>
          <a:lstStyle/>
          <a:p>
            <a:r>
              <a:rPr lang="en-US" dirty="0"/>
              <a:t>KURT BOLLACKER, COMPUTER SCIENTIST</a:t>
            </a:r>
          </a:p>
        </p:txBody>
      </p:sp>
    </p:spTree>
    <p:extLst>
      <p:ext uri="{BB962C8B-B14F-4D97-AF65-F5344CB8AC3E}">
        <p14:creationId xmlns:p14="http://schemas.microsoft.com/office/powerpoint/2010/main" val="2712337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45F923-1094-4006-AD53-66DDE7F48833}"/>
              </a:ext>
            </a:extLst>
          </p:cNvPr>
          <p:cNvPicPr>
            <a:picLocks noChangeAspect="1"/>
          </p:cNvPicPr>
          <p:nvPr/>
        </p:nvPicPr>
        <p:blipFill rotWithShape="1">
          <a:blip r:embed="rId3"/>
          <a:srcRect l="9770" r="9743" b="2"/>
          <a:stretch/>
        </p:blipFill>
        <p:spPr>
          <a:xfrm>
            <a:off x="228599" y="237744"/>
            <a:ext cx="7696201" cy="6382512"/>
          </a:xfrm>
          <a:prstGeom prst="rect">
            <a:avLst/>
          </a:prstGeom>
          <a:noFill/>
          <a:ln>
            <a:noFill/>
          </a:ln>
        </p:spPr>
      </p:pic>
      <p:sp>
        <p:nvSpPr>
          <p:cNvPr id="2" name="Title 1">
            <a:extLst>
              <a:ext uri="{FF2B5EF4-FFF2-40B4-BE49-F238E27FC236}">
                <a16:creationId xmlns:a16="http://schemas.microsoft.com/office/drawing/2014/main" id="{90681780-9A0D-47E0-B50F-529C0C8A433E}"/>
              </a:ext>
            </a:extLst>
          </p:cNvPr>
          <p:cNvSpPr>
            <a:spLocks noGrp="1"/>
          </p:cNvSpPr>
          <p:nvPr>
            <p:ph type="title"/>
          </p:nvPr>
        </p:nvSpPr>
        <p:spPr>
          <a:xfrm>
            <a:off x="8477250" y="765313"/>
            <a:ext cx="3144774" cy="922636"/>
          </a:xfrm>
        </p:spPr>
        <p:txBody>
          <a:bodyPr anchor="b">
            <a:normAutofit/>
          </a:bodyPr>
          <a:lstStyle/>
          <a:p>
            <a:pPr algn="ctr"/>
            <a:r>
              <a:rPr lang="en-US" sz="4400" dirty="0"/>
              <a:t>The Idea</a:t>
            </a:r>
          </a:p>
        </p:txBody>
      </p:sp>
      <p:sp>
        <p:nvSpPr>
          <p:cNvPr id="9" name="Text Placeholder 3">
            <a:extLst>
              <a:ext uri="{FF2B5EF4-FFF2-40B4-BE49-F238E27FC236}">
                <a16:creationId xmlns:a16="http://schemas.microsoft.com/office/drawing/2014/main" id="{AA970DDD-619E-4E76-93A9-4EECEA5F0EE7}"/>
              </a:ext>
            </a:extLst>
          </p:cNvPr>
          <p:cNvSpPr>
            <a:spLocks noGrp="1"/>
          </p:cNvSpPr>
          <p:nvPr>
            <p:ph type="body" sz="half" idx="2"/>
          </p:nvPr>
        </p:nvSpPr>
        <p:spPr>
          <a:xfrm>
            <a:off x="8477250" y="2053424"/>
            <a:ext cx="3144774" cy="4039263"/>
          </a:xfrm>
        </p:spPr>
        <p:txBody>
          <a:bodyPr/>
          <a:lstStyle/>
          <a:p>
            <a:pPr marL="285750" indent="-285750">
              <a:buFont typeface="Arial" panose="020B0604020202020204" pitchFamily="34" charset="0"/>
              <a:buChar char="•"/>
            </a:pPr>
            <a:r>
              <a:rPr lang="en-US" dirty="0"/>
              <a:t>WHAT SORT OF DATA CAN BE CAPTURED WITHIN A MUSIC PLAYLIST?</a:t>
            </a:r>
          </a:p>
          <a:p>
            <a:pPr marL="285750" indent="-285750">
              <a:buFont typeface="Arial" panose="020B0604020202020204" pitchFamily="34" charset="0"/>
              <a:buChar char="•"/>
            </a:pPr>
            <a:r>
              <a:rPr lang="en-US" dirty="0"/>
              <a:t>HOW CAN THE DATA BE USED? </a:t>
            </a:r>
          </a:p>
          <a:p>
            <a:pPr marL="285750" indent="-285750">
              <a:buFont typeface="Arial" panose="020B0604020202020204" pitchFamily="34" charset="0"/>
              <a:buChar char="•"/>
            </a:pPr>
            <a:r>
              <a:rPr lang="en-US" dirty="0"/>
              <a:t>HOW CAN WE IMPLEMENT A PIE CHART FOR MO?</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20168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C8AE00-88FA-4D9F-9502-0E5C50EBEA2D}"/>
              </a:ext>
            </a:extLst>
          </p:cNvPr>
          <p:cNvPicPr>
            <a:picLocks noChangeAspect="1"/>
          </p:cNvPicPr>
          <p:nvPr/>
        </p:nvPicPr>
        <p:blipFill rotWithShape="1">
          <a:blip r:embed="rId3"/>
          <a:srcRect l="6685" r="17951"/>
          <a:stretch/>
        </p:blipFill>
        <p:spPr>
          <a:xfrm>
            <a:off x="228599" y="237744"/>
            <a:ext cx="7696201" cy="6382512"/>
          </a:xfrm>
          <a:prstGeom prst="rect">
            <a:avLst/>
          </a:prstGeom>
          <a:noFill/>
          <a:ln>
            <a:noFill/>
          </a:ln>
        </p:spPr>
      </p:pic>
      <p:sp>
        <p:nvSpPr>
          <p:cNvPr id="2" name="Title 1">
            <a:extLst>
              <a:ext uri="{FF2B5EF4-FFF2-40B4-BE49-F238E27FC236}">
                <a16:creationId xmlns:a16="http://schemas.microsoft.com/office/drawing/2014/main" id="{AD085A02-9BD8-4BB3-9DED-6EC869CCFFDA}"/>
              </a:ext>
            </a:extLst>
          </p:cNvPr>
          <p:cNvSpPr>
            <a:spLocks noGrp="1"/>
          </p:cNvSpPr>
          <p:nvPr>
            <p:ph type="title"/>
          </p:nvPr>
        </p:nvSpPr>
        <p:spPr>
          <a:xfrm>
            <a:off x="8477250" y="603504"/>
            <a:ext cx="3144774" cy="837670"/>
          </a:xfrm>
        </p:spPr>
        <p:txBody>
          <a:bodyPr anchor="b">
            <a:normAutofit/>
          </a:bodyPr>
          <a:lstStyle/>
          <a:p>
            <a:pPr algn="ctr"/>
            <a:r>
              <a:rPr lang="en-US" sz="4000" dirty="0"/>
              <a:t>The Data</a:t>
            </a:r>
          </a:p>
        </p:txBody>
      </p:sp>
      <p:sp>
        <p:nvSpPr>
          <p:cNvPr id="9" name="Text Placeholder 3">
            <a:extLst>
              <a:ext uri="{FF2B5EF4-FFF2-40B4-BE49-F238E27FC236}">
                <a16:creationId xmlns:a16="http://schemas.microsoft.com/office/drawing/2014/main" id="{04110332-5BE2-4D0F-88C6-C33B4B6CB585}"/>
              </a:ext>
            </a:extLst>
          </p:cNvPr>
          <p:cNvSpPr>
            <a:spLocks noGrp="1"/>
          </p:cNvSpPr>
          <p:nvPr>
            <p:ph type="body" sz="half" idx="2"/>
          </p:nvPr>
        </p:nvSpPr>
        <p:spPr>
          <a:xfrm>
            <a:off x="8477250" y="1755190"/>
            <a:ext cx="3144774" cy="4142689"/>
          </a:xfrm>
        </p:spPr>
        <p:txBody>
          <a:bodyPr/>
          <a:lstStyle/>
          <a:p>
            <a:pPr marL="285750" indent="-285750">
              <a:buFont typeface="Arial" panose="020B0604020202020204" pitchFamily="34" charset="0"/>
              <a:buChar char="•"/>
            </a:pPr>
            <a:r>
              <a:rPr lang="en-US" dirty="0"/>
              <a:t>USER SPOTIFY PLAYLIST FOUND ON KAGGLE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TRACK PROPERTIES FALL UNDER BINS:</a:t>
            </a:r>
          </a:p>
          <a:p>
            <a:pPr marL="742950" lvl="1" indent="-285750">
              <a:buFont typeface="Arial" panose="020B0604020202020204" pitchFamily="34" charset="0"/>
              <a:buChar char="•"/>
            </a:pPr>
            <a:r>
              <a:rPr lang="en-US" dirty="0"/>
              <a:t>MOOD</a:t>
            </a:r>
          </a:p>
          <a:p>
            <a:pPr marL="742950" lvl="1" indent="-285750">
              <a:buFont typeface="Arial" panose="020B0604020202020204" pitchFamily="34" charset="0"/>
              <a:buChar char="•"/>
            </a:pPr>
            <a:r>
              <a:rPr lang="en-US" dirty="0"/>
              <a:t>AUDITORY PROPERTIES</a:t>
            </a:r>
          </a:p>
          <a:p>
            <a:pPr marL="742950" lvl="1" indent="-285750">
              <a:buFont typeface="Arial" panose="020B0604020202020204" pitchFamily="34" charset="0"/>
              <a:buChar char="•"/>
            </a:pPr>
            <a:r>
              <a:rPr lang="en-US" dirty="0"/>
              <a:t>CONTEXT</a:t>
            </a:r>
          </a:p>
          <a:p>
            <a:pPr marL="742950" lvl="1" indent="-285750">
              <a:buFont typeface="Arial" panose="020B0604020202020204" pitchFamily="34" charset="0"/>
              <a:buChar char="•"/>
            </a:pPr>
            <a:r>
              <a:rPr lang="en-US" dirty="0"/>
              <a:t>SEGMENT</a:t>
            </a:r>
          </a:p>
        </p:txBody>
      </p:sp>
      <p:pic>
        <p:nvPicPr>
          <p:cNvPr id="4" name="Picture 3">
            <a:extLst>
              <a:ext uri="{FF2B5EF4-FFF2-40B4-BE49-F238E27FC236}">
                <a16:creationId xmlns:a16="http://schemas.microsoft.com/office/drawing/2014/main" id="{A06524CE-F4CC-44FD-908B-1191214C5F64}"/>
              </a:ext>
            </a:extLst>
          </p:cNvPr>
          <p:cNvPicPr>
            <a:picLocks noChangeAspect="1"/>
          </p:cNvPicPr>
          <p:nvPr/>
        </p:nvPicPr>
        <p:blipFill>
          <a:blip r:embed="rId4"/>
          <a:stretch>
            <a:fillRect/>
          </a:stretch>
        </p:blipFill>
        <p:spPr>
          <a:xfrm>
            <a:off x="903806" y="1755191"/>
            <a:ext cx="6345785" cy="3542366"/>
          </a:xfrm>
          <a:prstGeom prst="rect">
            <a:avLst/>
          </a:prstGeom>
        </p:spPr>
      </p:pic>
    </p:spTree>
    <p:extLst>
      <p:ext uri="{BB962C8B-B14F-4D97-AF65-F5344CB8AC3E}">
        <p14:creationId xmlns:p14="http://schemas.microsoft.com/office/powerpoint/2010/main" val="2343847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EC1DE-9809-4948-A4A2-ACD3A41B2D4F}"/>
              </a:ext>
            </a:extLst>
          </p:cNvPr>
          <p:cNvSpPr>
            <a:spLocks noGrp="1"/>
          </p:cNvSpPr>
          <p:nvPr>
            <p:ph type="title"/>
          </p:nvPr>
        </p:nvSpPr>
        <p:spPr>
          <a:xfrm>
            <a:off x="1066800" y="642594"/>
            <a:ext cx="10058400" cy="1371600"/>
          </a:xfrm>
        </p:spPr>
        <p:txBody>
          <a:bodyPr anchor="ctr">
            <a:normAutofit/>
          </a:bodyPr>
          <a:lstStyle/>
          <a:p>
            <a:r>
              <a:rPr lang="en-US" dirty="0"/>
              <a:t>The Set Up</a:t>
            </a:r>
          </a:p>
        </p:txBody>
      </p:sp>
      <p:graphicFrame>
        <p:nvGraphicFramePr>
          <p:cNvPr id="5" name="Content Placeholder 2">
            <a:extLst>
              <a:ext uri="{FF2B5EF4-FFF2-40B4-BE49-F238E27FC236}">
                <a16:creationId xmlns:a16="http://schemas.microsoft.com/office/drawing/2014/main" id="{9EA56183-0DEC-460F-8930-E03E01E65631}"/>
              </a:ext>
            </a:extLst>
          </p:cNvPr>
          <p:cNvGraphicFramePr>
            <a:graphicFrameLocks noGrp="1"/>
          </p:cNvGraphicFramePr>
          <p:nvPr>
            <p:ph idx="1"/>
            <p:extLst>
              <p:ext uri="{D42A27DB-BD31-4B8C-83A1-F6EECF244321}">
                <p14:modId xmlns:p14="http://schemas.microsoft.com/office/powerpoint/2010/main" val="242761082"/>
              </p:ext>
            </p:extLst>
          </p:nvPr>
        </p:nvGraphicFramePr>
        <p:xfrm>
          <a:off x="1066800" y="2103120"/>
          <a:ext cx="10412896" cy="3849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361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84F91-D050-4B1E-BC62-3AD56D875FB7}"/>
              </a:ext>
            </a:extLst>
          </p:cNvPr>
          <p:cNvSpPr>
            <a:spLocks noGrp="1"/>
          </p:cNvSpPr>
          <p:nvPr>
            <p:ph type="title"/>
          </p:nvPr>
        </p:nvSpPr>
        <p:spPr>
          <a:xfrm>
            <a:off x="1629156" y="2275165"/>
            <a:ext cx="8933688" cy="2406895"/>
          </a:xfrm>
        </p:spPr>
        <p:txBody>
          <a:bodyPr anchor="ctr">
            <a:normAutofit/>
          </a:bodyPr>
          <a:lstStyle/>
          <a:p>
            <a:r>
              <a:rPr lang="en-US" dirty="0"/>
              <a:t>THE APP</a:t>
            </a:r>
          </a:p>
        </p:txBody>
      </p:sp>
    </p:spTree>
    <p:extLst>
      <p:ext uri="{BB962C8B-B14F-4D97-AF65-F5344CB8AC3E}">
        <p14:creationId xmlns:p14="http://schemas.microsoft.com/office/powerpoint/2010/main" val="433095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42261-D78D-4175-A189-3975CF514FA9}"/>
              </a:ext>
            </a:extLst>
          </p:cNvPr>
          <p:cNvSpPr>
            <a:spLocks noGrp="1"/>
          </p:cNvSpPr>
          <p:nvPr>
            <p:ph type="title"/>
          </p:nvPr>
        </p:nvSpPr>
        <p:spPr/>
        <p:txBody>
          <a:bodyPr/>
          <a:lstStyle/>
          <a:p>
            <a:r>
              <a:rPr lang="en-US" dirty="0"/>
              <a:t>If we had more time</a:t>
            </a:r>
          </a:p>
        </p:txBody>
      </p:sp>
      <p:sp>
        <p:nvSpPr>
          <p:cNvPr id="3" name="Content Placeholder 2">
            <a:extLst>
              <a:ext uri="{FF2B5EF4-FFF2-40B4-BE49-F238E27FC236}">
                <a16:creationId xmlns:a16="http://schemas.microsoft.com/office/drawing/2014/main" id="{FBDAC0CB-370F-4931-8483-DDA8916CF95B}"/>
              </a:ext>
            </a:extLst>
          </p:cNvPr>
          <p:cNvSpPr>
            <a:spLocks noGrp="1"/>
          </p:cNvSpPr>
          <p:nvPr>
            <p:ph idx="1"/>
          </p:nvPr>
        </p:nvSpPr>
        <p:spPr>
          <a:xfrm>
            <a:off x="1306668" y="1836178"/>
            <a:ext cx="9818532" cy="4023084"/>
          </a:xfrm>
        </p:spPr>
        <p:txBody>
          <a:bodyPr>
            <a:normAutofit fontScale="92500"/>
          </a:bodyPr>
          <a:lstStyle/>
          <a:p>
            <a:r>
              <a:rPr lang="en-US" dirty="0"/>
              <a:t>Spotify API pull to get a more rounded data set</a:t>
            </a:r>
          </a:p>
          <a:p>
            <a:r>
              <a:rPr lang="en-US" dirty="0"/>
              <a:t>Use React JavaScript library for the ability to embed mp.3’s in the html to have songs auto-play</a:t>
            </a:r>
          </a:p>
          <a:p>
            <a:r>
              <a:rPr lang="en-US" dirty="0"/>
              <a:t>Creating this as an app to have users analyze their playlists and allowing more data entries to compare</a:t>
            </a:r>
          </a:p>
          <a:p>
            <a:r>
              <a:rPr lang="en-US" dirty="0"/>
              <a:t>Link tracks to YouTube</a:t>
            </a:r>
          </a:p>
          <a:p>
            <a:r>
              <a:rPr lang="en-US" dirty="0"/>
              <a:t>Web-scrape the album cover connected to each song </a:t>
            </a:r>
          </a:p>
          <a:p>
            <a:r>
              <a:rPr lang="en-US" dirty="0"/>
              <a:t>Give all charts the ability to be filtered and interactive</a:t>
            </a:r>
          </a:p>
          <a:p>
            <a:r>
              <a:rPr lang="en-US" dirty="0"/>
              <a:t>Additional Styling</a:t>
            </a:r>
          </a:p>
          <a:p>
            <a:pPr marL="0" indent="0">
              <a:buNone/>
            </a:pPr>
            <a:r>
              <a:rPr lang="en-US" sz="3200" dirty="0"/>
              <a:t> Questions?</a:t>
            </a:r>
          </a:p>
          <a:p>
            <a:pPr lvl="1"/>
            <a:r>
              <a:rPr lang="en-US" sz="3000" dirty="0"/>
              <a:t>Remember our brains are fried right now…throw us a few softballs </a:t>
            </a:r>
          </a:p>
          <a:p>
            <a:pPr lvl="1"/>
            <a:endParaRPr lang="en-US" dirty="0"/>
          </a:p>
        </p:txBody>
      </p:sp>
    </p:spTree>
    <p:extLst>
      <p:ext uri="{BB962C8B-B14F-4D97-AF65-F5344CB8AC3E}">
        <p14:creationId xmlns:p14="http://schemas.microsoft.com/office/powerpoint/2010/main" val="31699732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Gallery</Template>
  <TotalTime>225</TotalTime>
  <Words>829</Words>
  <Application>Microsoft Office PowerPoint</Application>
  <PresentationFormat>Widescreen</PresentationFormat>
  <Paragraphs>118</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Garamond</vt:lpstr>
      <vt:lpstr>SavonVTI</vt:lpstr>
      <vt:lpstr>gOGOGAGA Playlist Analysis</vt:lpstr>
      <vt:lpstr>LADIES AND GENTLEMEN, THE PRESENTATION YOU ALL HAVE BEEN WAITING FOR…</vt:lpstr>
      <vt:lpstr>AGENDA</vt:lpstr>
      <vt:lpstr>“Data that is loved tends to survive.”</vt:lpstr>
      <vt:lpstr>The Idea</vt:lpstr>
      <vt:lpstr>The Data</vt:lpstr>
      <vt:lpstr>The Set Up</vt:lpstr>
      <vt:lpstr>THE APP</vt:lpstr>
      <vt:lpstr>If we had more time</vt:lpstr>
      <vt:lpstr>“getting information off the internet is like taking a drink from a firehose.”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gOGOGAGA Playlist Analysis</dc:title>
  <dc:creator>Allison Nichols</dc:creator>
  <cp:lastModifiedBy>Jennifer Lamoureux</cp:lastModifiedBy>
  <cp:revision>26</cp:revision>
  <dcterms:created xsi:type="dcterms:W3CDTF">2021-01-21T19:55:39Z</dcterms:created>
  <dcterms:modified xsi:type="dcterms:W3CDTF">2021-01-21T23:50:20Z</dcterms:modified>
</cp:coreProperties>
</file>