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10693400" cx="7556500"/>
  <p:notesSz cx="7556500" cy="10693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4" roundtripDataSignature="AMtx7migp/G20oD4Iwl21xqsoLGWpxy+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59650" y="802000"/>
            <a:ext cx="5037900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650" y="5079350"/>
            <a:ext cx="6045200" cy="4812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755650" y="5079350"/>
            <a:ext cx="6045200" cy="4812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1259650" y="802000"/>
            <a:ext cx="5037900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c9876d1667_0_3:notes"/>
          <p:cNvSpPr/>
          <p:nvPr>
            <p:ph idx="2" type="sldImg"/>
          </p:nvPr>
        </p:nvSpPr>
        <p:spPr>
          <a:xfrm>
            <a:off x="1259650" y="802000"/>
            <a:ext cx="5037900" cy="401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1c9876d1667_0_3:notes"/>
          <p:cNvSpPr txBox="1"/>
          <p:nvPr>
            <p:ph idx="1" type="body"/>
          </p:nvPr>
        </p:nvSpPr>
        <p:spPr>
          <a:xfrm>
            <a:off x="755650" y="5079350"/>
            <a:ext cx="6045300" cy="48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755650" y="5079350"/>
            <a:ext cx="6045200" cy="4812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:notes"/>
          <p:cNvSpPr/>
          <p:nvPr>
            <p:ph idx="2" type="sldImg"/>
          </p:nvPr>
        </p:nvSpPr>
        <p:spPr>
          <a:xfrm>
            <a:off x="1259650" y="802000"/>
            <a:ext cx="5037900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755650" y="5079350"/>
            <a:ext cx="6045200" cy="4812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1259650" y="802000"/>
            <a:ext cx="5037900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755650" y="5079350"/>
            <a:ext cx="6045200" cy="4812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:notes"/>
          <p:cNvSpPr/>
          <p:nvPr>
            <p:ph idx="2" type="sldImg"/>
          </p:nvPr>
        </p:nvSpPr>
        <p:spPr>
          <a:xfrm>
            <a:off x="1259650" y="802000"/>
            <a:ext cx="5037900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755650" y="5079350"/>
            <a:ext cx="6045200" cy="4812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:notes"/>
          <p:cNvSpPr/>
          <p:nvPr>
            <p:ph idx="2" type="sldImg"/>
          </p:nvPr>
        </p:nvSpPr>
        <p:spPr>
          <a:xfrm>
            <a:off x="1259650" y="802000"/>
            <a:ext cx="5037900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755650" y="5079350"/>
            <a:ext cx="6045200" cy="4812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:notes"/>
          <p:cNvSpPr/>
          <p:nvPr>
            <p:ph idx="2" type="sldImg"/>
          </p:nvPr>
        </p:nvSpPr>
        <p:spPr>
          <a:xfrm>
            <a:off x="1259650" y="802000"/>
            <a:ext cx="5037900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755650" y="5079350"/>
            <a:ext cx="6045200" cy="48120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7:notes"/>
          <p:cNvSpPr/>
          <p:nvPr>
            <p:ph idx="2" type="sldImg"/>
          </p:nvPr>
        </p:nvSpPr>
        <p:spPr>
          <a:xfrm>
            <a:off x="1259650" y="802000"/>
            <a:ext cx="5037900" cy="40100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idx="11" type="ftr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0" type="dt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1" type="ftr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0" type="dt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1" type="ftr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0" type="dt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0" type="dt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2" type="sldNum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/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1" type="ftr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2" type="sldNum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1" type="ftr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8"/>
          <p:cNvSpPr txBox="1"/>
          <p:nvPr>
            <p:ph idx="10" type="dt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.jpg"/><Relationship Id="rId5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/>
        </p:nvSpPr>
        <p:spPr>
          <a:xfrm>
            <a:off x="963825" y="901700"/>
            <a:ext cx="5949600" cy="81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50" u="none" cap="none" strike="noStrike">
                <a:latin typeface="Arial"/>
                <a:ea typeface="Arial"/>
                <a:cs typeface="Arial"/>
                <a:sym typeface="Arial"/>
              </a:rPr>
              <a:t>Что такое </a:t>
            </a:r>
            <a:r>
              <a:rPr b="1" i="0" lang="en-US" sz="1850" u="none" cap="none" strike="noStrik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AWK?</a:t>
            </a:r>
            <a:endParaRPr b="0" i="0" sz="18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299085" rtl="0" algn="l">
              <a:lnSpc>
                <a:spcPct val="102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50" u="none" cap="none" strike="noStrike">
                <a:latin typeface="Arial"/>
                <a:ea typeface="Arial"/>
                <a:cs typeface="Arial"/>
                <a:sym typeface="Arial"/>
              </a:rPr>
              <a:t>AWK - это скриптовый язык </a:t>
            </a:r>
            <a:r>
              <a:rPr b="0" i="0" lang="en-US" sz="185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построчного разбора и обработки  входного потока по заданным шаблонам.</a:t>
            </a:r>
            <a:endParaRPr b="0" i="0" sz="1850" u="none" cap="none" strike="noStrike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299085" rtl="0" algn="l">
              <a:lnSpc>
                <a:spcPct val="102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202122"/>
              </a:solidFill>
            </a:endParaRPr>
          </a:p>
          <a:p>
            <a:pPr indent="0" lvl="0" marL="12700" marR="99695" rtl="0" algn="l">
              <a:lnSpc>
                <a:spcPct val="102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5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AWK рассматривает входной поток как список записей.</a:t>
            </a:r>
            <a:endParaRPr sz="1850">
              <a:solidFill>
                <a:srgbClr val="202122"/>
              </a:solidFill>
            </a:endParaRPr>
          </a:p>
          <a:p>
            <a:pPr indent="0" lvl="0" marL="12700" marR="99695" rtl="0" algn="l">
              <a:lnSpc>
                <a:spcPct val="102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5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Каждая  запись делится на поля.</a:t>
            </a:r>
            <a:endParaRPr b="0" i="0" sz="18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256540" rtl="0" algn="l">
              <a:lnSpc>
                <a:spcPct val="102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202122"/>
              </a:solidFill>
            </a:endParaRPr>
          </a:p>
          <a:p>
            <a:pPr indent="0" lvl="0" marL="12700" marR="256540" rtl="0" algn="l">
              <a:lnSpc>
                <a:spcPct val="102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5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На основе этой информации выполняется обработка, которую  </a:t>
            </a:r>
            <a:r>
              <a:rPr lang="en-US" sz="1850">
                <a:solidFill>
                  <a:srgbClr val="202122"/>
                </a:solidFill>
              </a:rPr>
              <a:t>напишет </a:t>
            </a:r>
            <a:r>
              <a:rPr b="0" i="0" lang="en-US" sz="185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программист.</a:t>
            </a:r>
            <a:endParaRPr b="0" i="0" sz="18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318770" rtl="0" algn="l">
              <a:lnSpc>
                <a:spcPct val="102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5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По умолчанию разделителем записей является символ новой  строки(‘\n’), разделителем полей — символ пробела или  табуляции(‘\t’), или последовательность таких символов.</a:t>
            </a:r>
            <a:endParaRPr b="0" i="0" sz="18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b="0" i="0" sz="18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27305" rtl="0" algn="l">
              <a:lnSpc>
                <a:spcPct val="102699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0" i="0" lang="en-US" sz="185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Каждая запись поочерёдно сравнивается со всеми шаблонами, и  каждый раз, когда она соответствует шаблону, выполняется  указанное действие.</a:t>
            </a:r>
            <a:endParaRPr b="0" i="0" sz="18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354965" rtl="0" algn="l">
              <a:lnSpc>
                <a:spcPct val="102699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rPr b="0" i="0" lang="en-US" sz="185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Если </a:t>
            </a:r>
            <a:r>
              <a:rPr b="0" i="1" lang="en-US" sz="185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шаблон </a:t>
            </a:r>
            <a:r>
              <a:rPr b="0" i="0" lang="en-US" sz="185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не указан, то </a:t>
            </a:r>
            <a:r>
              <a:rPr b="0" i="1" lang="en-US" sz="185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действие </a:t>
            </a:r>
            <a:r>
              <a:rPr b="0" i="0" lang="en-US" sz="185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выполняется для любой  записи. Если не указано </a:t>
            </a:r>
            <a:r>
              <a:rPr b="0" i="1" lang="en-US" sz="185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действие</a:t>
            </a:r>
            <a:r>
              <a:rPr b="0" i="0" lang="en-US" sz="185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, то запись выводится.</a:t>
            </a:r>
            <a:endParaRPr b="0" i="0" sz="1850" u="none" cap="none" strike="noStrike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354965" rtl="0" algn="l">
              <a:lnSpc>
                <a:spcPct val="102699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202122"/>
              </a:solidFill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30"/>
              </a:spcBef>
              <a:spcAft>
                <a:spcPts val="0"/>
              </a:spcAft>
              <a:buNone/>
            </a:pPr>
            <a:r>
              <a:rPr b="0" i="0" lang="en-US" sz="185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В AWK также существует 2 предопределённых</a:t>
            </a:r>
            <a:endParaRPr b="0" i="0" sz="18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02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5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шаблона </a:t>
            </a:r>
            <a:r>
              <a:rPr b="1" i="0" lang="en-US" sz="185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BEGIN </a:t>
            </a:r>
            <a:r>
              <a:rPr b="0" i="0" lang="en-US" sz="185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и </a:t>
            </a:r>
            <a:r>
              <a:rPr b="1" i="0" lang="en-US" sz="185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r>
              <a:rPr b="0" i="0" lang="en-US" sz="1850" u="none" cap="none" strike="noStrike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. BEGIN выполняется до начала обработки  входного потока. END — после обработки последней записи  входного потока.</a:t>
            </a:r>
            <a:endParaRPr b="0" i="0" sz="1850" u="none" cap="none" strike="noStrike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c9876d1667_0_3"/>
          <p:cNvSpPr txBox="1"/>
          <p:nvPr/>
        </p:nvSpPr>
        <p:spPr>
          <a:xfrm>
            <a:off x="555625" y="455425"/>
            <a:ext cx="6530700" cy="76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rgbClr val="273239"/>
                </a:solidFill>
              </a:rPr>
              <a:t>Как обычно используют AWK?</a:t>
            </a:r>
            <a:endParaRPr sz="1650">
              <a:solidFill>
                <a:schemeClr val="dk1"/>
              </a:solidFill>
            </a:endParaRPr>
          </a:p>
          <a:p>
            <a:pPr indent="0" lvl="0" marL="12700" rtl="0" algn="l">
              <a:spcBef>
                <a:spcPts val="1019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rgbClr val="273239"/>
                </a:solidFill>
              </a:rPr>
              <a:t>1. Операции AWK:</a:t>
            </a:r>
            <a:endParaRPr sz="1650">
              <a:solidFill>
                <a:schemeClr val="dk1"/>
              </a:solidFill>
            </a:endParaRPr>
          </a:p>
          <a:p>
            <a:pPr indent="-280035" lvl="0" marL="273050" rtl="0" algn="l">
              <a:spcBef>
                <a:spcPts val="45"/>
              </a:spcBef>
              <a:spcAft>
                <a:spcPts val="0"/>
              </a:spcAft>
              <a:buClr>
                <a:srgbClr val="273239"/>
              </a:buClr>
              <a:buSzPts val="1650"/>
              <a:buAutoNum type="alphaLcParenBoth"/>
            </a:pPr>
            <a:r>
              <a:rPr lang="en-US" sz="1650">
                <a:solidFill>
                  <a:srgbClr val="273239"/>
                </a:solidFill>
              </a:rPr>
              <a:t>Сканирует файл построчно</a:t>
            </a:r>
            <a:endParaRPr sz="1650">
              <a:solidFill>
                <a:schemeClr val="dk1"/>
              </a:solidFill>
            </a:endParaRPr>
          </a:p>
          <a:p>
            <a:pPr indent="-280035" lvl="0" marL="273050" rtl="0" algn="l">
              <a:spcBef>
                <a:spcPts val="40"/>
              </a:spcBef>
              <a:spcAft>
                <a:spcPts val="0"/>
              </a:spcAft>
              <a:buClr>
                <a:srgbClr val="273239"/>
              </a:buClr>
              <a:buSzPts val="1650"/>
              <a:buAutoNum type="alphaLcParenBoth"/>
            </a:pPr>
            <a:r>
              <a:rPr lang="en-US" sz="1650">
                <a:solidFill>
                  <a:srgbClr val="273239"/>
                </a:solidFill>
              </a:rPr>
              <a:t>Разбивает каждую строку ввода на поля</a:t>
            </a:r>
            <a:endParaRPr sz="1650">
              <a:solidFill>
                <a:schemeClr val="dk1"/>
              </a:solidFill>
            </a:endParaRPr>
          </a:p>
          <a:p>
            <a:pPr indent="-270510" lvl="0" marL="263525" rtl="0" algn="l">
              <a:spcBef>
                <a:spcPts val="45"/>
              </a:spcBef>
              <a:spcAft>
                <a:spcPts val="0"/>
              </a:spcAft>
              <a:buClr>
                <a:srgbClr val="273239"/>
              </a:buClr>
              <a:buSzPts val="1650"/>
              <a:buAutoNum type="alphaLcParenBoth"/>
            </a:pPr>
            <a:r>
              <a:rPr lang="en-US" sz="1650">
                <a:solidFill>
                  <a:srgbClr val="273239"/>
                </a:solidFill>
              </a:rPr>
              <a:t>Сравнивает строку/поля ввода с образцом</a:t>
            </a:r>
            <a:endParaRPr sz="1650">
              <a:solidFill>
                <a:schemeClr val="dk1"/>
              </a:solidFill>
            </a:endParaRPr>
          </a:p>
          <a:p>
            <a:pPr indent="-280035" lvl="0" marL="273050" rtl="0" algn="l">
              <a:spcBef>
                <a:spcPts val="40"/>
              </a:spcBef>
              <a:spcAft>
                <a:spcPts val="0"/>
              </a:spcAft>
              <a:buClr>
                <a:srgbClr val="273239"/>
              </a:buClr>
              <a:buSzPts val="1650"/>
              <a:buAutoNum type="alphaLcParenBoth"/>
            </a:pPr>
            <a:r>
              <a:rPr lang="en-US" sz="1650">
                <a:solidFill>
                  <a:srgbClr val="273239"/>
                </a:solidFill>
              </a:rPr>
              <a:t>Выполняет действия над совпавшими строками</a:t>
            </a:r>
            <a:endParaRPr sz="1650">
              <a:solidFill>
                <a:schemeClr val="dk1"/>
              </a:solidFill>
            </a:endParaRPr>
          </a:p>
          <a:p>
            <a:pPr indent="-212725" lvl="0" marL="205740" rtl="0" algn="l">
              <a:spcBef>
                <a:spcPts val="1025"/>
              </a:spcBef>
              <a:spcAft>
                <a:spcPts val="0"/>
              </a:spcAft>
              <a:buClr>
                <a:srgbClr val="273239"/>
              </a:buClr>
              <a:buSzPts val="1650"/>
              <a:buAutoNum type="arabicPeriod" startAt="2"/>
            </a:pPr>
            <a:r>
              <a:rPr b="1" lang="en-US" sz="1650">
                <a:solidFill>
                  <a:srgbClr val="273239"/>
                </a:solidFill>
              </a:rPr>
              <a:t>Полезно для:</a:t>
            </a:r>
            <a:endParaRPr sz="1650">
              <a:solidFill>
                <a:schemeClr val="dk1"/>
              </a:solidFill>
            </a:endParaRPr>
          </a:p>
          <a:p>
            <a:pPr indent="0" lvl="0" marL="12700" rtl="0" algn="l">
              <a:spcBef>
                <a:spcPts val="4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273239"/>
                </a:solidFill>
              </a:rPr>
              <a:t>(а) преобразования файлов данных</a:t>
            </a:r>
            <a:endParaRPr sz="1650">
              <a:solidFill>
                <a:schemeClr val="dk1"/>
              </a:solidFill>
            </a:endParaRPr>
          </a:p>
          <a:p>
            <a:pPr indent="0" lvl="0" marL="12700" rtl="0" algn="l">
              <a:spcBef>
                <a:spcPts val="45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273239"/>
                </a:solidFill>
              </a:rPr>
              <a:t>(б) создания форматированных отчетов</a:t>
            </a:r>
            <a:endParaRPr sz="1650">
              <a:solidFill>
                <a:schemeClr val="dk1"/>
              </a:solidFill>
            </a:endParaRPr>
          </a:p>
          <a:p>
            <a:pPr indent="-212725" lvl="0" marL="205740" rtl="0" algn="l">
              <a:spcBef>
                <a:spcPts val="1019"/>
              </a:spcBef>
              <a:spcAft>
                <a:spcPts val="0"/>
              </a:spcAft>
              <a:buClr>
                <a:srgbClr val="273239"/>
              </a:buClr>
              <a:buSzPts val="1650"/>
              <a:buAutoNum type="arabicPeriod" startAt="3"/>
            </a:pPr>
            <a:r>
              <a:rPr b="1" lang="en-US" sz="1650">
                <a:solidFill>
                  <a:srgbClr val="273239"/>
                </a:solidFill>
              </a:rPr>
              <a:t>Конструкции программирования:</a:t>
            </a:r>
            <a:endParaRPr sz="1650">
              <a:solidFill>
                <a:schemeClr val="dk1"/>
              </a:solidFill>
            </a:endParaRPr>
          </a:p>
          <a:p>
            <a:pPr indent="-280035" lvl="0" marL="273050" rtl="0" algn="l">
              <a:spcBef>
                <a:spcPts val="45"/>
              </a:spcBef>
              <a:spcAft>
                <a:spcPts val="0"/>
              </a:spcAft>
              <a:buClr>
                <a:srgbClr val="273239"/>
              </a:buClr>
              <a:buSzPts val="1650"/>
              <a:buAutoNum type="alphaLcParenBoth"/>
            </a:pPr>
            <a:r>
              <a:rPr lang="en-US" sz="1650">
                <a:solidFill>
                  <a:srgbClr val="273239"/>
                </a:solidFill>
              </a:rPr>
              <a:t>форматирование строк вывода</a:t>
            </a:r>
            <a:endParaRPr sz="1650">
              <a:solidFill>
                <a:schemeClr val="dk1"/>
              </a:solidFill>
            </a:endParaRPr>
          </a:p>
          <a:p>
            <a:pPr indent="-280035" lvl="0" marL="273050" rtl="0" algn="l">
              <a:spcBef>
                <a:spcPts val="40"/>
              </a:spcBef>
              <a:spcAft>
                <a:spcPts val="0"/>
              </a:spcAft>
              <a:buClr>
                <a:srgbClr val="273239"/>
              </a:buClr>
              <a:buSzPts val="1650"/>
              <a:buAutoNum type="alphaLcParenBoth"/>
            </a:pPr>
            <a:r>
              <a:rPr lang="en-US" sz="1650">
                <a:solidFill>
                  <a:srgbClr val="273239"/>
                </a:solidFill>
              </a:rPr>
              <a:t>арифметические и строковые операции</a:t>
            </a:r>
            <a:endParaRPr sz="1650">
              <a:solidFill>
                <a:schemeClr val="dk1"/>
              </a:solidFill>
            </a:endParaRPr>
          </a:p>
          <a:p>
            <a:pPr indent="-270510" lvl="0" marL="263525" rtl="0" algn="l">
              <a:spcBef>
                <a:spcPts val="45"/>
              </a:spcBef>
              <a:spcAft>
                <a:spcPts val="0"/>
              </a:spcAft>
              <a:buClr>
                <a:srgbClr val="273239"/>
              </a:buClr>
              <a:buSzPts val="1650"/>
              <a:buAutoNum type="alphaLcParenBoth"/>
            </a:pPr>
            <a:r>
              <a:rPr lang="en-US" sz="1650">
                <a:solidFill>
                  <a:srgbClr val="273239"/>
                </a:solidFill>
              </a:rPr>
              <a:t>условные операторы и циклы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"/>
              </a:spcBef>
              <a:spcAft>
                <a:spcPts val="0"/>
              </a:spcAft>
              <a:buNone/>
            </a:pPr>
            <a:r>
              <a:t/>
            </a:r>
            <a:endParaRPr sz="2150">
              <a:solidFill>
                <a:schemeClr val="dk1"/>
              </a:solidFill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rgbClr val="273239"/>
                </a:solidFill>
              </a:rPr>
              <a:t>Синтаксис:</a:t>
            </a:r>
            <a:endParaRPr sz="1650">
              <a:solidFill>
                <a:schemeClr val="dk1"/>
              </a:solidFill>
            </a:endParaRPr>
          </a:p>
          <a:p>
            <a:pPr indent="0" lvl="0" marL="12700" rtl="0" algn="l">
              <a:spcBef>
                <a:spcPts val="45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awk options 'selection _criteria {action}' </a:t>
            </a:r>
            <a:r>
              <a:rPr lang="en-US" sz="1650">
                <a:solidFill>
                  <a:srgbClr val="273239"/>
                </a:solidFill>
                <a:latin typeface="Verdana"/>
                <a:ea typeface="Verdana"/>
                <a:cs typeface="Verdana"/>
                <a:sym typeface="Verdana"/>
              </a:rPr>
              <a:t>входной </a:t>
            </a:r>
            <a:r>
              <a:rPr lang="en-US" sz="1650">
                <a:solidFill>
                  <a:srgbClr val="273239"/>
                </a:solidFill>
                <a:latin typeface="Verdana"/>
                <a:ea typeface="Verdana"/>
                <a:cs typeface="Verdana"/>
                <a:sym typeface="Verdana"/>
              </a:rPr>
              <a:t>файл</a:t>
            </a:r>
            <a:r>
              <a:rPr lang="en-US" sz="165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-US" sz="1650">
                <a:solidFill>
                  <a:srgbClr val="273239"/>
                </a:solidFill>
                <a:latin typeface="Verdana"/>
                <a:ea typeface="Verdana"/>
                <a:cs typeface="Verdana"/>
                <a:sym typeface="Verdana"/>
              </a:rPr>
              <a:t>выходной файл</a:t>
            </a:r>
            <a:endParaRPr sz="16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rgbClr val="273239"/>
                </a:solidFill>
              </a:rPr>
              <a:t>Опции:</a:t>
            </a:r>
            <a:endParaRPr sz="1650">
              <a:solidFill>
                <a:schemeClr val="dk1"/>
              </a:solidFill>
            </a:endParaRPr>
          </a:p>
          <a:p>
            <a:pPr indent="0" lvl="0" marL="12700" rtl="0" algn="l">
              <a:spcBef>
                <a:spcPts val="1019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-f </a:t>
            </a:r>
            <a:r>
              <a:rPr lang="en-US" sz="1650">
                <a:solidFill>
                  <a:srgbClr val="273239"/>
                </a:solidFill>
                <a:latin typeface="Verdana"/>
                <a:ea typeface="Verdana"/>
                <a:cs typeface="Verdana"/>
                <a:sym typeface="Verdana"/>
              </a:rPr>
              <a:t>файл</a:t>
            </a:r>
            <a:r>
              <a:rPr lang="en-US" sz="165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-US" sz="1650">
                <a:solidFill>
                  <a:srgbClr val="273239"/>
                </a:solidFill>
                <a:latin typeface="Verdana"/>
                <a:ea typeface="Verdana"/>
                <a:cs typeface="Verdana"/>
                <a:sym typeface="Verdana"/>
              </a:rPr>
              <a:t>программы</a:t>
            </a:r>
            <a:r>
              <a:rPr lang="en-US" sz="165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650">
                <a:solidFill>
                  <a:srgbClr val="273239"/>
                </a:solidFill>
                <a:latin typeface="Verdana"/>
                <a:ea typeface="Verdana"/>
                <a:cs typeface="Verdana"/>
                <a:sym typeface="Verdana"/>
              </a:rPr>
              <a:t>считывает исходный код программы</a:t>
            </a:r>
            <a:endParaRPr sz="16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rtl="0" algn="l">
              <a:spcBef>
                <a:spcPts val="45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AWK </a:t>
            </a:r>
            <a:r>
              <a:rPr lang="en-US" sz="1650">
                <a:solidFill>
                  <a:srgbClr val="273239"/>
                </a:solidFill>
                <a:latin typeface="Verdana"/>
                <a:ea typeface="Verdana"/>
                <a:cs typeface="Verdana"/>
                <a:sym typeface="Verdana"/>
              </a:rPr>
              <a:t>из файла</a:t>
            </a:r>
            <a:r>
              <a:rPr lang="en-US" sz="165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5080" rtl="0" algn="l">
              <a:lnSpc>
                <a:spcPct val="102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-F fs : </a:t>
            </a:r>
            <a:r>
              <a:rPr lang="en-US" sz="1650">
                <a:solidFill>
                  <a:srgbClr val="273239"/>
                </a:solidFill>
                <a:latin typeface="Verdana"/>
                <a:ea typeface="Verdana"/>
                <a:cs typeface="Verdana"/>
                <a:sym typeface="Verdana"/>
              </a:rPr>
              <a:t>использовать </a:t>
            </a:r>
            <a:r>
              <a:rPr lang="en-US" sz="165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fs </a:t>
            </a:r>
            <a:r>
              <a:rPr lang="en-US" sz="1650">
                <a:solidFill>
                  <a:srgbClr val="273239"/>
                </a:solidFill>
                <a:latin typeface="Verdana"/>
                <a:ea typeface="Verdana"/>
                <a:cs typeface="Verdana"/>
                <a:sym typeface="Verdana"/>
              </a:rPr>
              <a:t>в качестве разделителя полей  ввода</a:t>
            </a:r>
            <a:r>
              <a:rPr lang="en-US" sz="165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27323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"/>
          <p:cNvSpPr txBox="1"/>
          <p:nvPr/>
        </p:nvSpPr>
        <p:spPr>
          <a:xfrm>
            <a:off x="963825" y="901646"/>
            <a:ext cx="54660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50" u="none" cap="none" strike="noStrik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Примеры:</a:t>
            </a:r>
            <a:endParaRPr b="0" i="0" sz="13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310515" rtl="0" algn="l">
              <a:lnSpc>
                <a:spcPct val="102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50" u="none" cap="none" strike="noStrik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Поведение Awk по умолчанию: </a:t>
            </a:r>
            <a:r>
              <a:rPr b="0" i="0" lang="en-US" sz="1350" u="none" cap="none" strike="noStrik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По умолчанию Awk печатает  каждую строку данных из указанного файла.</a:t>
            </a:r>
            <a:endParaRPr b="0" i="0" sz="13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982584" y="1768638"/>
            <a:ext cx="5589900" cy="2584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" name="Google Shape;55;p2"/>
          <p:cNvSpPr txBox="1"/>
          <p:nvPr/>
        </p:nvSpPr>
        <p:spPr>
          <a:xfrm>
            <a:off x="963822" y="4623292"/>
            <a:ext cx="49887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Вывысти строки, соответствующие заданному шаблону.</a:t>
            </a:r>
            <a:endParaRPr sz="13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"/>
          <p:cNvSpPr/>
          <p:nvPr/>
        </p:nvSpPr>
        <p:spPr>
          <a:xfrm>
            <a:off x="982734" y="4849888"/>
            <a:ext cx="5589600" cy="2559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/>
          <p:nvPr/>
        </p:nvSpPr>
        <p:spPr>
          <a:xfrm>
            <a:off x="963825" y="437100"/>
            <a:ext cx="5369700" cy="2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750">
            <a:spAutoFit/>
          </a:bodyPr>
          <a:lstStyle/>
          <a:p>
            <a:pPr indent="0" lvl="0" marL="12700" marR="5080" rtl="0" algn="l">
              <a:lnSpc>
                <a:spcPct val="118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Разделение строки на поля. </a:t>
            </a:r>
            <a:r>
              <a:rPr lang="en-US" sz="165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Для каждой записи, т.е.  строки, команда awk по умолчанию разделяет запись,  разделенную пробельным символом, и сохраняет ее в  переменных $n. Если в строке 4 слова, они будут  храниться в $1, $2, $3 и $4 соответственно. Кроме того,</a:t>
            </a:r>
            <a:endParaRPr sz="16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39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$0 представляет всю строку.</a:t>
            </a:r>
            <a:endParaRPr sz="16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"/>
          <p:cNvSpPr/>
          <p:nvPr/>
        </p:nvSpPr>
        <p:spPr>
          <a:xfrm>
            <a:off x="978347" y="2599233"/>
            <a:ext cx="5599800" cy="2584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" name="Google Shape;63;p3"/>
          <p:cNvSpPr txBox="1"/>
          <p:nvPr/>
        </p:nvSpPr>
        <p:spPr>
          <a:xfrm>
            <a:off x="976350" y="5886150"/>
            <a:ext cx="4905300" cy="11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750">
            <a:spAutoFit/>
          </a:bodyPr>
          <a:lstStyle/>
          <a:p>
            <a:pPr indent="0" lvl="0" marL="12700" marR="182880" rtl="0" algn="l">
              <a:lnSpc>
                <a:spcPct val="118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Использование встроенных переменных NR  (отображаемый номер строки)</a:t>
            </a:r>
            <a:r>
              <a:rPr lang="en-US" sz="165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39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Команда NR ведет текущий подсчет количества</a:t>
            </a:r>
            <a:endParaRPr sz="16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93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входных записей.</a:t>
            </a:r>
            <a:endParaRPr sz="16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3"/>
          <p:cNvSpPr/>
          <p:nvPr/>
        </p:nvSpPr>
        <p:spPr>
          <a:xfrm>
            <a:off x="988946" y="7111847"/>
            <a:ext cx="5576700" cy="2559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" name="Google Shape;65;p3"/>
          <p:cNvSpPr txBox="1"/>
          <p:nvPr/>
        </p:nvSpPr>
        <p:spPr>
          <a:xfrm>
            <a:off x="963822" y="8903055"/>
            <a:ext cx="55047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750">
            <a:spAutoFit/>
          </a:bodyPr>
          <a:lstStyle/>
          <a:p>
            <a:pPr indent="0" lvl="0" marL="12700" marR="5080" rtl="0" algn="l">
              <a:lnSpc>
                <a:spcPct val="118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/>
          <p:nvPr/>
        </p:nvSpPr>
        <p:spPr>
          <a:xfrm>
            <a:off x="982734" y="917028"/>
            <a:ext cx="5591403" cy="254702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71" name="Google Shape;71;p4"/>
          <p:cNvSpPr txBox="1"/>
          <p:nvPr/>
        </p:nvSpPr>
        <p:spPr>
          <a:xfrm>
            <a:off x="963822" y="3684773"/>
            <a:ext cx="4766310" cy="775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193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Для печати любой непустой строки</a:t>
            </a:r>
            <a:endParaRPr sz="16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118787"/>
              </a:lnSpc>
              <a:spcBef>
                <a:spcPts val="7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Команда NF подсчитывает количество полей в  текущей входной записи.</a:t>
            </a:r>
            <a:endParaRPr sz="16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"/>
          <p:cNvSpPr/>
          <p:nvPr/>
        </p:nvSpPr>
        <p:spPr>
          <a:xfrm>
            <a:off x="978885" y="4681479"/>
            <a:ext cx="5598600" cy="2571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" name="Google Shape;73;p4"/>
          <p:cNvSpPr txBox="1"/>
          <p:nvPr/>
        </p:nvSpPr>
        <p:spPr>
          <a:xfrm>
            <a:off x="963822" y="7176061"/>
            <a:ext cx="5356200" cy="2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193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"/>
          <p:cNvSpPr txBox="1"/>
          <p:nvPr/>
        </p:nvSpPr>
        <p:spPr>
          <a:xfrm>
            <a:off x="919950" y="0"/>
            <a:ext cx="56544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5080" rtl="0" algn="l">
              <a:lnSpc>
                <a:spcPct val="118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rgbClr val="273239"/>
                </a:solidFill>
              </a:rPr>
              <a:t>Другое использование встроенных переменных NR  (строка отображения с 3 по 6)</a:t>
            </a:r>
            <a:endParaRPr sz="16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/>
          <p:nvPr/>
        </p:nvSpPr>
        <p:spPr>
          <a:xfrm>
            <a:off x="976522" y="917028"/>
            <a:ext cx="5601900" cy="2547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" name="Google Shape;80;p5"/>
          <p:cNvSpPr txBox="1"/>
          <p:nvPr/>
        </p:nvSpPr>
        <p:spPr>
          <a:xfrm>
            <a:off x="963822" y="3684724"/>
            <a:ext cx="50928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750">
            <a:spAutoFit/>
          </a:bodyPr>
          <a:lstStyle/>
          <a:p>
            <a:pPr indent="0" lvl="0" marL="12700" marR="5080" rtl="0" algn="l">
              <a:lnSpc>
                <a:spcPct val="1187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rgbClr val="273239"/>
                </a:solidFill>
              </a:rPr>
              <a:t>Н</a:t>
            </a:r>
            <a:r>
              <a:rPr b="1" lang="en-US" sz="165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айти/проверить строку в любом  конкретном столбце</a:t>
            </a:r>
            <a:endParaRPr sz="16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5"/>
          <p:cNvSpPr/>
          <p:nvPr/>
        </p:nvSpPr>
        <p:spPr>
          <a:xfrm>
            <a:off x="988859" y="4486216"/>
            <a:ext cx="5577300" cy="2547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" name="Google Shape;82;p5"/>
          <p:cNvSpPr txBox="1"/>
          <p:nvPr/>
        </p:nvSpPr>
        <p:spPr>
          <a:xfrm>
            <a:off x="963822" y="6977220"/>
            <a:ext cx="4083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963825" y="178000"/>
            <a:ext cx="6129900" cy="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lnSpc>
                <a:spcPct val="1193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rgbClr val="273239"/>
                </a:solidFill>
              </a:rPr>
              <a:t>Печать строк где первое слово длиной не более 4</a:t>
            </a:r>
            <a:endParaRPr sz="1650">
              <a:solidFill>
                <a:schemeClr val="dk1"/>
              </a:solidFill>
            </a:endParaRPr>
          </a:p>
          <a:p>
            <a:pPr indent="0" lvl="0" marL="12700" rtl="0" algn="l">
              <a:lnSpc>
                <a:spcPct val="1193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50">
                <a:solidFill>
                  <a:srgbClr val="273239"/>
                </a:solidFill>
              </a:rPr>
              <a:t>символов</a:t>
            </a:r>
            <a:endParaRPr sz="16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/>
          <p:nvPr/>
        </p:nvSpPr>
        <p:spPr>
          <a:xfrm>
            <a:off x="982734" y="915924"/>
            <a:ext cx="5596382" cy="324279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" name="Google Shape;89;p6"/>
          <p:cNvSpPr txBox="1"/>
          <p:nvPr/>
        </p:nvSpPr>
        <p:spPr>
          <a:xfrm>
            <a:off x="963822" y="4380529"/>
            <a:ext cx="5527675" cy="1316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0">
            <a:spAutoFit/>
          </a:bodyPr>
          <a:lstStyle/>
          <a:p>
            <a:pPr indent="0" lvl="0" marL="12700" marR="5080" rtl="0" algn="l">
              <a:lnSpc>
                <a:spcPct val="114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50">
                <a:latin typeface="Arial"/>
                <a:ea typeface="Arial"/>
                <a:cs typeface="Arial"/>
                <a:sym typeface="Arial"/>
              </a:rPr>
              <a:t>Найти даты для каждой строки через регулярное  выражение</a:t>
            </a:r>
            <a:endParaRPr sz="17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latin typeface="Arial"/>
                <a:ea typeface="Arial"/>
                <a:cs typeface="Arial"/>
                <a:sym typeface="Arial"/>
              </a:rPr>
              <a:t>match(</a:t>
            </a:r>
            <a:r>
              <a:rPr i="1" lang="en-US" sz="1750"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75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i="1" lang="en-US" sz="1750">
                <a:latin typeface="Arial"/>
                <a:ea typeface="Arial"/>
                <a:cs typeface="Arial"/>
                <a:sym typeface="Arial"/>
              </a:rPr>
              <a:t>expr</a:t>
            </a:r>
            <a:r>
              <a:rPr lang="en-US" sz="1750">
                <a:latin typeface="Arial"/>
                <a:ea typeface="Arial"/>
                <a:cs typeface="Arial"/>
                <a:sym typeface="Arial"/>
              </a:rPr>
              <a:t>)</a:t>
            </a:r>
            <a:endParaRPr sz="1750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758190" rtl="0" algn="l">
              <a:lnSpc>
                <a:spcPct val="114857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252525"/>
                </a:solidFill>
                <a:latin typeface="Arial"/>
                <a:ea typeface="Arial"/>
                <a:cs typeface="Arial"/>
                <a:sym typeface="Arial"/>
              </a:rPr>
              <a:t>Возвращает позицию символа в строке s, где  найдено совпадение с выражением</a:t>
            </a:r>
            <a:endParaRPr sz="17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6"/>
          <p:cNvSpPr/>
          <p:nvPr/>
        </p:nvSpPr>
        <p:spPr>
          <a:xfrm>
            <a:off x="988946" y="5699353"/>
            <a:ext cx="5584431" cy="326764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1" name="Google Shape;91;p6"/>
          <p:cNvSpPr txBox="1"/>
          <p:nvPr/>
        </p:nvSpPr>
        <p:spPr>
          <a:xfrm>
            <a:off x="963822" y="9125948"/>
            <a:ext cx="24441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963825" y="498200"/>
            <a:ext cx="63759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50">
                <a:solidFill>
                  <a:schemeClr val="dk1"/>
                </a:solidFill>
              </a:rPr>
              <a:t>Цикл for чтобы найти квадрат числа</a:t>
            </a:r>
            <a:endParaRPr sz="17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/>
          <p:nvPr/>
        </p:nvSpPr>
        <p:spPr>
          <a:xfrm>
            <a:off x="982734" y="916607"/>
            <a:ext cx="5588533" cy="7330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" name="Google Shape;98;p7"/>
          <p:cNvSpPr txBox="1"/>
          <p:nvPr/>
        </p:nvSpPr>
        <p:spPr>
          <a:xfrm>
            <a:off x="963822" y="1783730"/>
            <a:ext cx="4265930" cy="294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50" u="sng">
                <a:latin typeface="Arial"/>
                <a:ea typeface="Arial"/>
                <a:cs typeface="Arial"/>
                <a:sym typeface="Arial"/>
              </a:rPr>
              <a:t>Вытащить netmask из выво</a:t>
            </a:r>
            <a:r>
              <a:rPr b="1" lang="en-US" sz="1750">
                <a:latin typeface="Arial"/>
                <a:ea typeface="Arial"/>
                <a:cs typeface="Arial"/>
                <a:sym typeface="Arial"/>
              </a:rPr>
              <a:t>д</a:t>
            </a:r>
            <a:r>
              <a:rPr b="1" lang="en-US" sz="1750" u="sng">
                <a:latin typeface="Arial"/>
                <a:ea typeface="Arial"/>
                <a:cs typeface="Arial"/>
                <a:sym typeface="Arial"/>
              </a:rPr>
              <a:t>а ifconfi</a:t>
            </a:r>
            <a:r>
              <a:rPr b="1" lang="en-US" sz="1750">
                <a:latin typeface="Arial"/>
                <a:ea typeface="Arial"/>
                <a:cs typeface="Arial"/>
                <a:sym typeface="Arial"/>
              </a:rPr>
              <a:t>g</a:t>
            </a:r>
            <a:endParaRPr sz="17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7"/>
          <p:cNvSpPr/>
          <p:nvPr/>
        </p:nvSpPr>
        <p:spPr>
          <a:xfrm>
            <a:off x="988946" y="2078304"/>
            <a:ext cx="5576189" cy="187609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0" name="Google Shape;100;p7"/>
          <p:cNvSpPr/>
          <p:nvPr/>
        </p:nvSpPr>
        <p:spPr>
          <a:xfrm>
            <a:off x="4518154" y="4440368"/>
            <a:ext cx="65405" cy="0"/>
          </a:xfrm>
          <a:custGeom>
            <a:rect b="b" l="l" r="r" t="t"/>
            <a:pathLst>
              <a:path extrusionOk="0" h="120000" w="65404">
                <a:moveTo>
                  <a:pt x="0" y="0"/>
                </a:moveTo>
                <a:lnTo>
                  <a:pt x="65340" y="0"/>
                </a:ln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1" name="Google Shape;101;p7"/>
          <p:cNvSpPr txBox="1"/>
          <p:nvPr/>
        </p:nvSpPr>
        <p:spPr>
          <a:xfrm>
            <a:off x="963822" y="4176567"/>
            <a:ext cx="3632835" cy="294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50" u="sng">
                <a:latin typeface="Arial"/>
                <a:ea typeface="Arial"/>
                <a:cs typeface="Arial"/>
                <a:sym typeface="Arial"/>
              </a:rPr>
              <a:t>Вытащить </a:t>
            </a:r>
            <a:r>
              <a:rPr b="1" lang="en-US" sz="1750"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lang="en-US" sz="1750" u="sng">
                <a:latin typeface="Arial"/>
                <a:ea typeface="Arial"/>
                <a:cs typeface="Arial"/>
                <a:sym typeface="Arial"/>
              </a:rPr>
              <a:t>atewa</a:t>
            </a:r>
            <a:r>
              <a:rPr b="1" lang="en-US" sz="1750"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lang="en-US" sz="1750" u="sng">
                <a:latin typeface="Arial"/>
                <a:ea typeface="Arial"/>
                <a:cs typeface="Arial"/>
                <a:sym typeface="Arial"/>
              </a:rPr>
              <a:t> из выво</a:t>
            </a:r>
            <a:r>
              <a:rPr b="1" lang="en-US" sz="1750">
                <a:latin typeface="Arial"/>
                <a:ea typeface="Arial"/>
                <a:cs typeface="Arial"/>
                <a:sym typeface="Arial"/>
              </a:rPr>
              <a:t>д</a:t>
            </a:r>
            <a:r>
              <a:rPr b="1" lang="en-US" sz="1750" u="sng">
                <a:latin typeface="Arial"/>
                <a:ea typeface="Arial"/>
                <a:cs typeface="Arial"/>
                <a:sym typeface="Arial"/>
              </a:rPr>
              <a:t>а i</a:t>
            </a:r>
            <a:r>
              <a:rPr b="1" lang="en-US" sz="1750">
                <a:latin typeface="Arial"/>
                <a:ea typeface="Arial"/>
                <a:cs typeface="Arial"/>
                <a:sym typeface="Arial"/>
              </a:rPr>
              <a:t>p</a:t>
            </a:r>
            <a:endParaRPr sz="17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7"/>
          <p:cNvSpPr/>
          <p:nvPr/>
        </p:nvSpPr>
        <p:spPr>
          <a:xfrm>
            <a:off x="1001372" y="4470020"/>
            <a:ext cx="5550611" cy="88214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3" name="Google Shape;103;p7"/>
          <p:cNvSpPr txBox="1"/>
          <p:nvPr/>
        </p:nvSpPr>
        <p:spPr>
          <a:xfrm>
            <a:off x="988950" y="462700"/>
            <a:ext cx="30000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50">
                <a:solidFill>
                  <a:schemeClr val="dk1"/>
                </a:solidFill>
              </a:rPr>
              <a:t>Округлить до 3 знака</a:t>
            </a:r>
            <a:endParaRPr sz="17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2023-01-09T13:39:11Z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2023-01-09T00:00:00Z</vt:filetime>
  </property>
  <property fmtid="{D5CDD505-2E9C-101B-9397-08002B2CF9AE}" pid="3" name="Creator">
    <vt:lpwstr>TextEdit</vt:lpwstr>
  </property>
  <property fmtid="{D5CDD505-2E9C-101B-9397-08002B2CF9AE}" pid="4" name="LastSaved">
    <vt:filetime>2023-01-09T00:00:00Z</vt:filetime>
  </property>
</Properties>
</file>