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0009A-A6D8-4BA2-A156-4DC520585D22}" v="1403" dt="2022-12-27T10:13:03.383"/>
    <p1510:client id="{5C8FCBD0-0BFD-4F5B-BD0E-66CC16C44280}" v="590" dt="2022-12-27T10:31:16.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27T10:13:09.890"/>
    </inkml:context>
    <inkml:brush xml:id="br0">
      <inkml:brushProperty name="width" value="0.1" units="cm"/>
      <inkml:brushProperty name="height" value="0.1" units="cm"/>
      <inkml:brushProperty name="color" value="#E71224"/>
    </inkml:brush>
  </inkml:definitions>
  <inkml:trace contextRef="#ctx0" brushRef="#br0">12259 6976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8">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73DB9C-D3B1-A5C1-1B77-8C832150796C}"/>
              </a:ext>
            </a:extLst>
          </p:cNvPr>
          <p:cNvSpPr>
            <a:spLocks noGrp="1"/>
          </p:cNvSpPr>
          <p:nvPr>
            <p:ph type="title"/>
          </p:nvPr>
        </p:nvSpPr>
        <p:spPr>
          <a:xfrm>
            <a:off x="1329766" y="1146412"/>
            <a:ext cx="9014348" cy="2402006"/>
          </a:xfrm>
        </p:spPr>
        <p:txBody>
          <a:bodyPr vert="horz" lIns="91440" tIns="45720" rIns="91440" bIns="45720" rtlCol="0" anchor="ctr">
            <a:normAutofit/>
          </a:bodyPr>
          <a:lstStyle/>
          <a:p>
            <a:pPr algn="ctr"/>
            <a:r>
              <a:rPr lang="en-US" sz="6600" b="1" i="1" kern="1200" dirty="0">
                <a:latin typeface="+mj-lt"/>
                <a:ea typeface="+mj-ea"/>
                <a:cs typeface="+mj-cs"/>
              </a:rPr>
              <a:t>Hotel Reservation</a:t>
            </a:r>
            <a:endParaRPr lang="en-US" sz="6600" b="1" i="1" kern="1200">
              <a:latin typeface="+mj-lt"/>
              <a:cs typeface="Calibri Light"/>
            </a:endParaRPr>
          </a:p>
        </p:txBody>
      </p:sp>
      <p:sp>
        <p:nvSpPr>
          <p:cNvPr id="42" name="Rectangle 2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4">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7EB1B3F2-E449-A8CD-5F37-7C84448FF846}"/>
              </a:ext>
            </a:extLst>
          </p:cNvPr>
          <p:cNvSpPr>
            <a:spLocks noGrp="1"/>
          </p:cNvSpPr>
          <p:nvPr>
            <p:ph type="body" idx="1"/>
          </p:nvPr>
        </p:nvSpPr>
        <p:spPr>
          <a:xfrm>
            <a:off x="1329765" y="4892722"/>
            <a:ext cx="6387155" cy="1078173"/>
          </a:xfrm>
        </p:spPr>
        <p:txBody>
          <a:bodyPr vert="horz" lIns="91440" tIns="45720" rIns="91440" bIns="45720" rtlCol="0" anchor="ctr">
            <a:normAutofit/>
          </a:bodyPr>
          <a:lstStyle/>
          <a:p>
            <a:r>
              <a:rPr lang="en-US" kern="1200">
                <a:solidFill>
                  <a:srgbClr val="FFFFFF"/>
                </a:solidFill>
                <a:latin typeface="+mn-lt"/>
                <a:ea typeface="+mn-ea"/>
                <a:cs typeface="+mn-cs"/>
              </a:rPr>
              <a:t>By:</a:t>
            </a:r>
          </a:p>
          <a:p>
            <a:r>
              <a:rPr lang="en-US" kern="1200">
                <a:solidFill>
                  <a:srgbClr val="FFFFFF"/>
                </a:solidFill>
                <a:latin typeface="+mn-lt"/>
                <a:ea typeface="+mn-ea"/>
                <a:cs typeface="+mn-cs"/>
              </a:rPr>
              <a:t>J. Jenifer Roopavathy</a:t>
            </a:r>
          </a:p>
          <a:p>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83F0-45DB-30C1-8838-20A25FC73587}"/>
              </a:ext>
            </a:extLst>
          </p:cNvPr>
          <p:cNvSpPr>
            <a:spLocks noGrp="1"/>
          </p:cNvSpPr>
          <p:nvPr>
            <p:ph type="title"/>
          </p:nvPr>
        </p:nvSpPr>
        <p:spPr/>
        <p:txBody>
          <a:bodyPr/>
          <a:lstStyle/>
          <a:p>
            <a:pPr algn="ctr"/>
            <a:r>
              <a:rPr lang="en-US" b="1" dirty="0">
                <a:ea typeface="+mj-lt"/>
                <a:cs typeface="+mj-lt"/>
              </a:rPr>
              <a:t>HOTEL RESERVATION SYSTEMS</a:t>
            </a:r>
            <a:endParaRPr lang="en-US" dirty="0"/>
          </a:p>
        </p:txBody>
      </p:sp>
      <p:sp>
        <p:nvSpPr>
          <p:cNvPr id="3" name="Content Placeholder 2">
            <a:extLst>
              <a:ext uri="{FF2B5EF4-FFF2-40B4-BE49-F238E27FC236}">
                <a16:creationId xmlns:a16="http://schemas.microsoft.com/office/drawing/2014/main" id="{7EE565F4-FAEA-42DF-A10D-997D509E3FFD}"/>
              </a:ext>
            </a:extLst>
          </p:cNvPr>
          <p:cNvSpPr>
            <a:spLocks noGrp="1"/>
          </p:cNvSpPr>
          <p:nvPr>
            <p:ph idx="1"/>
          </p:nvPr>
        </p:nvSpPr>
        <p:spPr>
          <a:xfrm>
            <a:off x="838200" y="1825625"/>
            <a:ext cx="10515600" cy="4609434"/>
          </a:xfrm>
        </p:spPr>
        <p:txBody>
          <a:bodyPr vert="horz" lIns="91440" tIns="45720" rIns="91440" bIns="45720" rtlCol="0" anchor="t">
            <a:normAutofit/>
          </a:bodyPr>
          <a:lstStyle/>
          <a:p>
            <a:r>
              <a:rPr lang="en-US" dirty="0">
                <a:ea typeface="+mn-lt"/>
                <a:cs typeface="+mn-lt"/>
              </a:rPr>
              <a:t>A hotel reservation system, commonly known as a central reservation system (CRS) is a computerized system that stores and distributes information of a hotel, resort or other lodging facilities.</a:t>
            </a:r>
          </a:p>
          <a:p>
            <a:r>
              <a:rPr lang="en-US" dirty="0">
                <a:ea typeface="+mn-lt"/>
                <a:cs typeface="+mn-lt"/>
              </a:rPr>
              <a:t>Room rates and conditions customized cancellation rules, minimum length of stay, maximum length of stay.</a:t>
            </a:r>
            <a:endParaRPr lang="en-US" dirty="0">
              <a:cs typeface="Calibri"/>
            </a:endParaRPr>
          </a:p>
          <a:p>
            <a:r>
              <a:rPr lang="en-US" dirty="0">
                <a:ea typeface="+mn-lt"/>
                <a:cs typeface="+mn-lt"/>
              </a:rPr>
              <a:t>Reservation information. The CRS Reporting module provides a number of standard reports</a:t>
            </a:r>
            <a:endParaRPr lang="en-US" dirty="0">
              <a:cs typeface="Calibri"/>
            </a:endParaRPr>
          </a:p>
          <a:p>
            <a:r>
              <a:rPr lang="en-US" dirty="0">
                <a:ea typeface="+mn-lt"/>
                <a:cs typeface="+mn-lt"/>
              </a:rPr>
              <a:t>System reports may be generated automatically and may be run daily, weekly, monthly, yearly. Stay Activity, Monthly Booking Activity, Daily Booking Activity and Property Detail. </a:t>
            </a:r>
            <a:endParaRPr lang="en-US" dirty="0">
              <a:cs typeface="Calibri"/>
            </a:endParaRPr>
          </a:p>
        </p:txBody>
      </p:sp>
    </p:spTree>
    <p:extLst>
      <p:ext uri="{BB962C8B-B14F-4D97-AF65-F5344CB8AC3E}">
        <p14:creationId xmlns:p14="http://schemas.microsoft.com/office/powerpoint/2010/main" val="321174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E4AB-3DC2-667E-5C20-800139C721B4}"/>
              </a:ext>
            </a:extLst>
          </p:cNvPr>
          <p:cNvSpPr>
            <a:spLocks noGrp="1"/>
          </p:cNvSpPr>
          <p:nvPr>
            <p:ph type="title"/>
          </p:nvPr>
        </p:nvSpPr>
        <p:spPr/>
        <p:txBody>
          <a:bodyPr/>
          <a:lstStyle/>
          <a:p>
            <a:pPr algn="ctr"/>
            <a:r>
              <a:rPr lang="en-US" b="1" dirty="0">
                <a:cs typeface="Calibri Light"/>
              </a:rPr>
              <a:t>THE EXISTING SYSTEM</a:t>
            </a:r>
            <a:endParaRPr lang="en-US" b="1" dirty="0"/>
          </a:p>
        </p:txBody>
      </p:sp>
      <p:sp>
        <p:nvSpPr>
          <p:cNvPr id="3" name="Content Placeholder 2">
            <a:extLst>
              <a:ext uri="{FF2B5EF4-FFF2-40B4-BE49-F238E27FC236}">
                <a16:creationId xmlns:a16="http://schemas.microsoft.com/office/drawing/2014/main" id="{5CF6ADA1-4F66-862A-85C5-81E1B0F32930}"/>
              </a:ext>
            </a:extLst>
          </p:cNvPr>
          <p:cNvSpPr>
            <a:spLocks noGrp="1"/>
          </p:cNvSpPr>
          <p:nvPr>
            <p:ph idx="1"/>
          </p:nvPr>
        </p:nvSpPr>
        <p:spPr/>
        <p:txBody>
          <a:bodyPr vert="horz" lIns="91440" tIns="45720" rIns="91440" bIns="45720" rtlCol="0" anchor="t">
            <a:normAutofit/>
          </a:bodyPr>
          <a:lstStyle/>
          <a:p>
            <a:r>
              <a:rPr lang="en-US" dirty="0">
                <a:ea typeface="+mn-lt"/>
                <a:cs typeface="+mn-lt"/>
              </a:rPr>
              <a:t>The Hotel currently runs a manual booking system and therefore requires customers to only book for rooms or any other service by walking to the receptionist or calling them on phone or using a third party option.</a:t>
            </a:r>
          </a:p>
          <a:p>
            <a:r>
              <a:rPr lang="en-US" dirty="0">
                <a:ea typeface="+mn-lt"/>
                <a:cs typeface="+mn-lt"/>
              </a:rPr>
              <a:t>From an employee’s account, details of customers are hardly used in the workflow and that also, records are not properly kept; books used to keep records are disposed of when they get filled up</a:t>
            </a:r>
          </a:p>
          <a:p>
            <a:endParaRPr lang="en-US" dirty="0">
              <a:cs typeface="Calibri"/>
            </a:endParaRPr>
          </a:p>
        </p:txBody>
      </p:sp>
    </p:spTree>
    <p:extLst>
      <p:ext uri="{BB962C8B-B14F-4D97-AF65-F5344CB8AC3E}">
        <p14:creationId xmlns:p14="http://schemas.microsoft.com/office/powerpoint/2010/main" val="147165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19324F-2265-79DD-259E-E3A89D953377}"/>
              </a:ext>
            </a:extLst>
          </p:cNvPr>
          <p:cNvSpPr/>
          <p:nvPr/>
        </p:nvSpPr>
        <p:spPr>
          <a:xfrm>
            <a:off x="2349502" y="2522682"/>
            <a:ext cx="2678544" cy="16048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F4ED4C2B-B1DC-FAA4-72BE-8A181740C116}"/>
              </a:ext>
            </a:extLst>
          </p:cNvPr>
          <p:cNvSpPr/>
          <p:nvPr/>
        </p:nvSpPr>
        <p:spPr>
          <a:xfrm>
            <a:off x="6777181" y="2291771"/>
            <a:ext cx="3001818" cy="2078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C72C080D-EADE-5162-C08A-C310B4252989}"/>
              </a:ext>
            </a:extLst>
          </p:cNvPr>
          <p:cNvCxnSpPr/>
          <p:nvPr/>
        </p:nvCxnSpPr>
        <p:spPr>
          <a:xfrm>
            <a:off x="5396345" y="3664527"/>
            <a:ext cx="1376218" cy="138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Arrow: Right 5">
            <a:extLst>
              <a:ext uri="{FF2B5EF4-FFF2-40B4-BE49-F238E27FC236}">
                <a16:creationId xmlns:a16="http://schemas.microsoft.com/office/drawing/2014/main" id="{63924163-2B93-DB49-2604-ECF9013710FE}"/>
              </a:ext>
            </a:extLst>
          </p:cNvPr>
          <p:cNvSpPr/>
          <p:nvPr/>
        </p:nvSpPr>
        <p:spPr>
          <a:xfrm>
            <a:off x="5013570" y="3071514"/>
            <a:ext cx="1766454" cy="230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54EDDB6C-8D0A-4D2A-E046-C55E3EA2EB5C}"/>
              </a:ext>
            </a:extLst>
          </p:cNvPr>
          <p:cNvSpPr/>
          <p:nvPr/>
        </p:nvSpPr>
        <p:spPr>
          <a:xfrm>
            <a:off x="5016500" y="3642590"/>
            <a:ext cx="1801090" cy="207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5747FED-38A3-5D27-0223-305FCAEA6FF5}"/>
              </a:ext>
            </a:extLst>
          </p:cNvPr>
          <p:cNvSpPr txBox="1"/>
          <p:nvPr/>
        </p:nvSpPr>
        <p:spPr>
          <a:xfrm>
            <a:off x="2961407" y="3123046"/>
            <a:ext cx="15664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cs typeface="Calibri"/>
              </a:rPr>
              <a:t>CUSTOMER</a:t>
            </a:r>
            <a:endParaRPr lang="en-US" b="1" dirty="0"/>
          </a:p>
        </p:txBody>
      </p:sp>
      <p:sp>
        <p:nvSpPr>
          <p:cNvPr id="11" name="TextBox 10">
            <a:extLst>
              <a:ext uri="{FF2B5EF4-FFF2-40B4-BE49-F238E27FC236}">
                <a16:creationId xmlns:a16="http://schemas.microsoft.com/office/drawing/2014/main" id="{B1AC3DDA-2272-5357-7EC4-ADCA8E6B120A}"/>
              </a:ext>
            </a:extLst>
          </p:cNvPr>
          <p:cNvSpPr txBox="1"/>
          <p:nvPr/>
        </p:nvSpPr>
        <p:spPr>
          <a:xfrm>
            <a:off x="7464135" y="3030681"/>
            <a:ext cx="23861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MANUAL TRANSACTIONS</a:t>
            </a:r>
            <a:endParaRPr lang="en-US" b="1">
              <a:cs typeface="Calibri"/>
            </a:endParaRPr>
          </a:p>
        </p:txBody>
      </p:sp>
      <p:sp>
        <p:nvSpPr>
          <p:cNvPr id="13" name="TextBox 12">
            <a:extLst>
              <a:ext uri="{FF2B5EF4-FFF2-40B4-BE49-F238E27FC236}">
                <a16:creationId xmlns:a16="http://schemas.microsoft.com/office/drawing/2014/main" id="{14300CF4-FE7E-AB6D-6B1D-18E57EF6ADB6}"/>
              </a:ext>
            </a:extLst>
          </p:cNvPr>
          <p:cNvSpPr txBox="1"/>
          <p:nvPr/>
        </p:nvSpPr>
        <p:spPr>
          <a:xfrm>
            <a:off x="5091544" y="2701636"/>
            <a:ext cx="16818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Request details</a:t>
            </a:r>
            <a:endParaRPr lang="en-US" dirty="0"/>
          </a:p>
        </p:txBody>
      </p:sp>
      <p:sp>
        <p:nvSpPr>
          <p:cNvPr id="14" name="TextBox 13">
            <a:extLst>
              <a:ext uri="{FF2B5EF4-FFF2-40B4-BE49-F238E27FC236}">
                <a16:creationId xmlns:a16="http://schemas.microsoft.com/office/drawing/2014/main" id="{FD4032A3-BBE5-7E5D-015B-CEB69B62CB72}"/>
              </a:ext>
            </a:extLst>
          </p:cNvPr>
          <p:cNvSpPr txBox="1"/>
          <p:nvPr/>
        </p:nvSpPr>
        <p:spPr>
          <a:xfrm>
            <a:off x="5397499" y="3937000"/>
            <a:ext cx="1231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feedback</a:t>
            </a:r>
            <a:endParaRPr lang="en-US" dirty="0"/>
          </a:p>
        </p:txBody>
      </p:sp>
    </p:spTree>
    <p:extLst>
      <p:ext uri="{BB962C8B-B14F-4D97-AF65-F5344CB8AC3E}">
        <p14:creationId xmlns:p14="http://schemas.microsoft.com/office/powerpoint/2010/main" val="269234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81E7-879B-1C15-43D4-DF28F9342E24}"/>
              </a:ext>
            </a:extLst>
          </p:cNvPr>
          <p:cNvSpPr>
            <a:spLocks noGrp="1"/>
          </p:cNvSpPr>
          <p:nvPr>
            <p:ph type="title"/>
          </p:nvPr>
        </p:nvSpPr>
        <p:spPr/>
        <p:txBody>
          <a:bodyPr/>
          <a:lstStyle/>
          <a:p>
            <a:pPr algn="ctr"/>
            <a:r>
              <a:rPr lang="en-US" b="1" dirty="0">
                <a:cs typeface="Calibri Light" panose="020F0302020204030204"/>
              </a:rPr>
              <a:t>THE PROPOSED SYSTEM</a:t>
            </a:r>
          </a:p>
        </p:txBody>
      </p:sp>
      <p:sp>
        <p:nvSpPr>
          <p:cNvPr id="3" name="Content Placeholder 2">
            <a:extLst>
              <a:ext uri="{FF2B5EF4-FFF2-40B4-BE49-F238E27FC236}">
                <a16:creationId xmlns:a16="http://schemas.microsoft.com/office/drawing/2014/main" id="{B356C60A-9C47-114E-18CE-4FCD1B96703D}"/>
              </a:ext>
            </a:extLst>
          </p:cNvPr>
          <p:cNvSpPr>
            <a:spLocks noGrp="1"/>
          </p:cNvSpPr>
          <p:nvPr>
            <p:ph idx="1"/>
          </p:nvPr>
        </p:nvSpPr>
        <p:spPr/>
        <p:txBody>
          <a:bodyPr vert="horz" lIns="91440" tIns="45720" rIns="91440" bIns="45720" rtlCol="0" anchor="t">
            <a:normAutofit/>
          </a:bodyPr>
          <a:lstStyle/>
          <a:p>
            <a:r>
              <a:rPr lang="en-US" dirty="0">
                <a:ea typeface="+mn-lt"/>
                <a:cs typeface="+mn-lt"/>
              </a:rPr>
              <a:t>The proposed system is a web based application that allows customers to make enquiries online and book for services providing the required details. </a:t>
            </a:r>
            <a:endParaRPr lang="en-US">
              <a:ea typeface="+mn-lt"/>
              <a:cs typeface="+mn-lt"/>
            </a:endParaRPr>
          </a:p>
          <a:p>
            <a:r>
              <a:rPr lang="en-US" dirty="0">
                <a:ea typeface="+mn-lt"/>
                <a:cs typeface="+mn-lt"/>
              </a:rPr>
              <a:t>The manual booking system </a:t>
            </a:r>
            <a:r>
              <a:rPr lang="en-US" dirty="0" err="1">
                <a:ea typeface="+mn-lt"/>
                <a:cs typeface="+mn-lt"/>
              </a:rPr>
              <a:t>system</a:t>
            </a:r>
            <a:r>
              <a:rPr lang="en-US" dirty="0">
                <a:ea typeface="+mn-lt"/>
                <a:cs typeface="+mn-lt"/>
              </a:rPr>
              <a:t> is replaced with an online reservation system. </a:t>
            </a:r>
          </a:p>
          <a:p>
            <a:r>
              <a:rPr lang="en-US" dirty="0">
                <a:ea typeface="+mn-lt"/>
                <a:cs typeface="+mn-lt"/>
              </a:rPr>
              <a:t>Management can pull reports at </a:t>
            </a:r>
            <a:r>
              <a:rPr lang="en-US" dirty="0" err="1">
                <a:ea typeface="+mn-lt"/>
                <a:cs typeface="+mn-lt"/>
              </a:rPr>
              <a:t>anytime</a:t>
            </a:r>
            <a:r>
              <a:rPr lang="en-US" dirty="0">
                <a:ea typeface="+mn-lt"/>
                <a:cs typeface="+mn-lt"/>
              </a:rPr>
              <a:t> to tell the current situation in order to put the necessary measures in place.</a:t>
            </a:r>
          </a:p>
          <a:p>
            <a:r>
              <a:rPr lang="en-US" dirty="0">
                <a:ea typeface="+mn-lt"/>
                <a:cs typeface="+mn-lt"/>
              </a:rPr>
              <a:t>The system helps secure customer information since no information is disposed </a:t>
            </a:r>
            <a:r>
              <a:rPr lang="en-US" dirty="0" err="1">
                <a:ea typeface="+mn-lt"/>
                <a:cs typeface="+mn-lt"/>
              </a:rPr>
              <a:t>off</a:t>
            </a:r>
            <a:r>
              <a:rPr lang="en-US" dirty="0">
                <a:ea typeface="+mn-lt"/>
                <a:cs typeface="+mn-lt"/>
              </a:rPr>
              <a:t>. </a:t>
            </a:r>
            <a:endParaRPr lang="en-US"/>
          </a:p>
        </p:txBody>
      </p:sp>
    </p:spTree>
    <p:extLst>
      <p:ext uri="{BB962C8B-B14F-4D97-AF65-F5344CB8AC3E}">
        <p14:creationId xmlns:p14="http://schemas.microsoft.com/office/powerpoint/2010/main" val="101341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79EB-01DA-5001-20C4-7E4B371AD8BA}"/>
              </a:ext>
            </a:extLst>
          </p:cNvPr>
          <p:cNvSpPr>
            <a:spLocks noGrp="1"/>
          </p:cNvSpPr>
          <p:nvPr>
            <p:ph type="title"/>
          </p:nvPr>
        </p:nvSpPr>
        <p:spPr>
          <a:xfrm>
            <a:off x="211393" y="807577"/>
            <a:ext cx="11609438" cy="5700917"/>
          </a:xfrm>
        </p:spPr>
        <p:txBody>
          <a:bodyPr>
            <a:normAutofit/>
          </a:bodyPr>
          <a:lstStyle/>
          <a:p>
            <a:r>
              <a:rPr lang="en-US" sz="2800" dirty="0">
                <a:ea typeface="+mj-lt"/>
                <a:cs typeface="+mj-lt"/>
              </a:rPr>
              <a:t>   </a:t>
            </a:r>
            <a:br>
              <a:rPr lang="en-US" sz="2800" dirty="0">
                <a:ea typeface="+mj-lt"/>
                <a:cs typeface="+mj-lt"/>
              </a:rPr>
            </a:br>
            <a:br>
              <a:rPr lang="en-US" sz="2800" dirty="0">
                <a:ea typeface="+mj-lt"/>
                <a:cs typeface="+mj-lt"/>
              </a:rPr>
            </a:br>
            <a:r>
              <a:rPr lang="en-US" sz="2800" dirty="0">
                <a:ea typeface="+mj-lt"/>
                <a:cs typeface="+mj-lt"/>
              </a:rPr>
              <a:t>   </a:t>
            </a:r>
            <a:r>
              <a:rPr lang="en-US" sz="2800" b="1" dirty="0">
                <a:ea typeface="+mj-lt"/>
                <a:cs typeface="+mj-lt"/>
              </a:rPr>
              <a:t>  A customer surfs through any of the items of the proposed system. An about      us page is designed to allow customers get all necessary information about          the hotel and its facilities. </a:t>
            </a:r>
            <a:br>
              <a:rPr lang="en-US" sz="2800" b="1" dirty="0">
                <a:ea typeface="+mj-lt"/>
                <a:cs typeface="+mj-lt"/>
              </a:rPr>
            </a:br>
            <a:br>
              <a:rPr lang="en-US" sz="2800" dirty="0">
                <a:ea typeface="+mj-lt"/>
                <a:cs typeface="+mj-lt"/>
              </a:rPr>
            </a:br>
            <a:r>
              <a:rPr lang="en-US" sz="2800" b="1" dirty="0">
                <a:ea typeface="+mj-lt"/>
                <a:cs typeface="+mj-lt"/>
              </a:rPr>
              <a:t>    •System monitoring done by system administration</a:t>
            </a:r>
            <a:br>
              <a:rPr lang="en-US" sz="2800" b="1" dirty="0">
                <a:ea typeface="+mj-lt"/>
                <a:cs typeface="+mj-lt"/>
              </a:rPr>
            </a:br>
            <a:r>
              <a:rPr lang="en-US" sz="2800" b="1" dirty="0">
                <a:ea typeface="+mj-lt"/>
                <a:cs typeface="+mj-lt"/>
              </a:rPr>
              <a:t>    • Filling forms to make enquiries and reservations </a:t>
            </a:r>
            <a:br>
              <a:rPr lang="en-US" sz="2800" b="1" dirty="0">
                <a:ea typeface="+mj-lt"/>
                <a:cs typeface="+mj-lt"/>
              </a:rPr>
            </a:br>
            <a:r>
              <a:rPr lang="en-US" sz="2800" b="1" dirty="0">
                <a:ea typeface="+mj-lt"/>
                <a:cs typeface="+mj-lt"/>
              </a:rPr>
              <a:t>    • Approving or deleting enquiries </a:t>
            </a:r>
            <a:br>
              <a:rPr lang="en-US" sz="2800" b="1" dirty="0">
                <a:ea typeface="+mj-lt"/>
                <a:cs typeface="+mj-lt"/>
              </a:rPr>
            </a:br>
            <a:r>
              <a:rPr lang="en-US" sz="2800" b="1" dirty="0">
                <a:ea typeface="+mj-lt"/>
                <a:cs typeface="+mj-lt"/>
              </a:rPr>
              <a:t>    • Virtual Tour</a:t>
            </a:r>
            <a:br>
              <a:rPr lang="en-US" sz="2800" b="1" dirty="0">
                <a:ea typeface="+mj-lt"/>
                <a:cs typeface="+mj-lt"/>
              </a:rPr>
            </a:br>
            <a:br>
              <a:rPr lang="en-US" sz="2800" b="1" dirty="0">
                <a:cs typeface="Calibri Light"/>
              </a:rPr>
            </a:br>
            <a:endParaRPr lang="en-US" sz="2800" b="1" dirty="0">
              <a:cs typeface="Calibri Light"/>
            </a:endParaRPr>
          </a:p>
        </p:txBody>
      </p:sp>
    </p:spTree>
    <p:extLst>
      <p:ext uri="{BB962C8B-B14F-4D97-AF65-F5344CB8AC3E}">
        <p14:creationId xmlns:p14="http://schemas.microsoft.com/office/powerpoint/2010/main" val="94996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AEBC-3928-B0F4-21C8-C773049DC7E6}"/>
              </a:ext>
            </a:extLst>
          </p:cNvPr>
          <p:cNvSpPr>
            <a:spLocks noGrp="1"/>
          </p:cNvSpPr>
          <p:nvPr>
            <p:ph type="title"/>
          </p:nvPr>
        </p:nvSpPr>
        <p:spPr/>
        <p:txBody>
          <a:bodyPr/>
          <a:lstStyle/>
          <a:p>
            <a:pPr algn="ctr"/>
            <a:r>
              <a:rPr lang="en-US" b="1" dirty="0">
                <a:ea typeface="+mj-lt"/>
                <a:cs typeface="+mj-lt"/>
              </a:rPr>
              <a:t>DESIGN AND DEVELOPMENT OF THE PROPOSED SYSTEM</a:t>
            </a:r>
            <a:endParaRPr lang="en-US" b="1">
              <a:cs typeface="Calibri Light"/>
            </a:endParaRPr>
          </a:p>
        </p:txBody>
      </p:sp>
      <p:sp>
        <p:nvSpPr>
          <p:cNvPr id="3" name="Content Placeholder 2">
            <a:extLst>
              <a:ext uri="{FF2B5EF4-FFF2-40B4-BE49-F238E27FC236}">
                <a16:creationId xmlns:a16="http://schemas.microsoft.com/office/drawing/2014/main" id="{8CAADFAA-F8D1-6811-FA30-31207F178EDD}"/>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
            </a:pPr>
            <a:r>
              <a:rPr lang="en-US" dirty="0">
                <a:ea typeface="+mn-lt"/>
                <a:cs typeface="+mn-lt"/>
              </a:rPr>
              <a:t> </a:t>
            </a:r>
            <a:r>
              <a:rPr lang="en-US" b="1" dirty="0">
                <a:ea typeface="+mn-lt"/>
                <a:cs typeface="+mn-lt"/>
              </a:rPr>
              <a:t>User Interface Design</a:t>
            </a:r>
            <a:endParaRPr lang="en-US"/>
          </a:p>
          <a:p>
            <a:r>
              <a:rPr lang="en-US" dirty="0">
                <a:ea typeface="+mn-lt"/>
                <a:cs typeface="+mn-lt"/>
              </a:rPr>
              <a:t>The webpage design helps users gain access to the information that the website presents.</a:t>
            </a:r>
            <a:endParaRPr lang="en-US" b="1" dirty="0">
              <a:ea typeface="+mn-lt"/>
              <a:cs typeface="+mn-lt"/>
            </a:endParaRPr>
          </a:p>
          <a:p>
            <a:r>
              <a:rPr lang="en-US" dirty="0">
                <a:ea typeface="+mn-lt"/>
                <a:cs typeface="+mn-lt"/>
              </a:rPr>
              <a:t> Users are given higher priority before any building can be done and for that matter the size of the system and the general outlook has to be taken into consideration. </a:t>
            </a:r>
            <a:endParaRPr lang="en-US" b="1" dirty="0">
              <a:ea typeface="+mn-lt"/>
              <a:cs typeface="+mn-lt"/>
            </a:endParaRPr>
          </a:p>
          <a:p>
            <a:r>
              <a:rPr lang="en-US" dirty="0">
                <a:ea typeface="+mn-lt"/>
                <a:cs typeface="+mn-lt"/>
              </a:rPr>
              <a:t>There is an interface designed for the user and the administrator.</a:t>
            </a:r>
            <a:endParaRPr lang="en-US" b="1">
              <a:cs typeface="Calibri"/>
            </a:endParaRPr>
          </a:p>
          <a:p>
            <a:pPr marL="0" indent="0">
              <a:buNone/>
            </a:pPr>
            <a:endParaRPr lang="en-US" b="1" dirty="0">
              <a:cs typeface="Calibri"/>
            </a:endParaRPr>
          </a:p>
        </p:txBody>
      </p:sp>
    </p:spTree>
    <p:extLst>
      <p:ext uri="{BB962C8B-B14F-4D97-AF65-F5344CB8AC3E}">
        <p14:creationId xmlns:p14="http://schemas.microsoft.com/office/powerpoint/2010/main" val="119923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CC5268-4267-28E0-CAF0-C4EF590FE014}"/>
              </a:ext>
            </a:extLst>
          </p:cNvPr>
          <p:cNvSpPr>
            <a:spLocks noGrp="1"/>
          </p:cNvSpPr>
          <p:nvPr>
            <p:ph type="title"/>
          </p:nvPr>
        </p:nvSpPr>
        <p:spPr/>
        <p:txBody>
          <a:bodyPr/>
          <a:lstStyle/>
          <a:p>
            <a:pPr algn="ctr"/>
            <a:r>
              <a:rPr lang="en-US" b="1" dirty="0">
                <a:cs typeface="Calibri Light" panose="020F0302020204030204"/>
              </a:rPr>
              <a:t>USER INTERFACE DESIGN</a:t>
            </a:r>
          </a:p>
        </p:txBody>
      </p:sp>
      <p:sp>
        <p:nvSpPr>
          <p:cNvPr id="5" name="Content Placeholder 4">
            <a:extLst>
              <a:ext uri="{FF2B5EF4-FFF2-40B4-BE49-F238E27FC236}">
                <a16:creationId xmlns:a16="http://schemas.microsoft.com/office/drawing/2014/main" id="{B5E610F5-90DA-2174-67F6-332A209E28E9}"/>
              </a:ext>
            </a:extLst>
          </p:cNvPr>
          <p:cNvSpPr>
            <a:spLocks noGrp="1"/>
          </p:cNvSpPr>
          <p:nvPr>
            <p:ph idx="1"/>
          </p:nvPr>
        </p:nvSpPr>
        <p:spPr>
          <a:xfrm>
            <a:off x="2288458" y="1690432"/>
            <a:ext cx="7725697" cy="4486531"/>
          </a:xfrm>
        </p:spPr>
        <p:txBody>
          <a:bodyPr vert="horz" lIns="91440" tIns="45720" rIns="91440" bIns="45720" rtlCol="0" anchor="t">
            <a:normAutofit/>
          </a:bodyPr>
          <a:lstStyle/>
          <a:p>
            <a:pPr marL="0" indent="0">
              <a:buNone/>
            </a:pPr>
            <a:endParaRPr lang="en-US">
              <a:cs typeface="Calibri" panose="020F0502020204030204"/>
            </a:endParaRPr>
          </a:p>
        </p:txBody>
      </p:sp>
      <p:sp>
        <p:nvSpPr>
          <p:cNvPr id="6" name="Rectangle 5">
            <a:extLst>
              <a:ext uri="{FF2B5EF4-FFF2-40B4-BE49-F238E27FC236}">
                <a16:creationId xmlns:a16="http://schemas.microsoft.com/office/drawing/2014/main" id="{3D8D83C3-4116-03F7-2FCC-BA02D83B66C2}"/>
              </a:ext>
            </a:extLst>
          </p:cNvPr>
          <p:cNvSpPr/>
          <p:nvPr/>
        </p:nvSpPr>
        <p:spPr>
          <a:xfrm>
            <a:off x="2292145" y="1640758"/>
            <a:ext cx="7730612" cy="459658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Body </a:t>
            </a:r>
            <a:endParaRPr lang="en-US" dirty="0"/>
          </a:p>
        </p:txBody>
      </p:sp>
      <p:sp>
        <p:nvSpPr>
          <p:cNvPr id="7" name="Rectangle: Rounded Corners 6">
            <a:extLst>
              <a:ext uri="{FF2B5EF4-FFF2-40B4-BE49-F238E27FC236}">
                <a16:creationId xmlns:a16="http://schemas.microsoft.com/office/drawing/2014/main" id="{413DB79B-8AA8-E380-7842-B8D18BA26072}"/>
              </a:ext>
            </a:extLst>
          </p:cNvPr>
          <p:cNvSpPr/>
          <p:nvPr/>
        </p:nvSpPr>
        <p:spPr>
          <a:xfrm>
            <a:off x="2433484" y="1954161"/>
            <a:ext cx="1179870" cy="1069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954DA85-8971-4D05-DEAF-6514DC0273B8}"/>
              </a:ext>
            </a:extLst>
          </p:cNvPr>
          <p:cNvSpPr/>
          <p:nvPr/>
        </p:nvSpPr>
        <p:spPr>
          <a:xfrm>
            <a:off x="3785419" y="2304435"/>
            <a:ext cx="1142999" cy="626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stays</a:t>
            </a:r>
          </a:p>
        </p:txBody>
      </p:sp>
      <p:sp>
        <p:nvSpPr>
          <p:cNvPr id="9" name="Oval 8">
            <a:extLst>
              <a:ext uri="{FF2B5EF4-FFF2-40B4-BE49-F238E27FC236}">
                <a16:creationId xmlns:a16="http://schemas.microsoft.com/office/drawing/2014/main" id="{394A3C50-F6F6-5E6D-EEFD-2825DCC8FC74}"/>
              </a:ext>
            </a:extLst>
          </p:cNvPr>
          <p:cNvSpPr/>
          <p:nvPr/>
        </p:nvSpPr>
        <p:spPr>
          <a:xfrm>
            <a:off x="5143499" y="2304436"/>
            <a:ext cx="1093838" cy="602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Attractions</a:t>
            </a:r>
            <a:endParaRPr lang="en-US" dirty="0"/>
          </a:p>
        </p:txBody>
      </p:sp>
      <p:sp>
        <p:nvSpPr>
          <p:cNvPr id="10" name="Oval 9">
            <a:extLst>
              <a:ext uri="{FF2B5EF4-FFF2-40B4-BE49-F238E27FC236}">
                <a16:creationId xmlns:a16="http://schemas.microsoft.com/office/drawing/2014/main" id="{70E19E31-F82E-B542-29D1-86F33F5579AA}"/>
              </a:ext>
            </a:extLst>
          </p:cNvPr>
          <p:cNvSpPr/>
          <p:nvPr/>
        </p:nvSpPr>
        <p:spPr>
          <a:xfrm>
            <a:off x="6544596" y="2378177"/>
            <a:ext cx="1032387" cy="553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Sign in</a:t>
            </a:r>
            <a:endParaRPr lang="en-US" dirty="0"/>
          </a:p>
        </p:txBody>
      </p:sp>
      <p:sp>
        <p:nvSpPr>
          <p:cNvPr id="11" name="Oval 10">
            <a:extLst>
              <a:ext uri="{FF2B5EF4-FFF2-40B4-BE49-F238E27FC236}">
                <a16:creationId xmlns:a16="http://schemas.microsoft.com/office/drawing/2014/main" id="{F4B14117-3FCE-9C08-B8AB-6D55095734E1}"/>
              </a:ext>
            </a:extLst>
          </p:cNvPr>
          <p:cNvSpPr/>
          <p:nvPr/>
        </p:nvSpPr>
        <p:spPr>
          <a:xfrm>
            <a:off x="8007145" y="2378177"/>
            <a:ext cx="995516" cy="553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cs typeface="Calibri"/>
              </a:rPr>
              <a:t>Contactus</a:t>
            </a:r>
            <a:endParaRPr lang="en-US" dirty="0" err="1"/>
          </a:p>
        </p:txBody>
      </p:sp>
      <p:sp>
        <p:nvSpPr>
          <p:cNvPr id="16" name="Rectangle 15">
            <a:extLst>
              <a:ext uri="{FF2B5EF4-FFF2-40B4-BE49-F238E27FC236}">
                <a16:creationId xmlns:a16="http://schemas.microsoft.com/office/drawing/2014/main" id="{3DA7BF68-7EBA-7512-5A30-4ED7171C3096}"/>
              </a:ext>
            </a:extLst>
          </p:cNvPr>
          <p:cNvSpPr/>
          <p:nvPr/>
        </p:nvSpPr>
        <p:spPr>
          <a:xfrm>
            <a:off x="2285999" y="3410564"/>
            <a:ext cx="7693741" cy="36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6EC596AC-8DE7-6447-6969-68D514CF22E6}"/>
                  </a:ext>
                </a:extLst>
              </p14:cNvPr>
              <p14:cNvContentPartPr/>
              <p14:nvPr/>
            </p14:nvContentPartPr>
            <p14:xfrm>
              <a:off x="8007145" y="4123403"/>
              <a:ext cx="18435" cy="18435"/>
            </p14:xfrm>
          </p:contentPart>
        </mc:Choice>
        <mc:Fallback>
          <p:pic>
            <p:nvPicPr>
              <p:cNvPr id="17" name="Ink 16">
                <a:extLst>
                  <a:ext uri="{FF2B5EF4-FFF2-40B4-BE49-F238E27FC236}">
                    <a16:creationId xmlns:a16="http://schemas.microsoft.com/office/drawing/2014/main" id="{6EC596AC-8DE7-6447-6969-68D514CF22E6}"/>
                  </a:ext>
                </a:extLst>
              </p:cNvPr>
              <p:cNvPicPr/>
              <p:nvPr/>
            </p:nvPicPr>
            <p:blipFill>
              <a:blip r:embed="rId3"/>
              <a:stretch>
                <a:fillRect/>
              </a:stretch>
            </p:blipFill>
            <p:spPr>
              <a:xfrm>
                <a:off x="7085395" y="3201653"/>
                <a:ext cx="1843500" cy="1843500"/>
              </a:xfrm>
              <a:prstGeom prst="rect">
                <a:avLst/>
              </a:prstGeom>
            </p:spPr>
          </p:pic>
        </mc:Fallback>
      </mc:AlternateContent>
      <p:sp>
        <p:nvSpPr>
          <p:cNvPr id="18" name="TextBox 17">
            <a:extLst>
              <a:ext uri="{FF2B5EF4-FFF2-40B4-BE49-F238E27FC236}">
                <a16:creationId xmlns:a16="http://schemas.microsoft.com/office/drawing/2014/main" id="{59B5717B-544E-A9D6-4844-E8CD8160E5AE}"/>
              </a:ext>
            </a:extLst>
          </p:cNvPr>
          <p:cNvSpPr txBox="1"/>
          <p:nvPr/>
        </p:nvSpPr>
        <p:spPr>
          <a:xfrm>
            <a:off x="2679291" y="2310580"/>
            <a:ext cx="1004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Logo</a:t>
            </a:r>
            <a:endParaRPr lang="en-US" dirty="0"/>
          </a:p>
        </p:txBody>
      </p:sp>
    </p:spTree>
    <p:extLst>
      <p:ext uri="{BB962C8B-B14F-4D97-AF65-F5344CB8AC3E}">
        <p14:creationId xmlns:p14="http://schemas.microsoft.com/office/powerpoint/2010/main" val="262038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8685-15BB-8AAF-DB1D-F79621769EF7}"/>
              </a:ext>
            </a:extLst>
          </p:cNvPr>
          <p:cNvSpPr>
            <a:spLocks noGrp="1"/>
          </p:cNvSpPr>
          <p:nvPr>
            <p:ph type="title"/>
          </p:nvPr>
        </p:nvSpPr>
        <p:spPr/>
        <p:txBody>
          <a:bodyPr/>
          <a:lstStyle/>
          <a:p>
            <a:pPr algn="ctr"/>
            <a:r>
              <a:rPr lang="en-US" b="1" dirty="0">
                <a:ea typeface="+mj-lt"/>
                <a:cs typeface="+mj-lt"/>
              </a:rPr>
              <a:t>Database Design </a:t>
            </a:r>
            <a:endParaRPr lang="en-US"/>
          </a:p>
        </p:txBody>
      </p:sp>
      <p:graphicFrame>
        <p:nvGraphicFramePr>
          <p:cNvPr id="7" name="Table 7">
            <a:extLst>
              <a:ext uri="{FF2B5EF4-FFF2-40B4-BE49-F238E27FC236}">
                <a16:creationId xmlns:a16="http://schemas.microsoft.com/office/drawing/2014/main" id="{DFA81BC2-9018-23D9-774E-D4190A412AB5}"/>
              </a:ext>
            </a:extLst>
          </p:cNvPr>
          <p:cNvGraphicFramePr>
            <a:graphicFrameLocks noGrp="1"/>
          </p:cNvGraphicFramePr>
          <p:nvPr>
            <p:ph idx="1"/>
            <p:extLst>
              <p:ext uri="{D42A27DB-BD31-4B8C-83A1-F6EECF244321}">
                <p14:modId xmlns:p14="http://schemas.microsoft.com/office/powerpoint/2010/main" val="4024884529"/>
              </p:ext>
            </p:extLst>
          </p:nvPr>
        </p:nvGraphicFramePr>
        <p:xfrm>
          <a:off x="750454" y="1512454"/>
          <a:ext cx="10550236" cy="4502415"/>
        </p:xfrm>
        <a:graphic>
          <a:graphicData uri="http://schemas.openxmlformats.org/drawingml/2006/table">
            <a:tbl>
              <a:tblPr firstRow="1" bandRow="1">
                <a:tableStyleId>{5C22544A-7EE6-4342-B048-85BDC9FD1C3A}</a:tableStyleId>
              </a:tblPr>
              <a:tblGrid>
                <a:gridCol w="2637559">
                  <a:extLst>
                    <a:ext uri="{9D8B030D-6E8A-4147-A177-3AD203B41FA5}">
                      <a16:colId xmlns:a16="http://schemas.microsoft.com/office/drawing/2014/main" val="3570903172"/>
                    </a:ext>
                  </a:extLst>
                </a:gridCol>
                <a:gridCol w="2637559">
                  <a:extLst>
                    <a:ext uri="{9D8B030D-6E8A-4147-A177-3AD203B41FA5}">
                      <a16:colId xmlns:a16="http://schemas.microsoft.com/office/drawing/2014/main" val="2675803912"/>
                    </a:ext>
                  </a:extLst>
                </a:gridCol>
                <a:gridCol w="2637559">
                  <a:extLst>
                    <a:ext uri="{9D8B030D-6E8A-4147-A177-3AD203B41FA5}">
                      <a16:colId xmlns:a16="http://schemas.microsoft.com/office/drawing/2014/main" val="2445158843"/>
                    </a:ext>
                  </a:extLst>
                </a:gridCol>
                <a:gridCol w="2637559">
                  <a:extLst>
                    <a:ext uri="{9D8B030D-6E8A-4147-A177-3AD203B41FA5}">
                      <a16:colId xmlns:a16="http://schemas.microsoft.com/office/drawing/2014/main" val="3262911078"/>
                    </a:ext>
                  </a:extLst>
                </a:gridCol>
              </a:tblGrid>
              <a:tr h="738946">
                <a:tc>
                  <a:txBody>
                    <a:bodyPr/>
                    <a:lstStyle/>
                    <a:p>
                      <a:r>
                        <a:rPr lang="en-US" sz="2800" b="0" dirty="0"/>
                        <a:t>    </a:t>
                      </a:r>
                      <a:r>
                        <a:rPr lang="en-US" sz="2800" b="1" dirty="0"/>
                        <a:t> Field name</a:t>
                      </a:r>
                      <a:endParaRPr lang="en-US" b="1" dirty="0"/>
                    </a:p>
                  </a:txBody>
                  <a:tcPr/>
                </a:tc>
                <a:tc>
                  <a:txBody>
                    <a:bodyPr/>
                    <a:lstStyle/>
                    <a:p>
                      <a:r>
                        <a:rPr lang="en-US" dirty="0"/>
                        <a:t>         </a:t>
                      </a:r>
                      <a:r>
                        <a:rPr lang="en-US" sz="2800" dirty="0"/>
                        <a:t>Data Type</a:t>
                      </a:r>
                      <a:endParaRPr lang="en-US" dirty="0"/>
                    </a:p>
                  </a:txBody>
                  <a:tcPr/>
                </a:tc>
                <a:tc>
                  <a:txBody>
                    <a:bodyPr/>
                    <a:lstStyle/>
                    <a:p>
                      <a:r>
                        <a:rPr lang="en-US" dirty="0"/>
                        <a:t>             </a:t>
                      </a:r>
                      <a:r>
                        <a:rPr lang="en-US" sz="2800" dirty="0"/>
                        <a:t>Width</a:t>
                      </a:r>
                      <a:endParaRPr lang="en-US" dirty="0"/>
                    </a:p>
                  </a:txBody>
                  <a:tcPr/>
                </a:tc>
                <a:tc>
                  <a:txBody>
                    <a:bodyPr/>
                    <a:lstStyle/>
                    <a:p>
                      <a:r>
                        <a:rPr lang="en-US" sz="2800" dirty="0"/>
                        <a:t>    Description </a:t>
                      </a:r>
                      <a:endParaRPr lang="en-US" dirty="0"/>
                    </a:p>
                  </a:txBody>
                  <a:tcPr/>
                </a:tc>
                <a:extLst>
                  <a:ext uri="{0D108BD9-81ED-4DB2-BD59-A6C34878D82A}">
                    <a16:rowId xmlns:a16="http://schemas.microsoft.com/office/drawing/2014/main" val="3068713520"/>
                  </a:ext>
                </a:extLst>
              </a:tr>
              <a:tr h="738946">
                <a:tc>
                  <a:txBody>
                    <a:bodyPr/>
                    <a:lstStyle/>
                    <a:p>
                      <a:r>
                        <a:rPr lang="en-US" dirty="0"/>
                        <a:t>    </a:t>
                      </a:r>
                      <a:r>
                        <a:rPr lang="en-US" sz="2400" dirty="0"/>
                        <a:t>Ph.no</a:t>
                      </a:r>
                      <a:endParaRPr lang="en-US" sz="2400"/>
                    </a:p>
                  </a:txBody>
                  <a:tcPr/>
                </a:tc>
                <a:tc>
                  <a:txBody>
                    <a:bodyPr/>
                    <a:lstStyle/>
                    <a:p>
                      <a:r>
                        <a:rPr lang="en-US" sz="2800" dirty="0"/>
                        <a:t>         int</a:t>
                      </a:r>
                    </a:p>
                  </a:txBody>
                  <a:tcPr/>
                </a:tc>
                <a:tc>
                  <a:txBody>
                    <a:bodyPr/>
                    <a:lstStyle/>
                    <a:p>
                      <a:r>
                        <a:rPr lang="en-US" sz="2800" dirty="0"/>
                        <a:t>     Not null</a:t>
                      </a:r>
                    </a:p>
                  </a:txBody>
                  <a:tcPr/>
                </a:tc>
                <a:tc>
                  <a:txBody>
                    <a:bodyPr/>
                    <a:lstStyle/>
                    <a:p>
                      <a:r>
                        <a:rPr lang="en-US" dirty="0"/>
                        <a:t>   Customer id</a:t>
                      </a:r>
                    </a:p>
                  </a:txBody>
                  <a:tcPr/>
                </a:tc>
                <a:extLst>
                  <a:ext uri="{0D108BD9-81ED-4DB2-BD59-A6C34878D82A}">
                    <a16:rowId xmlns:a16="http://schemas.microsoft.com/office/drawing/2014/main" val="1508876781"/>
                  </a:ext>
                </a:extLst>
              </a:tr>
              <a:tr h="738946">
                <a:tc>
                  <a:txBody>
                    <a:bodyPr/>
                    <a:lstStyle/>
                    <a:p>
                      <a:r>
                        <a:rPr lang="en-US" sz="2400" dirty="0"/>
                        <a:t>   FirstName</a:t>
                      </a:r>
                      <a:endParaRPr lang="en-US" dirty="0" err="1"/>
                    </a:p>
                  </a:txBody>
                  <a:tcPr/>
                </a:tc>
                <a:tc>
                  <a:txBody>
                    <a:bodyPr/>
                    <a:lstStyle/>
                    <a:p>
                      <a:r>
                        <a:rPr lang="en-US" sz="2800" dirty="0"/>
                        <a:t>     varchar</a:t>
                      </a:r>
                    </a:p>
                  </a:txBody>
                  <a:tcPr/>
                </a:tc>
                <a:tc>
                  <a:txBody>
                    <a:bodyPr/>
                    <a:lstStyle/>
                    <a:p>
                      <a:r>
                        <a:rPr lang="en-US" sz="2800" dirty="0"/>
                        <a:t>      45</a:t>
                      </a:r>
                    </a:p>
                  </a:txBody>
                  <a:tcPr/>
                </a:tc>
                <a:tc>
                  <a:txBody>
                    <a:bodyPr/>
                    <a:lstStyle/>
                    <a:p>
                      <a:r>
                        <a:rPr lang="en-US" dirty="0"/>
                        <a:t>First Name of customer</a:t>
                      </a:r>
                    </a:p>
                  </a:txBody>
                  <a:tcPr/>
                </a:tc>
                <a:extLst>
                  <a:ext uri="{0D108BD9-81ED-4DB2-BD59-A6C34878D82A}">
                    <a16:rowId xmlns:a16="http://schemas.microsoft.com/office/drawing/2014/main" val="2157528569"/>
                  </a:ext>
                </a:extLst>
              </a:tr>
              <a:tr h="807685">
                <a:tc>
                  <a:txBody>
                    <a:bodyPr/>
                    <a:lstStyle/>
                    <a:p>
                      <a:pPr lvl="0">
                        <a:buNone/>
                      </a:pPr>
                      <a:r>
                        <a:rPr lang="en-US" sz="2400" dirty="0"/>
                        <a:t>   LastName</a:t>
                      </a:r>
                      <a:endParaRPr lang="en-US" dirty="0" err="1"/>
                    </a:p>
                  </a:txBody>
                  <a:tcPr/>
                </a:tc>
                <a:tc>
                  <a:txBody>
                    <a:bodyPr/>
                    <a:lstStyle/>
                    <a:p>
                      <a:r>
                        <a:rPr lang="en-US" sz="2800" dirty="0"/>
                        <a:t>     varchar</a:t>
                      </a:r>
                    </a:p>
                  </a:txBody>
                  <a:tcPr/>
                </a:tc>
                <a:tc>
                  <a:txBody>
                    <a:bodyPr/>
                    <a:lstStyle/>
                    <a:p>
                      <a:r>
                        <a:rPr lang="en-US" sz="2800" dirty="0"/>
                        <a:t>      45</a:t>
                      </a:r>
                    </a:p>
                  </a:txBody>
                  <a:tcPr/>
                </a:tc>
                <a:tc>
                  <a:txBody>
                    <a:bodyPr/>
                    <a:lstStyle/>
                    <a:p>
                      <a:r>
                        <a:rPr lang="en-US" dirty="0"/>
                        <a:t>Last Name of customer</a:t>
                      </a:r>
                    </a:p>
                  </a:txBody>
                  <a:tcPr/>
                </a:tc>
                <a:extLst>
                  <a:ext uri="{0D108BD9-81ED-4DB2-BD59-A6C34878D82A}">
                    <a16:rowId xmlns:a16="http://schemas.microsoft.com/office/drawing/2014/main" val="3060916270"/>
                  </a:ext>
                </a:extLst>
              </a:tr>
              <a:tr h="738946">
                <a:tc>
                  <a:txBody>
                    <a:bodyPr/>
                    <a:lstStyle/>
                    <a:p>
                      <a:r>
                        <a:rPr lang="en-US" dirty="0"/>
                        <a:t>    </a:t>
                      </a:r>
                      <a:r>
                        <a:rPr lang="en-US" sz="2400" dirty="0"/>
                        <a:t>Email</a:t>
                      </a:r>
                    </a:p>
                  </a:txBody>
                  <a:tcPr/>
                </a:tc>
                <a:tc>
                  <a:txBody>
                    <a:bodyPr/>
                    <a:lstStyle/>
                    <a:p>
                      <a:r>
                        <a:rPr lang="en-US" sz="2800" dirty="0"/>
                        <a:t>     varchar</a:t>
                      </a:r>
                    </a:p>
                  </a:txBody>
                  <a:tcPr/>
                </a:tc>
                <a:tc>
                  <a:txBody>
                    <a:bodyPr/>
                    <a:lstStyle/>
                    <a:p>
                      <a:r>
                        <a:rPr lang="en-US" sz="2800" dirty="0"/>
                        <a:t>      45</a:t>
                      </a:r>
                    </a:p>
                  </a:txBody>
                  <a:tcPr/>
                </a:tc>
                <a:tc>
                  <a:txBody>
                    <a:bodyPr/>
                    <a:lstStyle/>
                    <a:p>
                      <a:r>
                        <a:rPr lang="en-US" dirty="0"/>
                        <a:t>Email of customer</a:t>
                      </a:r>
                    </a:p>
                  </a:txBody>
                  <a:tcPr/>
                </a:tc>
                <a:extLst>
                  <a:ext uri="{0D108BD9-81ED-4DB2-BD59-A6C34878D82A}">
                    <a16:rowId xmlns:a16="http://schemas.microsoft.com/office/drawing/2014/main" val="2979988417"/>
                  </a:ext>
                </a:extLst>
              </a:tr>
              <a:tr h="738946">
                <a:tc>
                  <a:txBody>
                    <a:bodyPr/>
                    <a:lstStyle/>
                    <a:p>
                      <a:r>
                        <a:rPr lang="en-US" dirty="0"/>
                        <a:t>   </a:t>
                      </a:r>
                      <a:r>
                        <a:rPr lang="en-US" sz="2400" dirty="0"/>
                        <a:t> Age</a:t>
                      </a:r>
                    </a:p>
                  </a:txBody>
                  <a:tcPr/>
                </a:tc>
                <a:tc>
                  <a:txBody>
                    <a:bodyPr/>
                    <a:lstStyle/>
                    <a:p>
                      <a:r>
                        <a:rPr lang="en-US" sz="2800" dirty="0"/>
                        <a:t>        int</a:t>
                      </a:r>
                    </a:p>
                  </a:txBody>
                  <a:tcPr/>
                </a:tc>
                <a:tc>
                  <a:txBody>
                    <a:bodyPr/>
                    <a:lstStyle/>
                    <a:p>
                      <a:r>
                        <a:rPr lang="en-US" sz="2800" dirty="0"/>
                        <a:t>      Not null</a:t>
                      </a:r>
                    </a:p>
                  </a:txBody>
                  <a:tcPr/>
                </a:tc>
                <a:tc>
                  <a:txBody>
                    <a:bodyPr/>
                    <a:lstStyle/>
                    <a:p>
                      <a:r>
                        <a:rPr lang="en-US" dirty="0"/>
                        <a:t>Age of Customer</a:t>
                      </a:r>
                    </a:p>
                  </a:txBody>
                  <a:tcPr/>
                </a:tc>
                <a:extLst>
                  <a:ext uri="{0D108BD9-81ED-4DB2-BD59-A6C34878D82A}">
                    <a16:rowId xmlns:a16="http://schemas.microsoft.com/office/drawing/2014/main" val="4246644091"/>
                  </a:ext>
                </a:extLst>
              </a:tr>
            </a:tbl>
          </a:graphicData>
        </a:graphic>
      </p:graphicFrame>
    </p:spTree>
    <p:extLst>
      <p:ext uri="{BB962C8B-B14F-4D97-AF65-F5344CB8AC3E}">
        <p14:creationId xmlns:p14="http://schemas.microsoft.com/office/powerpoint/2010/main" val="1298390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EE70-F5AC-0531-7EFB-3F48BC04A295}"/>
              </a:ext>
            </a:extLst>
          </p:cNvPr>
          <p:cNvSpPr>
            <a:spLocks noGrp="1"/>
          </p:cNvSpPr>
          <p:nvPr>
            <p:ph type="title"/>
          </p:nvPr>
        </p:nvSpPr>
        <p:spPr/>
        <p:txBody>
          <a:bodyPr/>
          <a:lstStyle/>
          <a:p>
            <a:pPr algn="ctr"/>
            <a:r>
              <a:rPr lang="en-US" b="1" dirty="0">
                <a:cs typeface="Calibri Light" panose="020F0302020204030204"/>
              </a:rPr>
              <a:t>CONCLUSION</a:t>
            </a:r>
          </a:p>
        </p:txBody>
      </p:sp>
      <p:sp>
        <p:nvSpPr>
          <p:cNvPr id="3" name="Content Placeholder 2">
            <a:extLst>
              <a:ext uri="{FF2B5EF4-FFF2-40B4-BE49-F238E27FC236}">
                <a16:creationId xmlns:a16="http://schemas.microsoft.com/office/drawing/2014/main" id="{781B2EB7-8C66-7355-CE55-5F06B83413EC}"/>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Online Hotel Reservation System was developed to replace the manual process of booking for a hotel room or any other facility of the hotel. The old system does not serve the customer in a better way; rather it makes customer data vulnerable. The new system keeps proper records of customers for emergency and security purposes. The hotel’s advertising effort is now accompanied by a virtual tour created on the system. </a:t>
            </a:r>
            <a:endParaRPr lang="en-US">
              <a:cs typeface="Calibri" panose="020F0502020204030204"/>
            </a:endParaRPr>
          </a:p>
        </p:txBody>
      </p:sp>
    </p:spTree>
    <p:extLst>
      <p:ext uri="{BB962C8B-B14F-4D97-AF65-F5344CB8AC3E}">
        <p14:creationId xmlns:p14="http://schemas.microsoft.com/office/powerpoint/2010/main" val="300709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1D902A-160E-D465-8215-9A9D039AF05F}"/>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EB44607E-8AEF-1E5C-0774-7E92253485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13363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1A70-82DE-60B5-F66F-5D34BEDCE57A}"/>
              </a:ext>
            </a:extLst>
          </p:cNvPr>
          <p:cNvSpPr>
            <a:spLocks noGrp="1"/>
          </p:cNvSpPr>
          <p:nvPr>
            <p:ph type="title"/>
          </p:nvPr>
        </p:nvSpPr>
        <p:spPr/>
        <p:txBody>
          <a:bodyPr vert="horz" lIns="91440" tIns="45720" rIns="91440" bIns="45720" rtlCol="0" anchor="ctr">
            <a:normAutofit/>
          </a:bodyPr>
          <a:lstStyle/>
          <a:p>
            <a:pPr algn="ctr"/>
            <a:r>
              <a:rPr lang="en-US" b="1" dirty="0">
                <a:cs typeface="Calibri Light" panose="020F0302020204030204"/>
              </a:rPr>
              <a:t>ACKNOWLEDGEMENT</a:t>
            </a:r>
          </a:p>
        </p:txBody>
      </p:sp>
      <p:sp>
        <p:nvSpPr>
          <p:cNvPr id="4" name="Content Placeholder 3">
            <a:extLst>
              <a:ext uri="{FF2B5EF4-FFF2-40B4-BE49-F238E27FC236}">
                <a16:creationId xmlns:a16="http://schemas.microsoft.com/office/drawing/2014/main" id="{5681D63C-A6C2-14D1-307D-815874F67817}"/>
              </a:ext>
            </a:extLst>
          </p:cNvPr>
          <p:cNvSpPr>
            <a:spLocks noGrp="1"/>
          </p:cNvSpPr>
          <p:nvPr>
            <p:ph idx="1"/>
          </p:nvPr>
        </p:nvSpPr>
        <p:spPr/>
        <p:txBody>
          <a:bodyPr vert="horz" lIns="91440" tIns="45720" rIns="91440" bIns="45720" rtlCol="0" anchor="t">
            <a:normAutofit/>
          </a:bodyPr>
          <a:lstStyle/>
          <a:p>
            <a:pPr marL="0" indent="0" algn="ctr">
              <a:buNone/>
            </a:pPr>
            <a:r>
              <a:rPr lang="en-US" dirty="0">
                <a:cs typeface="Calibri"/>
              </a:rPr>
              <a:t>I would like to express my special thanks of gratitude to my </a:t>
            </a:r>
          </a:p>
          <a:p>
            <a:pPr marL="0" indent="0" algn="ctr">
              <a:buNone/>
            </a:pPr>
            <a:r>
              <a:rPr lang="en-US" dirty="0">
                <a:cs typeface="Calibri"/>
              </a:rPr>
              <a:t>Teacher </a:t>
            </a:r>
            <a:r>
              <a:rPr lang="en-US" u="sng" dirty="0">
                <a:cs typeface="Calibri"/>
              </a:rPr>
              <a:t>Mrs. Archana Goel </a:t>
            </a:r>
            <a:r>
              <a:rPr lang="en-US" dirty="0">
                <a:cs typeface="Calibri"/>
              </a:rPr>
              <a:t>,who gave me the golden opportunity to do</a:t>
            </a:r>
          </a:p>
          <a:p>
            <a:pPr marL="0" indent="0" algn="ctr">
              <a:buNone/>
            </a:pPr>
            <a:r>
              <a:rPr lang="en-US" dirty="0">
                <a:cs typeface="Calibri"/>
              </a:rPr>
              <a:t> this wonderful project of </a:t>
            </a:r>
            <a:r>
              <a:rPr lang="en-US" u="sng" dirty="0">
                <a:cs typeface="Calibri"/>
              </a:rPr>
              <a:t>HOTEL RESERVATION.</a:t>
            </a:r>
          </a:p>
          <a:p>
            <a:pPr marL="0" indent="0" algn="ctr">
              <a:buNone/>
            </a:pPr>
            <a:r>
              <a:rPr lang="en-US" dirty="0"/>
              <a:t>Who also helped me in completing my project. I came to know</a:t>
            </a:r>
            <a:endParaRPr lang="en-US" dirty="0">
              <a:cs typeface="Calibri"/>
            </a:endParaRPr>
          </a:p>
          <a:p>
            <a:pPr marL="0" indent="0" algn="ctr">
              <a:buNone/>
            </a:pPr>
            <a:r>
              <a:rPr lang="en-US" dirty="0"/>
              <a:t>About so many new things I am really thankful to them.</a:t>
            </a:r>
          </a:p>
        </p:txBody>
      </p:sp>
    </p:spTree>
    <p:extLst>
      <p:ext uri="{BB962C8B-B14F-4D97-AF65-F5344CB8AC3E}">
        <p14:creationId xmlns:p14="http://schemas.microsoft.com/office/powerpoint/2010/main" val="267589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4AF5-BDCD-15DA-E0AD-AA0555E3D679}"/>
              </a:ext>
            </a:extLst>
          </p:cNvPr>
          <p:cNvSpPr>
            <a:spLocks noGrp="1"/>
          </p:cNvSpPr>
          <p:nvPr>
            <p:ph type="title"/>
          </p:nvPr>
        </p:nvSpPr>
        <p:spPr/>
        <p:txBody>
          <a:bodyPr/>
          <a:lstStyle/>
          <a:p>
            <a:r>
              <a:rPr lang="en-US" b="1" dirty="0">
                <a:cs typeface="Calibri Light"/>
              </a:rPr>
              <a:t>CONTENTS</a:t>
            </a:r>
          </a:p>
        </p:txBody>
      </p:sp>
      <p:sp>
        <p:nvSpPr>
          <p:cNvPr id="3" name="Content Placeholder 2">
            <a:extLst>
              <a:ext uri="{FF2B5EF4-FFF2-40B4-BE49-F238E27FC236}">
                <a16:creationId xmlns:a16="http://schemas.microsoft.com/office/drawing/2014/main" id="{0D380B32-818C-FC24-9438-7C05B57EDF5F}"/>
              </a:ext>
            </a:extLst>
          </p:cNvPr>
          <p:cNvSpPr>
            <a:spLocks noGrp="1"/>
          </p:cNvSpPr>
          <p:nvPr>
            <p:ph idx="1"/>
          </p:nvPr>
        </p:nvSpPr>
        <p:spPr>
          <a:xfrm>
            <a:off x="838200" y="1513898"/>
            <a:ext cx="10515600" cy="4663065"/>
          </a:xfrm>
        </p:spPr>
        <p:txBody>
          <a:bodyPr vert="horz" lIns="91440" tIns="45720" rIns="91440" bIns="45720" rtlCol="0" anchor="t">
            <a:normAutofit/>
          </a:bodyPr>
          <a:lstStyle/>
          <a:p>
            <a:pPr marL="514350" indent="-514350">
              <a:buAutoNum type="romanUcPeriod"/>
            </a:pPr>
            <a:r>
              <a:rPr lang="en-US" dirty="0">
                <a:cs typeface="Calibri" panose="020F0502020204030204"/>
              </a:rPr>
              <a:t>Abstract</a:t>
            </a:r>
          </a:p>
          <a:p>
            <a:pPr marL="514350" indent="-514350">
              <a:buAutoNum type="romanUcPeriod"/>
            </a:pPr>
            <a:r>
              <a:rPr lang="en-US" dirty="0">
                <a:cs typeface="Calibri" panose="020F0502020204030204"/>
              </a:rPr>
              <a:t>Introduction</a:t>
            </a:r>
          </a:p>
          <a:p>
            <a:pPr marL="514350" indent="-514350">
              <a:buAutoNum type="romanUcPeriod"/>
            </a:pPr>
            <a:r>
              <a:rPr lang="en-US" dirty="0">
                <a:ea typeface="+mn-lt"/>
                <a:cs typeface="+mn-lt"/>
              </a:rPr>
              <a:t>Literature Review</a:t>
            </a:r>
            <a:endParaRPr lang="en-US" dirty="0">
              <a:cs typeface="Calibri" panose="020F0502020204030204"/>
            </a:endParaRPr>
          </a:p>
          <a:p>
            <a:pPr marL="514350" indent="-514350">
              <a:buAutoNum type="romanUcPeriod"/>
            </a:pPr>
            <a:r>
              <a:rPr lang="en-US" dirty="0">
                <a:ea typeface="+mn-lt"/>
                <a:cs typeface="+mn-lt"/>
              </a:rPr>
              <a:t>Hotel Reservation Systems</a:t>
            </a:r>
            <a:r>
              <a:rPr lang="en-US" dirty="0">
                <a:cs typeface="Calibri" panose="020F0502020204030204"/>
              </a:rPr>
              <a:t>    </a:t>
            </a:r>
          </a:p>
          <a:p>
            <a:pPr marL="514350" indent="-514350">
              <a:buAutoNum type="romanUcPeriod"/>
            </a:pPr>
            <a:r>
              <a:rPr lang="en-US" dirty="0">
                <a:ea typeface="+mn-lt"/>
                <a:cs typeface="+mn-lt"/>
              </a:rPr>
              <a:t>The Existing System</a:t>
            </a:r>
            <a:endParaRPr lang="en-US" dirty="0">
              <a:cs typeface="Calibri" panose="020F0502020204030204"/>
            </a:endParaRPr>
          </a:p>
          <a:p>
            <a:pPr marL="514350" indent="-514350">
              <a:buAutoNum type="romanUcPeriod"/>
            </a:pPr>
            <a:r>
              <a:rPr lang="en-US" dirty="0">
                <a:ea typeface="+mn-lt"/>
                <a:cs typeface="+mn-lt"/>
              </a:rPr>
              <a:t>The Proposed System</a:t>
            </a:r>
            <a:endParaRPr lang="en-US" dirty="0">
              <a:cs typeface="Calibri" panose="020F0502020204030204"/>
            </a:endParaRPr>
          </a:p>
          <a:p>
            <a:pPr marL="514350" indent="-514350">
              <a:buAutoNum type="romanUcPeriod"/>
            </a:pPr>
            <a:r>
              <a:rPr lang="en-US" dirty="0">
                <a:ea typeface="+mn-lt"/>
                <a:cs typeface="+mn-lt"/>
              </a:rPr>
              <a:t>Design and Development of the Proposed System</a:t>
            </a:r>
            <a:r>
              <a:rPr lang="en-US" dirty="0">
                <a:cs typeface="Calibri" panose="020F0502020204030204"/>
              </a:rPr>
              <a:t>      </a:t>
            </a:r>
          </a:p>
          <a:p>
            <a:pPr marL="514350" indent="-514350">
              <a:buAutoNum type="romanUcPeriod"/>
            </a:pPr>
            <a:r>
              <a:rPr lang="en-US" dirty="0">
                <a:ea typeface="+mn-lt"/>
                <a:cs typeface="+mn-lt"/>
              </a:rPr>
              <a:t>Conclusion</a:t>
            </a:r>
            <a:endParaRPr lang="en-US" dirty="0">
              <a:cs typeface="Calibri" panose="020F0502020204030204"/>
            </a:endParaRPr>
          </a:p>
        </p:txBody>
      </p:sp>
    </p:spTree>
    <p:extLst>
      <p:ext uri="{BB962C8B-B14F-4D97-AF65-F5344CB8AC3E}">
        <p14:creationId xmlns:p14="http://schemas.microsoft.com/office/powerpoint/2010/main" val="37578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F786-0A1E-5CB1-296B-5687A7785E8F}"/>
              </a:ext>
            </a:extLst>
          </p:cNvPr>
          <p:cNvSpPr>
            <a:spLocks noGrp="1"/>
          </p:cNvSpPr>
          <p:nvPr>
            <p:ph type="title"/>
          </p:nvPr>
        </p:nvSpPr>
        <p:spPr/>
        <p:txBody>
          <a:bodyPr/>
          <a:lstStyle/>
          <a:p>
            <a:pPr algn="ctr"/>
            <a:r>
              <a:rPr lang="en-US" b="1" dirty="0">
                <a:cs typeface="Calibri Light" panose="020F0302020204030204"/>
              </a:rPr>
              <a:t>ABSTRACT</a:t>
            </a:r>
          </a:p>
        </p:txBody>
      </p:sp>
      <p:sp>
        <p:nvSpPr>
          <p:cNvPr id="3" name="Content Placeholder 2">
            <a:extLst>
              <a:ext uri="{FF2B5EF4-FFF2-40B4-BE49-F238E27FC236}">
                <a16:creationId xmlns:a16="http://schemas.microsoft.com/office/drawing/2014/main" id="{3222939A-5F70-C5E1-F2CF-50236EAF8B71}"/>
              </a:ext>
            </a:extLst>
          </p:cNvPr>
          <p:cNvSpPr>
            <a:spLocks noGrp="1"/>
          </p:cNvSpPr>
          <p:nvPr>
            <p:ph idx="1"/>
          </p:nvPr>
        </p:nvSpPr>
        <p:spPr/>
        <p:txBody>
          <a:bodyPr vert="horz" lIns="91440" tIns="45720" rIns="91440" bIns="45720" rtlCol="0" anchor="t">
            <a:normAutofit/>
          </a:bodyPr>
          <a:lstStyle/>
          <a:p>
            <a:r>
              <a:rPr lang="en-US" dirty="0">
                <a:ea typeface="+mn-lt"/>
                <a:cs typeface="+mn-lt"/>
              </a:rPr>
              <a:t>The hotel industry is a business venture for the owner and a solace for the traveler and/or tourist. </a:t>
            </a:r>
          </a:p>
          <a:p>
            <a:r>
              <a:rPr lang="en-US" dirty="0">
                <a:ea typeface="+mn-lt"/>
                <a:cs typeface="+mn-lt"/>
              </a:rPr>
              <a:t>A customer can get stranded in the quest to secure a hotel room to pass the night if he has not made adequate plans by the existing system. </a:t>
            </a:r>
            <a:endParaRPr lang="en-US">
              <a:ea typeface="+mn-lt"/>
              <a:cs typeface="+mn-lt"/>
            </a:endParaRPr>
          </a:p>
          <a:p>
            <a:r>
              <a:rPr lang="en-US" dirty="0">
                <a:ea typeface="+mn-lt"/>
                <a:cs typeface="+mn-lt"/>
              </a:rPr>
              <a:t>Through this study, it was realized that for a customer to be guaranteed a room, he or she has to physically come to the hotel since the attendants paid more attention to that ,It looked at creating an online reservation system to enable customers choose the room they wanted after a virtual tour to guarantee him a room. </a:t>
            </a:r>
            <a:endParaRPr lang="en-US">
              <a:cs typeface="Calibri"/>
            </a:endParaRPr>
          </a:p>
        </p:txBody>
      </p:sp>
    </p:spTree>
    <p:extLst>
      <p:ext uri="{BB962C8B-B14F-4D97-AF65-F5344CB8AC3E}">
        <p14:creationId xmlns:p14="http://schemas.microsoft.com/office/powerpoint/2010/main" val="66807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03CF-9CEB-4844-37E7-D5BC2E9A0D5D}"/>
              </a:ext>
            </a:extLst>
          </p:cNvPr>
          <p:cNvSpPr>
            <a:spLocks noGrp="1"/>
          </p:cNvSpPr>
          <p:nvPr>
            <p:ph type="title"/>
          </p:nvPr>
        </p:nvSpPr>
        <p:spPr/>
        <p:txBody>
          <a:bodyPr/>
          <a:lstStyle/>
          <a:p>
            <a:pPr algn="ctr"/>
            <a:r>
              <a:rPr lang="en-US" b="1" dirty="0">
                <a:cs typeface="Calibri Light" panose="020F0302020204030204"/>
              </a:rPr>
              <a:t>INTRODUCTION</a:t>
            </a:r>
          </a:p>
        </p:txBody>
      </p:sp>
      <p:sp>
        <p:nvSpPr>
          <p:cNvPr id="3" name="Content Placeholder 2">
            <a:extLst>
              <a:ext uri="{FF2B5EF4-FFF2-40B4-BE49-F238E27FC236}">
                <a16:creationId xmlns:a16="http://schemas.microsoft.com/office/drawing/2014/main" id="{00625482-3AF7-F64A-636A-3DC8655BC5D9}"/>
              </a:ext>
            </a:extLst>
          </p:cNvPr>
          <p:cNvSpPr>
            <a:spLocks noGrp="1"/>
          </p:cNvSpPr>
          <p:nvPr>
            <p:ph idx="1"/>
          </p:nvPr>
        </p:nvSpPr>
        <p:spPr/>
        <p:txBody>
          <a:bodyPr vert="horz" lIns="91440" tIns="45720" rIns="91440" bIns="45720" rtlCol="0" anchor="t">
            <a:normAutofit/>
          </a:bodyPr>
          <a:lstStyle/>
          <a:p>
            <a:r>
              <a:rPr lang="en-US" dirty="0">
                <a:ea typeface="+mn-lt"/>
                <a:cs typeface="+mn-lt"/>
              </a:rPr>
              <a:t>The Hotel Industry like any other business opens up socioeconomic opportunities for both owner and customer. </a:t>
            </a:r>
          </a:p>
          <a:p>
            <a:r>
              <a:rPr lang="en-US" dirty="0">
                <a:ea typeface="+mn-lt"/>
                <a:cs typeface="+mn-lt"/>
              </a:rPr>
              <a:t>It has the function of providing hospitality services to customers.</a:t>
            </a:r>
          </a:p>
          <a:p>
            <a:r>
              <a:rPr lang="en-US" dirty="0">
                <a:ea typeface="+mn-lt"/>
                <a:cs typeface="+mn-lt"/>
              </a:rPr>
              <a:t> These customers can be travelers, foreigners, businessmen, tourists, visitors, etc.</a:t>
            </a:r>
          </a:p>
          <a:p>
            <a:r>
              <a:rPr lang="en-US" dirty="0">
                <a:ea typeface="+mn-lt"/>
                <a:cs typeface="+mn-lt"/>
              </a:rPr>
              <a:t> Customers are mostly constrained in trying to get a room to pass the night, as the usual practice is to look for a hotel when you have arrived in the particular location, walk in and find out whether there is a vacant room. In the case that there is no vacant room, you have to move to next closest hotel to enquire once more. </a:t>
            </a:r>
            <a:endParaRPr lang="en-US">
              <a:cs typeface="Calibri"/>
            </a:endParaRPr>
          </a:p>
        </p:txBody>
      </p:sp>
    </p:spTree>
    <p:extLst>
      <p:ext uri="{BB962C8B-B14F-4D97-AF65-F5344CB8AC3E}">
        <p14:creationId xmlns:p14="http://schemas.microsoft.com/office/powerpoint/2010/main" val="9705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BB2F0D-8AC5-4B28-E32C-A99B4792CC19}"/>
              </a:ext>
            </a:extLst>
          </p:cNvPr>
          <p:cNvSpPr>
            <a:spLocks noGrp="1"/>
          </p:cNvSpPr>
          <p:nvPr>
            <p:ph type="title"/>
          </p:nvPr>
        </p:nvSpPr>
        <p:spPr>
          <a:xfrm>
            <a:off x="838200" y="365125"/>
            <a:ext cx="10515600" cy="6217111"/>
          </a:xfrm>
        </p:spPr>
        <p:txBody>
          <a:bodyPr>
            <a:noAutofit/>
          </a:bodyPr>
          <a:lstStyle/>
          <a:p>
            <a:pPr marL="285750" indent="-285750">
              <a:spcBef>
                <a:spcPts val="1000"/>
              </a:spcBef>
              <a:buFont typeface="Arial"/>
              <a:buChar char="•"/>
            </a:pPr>
            <a:r>
              <a:rPr lang="en-US" sz="2800" dirty="0">
                <a:latin typeface="Calibri"/>
                <a:cs typeface="Calibri"/>
              </a:rPr>
              <a:t>So what happens if you move around sometimes very late in the night in search of a room and all close by hotels are fully booked?</a:t>
            </a:r>
            <a:endParaRPr lang="en-US" sz="2800" dirty="0">
              <a:ea typeface="+mj-lt"/>
              <a:cs typeface="+mj-lt"/>
            </a:endParaRPr>
          </a:p>
          <a:p>
            <a:pPr marL="285750" indent="-285750">
              <a:spcBef>
                <a:spcPts val="1000"/>
              </a:spcBef>
              <a:buFont typeface="Arial"/>
              <a:buChar char="•"/>
            </a:pPr>
            <a:r>
              <a:rPr lang="en-US" sz="2800" dirty="0">
                <a:latin typeface="Calibri"/>
                <a:cs typeface="Calibri"/>
              </a:rPr>
              <a:t>Other times you may be lucky to have the contact number of the hotel to reach them to book for a room. </a:t>
            </a:r>
            <a:endParaRPr lang="en-US" sz="2800" dirty="0">
              <a:ea typeface="+mj-lt"/>
              <a:cs typeface="+mj-lt"/>
            </a:endParaRPr>
          </a:p>
          <a:p>
            <a:pPr marL="285750" indent="-285750">
              <a:spcBef>
                <a:spcPts val="1000"/>
              </a:spcBef>
              <a:buFont typeface="Arial"/>
              <a:buChar char="•"/>
            </a:pPr>
            <a:r>
              <a:rPr lang="en-US" sz="2800" dirty="0">
                <a:latin typeface="Calibri"/>
                <a:cs typeface="Calibri"/>
              </a:rPr>
              <a:t>But do the hotel attendants really ensure to keep a room for you? You would be lucky to go and get a room booked for you.</a:t>
            </a:r>
            <a:endParaRPr lang="en-US" sz="2800" dirty="0">
              <a:ea typeface="+mj-lt"/>
              <a:cs typeface="+mj-lt"/>
            </a:endParaRPr>
          </a:p>
          <a:p>
            <a:pPr marL="285750" indent="-285750">
              <a:spcBef>
                <a:spcPts val="1000"/>
              </a:spcBef>
              <a:buFont typeface="Arial"/>
              <a:buChar char="•"/>
            </a:pPr>
            <a:r>
              <a:rPr lang="en-US" sz="2800" dirty="0">
                <a:latin typeface="Calibri"/>
                <a:cs typeface="Calibri"/>
              </a:rPr>
              <a:t> They are quick to serve those who walk in rather than those who may get access to them on phone to book a room.</a:t>
            </a:r>
            <a:endParaRPr lang="en-US" sz="2800" dirty="0">
              <a:ea typeface="+mj-lt"/>
              <a:cs typeface="+mj-lt"/>
            </a:endParaRPr>
          </a:p>
          <a:p>
            <a:pPr marL="285750" indent="-285750">
              <a:spcBef>
                <a:spcPts val="1000"/>
              </a:spcBef>
              <a:buFont typeface="Arial"/>
              <a:buChar char="•"/>
            </a:pPr>
            <a:r>
              <a:rPr lang="en-US" sz="2800" dirty="0">
                <a:latin typeface="Calibri"/>
                <a:cs typeface="Calibri"/>
              </a:rPr>
              <a:t> The study therefore aimed at developing an online hotel reservation system to enable customers book for whatever they need from wherever location they are before lodging into the hotel. </a:t>
            </a:r>
            <a:endParaRPr lang="en-US" sz="2800" dirty="0">
              <a:ea typeface="+mj-lt"/>
              <a:cs typeface="+mj-lt"/>
            </a:endParaRPr>
          </a:p>
          <a:p>
            <a:pPr marL="285750" indent="-285750">
              <a:spcBef>
                <a:spcPts val="1000"/>
              </a:spcBef>
              <a:buFont typeface="Arial"/>
              <a:buChar char="•"/>
            </a:pPr>
            <a:r>
              <a:rPr lang="en-US" sz="2800" dirty="0">
                <a:latin typeface="Calibri"/>
                <a:cs typeface="Calibri"/>
              </a:rPr>
              <a:t>The system is to allow for easy access and retrieval of information and reporting. With such a system in place.</a:t>
            </a:r>
            <a:endParaRPr lang="en-US" sz="2800" dirty="0">
              <a:ea typeface="+mj-lt"/>
              <a:cs typeface="+mj-lt"/>
            </a:endParaRPr>
          </a:p>
          <a:p>
            <a:endParaRPr lang="en-US" sz="2800" dirty="0">
              <a:cs typeface="Calibri Light" panose="020F0302020204030204"/>
            </a:endParaRPr>
          </a:p>
        </p:txBody>
      </p:sp>
    </p:spTree>
    <p:extLst>
      <p:ext uri="{BB962C8B-B14F-4D97-AF65-F5344CB8AC3E}">
        <p14:creationId xmlns:p14="http://schemas.microsoft.com/office/powerpoint/2010/main" val="373123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E9E7-56DF-3598-61B8-269C73221B88}"/>
              </a:ext>
            </a:extLst>
          </p:cNvPr>
          <p:cNvSpPr>
            <a:spLocks noGrp="1"/>
          </p:cNvSpPr>
          <p:nvPr>
            <p:ph type="title"/>
          </p:nvPr>
        </p:nvSpPr>
        <p:spPr/>
        <p:txBody>
          <a:bodyPr/>
          <a:lstStyle/>
          <a:p>
            <a:pPr algn="ctr"/>
            <a:r>
              <a:rPr lang="en-US" b="1" dirty="0">
                <a:ea typeface="+mj-lt"/>
                <a:cs typeface="+mj-lt"/>
              </a:rPr>
              <a:t>LITERATURE REVIEW </a:t>
            </a:r>
            <a:endParaRPr lang="en-US" b="1">
              <a:cs typeface="Calibri Light"/>
            </a:endParaRPr>
          </a:p>
        </p:txBody>
      </p:sp>
      <p:sp>
        <p:nvSpPr>
          <p:cNvPr id="3" name="Content Placeholder 2">
            <a:extLst>
              <a:ext uri="{FF2B5EF4-FFF2-40B4-BE49-F238E27FC236}">
                <a16:creationId xmlns:a16="http://schemas.microsoft.com/office/drawing/2014/main" id="{0C23D196-DE61-24C7-F9F2-94C84EE71F6C}"/>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Tools and Technology </a:t>
            </a:r>
            <a:endParaRPr lang="en-US"/>
          </a:p>
          <a:p>
            <a:pPr algn="just"/>
            <a:r>
              <a:rPr lang="en-US" dirty="0">
                <a:ea typeface="+mn-lt"/>
                <a:cs typeface="+mn-lt"/>
              </a:rPr>
              <a:t>According to Tim Berners-Lee (1998), HTML which stands for Hypertext Markup Language is the predominant markup language for web pages, a building block of web pages</a:t>
            </a:r>
          </a:p>
          <a:p>
            <a:r>
              <a:rPr lang="en-US" dirty="0">
                <a:ea typeface="+mn-lt"/>
                <a:cs typeface="+mn-lt"/>
              </a:rPr>
              <a:t>Web browsers can also refer to Cascading Style Sheets (CSS) to define the appearance and layout of text and other materials (Taylor, 2013). The W3C, maintainer of both HTML and the CSS standards, encourages the use of CSS over explicitly presentational HTML markup (Debolt, 2007)</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6842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2492-AC8C-13F0-C9CE-FDE1D3579F0B}"/>
              </a:ext>
            </a:extLst>
          </p:cNvPr>
          <p:cNvSpPr>
            <a:spLocks noGrp="1"/>
          </p:cNvSpPr>
          <p:nvPr>
            <p:ph type="ctrTitle"/>
          </p:nvPr>
        </p:nvSpPr>
        <p:spPr>
          <a:xfrm>
            <a:off x="983226" y="778235"/>
            <a:ext cx="10336160" cy="3678083"/>
          </a:xfrm>
        </p:spPr>
        <p:txBody>
          <a:bodyPr>
            <a:normAutofit/>
          </a:bodyPr>
          <a:lstStyle/>
          <a:p>
            <a:pPr marL="457200" indent="-457200" algn="l">
              <a:buFont typeface="Arial"/>
              <a:buChar char="•"/>
            </a:pPr>
            <a:r>
              <a:rPr lang="en-US" sz="2800" b="1" dirty="0">
                <a:ea typeface="+mj-lt"/>
                <a:cs typeface="+mj-lt"/>
              </a:rPr>
              <a:t>The </a:t>
            </a:r>
            <a:r>
              <a:rPr lang="en-US" sz="2800" b="1" dirty="0" err="1">
                <a:ea typeface="+mj-lt"/>
                <a:cs typeface="+mj-lt"/>
              </a:rPr>
              <a:t>Thymeleaf</a:t>
            </a:r>
            <a:r>
              <a:rPr lang="en-US" sz="2800" b="1" dirty="0">
                <a:ea typeface="+mj-lt"/>
                <a:cs typeface="+mj-lt"/>
              </a:rPr>
              <a:t> is an open-source Java library that is licensed under the Apache License 2.0. It is a HTML5/XHTML/XML template engine. It is a server-side Java template engine for both web (servlet-based) and non-web (offline) environments. It is perfect for modern-day HTML5 JVM web development. It provides full integration with Spring Framework.</a:t>
            </a:r>
            <a:br>
              <a:rPr lang="en-US" sz="2800" b="1" dirty="0">
                <a:ea typeface="+mj-lt"/>
                <a:cs typeface="+mj-lt"/>
              </a:rPr>
            </a:br>
            <a:br>
              <a:rPr lang="en-US" sz="2800" b="1" dirty="0">
                <a:ea typeface="+mj-lt"/>
                <a:cs typeface="+mj-lt"/>
              </a:rPr>
            </a:br>
            <a:endParaRPr lang="en-US" sz="2800" dirty="0">
              <a:cs typeface="Calibri Light"/>
            </a:endParaRPr>
          </a:p>
        </p:txBody>
      </p:sp>
      <p:sp>
        <p:nvSpPr>
          <p:cNvPr id="5" name="Subtitle 4">
            <a:extLst>
              <a:ext uri="{FF2B5EF4-FFF2-40B4-BE49-F238E27FC236}">
                <a16:creationId xmlns:a16="http://schemas.microsoft.com/office/drawing/2014/main" id="{D7372745-C240-E5CC-C9E5-FABB6EA2DE8D}"/>
              </a:ext>
            </a:extLst>
          </p:cNvPr>
          <p:cNvSpPr>
            <a:spLocks noGrp="1"/>
          </p:cNvSpPr>
          <p:nvPr>
            <p:ph type="subTitle" idx="1"/>
          </p:nvPr>
        </p:nvSpPr>
        <p:spPr>
          <a:xfrm>
            <a:off x="1069258" y="4081360"/>
            <a:ext cx="9856838" cy="2356310"/>
          </a:xfrm>
        </p:spPr>
        <p:txBody>
          <a:bodyPr vert="horz" lIns="91440" tIns="45720" rIns="91440" bIns="45720" rtlCol="0" anchor="t">
            <a:normAutofit/>
          </a:bodyPr>
          <a:lstStyle/>
          <a:p>
            <a:pPr marL="342900" indent="-342900" algn="l">
              <a:buChar char="•"/>
            </a:pPr>
            <a:r>
              <a:rPr lang="en-US" sz="2800" b="1" dirty="0">
                <a:latin typeface="Calibri Light"/>
                <a:cs typeface="Calibri Light"/>
              </a:rPr>
              <a:t>Java Spring Framework (Spring Framework) is a popular, open source, enterprise-level framework for creating standalone, production-grade applications that run on the Java Virtual Machine (JVM).</a:t>
            </a:r>
            <a:endParaRPr lang="en-US" sz="2800" b="1">
              <a:ea typeface="+mn-lt"/>
              <a:cs typeface="+mn-lt"/>
            </a:endParaRPr>
          </a:p>
          <a:p>
            <a:pPr marL="342900" indent="-342900" algn="l">
              <a:buChar char="•"/>
            </a:pPr>
            <a:endParaRPr lang="en-US" sz="2800" b="1" dirty="0">
              <a:cs typeface="Calibri"/>
            </a:endParaRPr>
          </a:p>
        </p:txBody>
      </p:sp>
    </p:spTree>
    <p:extLst>
      <p:ext uri="{BB962C8B-B14F-4D97-AF65-F5344CB8AC3E}">
        <p14:creationId xmlns:p14="http://schemas.microsoft.com/office/powerpoint/2010/main" val="30963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0244-D93B-9060-F76C-33E3BF5C4EE8}"/>
              </a:ext>
            </a:extLst>
          </p:cNvPr>
          <p:cNvSpPr>
            <a:spLocks noGrp="1"/>
          </p:cNvSpPr>
          <p:nvPr>
            <p:ph type="title"/>
          </p:nvPr>
        </p:nvSpPr>
        <p:spPr>
          <a:xfrm>
            <a:off x="838200" y="365125"/>
            <a:ext cx="10515600" cy="6229401"/>
          </a:xfrm>
        </p:spPr>
        <p:txBody>
          <a:bodyPr/>
          <a:lstStyle/>
          <a:p>
            <a:pPr marL="571500" indent="-571500">
              <a:buFont typeface="Arial"/>
              <a:buChar char="•"/>
            </a:pPr>
            <a:r>
              <a:rPr lang="en-US" sz="2800" b="1" dirty="0">
                <a:ea typeface="+mj-lt"/>
                <a:cs typeface="+mj-lt"/>
              </a:rPr>
              <a:t>A database is a structured collection of data. To add, access, and process data stored in a computer database, you need a database management system such as MySQL Server. Since computers are very good at handling large amounts of data, database management systems play a central role in computing, as standalone utilities, or as parts of other applications</a:t>
            </a:r>
            <a:r>
              <a:rPr lang="en-US" sz="2800" dirty="0">
                <a:ea typeface="+mj-lt"/>
                <a:cs typeface="+mj-lt"/>
              </a:rPr>
              <a:t>.</a:t>
            </a:r>
            <a:br>
              <a:rPr lang="en-US" sz="2800" dirty="0">
                <a:ea typeface="+mj-lt"/>
                <a:cs typeface="+mj-lt"/>
              </a:rPr>
            </a:br>
            <a:endParaRPr lang="en-US">
              <a:cs typeface="Calibri Light" panose="020F0302020204030204"/>
            </a:endParaRPr>
          </a:p>
        </p:txBody>
      </p:sp>
    </p:spTree>
    <p:extLst>
      <p:ext uri="{BB962C8B-B14F-4D97-AF65-F5344CB8AC3E}">
        <p14:creationId xmlns:p14="http://schemas.microsoft.com/office/powerpoint/2010/main" val="18482322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Hotel Reservation</vt:lpstr>
      <vt:lpstr>ACKNOWLEDGEMENT</vt:lpstr>
      <vt:lpstr>CONTENTS</vt:lpstr>
      <vt:lpstr>ABSTRACT</vt:lpstr>
      <vt:lpstr>INTRODUCTION</vt:lpstr>
      <vt:lpstr>So what happens if you move around sometimes very late in the night in search of a room and all close by hotels are fully booked? Other times you may be lucky to have the contact number of the hotel to reach them to book for a room.  But do the hotel attendants really ensure to keep a room for you? You would be lucky to go and get a room booked for you.  They are quick to serve those who walk in rather than those who may get access to them on phone to book a room.  The study therefore aimed at developing an online hotel reservation system to enable customers book for whatever they need from wherever location they are before lodging into the hotel.  The system is to allow for easy access and retrieval of information and reporting. With such a system in place. </vt:lpstr>
      <vt:lpstr>LITERATURE REVIEW </vt:lpstr>
      <vt:lpstr>The Thymeleaf is an open-source Java library that is licensed under the Apache License 2.0. It is a HTML5/XHTML/XML template engine. It is a server-side Java template engine for both web (servlet-based) and non-web (offline) environments. It is perfect for modern-day HTML5 JVM web development. It provides full integration with Spring Framework.  </vt:lpstr>
      <vt:lpstr>A database is a structured collection of data. To add, access, and process data stored in a computer database, you need a database management system such as MySQL Server. Since computers are very good at handling large amounts of data, database management systems play a central role in computing, as standalone utilities, or as parts of other applications. </vt:lpstr>
      <vt:lpstr>HOTEL RESERVATION SYSTEMS</vt:lpstr>
      <vt:lpstr>THE EXISTING SYSTEM</vt:lpstr>
      <vt:lpstr>PowerPoint Presentation</vt:lpstr>
      <vt:lpstr>THE PROPOSED SYSTEM</vt:lpstr>
      <vt:lpstr>          A customer surfs through any of the items of the proposed system. An about      us page is designed to allow customers get all necessary information about          the hotel and its facilities.       •System monitoring done by system administration     • Filling forms to make enquiries and reservations      • Approving or deleting enquiries      • Virtual Tour  </vt:lpstr>
      <vt:lpstr>DESIGN AND DEVELOPMENT OF THE PROPOSED SYSTEM</vt:lpstr>
      <vt:lpstr>USER INTERFACE DESIGN</vt:lpstr>
      <vt:lpstr>Database Design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649</cp:revision>
  <dcterms:created xsi:type="dcterms:W3CDTF">2022-12-27T07:08:54Z</dcterms:created>
  <dcterms:modified xsi:type="dcterms:W3CDTF">2022-12-27T10:31:51Z</dcterms:modified>
</cp:coreProperties>
</file>