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8"/>
  </p:notesMasterIdLst>
  <p:sldIdLst>
    <p:sldId id="256" r:id="rId2"/>
    <p:sldId id="274" r:id="rId3"/>
    <p:sldId id="257" r:id="rId4"/>
    <p:sldId id="258" r:id="rId5"/>
    <p:sldId id="259" r:id="rId6"/>
    <p:sldId id="262" r:id="rId7"/>
    <p:sldId id="260" r:id="rId8"/>
    <p:sldId id="261" r:id="rId9"/>
    <p:sldId id="263" r:id="rId10"/>
    <p:sldId id="264" r:id="rId11"/>
    <p:sldId id="265" r:id="rId12"/>
    <p:sldId id="266" r:id="rId13"/>
    <p:sldId id="267"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ECF30C-F875-4A80-92B6-947743D0869E}">
          <p14:sldIdLst>
            <p14:sldId id="256"/>
            <p14:sldId id="274"/>
            <p14:sldId id="257"/>
            <p14:sldId id="258"/>
          </p14:sldIdLst>
        </p14:section>
        <p14:section name="Untitled Section" id="{5FF131AB-E267-41A5-9D52-6EE17BEA5ED8}">
          <p14:sldIdLst>
            <p14:sldId id="259"/>
            <p14:sldId id="262"/>
            <p14:sldId id="260"/>
            <p14:sldId id="261"/>
            <p14:sldId id="263"/>
            <p14:sldId id="264"/>
            <p14:sldId id="265"/>
            <p14:sldId id="266"/>
            <p14:sldId id="267"/>
            <p14:sldId id="271"/>
            <p14:sldId id="272"/>
            <p14:sldId id="2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2" autoAdjust="0"/>
    <p:restoredTop sz="94259" autoAdjust="0"/>
  </p:normalViewPr>
  <p:slideViewPr>
    <p:cSldViewPr snapToGrid="0">
      <p:cViewPr varScale="1">
        <p:scale>
          <a:sx n="67" d="100"/>
          <a:sy n="67" d="100"/>
        </p:scale>
        <p:origin x="72"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27D755-5897-4569-BA07-5C84BB2A4A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113BA7B-A179-4D56-A0E8-E56E4347329C}">
      <dgm:prSet/>
      <dgm:spPr>
        <a:noFill/>
        <a:ln>
          <a:solidFill>
            <a:schemeClr val="tx1"/>
          </a:solidFill>
        </a:ln>
      </dgm:spPr>
      <dgm:t>
        <a:bodyPr/>
        <a:lstStyle/>
        <a:p>
          <a:r>
            <a:rPr lang="en-US" dirty="0"/>
            <a:t>It refers to all the measures or methods used by website owners within their websites to increase the traffic and ranking of a website on search engine result pages. </a:t>
          </a:r>
          <a:endParaRPr lang="en-IN" dirty="0"/>
        </a:p>
      </dgm:t>
    </dgm:pt>
    <dgm:pt modelId="{A7E84B66-94A6-494D-8763-3CD70EC599F4}" type="parTrans" cxnId="{EDD68C4B-E088-4944-9536-69B77E0BEE1A}">
      <dgm:prSet/>
      <dgm:spPr/>
      <dgm:t>
        <a:bodyPr/>
        <a:lstStyle/>
        <a:p>
          <a:endParaRPr lang="en-IN"/>
        </a:p>
      </dgm:t>
    </dgm:pt>
    <dgm:pt modelId="{C9DE7932-5824-4F2D-B870-90E9F0B4FA2F}" type="sibTrans" cxnId="{EDD68C4B-E088-4944-9536-69B77E0BEE1A}">
      <dgm:prSet/>
      <dgm:spPr/>
      <dgm:t>
        <a:bodyPr/>
        <a:lstStyle/>
        <a:p>
          <a:endParaRPr lang="en-IN"/>
        </a:p>
      </dgm:t>
    </dgm:pt>
    <dgm:pt modelId="{3B931654-4DDC-4C9E-912F-20BB4DC52858}">
      <dgm:prSet/>
      <dgm:spPr>
        <a:noFill/>
      </dgm:spPr>
      <dgm:t>
        <a:bodyPr/>
        <a:lstStyle/>
        <a:p>
          <a:r>
            <a:rPr lang="en-US" dirty="0"/>
            <a:t>Within the website means you deal with such elements of SEO that are in your control, such as meta tags, technical tags, content quality, etc.</a:t>
          </a:r>
          <a:endParaRPr lang="en-IN" dirty="0"/>
        </a:p>
      </dgm:t>
    </dgm:pt>
    <dgm:pt modelId="{913C4785-676C-40F5-96C3-A39BDE1F7292}" type="parTrans" cxnId="{C282F9DA-6806-4B49-8B7E-E4AAEE83C19B}">
      <dgm:prSet/>
      <dgm:spPr/>
      <dgm:t>
        <a:bodyPr/>
        <a:lstStyle/>
        <a:p>
          <a:endParaRPr lang="en-IN"/>
        </a:p>
      </dgm:t>
    </dgm:pt>
    <dgm:pt modelId="{569FA198-63B5-4CD6-AB2E-C61D8B39C39E}" type="sibTrans" cxnId="{C282F9DA-6806-4B49-8B7E-E4AAEE83C19B}">
      <dgm:prSet/>
      <dgm:spPr/>
      <dgm:t>
        <a:bodyPr/>
        <a:lstStyle/>
        <a:p>
          <a:endParaRPr lang="en-IN"/>
        </a:p>
      </dgm:t>
    </dgm:pt>
    <dgm:pt modelId="{13A3C374-104E-4EF5-BD3B-84F2F6116A49}">
      <dgm:prSet/>
      <dgm:spPr>
        <a:noFill/>
      </dgm:spPr>
      <dgm:t>
        <a:bodyPr/>
        <a:lstStyle/>
        <a:p>
          <a:r>
            <a:rPr lang="en-US" dirty="0"/>
            <a:t>So, there should not be any delay in resolving on page SEO issues to maintain and improve the ranking.</a:t>
          </a:r>
          <a:endParaRPr lang="en-IN" dirty="0"/>
        </a:p>
      </dgm:t>
    </dgm:pt>
    <dgm:pt modelId="{84FAEF96-36CC-44C9-B987-DDA295F1FFC7}" type="parTrans" cxnId="{E72D00CA-8D26-4C1F-97ED-3F40671807A6}">
      <dgm:prSet/>
      <dgm:spPr/>
      <dgm:t>
        <a:bodyPr/>
        <a:lstStyle/>
        <a:p>
          <a:endParaRPr lang="en-IN"/>
        </a:p>
      </dgm:t>
    </dgm:pt>
    <dgm:pt modelId="{24C8E4FF-19F5-4240-A794-847DD267158C}" type="sibTrans" cxnId="{E72D00CA-8D26-4C1F-97ED-3F40671807A6}">
      <dgm:prSet/>
      <dgm:spPr/>
      <dgm:t>
        <a:bodyPr/>
        <a:lstStyle/>
        <a:p>
          <a:endParaRPr lang="en-IN"/>
        </a:p>
      </dgm:t>
    </dgm:pt>
    <dgm:pt modelId="{49F5846D-113A-4BF5-A03D-7A1154E2F679}" type="pres">
      <dgm:prSet presAssocID="{7F27D755-5897-4569-BA07-5C84BB2A4AD0}" presName="linear" presStyleCnt="0">
        <dgm:presLayoutVars>
          <dgm:animLvl val="lvl"/>
          <dgm:resizeHandles val="exact"/>
        </dgm:presLayoutVars>
      </dgm:prSet>
      <dgm:spPr/>
    </dgm:pt>
    <dgm:pt modelId="{55650C9F-01CA-43D9-A2FB-A50C886EE133}" type="pres">
      <dgm:prSet presAssocID="{A113BA7B-A179-4D56-A0E8-E56E4347329C}" presName="parentText" presStyleLbl="node1" presStyleIdx="0" presStyleCnt="3">
        <dgm:presLayoutVars>
          <dgm:chMax val="0"/>
          <dgm:bulletEnabled val="1"/>
        </dgm:presLayoutVars>
      </dgm:prSet>
      <dgm:spPr/>
    </dgm:pt>
    <dgm:pt modelId="{2AEB6879-CD94-449B-915B-3B8065047D50}" type="pres">
      <dgm:prSet presAssocID="{C9DE7932-5824-4F2D-B870-90E9F0B4FA2F}" presName="spacer" presStyleCnt="0"/>
      <dgm:spPr/>
    </dgm:pt>
    <dgm:pt modelId="{64D48612-7DBF-4DD4-955D-9E699E88EEF8}" type="pres">
      <dgm:prSet presAssocID="{3B931654-4DDC-4C9E-912F-20BB4DC52858}" presName="parentText" presStyleLbl="node1" presStyleIdx="1" presStyleCnt="3" custLinFactY="-7089" custLinFactNeighborX="-283" custLinFactNeighborY="-100000">
        <dgm:presLayoutVars>
          <dgm:chMax val="0"/>
          <dgm:bulletEnabled val="1"/>
        </dgm:presLayoutVars>
      </dgm:prSet>
      <dgm:spPr/>
    </dgm:pt>
    <dgm:pt modelId="{3418B5D0-3064-4E0D-81D6-46386736A6D1}" type="pres">
      <dgm:prSet presAssocID="{569FA198-63B5-4CD6-AB2E-C61D8B39C39E}" presName="spacer" presStyleCnt="0"/>
      <dgm:spPr/>
    </dgm:pt>
    <dgm:pt modelId="{2E566DF4-16D2-4614-BF7E-A89E2389B169}" type="pres">
      <dgm:prSet presAssocID="{13A3C374-104E-4EF5-BD3B-84F2F6116A49}" presName="parentText" presStyleLbl="node1" presStyleIdx="2" presStyleCnt="3" custScaleY="50947" custLinFactY="-7089" custLinFactNeighborX="1082" custLinFactNeighborY="-100000">
        <dgm:presLayoutVars>
          <dgm:chMax val="0"/>
          <dgm:bulletEnabled val="1"/>
        </dgm:presLayoutVars>
      </dgm:prSet>
      <dgm:spPr/>
    </dgm:pt>
  </dgm:ptLst>
  <dgm:cxnLst>
    <dgm:cxn modelId="{EDD68C4B-E088-4944-9536-69B77E0BEE1A}" srcId="{7F27D755-5897-4569-BA07-5C84BB2A4AD0}" destId="{A113BA7B-A179-4D56-A0E8-E56E4347329C}" srcOrd="0" destOrd="0" parTransId="{A7E84B66-94A6-494D-8763-3CD70EC599F4}" sibTransId="{C9DE7932-5824-4F2D-B870-90E9F0B4FA2F}"/>
    <dgm:cxn modelId="{D41F46A5-34E9-43F4-88AD-BE1759232D08}" type="presOf" srcId="{7F27D755-5897-4569-BA07-5C84BB2A4AD0}" destId="{49F5846D-113A-4BF5-A03D-7A1154E2F679}" srcOrd="0" destOrd="0" presId="urn:microsoft.com/office/officeart/2005/8/layout/vList2"/>
    <dgm:cxn modelId="{E72D00CA-8D26-4C1F-97ED-3F40671807A6}" srcId="{7F27D755-5897-4569-BA07-5C84BB2A4AD0}" destId="{13A3C374-104E-4EF5-BD3B-84F2F6116A49}" srcOrd="2" destOrd="0" parTransId="{84FAEF96-36CC-44C9-B987-DDA295F1FFC7}" sibTransId="{24C8E4FF-19F5-4240-A794-847DD267158C}"/>
    <dgm:cxn modelId="{1BE526CA-4CD3-4589-9432-86FA29830D30}" type="presOf" srcId="{A113BA7B-A179-4D56-A0E8-E56E4347329C}" destId="{55650C9F-01CA-43D9-A2FB-A50C886EE133}" srcOrd="0" destOrd="0" presId="urn:microsoft.com/office/officeart/2005/8/layout/vList2"/>
    <dgm:cxn modelId="{C282F9DA-6806-4B49-8B7E-E4AAEE83C19B}" srcId="{7F27D755-5897-4569-BA07-5C84BB2A4AD0}" destId="{3B931654-4DDC-4C9E-912F-20BB4DC52858}" srcOrd="1" destOrd="0" parTransId="{913C4785-676C-40F5-96C3-A39BDE1F7292}" sibTransId="{569FA198-63B5-4CD6-AB2E-C61D8B39C39E}"/>
    <dgm:cxn modelId="{B3C69ADC-9617-4752-A691-4217527786A0}" type="presOf" srcId="{13A3C374-104E-4EF5-BD3B-84F2F6116A49}" destId="{2E566DF4-16D2-4614-BF7E-A89E2389B169}" srcOrd="0" destOrd="0" presId="urn:microsoft.com/office/officeart/2005/8/layout/vList2"/>
    <dgm:cxn modelId="{04AD4EEB-01F9-40D9-939D-0892F16A0E69}" type="presOf" srcId="{3B931654-4DDC-4C9E-912F-20BB4DC52858}" destId="{64D48612-7DBF-4DD4-955D-9E699E88EEF8}" srcOrd="0" destOrd="0" presId="urn:microsoft.com/office/officeart/2005/8/layout/vList2"/>
    <dgm:cxn modelId="{988E037B-0B35-4CC1-818F-83B45B1FADF7}" type="presParOf" srcId="{49F5846D-113A-4BF5-A03D-7A1154E2F679}" destId="{55650C9F-01CA-43D9-A2FB-A50C886EE133}" srcOrd="0" destOrd="0" presId="urn:microsoft.com/office/officeart/2005/8/layout/vList2"/>
    <dgm:cxn modelId="{C86C4557-FBB9-4316-ACEF-7CE112718BB2}" type="presParOf" srcId="{49F5846D-113A-4BF5-A03D-7A1154E2F679}" destId="{2AEB6879-CD94-449B-915B-3B8065047D50}" srcOrd="1" destOrd="0" presId="urn:microsoft.com/office/officeart/2005/8/layout/vList2"/>
    <dgm:cxn modelId="{18556EC4-EB75-4BCE-B670-4F4F69437671}" type="presParOf" srcId="{49F5846D-113A-4BF5-A03D-7A1154E2F679}" destId="{64D48612-7DBF-4DD4-955D-9E699E88EEF8}" srcOrd="2" destOrd="0" presId="urn:microsoft.com/office/officeart/2005/8/layout/vList2"/>
    <dgm:cxn modelId="{9C8ECBA4-459B-418C-A5B4-92A706DC3EAD}" type="presParOf" srcId="{49F5846D-113A-4BF5-A03D-7A1154E2F679}" destId="{3418B5D0-3064-4E0D-81D6-46386736A6D1}" srcOrd="3" destOrd="0" presId="urn:microsoft.com/office/officeart/2005/8/layout/vList2"/>
    <dgm:cxn modelId="{2C07B36B-A050-4CF4-B3E7-CB777BB7FB2E}" type="presParOf" srcId="{49F5846D-113A-4BF5-A03D-7A1154E2F679}" destId="{2E566DF4-16D2-4614-BF7E-A89E2389B169}" srcOrd="4" destOrd="0" presId="urn:microsoft.com/office/officeart/2005/8/layout/vList2"/>
  </dgm:cxnLst>
  <dgm:bg>
    <a:noFill/>
  </dgm:bg>
  <dgm:whole>
    <a:ln cap="sq">
      <a:noFill/>
      <a:roun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50C9F-01CA-43D9-A2FB-A50C886EE133}">
      <dsp:nvSpPr>
        <dsp:cNvPr id="0" name=""/>
        <dsp:cNvSpPr/>
      </dsp:nvSpPr>
      <dsp:spPr>
        <a:xfrm>
          <a:off x="0" y="23828"/>
          <a:ext cx="10148341" cy="1660230"/>
        </a:xfrm>
        <a:prstGeom prst="roundRect">
          <a:avLst/>
        </a:prstGeom>
        <a:no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It refers to all the measures or methods used by website owners within their websites to increase the traffic and ranking of a website on search engine result pages. </a:t>
          </a:r>
          <a:endParaRPr lang="en-IN" sz="2300" kern="1200" dirty="0"/>
        </a:p>
      </dsp:txBody>
      <dsp:txXfrm>
        <a:off x="81046" y="104874"/>
        <a:ext cx="9986249" cy="1498138"/>
      </dsp:txXfrm>
    </dsp:sp>
    <dsp:sp modelId="{64D48612-7DBF-4DD4-955D-9E699E88EEF8}">
      <dsp:nvSpPr>
        <dsp:cNvPr id="0" name=""/>
        <dsp:cNvSpPr/>
      </dsp:nvSpPr>
      <dsp:spPr>
        <a:xfrm>
          <a:off x="0" y="1566364"/>
          <a:ext cx="10148341" cy="1660230"/>
        </a:xfrm>
        <a:prstGeom prst="round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Within the website means you deal with such elements of SEO that are in your control, such as meta tags, technical tags, content quality, etc.</a:t>
          </a:r>
          <a:endParaRPr lang="en-IN" sz="2300" kern="1200" dirty="0"/>
        </a:p>
      </dsp:txBody>
      <dsp:txXfrm>
        <a:off x="81046" y="1647410"/>
        <a:ext cx="9986249" cy="1498138"/>
      </dsp:txXfrm>
    </dsp:sp>
    <dsp:sp modelId="{2E566DF4-16D2-4614-BF7E-A89E2389B169}">
      <dsp:nvSpPr>
        <dsp:cNvPr id="0" name=""/>
        <dsp:cNvSpPr/>
      </dsp:nvSpPr>
      <dsp:spPr>
        <a:xfrm>
          <a:off x="0" y="3321634"/>
          <a:ext cx="10148341" cy="845837"/>
        </a:xfrm>
        <a:prstGeom prst="round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So, there should not be any delay in resolving on page SEO issues to maintain and improve the ranking.</a:t>
          </a:r>
          <a:endParaRPr lang="en-IN" sz="2300" kern="1200" dirty="0"/>
        </a:p>
      </dsp:txBody>
      <dsp:txXfrm>
        <a:off x="41290" y="3362924"/>
        <a:ext cx="10065761" cy="7632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922C67-1312-4C76-AF94-A6A3FB82A9A2}" type="datetimeFigureOut">
              <a:rPr lang="en-IN" smtClean="0"/>
              <a:t>31-05-2021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E5E69-3322-4DA1-A440-AABD8AAD20D5}" type="slidenum">
              <a:rPr lang="en-IN" smtClean="0"/>
              <a:t>‹#›</a:t>
            </a:fld>
            <a:endParaRPr lang="en-IN"/>
          </a:p>
        </p:txBody>
      </p:sp>
    </p:spTree>
    <p:extLst>
      <p:ext uri="{BB962C8B-B14F-4D97-AF65-F5344CB8AC3E}">
        <p14:creationId xmlns:p14="http://schemas.microsoft.com/office/powerpoint/2010/main" val="2221449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10"/>
          </p:nvPr>
        </p:nvSpPr>
        <p:spPr/>
        <p:txBody>
          <a:bodyPr/>
          <a:lstStyle/>
          <a:p>
            <a:fld id="{9F0E5E69-3322-4DA1-A440-AABD8AAD20D5}" type="slidenum">
              <a:rPr lang="en-IN" smtClean="0"/>
              <a:t>1</a:t>
            </a:fld>
            <a:endParaRPr lang="en-IN"/>
          </a:p>
        </p:txBody>
      </p:sp>
    </p:spTree>
    <p:extLst>
      <p:ext uri="{BB962C8B-B14F-4D97-AF65-F5344CB8AC3E}">
        <p14:creationId xmlns:p14="http://schemas.microsoft.com/office/powerpoint/2010/main" val="2238071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218E69B-5DFF-4196-91F9-73E5C6702A01}" type="datetimeFigureOut">
              <a:rPr lang="en-IN" smtClean="0"/>
              <a:t>31-05-2021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429629392"/>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18E69B-5DFF-4196-91F9-73E5C6702A01}"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3354151586"/>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18E69B-5DFF-4196-91F9-73E5C6702A01}"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576415100"/>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18E69B-5DFF-4196-91F9-73E5C6702A01}"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BB44FB-252B-449C-BFD8-7D0F48B7DBC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0136341"/>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18E69B-5DFF-4196-91F9-73E5C6702A01}"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3121740060"/>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218E69B-5DFF-4196-91F9-73E5C6702A01}" type="datetimeFigureOut">
              <a:rPr lang="en-IN" smtClean="0"/>
              <a:t>31-05-2021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1632842537"/>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218E69B-5DFF-4196-91F9-73E5C6702A01}" type="datetimeFigureOut">
              <a:rPr lang="en-IN" smtClean="0"/>
              <a:t>31-05-2021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3156360310"/>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8E69B-5DFF-4196-91F9-73E5C6702A01}"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1147402595"/>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8E69B-5DFF-4196-91F9-73E5C6702A01}"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1085966247"/>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8E69B-5DFF-4196-91F9-73E5C6702A01}"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1113297323"/>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8E69B-5DFF-4196-91F9-73E5C6702A01}"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3678368070"/>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8E69B-5DFF-4196-91F9-73E5C6702A01}"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1404857699"/>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8E69B-5DFF-4196-91F9-73E5C6702A01}" type="datetimeFigureOut">
              <a:rPr lang="en-IN" smtClean="0"/>
              <a:t>31-05-2021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3769891729"/>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8E69B-5DFF-4196-91F9-73E5C6702A01}" type="datetimeFigureOut">
              <a:rPr lang="en-IN" smtClean="0"/>
              <a:t>31-05-2021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1116180504"/>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8E69B-5DFF-4196-91F9-73E5C6702A01}" type="datetimeFigureOut">
              <a:rPr lang="en-IN" smtClean="0"/>
              <a:t>31-05-2021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1943991851"/>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18E69B-5DFF-4196-91F9-73E5C6702A01}"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1258775091"/>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18E69B-5DFF-4196-91F9-73E5C6702A01}"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BB44FB-252B-449C-BFD8-7D0F48B7DBC4}" type="slidenum">
              <a:rPr lang="en-IN" smtClean="0"/>
              <a:t>‹#›</a:t>
            </a:fld>
            <a:endParaRPr lang="en-IN"/>
          </a:p>
        </p:txBody>
      </p:sp>
    </p:spTree>
    <p:extLst>
      <p:ext uri="{BB962C8B-B14F-4D97-AF65-F5344CB8AC3E}">
        <p14:creationId xmlns:p14="http://schemas.microsoft.com/office/powerpoint/2010/main" val="719728715"/>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000" r="-1000"/>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18E69B-5DFF-4196-91F9-73E5C6702A01}" type="datetimeFigureOut">
              <a:rPr lang="en-IN" smtClean="0"/>
              <a:t>31-05-2021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BB44FB-252B-449C-BFD8-7D0F48B7DBC4}" type="slidenum">
              <a:rPr lang="en-IN" smtClean="0"/>
              <a:t>‹#›</a:t>
            </a:fld>
            <a:endParaRPr lang="en-IN"/>
          </a:p>
        </p:txBody>
      </p:sp>
    </p:spTree>
    <p:extLst>
      <p:ext uri="{BB962C8B-B14F-4D97-AF65-F5344CB8AC3E}">
        <p14:creationId xmlns:p14="http://schemas.microsoft.com/office/powerpoint/2010/main" val="3746486307"/>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backlinko.com/hub/content/email-outreach" TargetMode="External"/><Relationship Id="rId2" Type="http://schemas.openxmlformats.org/officeDocument/2006/relationships/hyperlink" Target="https://backlinko.com/on-page-se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digital-marketing#SMO" TargetMode="External"/><Relationship Id="rId2" Type="http://schemas.openxmlformats.org/officeDocument/2006/relationships/hyperlink" Target="https://www.javatpoint.com/digital-marketing#SEO" TargetMode="External"/><Relationship Id="rId1" Type="http://schemas.openxmlformats.org/officeDocument/2006/relationships/slideLayout" Target="../slideLayouts/slideLayout7.xml"/><Relationship Id="rId6" Type="http://schemas.openxmlformats.org/officeDocument/2006/relationships/hyperlink" Target="https://www.javatpoint.com/digital-marketing#Affiliate" TargetMode="External"/><Relationship Id="rId5" Type="http://schemas.openxmlformats.org/officeDocument/2006/relationships/hyperlink" Target="https://www.javatpoint.com/digital-marketing#Email" TargetMode="External"/><Relationship Id="rId4" Type="http://schemas.openxmlformats.org/officeDocument/2006/relationships/hyperlink" Target="https://www.javatpoint.com/digital-marketing#SE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5547415"/>
      </p:ext>
    </p:extLst>
  </p:cSld>
  <p:clrMapOvr>
    <a:masterClrMapping/>
  </p:clrMapOvr>
  <p:transition spd="slow" advTm="3133">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9EF238-5F7F-4265-B903-E1A356DD6470}"/>
              </a:ext>
            </a:extLst>
          </p:cNvPr>
          <p:cNvSpPr txBox="1"/>
          <p:nvPr/>
        </p:nvSpPr>
        <p:spPr>
          <a:xfrm>
            <a:off x="1304143" y="422995"/>
            <a:ext cx="3657600" cy="707886"/>
          </a:xfrm>
          <a:prstGeom prst="rect">
            <a:avLst/>
          </a:prstGeom>
          <a:noFill/>
        </p:spPr>
        <p:txBody>
          <a:bodyPr wrap="square" rtlCol="0">
            <a:spAutoFit/>
          </a:bodyPr>
          <a:lstStyle/>
          <a:p>
            <a:r>
              <a:rPr lang="en-US" sz="4000" dirty="0">
                <a:latin typeface="Adobe Caslon Pro Bold" panose="0205070206050A020403" pitchFamily="18" charset="0"/>
              </a:rPr>
              <a:t>Indexing:-</a:t>
            </a:r>
            <a:endParaRPr lang="en-IN" sz="4000" dirty="0">
              <a:latin typeface="Adobe Caslon Pro Bold" panose="0205070206050A020403" pitchFamily="18" charset="0"/>
            </a:endParaRPr>
          </a:p>
        </p:txBody>
      </p:sp>
      <p:sp>
        <p:nvSpPr>
          <p:cNvPr id="3" name="TextBox 2">
            <a:extLst>
              <a:ext uri="{FF2B5EF4-FFF2-40B4-BE49-F238E27FC236}">
                <a16:creationId xmlns:a16="http://schemas.microsoft.com/office/drawing/2014/main" id="{5CBE2518-F3F3-479C-A182-D22CFA0D0F2E}"/>
              </a:ext>
            </a:extLst>
          </p:cNvPr>
          <p:cNvSpPr txBox="1"/>
          <p:nvPr/>
        </p:nvSpPr>
        <p:spPr>
          <a:xfrm>
            <a:off x="2146092" y="1040743"/>
            <a:ext cx="7899816" cy="1938992"/>
          </a:xfrm>
          <a:prstGeom prst="rect">
            <a:avLst/>
          </a:prstGeom>
          <a:noFill/>
        </p:spPr>
        <p:txBody>
          <a:bodyPr wrap="square" rtlCol="0">
            <a:spAutoFit/>
          </a:bodyPr>
          <a:lstStyle/>
          <a:p>
            <a:r>
              <a:rPr lang="en-US" sz="2400" dirty="0"/>
              <a:t>An </a:t>
            </a:r>
            <a:r>
              <a:rPr lang="en-US" sz="2400" b="1" dirty="0"/>
              <a:t>index</a:t>
            </a:r>
            <a:r>
              <a:rPr lang="en-US" sz="2400" dirty="0"/>
              <a:t> is another name for the database used by a search engine. Indexes contain the information on all the websites that Google (or any other search engine) was able to find. If a website is not in a search engine's </a:t>
            </a:r>
            <a:r>
              <a:rPr lang="en-US" sz="2400" b="1" dirty="0"/>
              <a:t>index</a:t>
            </a:r>
            <a:r>
              <a:rPr lang="en-US" sz="2400" dirty="0"/>
              <a:t>, users will not be able to find it.</a:t>
            </a:r>
            <a:endParaRPr lang="en-IN" sz="2400" dirty="0"/>
          </a:p>
        </p:txBody>
      </p:sp>
      <p:sp>
        <p:nvSpPr>
          <p:cNvPr id="4" name="TextBox 3">
            <a:extLst>
              <a:ext uri="{FF2B5EF4-FFF2-40B4-BE49-F238E27FC236}">
                <a16:creationId xmlns:a16="http://schemas.microsoft.com/office/drawing/2014/main" id="{A247C956-C5C0-4B57-AF7F-E1A73F6DF30F}"/>
              </a:ext>
            </a:extLst>
          </p:cNvPr>
          <p:cNvSpPr txBox="1"/>
          <p:nvPr/>
        </p:nvSpPr>
        <p:spPr>
          <a:xfrm>
            <a:off x="884420" y="3291739"/>
            <a:ext cx="3792511" cy="646331"/>
          </a:xfrm>
          <a:prstGeom prst="rect">
            <a:avLst/>
          </a:prstGeom>
          <a:noFill/>
        </p:spPr>
        <p:txBody>
          <a:bodyPr wrap="square" rtlCol="0">
            <a:spAutoFit/>
          </a:bodyPr>
          <a:lstStyle/>
          <a:p>
            <a:r>
              <a:rPr lang="en-US" sz="3600" dirty="0">
                <a:latin typeface="Adobe Caslon Pro Bold" panose="0205070206050A020403" pitchFamily="18" charset="0"/>
              </a:rPr>
              <a:t>Ranking</a:t>
            </a:r>
            <a:endParaRPr lang="en-IN" sz="3600" dirty="0">
              <a:latin typeface="Adobe Caslon Pro Bold" panose="0205070206050A020403" pitchFamily="18" charset="0"/>
            </a:endParaRPr>
          </a:p>
        </p:txBody>
      </p:sp>
      <p:sp>
        <p:nvSpPr>
          <p:cNvPr id="5" name="TextBox 4">
            <a:extLst>
              <a:ext uri="{FF2B5EF4-FFF2-40B4-BE49-F238E27FC236}">
                <a16:creationId xmlns:a16="http://schemas.microsoft.com/office/drawing/2014/main" id="{B709335E-1446-4458-ABFF-069385A0B995}"/>
              </a:ext>
            </a:extLst>
          </p:cNvPr>
          <p:cNvSpPr txBox="1"/>
          <p:nvPr/>
        </p:nvSpPr>
        <p:spPr>
          <a:xfrm>
            <a:off x="1718872" y="3878266"/>
            <a:ext cx="9463790" cy="2308324"/>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PageRank is a way of measuring the importance of website pages. </a:t>
            </a:r>
          </a:p>
          <a:p>
            <a:pPr marL="342900" indent="-342900">
              <a:buFont typeface="Wingdings" panose="05000000000000000000" pitchFamily="2" charset="2"/>
              <a:buChar char="v"/>
            </a:pPr>
            <a:r>
              <a:rPr lang="en-US" sz="2400" b="1" dirty="0"/>
              <a:t>Rankings</a:t>
            </a:r>
            <a:r>
              <a:rPr lang="en-US" sz="2400" dirty="0"/>
              <a:t> in </a:t>
            </a:r>
            <a:r>
              <a:rPr lang="en-US" sz="2400" b="1" dirty="0"/>
              <a:t>SEO</a:t>
            </a:r>
            <a:r>
              <a:rPr lang="en-US" sz="2400" dirty="0"/>
              <a:t> refers to a website's position in the search engine results page. There are various </a:t>
            </a:r>
            <a:r>
              <a:rPr lang="en-US" sz="2400" b="1" dirty="0"/>
              <a:t>ranking</a:t>
            </a:r>
            <a:r>
              <a:rPr lang="en-US" sz="2400" dirty="0"/>
              <a:t> factors that influence whether a website appears higher on the SERP based on the content relevance to the search term, or the quality of backlinks pointing to the page.</a:t>
            </a:r>
          </a:p>
          <a:p>
            <a:endParaRPr lang="en-IN" sz="2400" dirty="0"/>
          </a:p>
        </p:txBody>
      </p:sp>
    </p:spTree>
    <p:extLst>
      <p:ext uri="{BB962C8B-B14F-4D97-AF65-F5344CB8AC3E}">
        <p14:creationId xmlns:p14="http://schemas.microsoft.com/office/powerpoint/2010/main" val="886063922"/>
      </p:ext>
    </p:extLst>
  </p:cSld>
  <p:clrMapOvr>
    <a:masterClrMapping/>
  </p:clrMapOvr>
  <p:transition spd="slow" advTm="20692">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8FA072-90BB-4490-847F-B56D474F251F}"/>
              </a:ext>
            </a:extLst>
          </p:cNvPr>
          <p:cNvSpPr txBox="1"/>
          <p:nvPr/>
        </p:nvSpPr>
        <p:spPr>
          <a:xfrm>
            <a:off x="2300288" y="357188"/>
            <a:ext cx="1943100"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19539822-C7CA-4FD0-B35F-E5E486BB3AF7}"/>
              </a:ext>
            </a:extLst>
          </p:cNvPr>
          <p:cNvSpPr txBox="1"/>
          <p:nvPr/>
        </p:nvSpPr>
        <p:spPr>
          <a:xfrm>
            <a:off x="862013" y="1095852"/>
            <a:ext cx="11329987" cy="2585323"/>
          </a:xfrm>
          <a:prstGeom prst="rect">
            <a:avLst/>
          </a:prstGeom>
          <a:noFill/>
          <a:effectLst>
            <a:innerShdw blurRad="63500" dist="50800" dir="2700000">
              <a:prstClr val="black">
                <a:alpha val="0"/>
              </a:prstClr>
            </a:innerShdw>
          </a:effectLst>
        </p:spPr>
        <p:txBody>
          <a:bodyPr wrap="square" rtlCol="0">
            <a:spAutoFit/>
          </a:bodyPr>
          <a:lstStyle/>
          <a:p>
            <a:pPr marL="342900" indent="-342900">
              <a:buFont typeface="Wingdings" panose="05000000000000000000" pitchFamily="2" charset="2"/>
              <a:buChar char="§"/>
            </a:pPr>
            <a:r>
              <a:rPr lang="en-US" sz="2400" dirty="0"/>
              <a:t>Domain name is the address of your website that people type in the browser URL bar to visit your website.</a:t>
            </a:r>
          </a:p>
          <a:p>
            <a:pPr marL="342900" indent="-342900">
              <a:buFont typeface="Wingdings" panose="05000000000000000000" pitchFamily="2" charset="2"/>
              <a:buChar char="§"/>
            </a:pPr>
            <a:r>
              <a:rPr lang="en-US" sz="2400" dirty="0"/>
              <a:t>In simple terms, if your website was a house, then your domain name will be its address.</a:t>
            </a:r>
          </a:p>
          <a:p>
            <a:pPr marL="342900" indent="-342900">
              <a:buFont typeface="Wingdings" panose="05000000000000000000" pitchFamily="2" charset="2"/>
              <a:buChar char="§"/>
            </a:pPr>
            <a:r>
              <a:rPr lang="en-US" sz="2400" dirty="0"/>
              <a:t>A domain name cannot have more than sixty-three characters excluding .com, </a:t>
            </a:r>
            <a:r>
              <a:rPr lang="en-US" sz="2400" dirty="0" err="1"/>
              <a:t>.net</a:t>
            </a:r>
            <a:r>
              <a:rPr lang="en-US" sz="2400" dirty="0"/>
              <a:t>, .org, .</a:t>
            </a:r>
            <a:r>
              <a:rPr lang="en-US" sz="2400" dirty="0" err="1"/>
              <a:t>edu</a:t>
            </a:r>
            <a:r>
              <a:rPr lang="en-US" sz="2400" dirty="0"/>
              <a:t>, etc. The minimum length of a domain is one character excluding the extensions.</a:t>
            </a:r>
          </a:p>
          <a:p>
            <a:pPr marL="342900" indent="-342900">
              <a:buFont typeface="Wingdings" panose="05000000000000000000" pitchFamily="2" charset="2"/>
              <a:buChar char="§"/>
            </a:pPr>
            <a:endParaRPr lang="en-US" sz="2400" dirty="0"/>
          </a:p>
          <a:p>
            <a:endParaRPr lang="en-IN" dirty="0"/>
          </a:p>
        </p:txBody>
      </p:sp>
      <p:sp>
        <p:nvSpPr>
          <p:cNvPr id="4" name="TextBox 3">
            <a:extLst>
              <a:ext uri="{FF2B5EF4-FFF2-40B4-BE49-F238E27FC236}">
                <a16:creationId xmlns:a16="http://schemas.microsoft.com/office/drawing/2014/main" id="{CA2C310E-6E90-4022-AE93-4225C1D5B9A1}"/>
              </a:ext>
            </a:extLst>
          </p:cNvPr>
          <p:cNvSpPr txBox="1"/>
          <p:nvPr/>
        </p:nvSpPr>
        <p:spPr>
          <a:xfrm>
            <a:off x="909637" y="464910"/>
            <a:ext cx="5186363" cy="523220"/>
          </a:xfrm>
          <a:prstGeom prst="rect">
            <a:avLst/>
          </a:prstGeom>
          <a:noFill/>
        </p:spPr>
        <p:txBody>
          <a:bodyPr wrap="square" rtlCol="0">
            <a:spAutoFit/>
          </a:bodyPr>
          <a:lstStyle/>
          <a:p>
            <a:r>
              <a:rPr lang="en-US" sz="2800" dirty="0"/>
              <a:t>What is Domain Name ?</a:t>
            </a:r>
            <a:endParaRPr lang="en-IN" sz="2800" dirty="0"/>
          </a:p>
        </p:txBody>
      </p:sp>
      <p:pic>
        <p:nvPicPr>
          <p:cNvPr id="1028" name="Picture 4" descr="What is domain">
            <a:extLst>
              <a:ext uri="{FF2B5EF4-FFF2-40B4-BE49-F238E27FC236}">
                <a16:creationId xmlns:a16="http://schemas.microsoft.com/office/drawing/2014/main" id="{07D8D114-91AA-41DD-BAC3-3CB9BE78B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1837" y="3193366"/>
            <a:ext cx="5557838" cy="3199724"/>
          </a:xfrm>
          <a:prstGeom prst="rect">
            <a:avLst/>
          </a:prstGeom>
          <a:noFill/>
          <a:effectLst>
            <a:innerShdw blurRad="406400" dir="21540000">
              <a:prstClr val="black">
                <a:alpha val="50000"/>
              </a:prst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665936"/>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2039BC-D4FF-45BD-B71F-AE786A6F42AA}"/>
              </a:ext>
            </a:extLst>
          </p:cNvPr>
          <p:cNvSpPr txBox="1"/>
          <p:nvPr/>
        </p:nvSpPr>
        <p:spPr>
          <a:xfrm>
            <a:off x="1800225" y="614363"/>
            <a:ext cx="3629025" cy="800219"/>
          </a:xfrm>
          <a:prstGeom prst="rect">
            <a:avLst/>
          </a:prstGeom>
          <a:noFill/>
        </p:spPr>
        <p:txBody>
          <a:bodyPr wrap="square" rtlCol="0">
            <a:spAutoFit/>
          </a:bodyPr>
          <a:lstStyle/>
          <a:p>
            <a:r>
              <a:rPr lang="en-IN" sz="2800" b="1" dirty="0"/>
              <a:t>Domain Name Types</a:t>
            </a:r>
          </a:p>
          <a:p>
            <a:endParaRPr lang="en-IN" dirty="0"/>
          </a:p>
        </p:txBody>
      </p:sp>
      <p:sp>
        <p:nvSpPr>
          <p:cNvPr id="3" name="TextBox 2">
            <a:extLst>
              <a:ext uri="{FF2B5EF4-FFF2-40B4-BE49-F238E27FC236}">
                <a16:creationId xmlns:a16="http://schemas.microsoft.com/office/drawing/2014/main" id="{C3D61832-6901-40B2-AFFE-08B7A8B7E360}"/>
              </a:ext>
            </a:extLst>
          </p:cNvPr>
          <p:cNvSpPr txBox="1"/>
          <p:nvPr/>
        </p:nvSpPr>
        <p:spPr>
          <a:xfrm>
            <a:off x="1888331" y="3429000"/>
            <a:ext cx="8415338" cy="2585323"/>
          </a:xfrm>
          <a:prstGeom prst="rect">
            <a:avLst/>
          </a:prstGeom>
          <a:noFill/>
        </p:spPr>
        <p:txBody>
          <a:bodyPr wrap="square" rtlCol="0">
            <a:spAutoFit/>
          </a:bodyPr>
          <a:lstStyle/>
          <a:p>
            <a:r>
              <a:rPr lang="en-US" sz="2400" dirty="0"/>
              <a:t>.com – commercial business (the most common TLD)</a:t>
            </a:r>
          </a:p>
          <a:p>
            <a:r>
              <a:rPr lang="en-US" sz="2400" dirty="0"/>
              <a:t>.org – organizations (typically, nonprofit)</a:t>
            </a:r>
          </a:p>
          <a:p>
            <a:r>
              <a:rPr lang="en-US" sz="2400" dirty="0"/>
              <a:t>.</a:t>
            </a:r>
            <a:r>
              <a:rPr lang="en-US" sz="2400" dirty="0" err="1"/>
              <a:t>gov</a:t>
            </a:r>
            <a:r>
              <a:rPr lang="en-US" sz="2400" dirty="0"/>
              <a:t> – government agencies</a:t>
            </a:r>
          </a:p>
          <a:p>
            <a:r>
              <a:rPr lang="en-US" sz="2400" dirty="0"/>
              <a:t>.</a:t>
            </a:r>
            <a:r>
              <a:rPr lang="en-US" sz="2400" dirty="0" err="1"/>
              <a:t>edu</a:t>
            </a:r>
            <a:r>
              <a:rPr lang="en-US" sz="2400" dirty="0"/>
              <a:t> – educational institutions</a:t>
            </a:r>
          </a:p>
          <a:p>
            <a:r>
              <a:rPr lang="en-US" sz="2400" dirty="0" err="1"/>
              <a:t>.net</a:t>
            </a:r>
            <a:r>
              <a:rPr lang="en-US" sz="2400" dirty="0"/>
              <a:t> – network organizations</a:t>
            </a:r>
          </a:p>
          <a:p>
            <a:r>
              <a:rPr lang="en-US" sz="2400" dirty="0"/>
              <a:t>.mil – military</a:t>
            </a:r>
          </a:p>
          <a:p>
            <a:endParaRPr lang="en-IN" dirty="0"/>
          </a:p>
        </p:txBody>
      </p:sp>
      <p:sp>
        <p:nvSpPr>
          <p:cNvPr id="4" name="TextBox 3">
            <a:extLst>
              <a:ext uri="{FF2B5EF4-FFF2-40B4-BE49-F238E27FC236}">
                <a16:creationId xmlns:a16="http://schemas.microsoft.com/office/drawing/2014/main" id="{0B2C60D1-C03A-4F5A-81C2-403403485DD8}"/>
              </a:ext>
            </a:extLst>
          </p:cNvPr>
          <p:cNvSpPr txBox="1"/>
          <p:nvPr/>
        </p:nvSpPr>
        <p:spPr>
          <a:xfrm>
            <a:off x="2314575" y="1122105"/>
            <a:ext cx="7115175" cy="2492990"/>
          </a:xfrm>
          <a:prstGeom prst="rect">
            <a:avLst/>
          </a:prstGeom>
          <a:noFill/>
        </p:spPr>
        <p:txBody>
          <a:bodyPr wrap="square" rtlCol="0">
            <a:spAutoFit/>
          </a:bodyPr>
          <a:lstStyle/>
          <a:p>
            <a:pPr marL="457200" indent="-457200">
              <a:buFont typeface="+mj-lt"/>
              <a:buAutoNum type="arabicPeriod"/>
            </a:pPr>
            <a:r>
              <a:rPr lang="en-IN" sz="2400" dirty="0"/>
              <a:t>Top-Level Domains</a:t>
            </a:r>
          </a:p>
          <a:p>
            <a:pPr marL="457200" indent="-457200">
              <a:buFont typeface="+mj-lt"/>
              <a:buAutoNum type="arabicPeriod"/>
            </a:pPr>
            <a:r>
              <a:rPr lang="en-US" sz="2400" dirty="0"/>
              <a:t>Country Code Top Level Domains</a:t>
            </a:r>
          </a:p>
          <a:p>
            <a:pPr marL="457200" indent="-457200">
              <a:buFont typeface="+mj-lt"/>
              <a:buAutoNum type="arabicPeriod"/>
            </a:pPr>
            <a:r>
              <a:rPr lang="en-IN" sz="2400" dirty="0"/>
              <a:t>Generic Top-Level Domains</a:t>
            </a:r>
          </a:p>
          <a:p>
            <a:pPr marL="457200" indent="-457200">
              <a:buFont typeface="+mj-lt"/>
              <a:buAutoNum type="arabicPeriod"/>
            </a:pPr>
            <a:r>
              <a:rPr lang="en-IN" sz="2400" dirty="0"/>
              <a:t>Second-Level Domains</a:t>
            </a:r>
          </a:p>
          <a:p>
            <a:pPr marL="457200" indent="-457200">
              <a:buFont typeface="+mj-lt"/>
              <a:buAutoNum type="arabicPeriod"/>
            </a:pPr>
            <a:r>
              <a:rPr lang="en-IN" sz="2400" dirty="0"/>
              <a:t>Third Level Domains</a:t>
            </a:r>
          </a:p>
          <a:p>
            <a:endParaRPr lang="en-IN" dirty="0"/>
          </a:p>
          <a:p>
            <a:endParaRPr lang="en-IN" dirty="0"/>
          </a:p>
        </p:txBody>
      </p:sp>
    </p:spTree>
    <p:extLst>
      <p:ext uri="{BB962C8B-B14F-4D97-AF65-F5344CB8AC3E}">
        <p14:creationId xmlns:p14="http://schemas.microsoft.com/office/powerpoint/2010/main" val="85231439"/>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7597B2-D9D6-4E58-BCC8-06F869C48EEA}"/>
              </a:ext>
            </a:extLst>
          </p:cNvPr>
          <p:cNvSpPr txBox="1"/>
          <p:nvPr/>
        </p:nvSpPr>
        <p:spPr>
          <a:xfrm>
            <a:off x="1614488" y="857250"/>
            <a:ext cx="9144000" cy="4062651"/>
          </a:xfrm>
          <a:prstGeom prst="rect">
            <a:avLst/>
          </a:prstGeom>
          <a:noFill/>
        </p:spPr>
        <p:txBody>
          <a:bodyPr wrap="square" rtlCol="0">
            <a:spAutoFit/>
          </a:bodyPr>
          <a:lstStyle/>
          <a:p>
            <a:pPr marL="342900" indent="-342900">
              <a:buFont typeface="Arial" panose="020B0604020202020204" pitchFamily="34" charset="0"/>
              <a:buChar char="•"/>
            </a:pPr>
            <a:r>
              <a:rPr lang="en-US" sz="2400" b="1" dirty="0"/>
              <a:t>Generic Top-Level Domain (</a:t>
            </a:r>
            <a:r>
              <a:rPr lang="en-US" sz="2400" b="1" dirty="0" err="1"/>
              <a:t>gTLDs</a:t>
            </a:r>
            <a:r>
              <a:rPr lang="en-US" sz="2400" b="1" dirty="0"/>
              <a:t>)</a:t>
            </a:r>
            <a:r>
              <a:rPr lang="en-US" sz="2400" dirty="0"/>
              <a:t> is a generic top-level domain name that identifies the domain class it is associated with (.com, .org, .</a:t>
            </a:r>
            <a:r>
              <a:rPr lang="en-US" sz="2400" dirty="0" err="1"/>
              <a:t>edu</a:t>
            </a:r>
            <a:r>
              <a:rPr lang="en-US" sz="2400" dirty="0"/>
              <a:t>, </a:t>
            </a:r>
            <a:r>
              <a:rPr lang="en-US" sz="2400" dirty="0" err="1"/>
              <a:t>etc</a:t>
            </a:r>
            <a:r>
              <a:rPr lang="en-US" sz="2400" dirty="0"/>
              <a:t>).</a:t>
            </a:r>
          </a:p>
          <a:p>
            <a:pPr marL="342900" indent="-342900">
              <a:buFont typeface="Arial" panose="020B0604020202020204" pitchFamily="34" charset="0"/>
              <a:buChar char="•"/>
            </a:pPr>
            <a:r>
              <a:rPr lang="en-US" sz="2400" b="1" dirty="0"/>
              <a:t>Country Code Top-Level Domain (ccTLD) </a:t>
            </a:r>
            <a:r>
              <a:rPr lang="en-US" sz="2400" dirty="0"/>
              <a:t>is a two-letter domain extension, such as </a:t>
            </a:r>
            <a:r>
              <a:rPr lang="en-US" sz="2400" i="1" dirty="0"/>
              <a:t>.</a:t>
            </a:r>
            <a:r>
              <a:rPr lang="en-US" sz="2400" i="1" dirty="0" err="1"/>
              <a:t>uk</a:t>
            </a:r>
            <a:r>
              <a:rPr lang="en-US" sz="2400" dirty="0"/>
              <a:t> or </a:t>
            </a:r>
            <a:r>
              <a:rPr lang="en-US" sz="2400" i="1" dirty="0"/>
              <a:t>.</a:t>
            </a:r>
            <a:r>
              <a:rPr lang="en-US" sz="2400" i="1" dirty="0" err="1"/>
              <a:t>fr</a:t>
            </a:r>
            <a:r>
              <a:rPr lang="en-US" sz="2400" dirty="0"/>
              <a:t>, assigned to a country, geographic location or territory.</a:t>
            </a:r>
          </a:p>
          <a:p>
            <a:pPr marL="342900" indent="-342900">
              <a:buFont typeface="Arial" panose="020B0604020202020204" pitchFamily="34" charset="0"/>
              <a:buChar char="•"/>
            </a:pPr>
            <a:r>
              <a:rPr lang="en-US" sz="2400" b="1" dirty="0" err="1"/>
              <a:t>nTLDs</a:t>
            </a:r>
            <a:r>
              <a:rPr lang="en-US" sz="2400" b="1" dirty="0"/>
              <a:t> </a:t>
            </a:r>
            <a:r>
              <a:rPr lang="en-US" sz="2400" dirty="0"/>
              <a:t>refers to new top-level domain names that are geared towards brands organizations and services, as they’re more customized, flexible and relevant. Examples of </a:t>
            </a:r>
            <a:r>
              <a:rPr lang="en-US" sz="2400" dirty="0" err="1"/>
              <a:t>nTLDs</a:t>
            </a:r>
            <a:r>
              <a:rPr lang="en-US" sz="2400" dirty="0"/>
              <a:t> include “.voyage”, “.app”, “.ninja”, “.cool”, etc.</a:t>
            </a:r>
          </a:p>
          <a:p>
            <a:endParaRPr lang="en-IN" dirty="0"/>
          </a:p>
        </p:txBody>
      </p:sp>
    </p:spTree>
    <p:extLst>
      <p:ext uri="{BB962C8B-B14F-4D97-AF65-F5344CB8AC3E}">
        <p14:creationId xmlns:p14="http://schemas.microsoft.com/office/powerpoint/2010/main" val="2854458482"/>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FF6AD-F97E-4970-A8D2-83705488FDFE}"/>
              </a:ext>
            </a:extLst>
          </p:cNvPr>
          <p:cNvSpPr txBox="1"/>
          <p:nvPr/>
        </p:nvSpPr>
        <p:spPr>
          <a:xfrm>
            <a:off x="1371600" y="400050"/>
            <a:ext cx="6515100" cy="830997"/>
          </a:xfrm>
          <a:prstGeom prst="rect">
            <a:avLst/>
          </a:prstGeom>
          <a:noFill/>
        </p:spPr>
        <p:txBody>
          <a:bodyPr wrap="square" rtlCol="0">
            <a:spAutoFit/>
          </a:bodyPr>
          <a:lstStyle/>
          <a:p>
            <a:r>
              <a:rPr lang="en-US" sz="2400" dirty="0"/>
              <a:t>What is World Wide Web?</a:t>
            </a:r>
          </a:p>
          <a:p>
            <a:endParaRPr lang="en-IN" sz="2400" dirty="0"/>
          </a:p>
        </p:txBody>
      </p:sp>
      <p:sp>
        <p:nvSpPr>
          <p:cNvPr id="3" name="TextBox 2">
            <a:extLst>
              <a:ext uri="{FF2B5EF4-FFF2-40B4-BE49-F238E27FC236}">
                <a16:creationId xmlns:a16="http://schemas.microsoft.com/office/drawing/2014/main" id="{354CC21C-369F-48CD-965A-6F33B99EC62B}"/>
              </a:ext>
            </a:extLst>
          </p:cNvPr>
          <p:cNvSpPr txBox="1"/>
          <p:nvPr/>
        </p:nvSpPr>
        <p:spPr>
          <a:xfrm>
            <a:off x="1200151" y="1014413"/>
            <a:ext cx="1071562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World Wide Web, which is also known as a Web, is a collection of websites or web pages stored in web servers and connected to local computers through the internet. </a:t>
            </a:r>
          </a:p>
          <a:p>
            <a:pPr marL="285750" indent="-285750">
              <a:buFont typeface="Arial" panose="020B0604020202020204" pitchFamily="34" charset="0"/>
              <a:buChar char="•"/>
            </a:pPr>
            <a:r>
              <a:rPr lang="en-US" sz="2400" dirty="0"/>
              <a:t>These websites contain text pages, digital images, audios, videos, etc. Users can access the content of these sites from any part of the world over the internet using their devices such as computers, laptops, cell phones, </a:t>
            </a:r>
            <a:r>
              <a:rPr lang="en-US" sz="2400" dirty="0" err="1"/>
              <a:t>etc</a:t>
            </a:r>
            <a:endParaRPr lang="en-IN" sz="2400" dirty="0"/>
          </a:p>
        </p:txBody>
      </p:sp>
      <p:sp>
        <p:nvSpPr>
          <p:cNvPr id="4" name="TextBox 3">
            <a:extLst>
              <a:ext uri="{FF2B5EF4-FFF2-40B4-BE49-F238E27FC236}">
                <a16:creationId xmlns:a16="http://schemas.microsoft.com/office/drawing/2014/main" id="{3BFDBB88-E2CC-49D9-802A-5EBD2F54A24B}"/>
              </a:ext>
            </a:extLst>
          </p:cNvPr>
          <p:cNvSpPr txBox="1"/>
          <p:nvPr/>
        </p:nvSpPr>
        <p:spPr>
          <a:xfrm>
            <a:off x="1200151" y="3229690"/>
            <a:ext cx="9444037" cy="738664"/>
          </a:xfrm>
          <a:prstGeom prst="rect">
            <a:avLst/>
          </a:prstGeom>
          <a:noFill/>
        </p:spPr>
        <p:txBody>
          <a:bodyPr wrap="square" rtlCol="0">
            <a:spAutoFit/>
          </a:bodyPr>
          <a:lstStyle/>
          <a:p>
            <a:r>
              <a:rPr lang="en-US" sz="2400" dirty="0"/>
              <a:t>Difference between World Wide Web and Internet:</a:t>
            </a:r>
          </a:p>
          <a:p>
            <a:endParaRPr lang="en-IN" dirty="0"/>
          </a:p>
        </p:txBody>
      </p:sp>
      <p:sp>
        <p:nvSpPr>
          <p:cNvPr id="5" name="TextBox 4">
            <a:extLst>
              <a:ext uri="{FF2B5EF4-FFF2-40B4-BE49-F238E27FC236}">
                <a16:creationId xmlns:a16="http://schemas.microsoft.com/office/drawing/2014/main" id="{013AC4EA-42EF-490F-BDC8-2127E1E0A39B}"/>
              </a:ext>
            </a:extLst>
          </p:cNvPr>
          <p:cNvSpPr txBox="1"/>
          <p:nvPr/>
        </p:nvSpPr>
        <p:spPr>
          <a:xfrm>
            <a:off x="1943100" y="3757613"/>
            <a:ext cx="9686925" cy="2085974"/>
          </a:xfrm>
          <a:prstGeom prst="rect">
            <a:avLst/>
          </a:prstGeom>
          <a:noFill/>
        </p:spPr>
        <p:txBody>
          <a:bodyPr wrap="square" rtlCol="0">
            <a:spAutoFit/>
          </a:bodyPr>
          <a:lstStyle/>
          <a:p>
            <a:endParaRPr lang="en-IN" dirty="0"/>
          </a:p>
        </p:txBody>
      </p:sp>
      <p:pic>
        <p:nvPicPr>
          <p:cNvPr id="6" name="Picture 2" descr="What is World Wide Web">
            <a:extLst>
              <a:ext uri="{FF2B5EF4-FFF2-40B4-BE49-F238E27FC236}">
                <a16:creationId xmlns:a16="http://schemas.microsoft.com/office/drawing/2014/main" id="{A7DF6F4E-E622-475E-A1C1-ACFE06EBC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281" y="3950227"/>
            <a:ext cx="4757737" cy="269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622836"/>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alpha val="79000"/>
          </a:srgbClr>
        </a:solidFill>
        <a:effectLst/>
      </p:bgPr>
    </p:bg>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8684CC0A-4117-4AB5-A926-551AF179B689}"/>
              </a:ext>
            </a:extLst>
          </p:cNvPr>
          <p:cNvGraphicFramePr>
            <a:graphicFrameLocks noGrp="1"/>
          </p:cNvGraphicFramePr>
          <p:nvPr>
            <p:extLst/>
          </p:nvPr>
        </p:nvGraphicFramePr>
        <p:xfrm>
          <a:off x="1100137" y="400051"/>
          <a:ext cx="10601324" cy="5886450"/>
        </p:xfrm>
        <a:graphic>
          <a:graphicData uri="http://schemas.openxmlformats.org/drawingml/2006/table">
            <a:tbl>
              <a:tblPr firstRow="1" bandRow="1">
                <a:tableStyleId>{7DF18680-E054-41AD-8BC1-D1AEF772440D}</a:tableStyleId>
              </a:tblPr>
              <a:tblGrid>
                <a:gridCol w="5300662">
                  <a:extLst>
                    <a:ext uri="{9D8B030D-6E8A-4147-A177-3AD203B41FA5}">
                      <a16:colId xmlns:a16="http://schemas.microsoft.com/office/drawing/2014/main" val="2712990393"/>
                    </a:ext>
                  </a:extLst>
                </a:gridCol>
                <a:gridCol w="5300662">
                  <a:extLst>
                    <a:ext uri="{9D8B030D-6E8A-4147-A177-3AD203B41FA5}">
                      <a16:colId xmlns:a16="http://schemas.microsoft.com/office/drawing/2014/main" val="1579846487"/>
                    </a:ext>
                  </a:extLst>
                </a:gridCol>
              </a:tblGrid>
              <a:tr h="645780">
                <a:tc>
                  <a:txBody>
                    <a:bodyPr/>
                    <a:lstStyle/>
                    <a:p>
                      <a:pPr algn="ctr"/>
                      <a:r>
                        <a:rPr lang="en-US" sz="2400" dirty="0"/>
                        <a:t>INTERNET</a:t>
                      </a:r>
                      <a:endParaRPr lang="en-IN" sz="2400" dirty="0"/>
                    </a:p>
                  </a:txBody>
                  <a:tcPr/>
                </a:tc>
                <a:tc>
                  <a:txBody>
                    <a:bodyPr/>
                    <a:lstStyle/>
                    <a:p>
                      <a:pPr algn="ctr"/>
                      <a:r>
                        <a:rPr lang="en-US" sz="2400" dirty="0"/>
                        <a:t>WWW</a:t>
                      </a:r>
                      <a:endParaRPr lang="en-IN" sz="2400" dirty="0"/>
                    </a:p>
                  </a:txBody>
                  <a:tcPr/>
                </a:tc>
                <a:extLst>
                  <a:ext uri="{0D108BD9-81ED-4DB2-BD59-A6C34878D82A}">
                    <a16:rowId xmlns:a16="http://schemas.microsoft.com/office/drawing/2014/main" val="1253300374"/>
                  </a:ext>
                </a:extLst>
              </a:tr>
              <a:tr h="645780">
                <a:tc>
                  <a:txBody>
                    <a:bodyPr/>
                    <a:lstStyle/>
                    <a:p>
                      <a:r>
                        <a:rPr lang="en-IN" sz="2000" kern="1200" dirty="0">
                          <a:solidFill>
                            <a:schemeClr val="dk1"/>
                          </a:solidFill>
                          <a:effectLst/>
                          <a:latin typeface="+mn-lt"/>
                          <a:ea typeface="+mn-ea"/>
                          <a:cs typeface="+mn-cs"/>
                        </a:rPr>
                        <a:t>Internet is a global network of networks.</a:t>
                      </a:r>
                      <a:endParaRPr lang="en-IN" sz="2000" dirty="0"/>
                    </a:p>
                  </a:txBody>
                  <a:tcPr/>
                </a:tc>
                <a:tc>
                  <a:txBody>
                    <a:bodyPr/>
                    <a:lstStyle/>
                    <a:p>
                      <a:r>
                        <a:rPr lang="en-IN" sz="1800" kern="1200" dirty="0">
                          <a:solidFill>
                            <a:schemeClr val="dk1"/>
                          </a:solidFill>
                          <a:effectLst/>
                          <a:latin typeface="+mn-lt"/>
                          <a:ea typeface="+mn-ea"/>
                          <a:cs typeface="+mn-cs"/>
                        </a:rPr>
                        <a:t>WWW stands for World wide Web.</a:t>
                      </a:r>
                      <a:endParaRPr lang="en-IN" dirty="0"/>
                    </a:p>
                  </a:txBody>
                  <a:tcPr/>
                </a:tc>
                <a:extLst>
                  <a:ext uri="{0D108BD9-81ED-4DB2-BD59-A6C34878D82A}">
                    <a16:rowId xmlns:a16="http://schemas.microsoft.com/office/drawing/2014/main" val="24652971"/>
                  </a:ext>
                </a:extLst>
              </a:tr>
              <a:tr h="971849">
                <a:tc>
                  <a: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Internet is a means of connecting a computer to any other computer anywhere in the world.</a:t>
                      </a:r>
                    </a:p>
                  </a:txBody>
                  <a:tcPr marL="95250" marR="95250" marT="133350" marB="133350" anchor="b"/>
                </a:tc>
                <a:tc>
                  <a: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World Wide Web which is a collection of information which is accessed via the Internet.</a:t>
                      </a:r>
                    </a:p>
                  </a:txBody>
                  <a:tcPr marL="95250" marR="95250" marT="133350" marB="133350" anchor="b"/>
                </a:tc>
                <a:extLst>
                  <a:ext uri="{0D108BD9-81ED-4DB2-BD59-A6C34878D82A}">
                    <a16:rowId xmlns:a16="http://schemas.microsoft.com/office/drawing/2014/main" val="2569107630"/>
                  </a:ext>
                </a:extLst>
              </a:tr>
              <a:tr h="645780">
                <a:tc>
                  <a:txBody>
                    <a:bodyPr/>
                    <a:lstStyle/>
                    <a:p>
                      <a:r>
                        <a:rPr lang="en-IN" sz="1800" kern="1200" dirty="0">
                          <a:solidFill>
                            <a:schemeClr val="dk1"/>
                          </a:solidFill>
                          <a:effectLst/>
                          <a:latin typeface="+mn-lt"/>
                          <a:ea typeface="+mn-ea"/>
                          <a:cs typeface="+mn-cs"/>
                        </a:rPr>
                        <a:t>Internet is infrastructure.</a:t>
                      </a:r>
                      <a:endParaRPr lang="en-IN" dirty="0"/>
                    </a:p>
                  </a:txBody>
                  <a:tcPr/>
                </a:tc>
                <a:tc>
                  <a:txBody>
                    <a:bodyPr/>
                    <a:lstStyle/>
                    <a:p>
                      <a:r>
                        <a:rPr lang="en-IN" sz="1800" kern="1200" dirty="0">
                          <a:solidFill>
                            <a:schemeClr val="dk1"/>
                          </a:solidFill>
                          <a:effectLst/>
                          <a:latin typeface="+mn-lt"/>
                          <a:ea typeface="+mn-ea"/>
                          <a:cs typeface="+mn-cs"/>
                        </a:rPr>
                        <a:t>WWW is service on top of that infrastructure.</a:t>
                      </a:r>
                      <a:endParaRPr lang="en-IN" dirty="0"/>
                    </a:p>
                  </a:txBody>
                  <a:tcPr/>
                </a:tc>
                <a:extLst>
                  <a:ext uri="{0D108BD9-81ED-4DB2-BD59-A6C34878D82A}">
                    <a16:rowId xmlns:a16="http://schemas.microsoft.com/office/drawing/2014/main" val="1550551946"/>
                  </a:ext>
                </a:extLst>
              </a:tr>
              <a:tr h="728670">
                <a:tc>
                  <a:txBody>
                    <a:bodyPr/>
                    <a:lstStyle/>
                    <a:p>
                      <a:r>
                        <a:rPr lang="en-IN" sz="1800" kern="1200" dirty="0">
                          <a:solidFill>
                            <a:schemeClr val="dk1"/>
                          </a:solidFill>
                          <a:effectLst/>
                          <a:latin typeface="+mn-lt"/>
                          <a:ea typeface="+mn-ea"/>
                          <a:cs typeface="+mn-cs"/>
                        </a:rPr>
                        <a:t>Internet can be viewed as a big book-store.</a:t>
                      </a:r>
                      <a:endParaRPr lang="en-IN" dirty="0"/>
                    </a:p>
                  </a:txBody>
                  <a:tcPr/>
                </a:tc>
                <a:tc>
                  <a:txBody>
                    <a:bodyPr/>
                    <a:lstStyle/>
                    <a:p>
                      <a:r>
                        <a:rPr lang="en-IN" sz="1800" kern="1200" dirty="0">
                          <a:solidFill>
                            <a:schemeClr val="dk1"/>
                          </a:solidFill>
                          <a:effectLst/>
                          <a:latin typeface="+mn-lt"/>
                          <a:ea typeface="+mn-ea"/>
                          <a:cs typeface="+mn-cs"/>
                        </a:rPr>
                        <a:t>Web can be viewed as collection of books on that store.</a:t>
                      </a:r>
                      <a:endParaRPr lang="en-IN" dirty="0"/>
                    </a:p>
                  </a:txBody>
                  <a:tcPr/>
                </a:tc>
                <a:extLst>
                  <a:ext uri="{0D108BD9-81ED-4DB2-BD59-A6C34878D82A}">
                    <a16:rowId xmlns:a16="http://schemas.microsoft.com/office/drawing/2014/main" val="1791989815"/>
                  </a:ext>
                </a:extLst>
              </a:tr>
              <a:tr h="957031">
                <a:tc>
                  <a: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At some advanced level, to understand we can think of the Internet as hardware.</a:t>
                      </a:r>
                    </a:p>
                  </a:txBody>
                  <a:tcPr marL="95250" marR="95250" marT="133350" marB="133350" anchor="b"/>
                </a:tc>
                <a:tc>
                  <a:txBody>
                    <a:bodyPr/>
                    <a:lstStyle/>
                    <a:p>
                      <a:r>
                        <a:rPr lang="en-IN" sz="1800" kern="1200" dirty="0">
                          <a:solidFill>
                            <a:schemeClr val="dk1"/>
                          </a:solidFill>
                          <a:effectLst/>
                          <a:latin typeface="+mn-lt"/>
                          <a:ea typeface="+mn-ea"/>
                          <a:cs typeface="+mn-cs"/>
                        </a:rPr>
                        <a:t>At some advanced level, to understand we can think of the WWW as software.</a:t>
                      </a:r>
                      <a:endParaRPr lang="en-IN" dirty="0"/>
                    </a:p>
                  </a:txBody>
                  <a:tcPr/>
                </a:tc>
                <a:extLst>
                  <a:ext uri="{0D108BD9-81ED-4DB2-BD59-A6C34878D82A}">
                    <a16:rowId xmlns:a16="http://schemas.microsoft.com/office/drawing/2014/main" val="2565232791"/>
                  </a:ext>
                </a:extLst>
              </a:tr>
              <a:tr h="645780">
                <a:tc>
                  <a:txBody>
                    <a:bodyPr/>
                    <a:lstStyle/>
                    <a:p>
                      <a:r>
                        <a:rPr lang="en-IN" sz="1800" kern="1200" dirty="0">
                          <a:solidFill>
                            <a:schemeClr val="dk1"/>
                          </a:solidFill>
                          <a:effectLst/>
                          <a:latin typeface="+mn-lt"/>
                          <a:ea typeface="+mn-ea"/>
                          <a:cs typeface="+mn-cs"/>
                        </a:rPr>
                        <a:t>Internet uses IP address.</a:t>
                      </a:r>
                      <a:endParaRPr lang="en-IN" dirty="0"/>
                    </a:p>
                  </a:txBody>
                  <a:tcPr/>
                </a:tc>
                <a:tc>
                  <a:txBody>
                    <a:bodyPr/>
                    <a:lstStyle/>
                    <a:p>
                      <a:r>
                        <a:rPr lang="en-IN" sz="1800" kern="1200" dirty="0">
                          <a:solidFill>
                            <a:schemeClr val="dk1"/>
                          </a:solidFill>
                          <a:effectLst/>
                          <a:latin typeface="+mn-lt"/>
                          <a:ea typeface="+mn-ea"/>
                          <a:cs typeface="+mn-cs"/>
                        </a:rPr>
                        <a:t>WWW uses HTTP.</a:t>
                      </a:r>
                      <a:endParaRPr lang="en-IN" dirty="0"/>
                    </a:p>
                  </a:txBody>
                  <a:tcPr/>
                </a:tc>
                <a:extLst>
                  <a:ext uri="{0D108BD9-81ED-4DB2-BD59-A6C34878D82A}">
                    <a16:rowId xmlns:a16="http://schemas.microsoft.com/office/drawing/2014/main" val="2637384128"/>
                  </a:ext>
                </a:extLst>
              </a:tr>
              <a:tr h="645780">
                <a:tc>
                  <a:txBody>
                    <a:bodyPr/>
                    <a:lstStyle/>
                    <a:p>
                      <a:endParaRPr lang="en-US" dirty="0"/>
                    </a:p>
                    <a:p>
                      <a:endParaRPr lang="en-IN" dirty="0"/>
                    </a:p>
                  </a:txBody>
                  <a:tcPr/>
                </a:tc>
                <a:tc>
                  <a:txBody>
                    <a:bodyPr/>
                    <a:lstStyle/>
                    <a:p>
                      <a:endParaRPr lang="en-IN" dirty="0"/>
                    </a:p>
                  </a:txBody>
                  <a:tcPr/>
                </a:tc>
                <a:extLst>
                  <a:ext uri="{0D108BD9-81ED-4DB2-BD59-A6C34878D82A}">
                    <a16:rowId xmlns:a16="http://schemas.microsoft.com/office/drawing/2014/main" val="2352757939"/>
                  </a:ext>
                </a:extLst>
              </a:tr>
            </a:tbl>
          </a:graphicData>
        </a:graphic>
      </p:graphicFrame>
    </p:spTree>
    <p:extLst>
      <p:ext uri="{BB962C8B-B14F-4D97-AF65-F5344CB8AC3E}">
        <p14:creationId xmlns:p14="http://schemas.microsoft.com/office/powerpoint/2010/main" val="838489386"/>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E3D3D3-6269-40D0-8C10-65FD0AC80C24}"/>
              </a:ext>
            </a:extLst>
          </p:cNvPr>
          <p:cNvSpPr txBox="1"/>
          <p:nvPr/>
        </p:nvSpPr>
        <p:spPr>
          <a:xfrm>
            <a:off x="769257" y="474345"/>
            <a:ext cx="11422743" cy="3693319"/>
          </a:xfrm>
          <a:prstGeom prst="rect">
            <a:avLst/>
          </a:prstGeom>
          <a:noFill/>
        </p:spPr>
        <p:txBody>
          <a:bodyPr wrap="square" rtlCol="0">
            <a:spAutoFit/>
          </a:bodyPr>
          <a:lstStyle/>
          <a:p>
            <a:r>
              <a:rPr lang="en-US" sz="2400" b="1" dirty="0"/>
              <a:t>What is Keyword Research?</a:t>
            </a:r>
          </a:p>
          <a:p>
            <a:r>
              <a:rPr lang="en-US" sz="2400" b="1" dirty="0"/>
              <a:t>Keywords</a:t>
            </a:r>
            <a:r>
              <a:rPr lang="en-US" sz="2400" dirty="0"/>
              <a:t> are ideas and topics that define what your content is about. In terms of SEO, they're the words and phrases that searchers enter into search engines.</a:t>
            </a:r>
            <a:endParaRPr lang="en-US" sz="2400" b="1" dirty="0"/>
          </a:p>
          <a:p>
            <a:r>
              <a:rPr lang="en-US" sz="2400" dirty="0"/>
              <a:t>Keyword research is the process of discovering words and phrases (aka “keywords”) that people use in search engines, like Google, Bing and YouTube.</a:t>
            </a:r>
          </a:p>
          <a:p>
            <a:endParaRPr lang="en-US" sz="2400" dirty="0"/>
          </a:p>
          <a:p>
            <a:r>
              <a:rPr lang="en-US" sz="2400" b="1" dirty="0"/>
              <a:t>Why is Keyword Research Important for SEO?</a:t>
            </a:r>
          </a:p>
          <a:p>
            <a:r>
              <a:rPr lang="en-US" sz="2400" dirty="0"/>
              <a:t>Keyword research impacts every other SEO task that you perform, including finding content topics, </a:t>
            </a:r>
            <a:r>
              <a:rPr lang="en-US" sz="2400" dirty="0">
                <a:hlinkClick r:id="rId2" tooltip="On-page SEO"/>
              </a:rPr>
              <a:t>on-page SEO</a:t>
            </a:r>
            <a:r>
              <a:rPr lang="en-US" sz="2400" dirty="0"/>
              <a:t>, </a:t>
            </a:r>
            <a:r>
              <a:rPr lang="en-US" sz="2400" dirty="0">
                <a:hlinkClick r:id="rId3"/>
              </a:rPr>
              <a:t>email outreach</a:t>
            </a:r>
            <a:r>
              <a:rPr lang="en-US" sz="2400" dirty="0"/>
              <a:t>, and content promotion.</a:t>
            </a:r>
          </a:p>
          <a:p>
            <a:endParaRPr lang="en-IN" dirty="0"/>
          </a:p>
        </p:txBody>
      </p:sp>
    </p:spTree>
    <p:extLst>
      <p:ext uri="{BB962C8B-B14F-4D97-AF65-F5344CB8AC3E}">
        <p14:creationId xmlns:p14="http://schemas.microsoft.com/office/powerpoint/2010/main" val="3010949542"/>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02FBFD-5979-4732-A769-7744774CAC9C}"/>
              </a:ext>
            </a:extLst>
          </p:cNvPr>
          <p:cNvSpPr txBox="1"/>
          <p:nvPr/>
        </p:nvSpPr>
        <p:spPr>
          <a:xfrm>
            <a:off x="1085850" y="514350"/>
            <a:ext cx="9829800" cy="461665"/>
          </a:xfrm>
          <a:prstGeom prst="rect">
            <a:avLst/>
          </a:prstGeom>
          <a:noFill/>
        </p:spPr>
        <p:txBody>
          <a:bodyPr wrap="square" rtlCol="0">
            <a:spAutoFit/>
          </a:bodyPr>
          <a:lstStyle/>
          <a:p>
            <a:r>
              <a:rPr lang="en-US" sz="2400" dirty="0"/>
              <a:t>What is difference between Digital Marketing and Online Marketing ?</a:t>
            </a:r>
            <a:endParaRPr lang="en-IN" sz="2400" dirty="0"/>
          </a:p>
        </p:txBody>
      </p:sp>
    </p:spTree>
    <p:extLst>
      <p:ext uri="{BB962C8B-B14F-4D97-AF65-F5344CB8AC3E}">
        <p14:creationId xmlns:p14="http://schemas.microsoft.com/office/powerpoint/2010/main" val="3544023526"/>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357235-61D9-48CC-9D68-58791C228DFF}"/>
              </a:ext>
            </a:extLst>
          </p:cNvPr>
          <p:cNvSpPr/>
          <p:nvPr/>
        </p:nvSpPr>
        <p:spPr>
          <a:xfrm>
            <a:off x="1111348" y="154745"/>
            <a:ext cx="10030264" cy="7171194"/>
          </a:xfrm>
          <a:prstGeom prst="rect">
            <a:avLst/>
          </a:prstGeom>
        </p:spPr>
        <p:txBody>
          <a:bodyPr wrap="square">
            <a:spAutoFit/>
          </a:bodyPr>
          <a:lstStyle/>
          <a:p>
            <a:r>
              <a:rPr lang="en-IN" sz="2800" dirty="0">
                <a:latin typeface="Copperplate Gothic Bold" panose="020E0705020206020404" pitchFamily="34" charset="0"/>
              </a:rPr>
              <a:t>What is Digital Marketing</a:t>
            </a:r>
            <a:r>
              <a:rPr lang="en-IN" sz="2400" dirty="0">
                <a:latin typeface="Copperplate Gothic Bold" panose="020E0705020206020404" pitchFamily="34" charset="0"/>
              </a:rPr>
              <a:t>?</a:t>
            </a:r>
          </a:p>
          <a:p>
            <a:endParaRPr lang="en-US" sz="2400" b="0" i="0" dirty="0">
              <a:effectLst/>
              <a:latin typeface="Copperplate Gothic Bold" panose="020E0705020206020404" pitchFamily="34" charset="0"/>
            </a:endParaRPr>
          </a:p>
          <a:p>
            <a:pPr marL="285750" indent="-285750">
              <a:buFont typeface="Wingdings" panose="05000000000000000000" pitchFamily="2" charset="2"/>
              <a:buChar char="v"/>
            </a:pPr>
            <a:r>
              <a:rPr lang="en-IN" sz="2400" dirty="0">
                <a:latin typeface="Adobe Devanagari" panose="02040503050201020203" pitchFamily="18" charset="0"/>
                <a:cs typeface="Adobe Devanagari" panose="02040503050201020203" pitchFamily="18" charset="0"/>
              </a:rPr>
              <a:t>Digital Marketing refers to the marketing of products and services of a company or business through digital channels such as search engines, websites, email, social media, mobile apps, etc. </a:t>
            </a:r>
          </a:p>
          <a:p>
            <a:pPr marL="285750" indent="-285750">
              <a:buFont typeface="Wingdings" panose="05000000000000000000" pitchFamily="2" charset="2"/>
              <a:buChar char="v"/>
            </a:pPr>
            <a:r>
              <a:rPr lang="en-IN" sz="2400" dirty="0">
                <a:latin typeface="Adobe Devanagari" panose="02040503050201020203" pitchFamily="18" charset="0"/>
                <a:cs typeface="Adobe Devanagari" panose="02040503050201020203" pitchFamily="18" charset="0"/>
              </a:rPr>
              <a:t>It involves the use of electronic devices and the internet..</a:t>
            </a:r>
          </a:p>
          <a:p>
            <a:pPr marL="285750" indent="-285750">
              <a:buFont typeface="Wingdings" panose="05000000000000000000" pitchFamily="2" charset="2"/>
              <a:buChar char="v"/>
            </a:pPr>
            <a:r>
              <a:rPr lang="en-IN" sz="2400" dirty="0">
                <a:latin typeface="Adobe Devanagari" panose="02040503050201020203" pitchFamily="18" charset="0"/>
                <a:cs typeface="Adobe Devanagari" panose="02040503050201020203" pitchFamily="18" charset="0"/>
              </a:rPr>
              <a:t>Digital marketing mainly comprises Search Engine Optimization (SEO), Social Media Optimization (SMO), and Search Engine Marketing (SEM). We can say that it can be divided into three parts SEO, SMO, and SEM. However, Email Marketing and Affiliate Marketing have also become important components of digital marketing over the past few years. So, in digital marketing, we mainly deal with the following components:</a:t>
            </a:r>
          </a:p>
          <a:p>
            <a:endParaRPr lang="en-IN" sz="2400" dirty="0">
              <a:latin typeface="Adobe Devanagari" panose="02040503050201020203" pitchFamily="18" charset="0"/>
              <a:cs typeface="Adobe Devanagari" panose="02040503050201020203" pitchFamily="18" charset="0"/>
            </a:endParaRPr>
          </a:p>
          <a:p>
            <a:pPr marL="285750" lvl="0" indent="-285750">
              <a:buFont typeface="Wingdings" panose="05000000000000000000" pitchFamily="2" charset="2"/>
              <a:buChar char="v"/>
            </a:pPr>
            <a:r>
              <a:rPr lang="en-IN" sz="2400" u="sng" dirty="0">
                <a:latin typeface="Adobe Devanagari" panose="02040503050201020203" pitchFamily="18" charset="0"/>
                <a:cs typeface="Adobe Devanagari" panose="02040503050201020203" pitchFamily="18" charset="0"/>
                <a:hlinkClick r:id="rId2"/>
              </a:rPr>
              <a:t>SEO</a:t>
            </a:r>
            <a:endParaRPr lang="en-IN" sz="2400" dirty="0">
              <a:latin typeface="Adobe Devanagari" panose="02040503050201020203" pitchFamily="18" charset="0"/>
              <a:cs typeface="Adobe Devanagari" panose="02040503050201020203" pitchFamily="18" charset="0"/>
            </a:endParaRPr>
          </a:p>
          <a:p>
            <a:pPr marL="285750" lvl="0" indent="-285750">
              <a:buFont typeface="Wingdings" panose="05000000000000000000" pitchFamily="2" charset="2"/>
              <a:buChar char="v"/>
            </a:pPr>
            <a:r>
              <a:rPr lang="en-IN" sz="2400" u="sng" dirty="0">
                <a:latin typeface="Adobe Devanagari" panose="02040503050201020203" pitchFamily="18" charset="0"/>
                <a:cs typeface="Adobe Devanagari" panose="02040503050201020203" pitchFamily="18" charset="0"/>
                <a:hlinkClick r:id="rId3"/>
              </a:rPr>
              <a:t>SMO</a:t>
            </a:r>
            <a:endParaRPr lang="en-IN" sz="2400" dirty="0">
              <a:latin typeface="Adobe Devanagari" panose="02040503050201020203" pitchFamily="18" charset="0"/>
              <a:cs typeface="Adobe Devanagari" panose="02040503050201020203" pitchFamily="18" charset="0"/>
            </a:endParaRPr>
          </a:p>
          <a:p>
            <a:pPr marL="285750" lvl="0" indent="-285750">
              <a:buFont typeface="Wingdings" panose="05000000000000000000" pitchFamily="2" charset="2"/>
              <a:buChar char="v"/>
            </a:pPr>
            <a:r>
              <a:rPr lang="en-IN" sz="2400" u="sng" dirty="0">
                <a:latin typeface="Adobe Devanagari" panose="02040503050201020203" pitchFamily="18" charset="0"/>
                <a:cs typeface="Adobe Devanagari" panose="02040503050201020203" pitchFamily="18" charset="0"/>
                <a:hlinkClick r:id="rId4"/>
              </a:rPr>
              <a:t>SEM</a:t>
            </a:r>
            <a:endParaRPr lang="en-IN" sz="2400" dirty="0">
              <a:latin typeface="Adobe Devanagari" panose="02040503050201020203" pitchFamily="18" charset="0"/>
              <a:cs typeface="Adobe Devanagari" panose="02040503050201020203" pitchFamily="18" charset="0"/>
            </a:endParaRPr>
          </a:p>
          <a:p>
            <a:pPr marL="285750" lvl="0" indent="-285750">
              <a:buFont typeface="Wingdings" panose="05000000000000000000" pitchFamily="2" charset="2"/>
              <a:buChar char="v"/>
            </a:pPr>
            <a:r>
              <a:rPr lang="en-IN" sz="2400" u="sng" dirty="0">
                <a:latin typeface="Adobe Devanagari" panose="02040503050201020203" pitchFamily="18" charset="0"/>
                <a:cs typeface="Adobe Devanagari" panose="02040503050201020203" pitchFamily="18" charset="0"/>
                <a:hlinkClick r:id="rId5"/>
              </a:rPr>
              <a:t>Email Marketing</a:t>
            </a:r>
            <a:endParaRPr lang="en-IN" sz="2400" dirty="0">
              <a:latin typeface="Adobe Devanagari" panose="02040503050201020203" pitchFamily="18" charset="0"/>
              <a:cs typeface="Adobe Devanagari" panose="02040503050201020203" pitchFamily="18" charset="0"/>
            </a:endParaRPr>
          </a:p>
          <a:p>
            <a:pPr marL="285750" lvl="0" indent="-285750">
              <a:buFont typeface="Wingdings" panose="05000000000000000000" pitchFamily="2" charset="2"/>
              <a:buChar char="v"/>
            </a:pPr>
            <a:r>
              <a:rPr lang="en-IN" sz="2400" u="sng" dirty="0">
                <a:latin typeface="Adobe Devanagari" panose="02040503050201020203" pitchFamily="18" charset="0"/>
                <a:cs typeface="Adobe Devanagari" panose="02040503050201020203" pitchFamily="18" charset="0"/>
                <a:hlinkClick r:id="rId6"/>
              </a:rPr>
              <a:t>Affiliate Marketing</a:t>
            </a:r>
            <a:endParaRPr lang="en-IN" sz="2400" dirty="0">
              <a:latin typeface="Adobe Devanagari" panose="02040503050201020203" pitchFamily="18" charset="0"/>
              <a:cs typeface="Adobe Devanagari" panose="02040503050201020203" pitchFamily="18" charset="0"/>
            </a:endParaRPr>
          </a:p>
          <a:p>
            <a:endParaRPr lang="en-IN" sz="2400" b="0" i="0" dirty="0">
              <a:effectLst/>
              <a:latin typeface="Copperplate Gothic Bold" panose="020E0705020206020404" pitchFamily="34" charset="0"/>
            </a:endParaRPr>
          </a:p>
        </p:txBody>
      </p:sp>
    </p:spTree>
    <p:extLst>
      <p:ext uri="{BB962C8B-B14F-4D97-AF65-F5344CB8AC3E}">
        <p14:creationId xmlns:p14="http://schemas.microsoft.com/office/powerpoint/2010/main" val="3499770470"/>
      </p:ext>
    </p:extLst>
  </p:cSld>
  <p:clrMapOvr>
    <a:masterClrMapping/>
  </p:clrMapOvr>
  <p:transition spd="slow" advTm="4041">
    <p:wheel spokes="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8E2D-5538-4B1D-BA7D-3DD00032BAF4}"/>
              </a:ext>
            </a:extLst>
          </p:cNvPr>
          <p:cNvSpPr>
            <a:spLocks noGrp="1"/>
          </p:cNvSpPr>
          <p:nvPr>
            <p:ph type="title"/>
          </p:nvPr>
        </p:nvSpPr>
        <p:spPr>
          <a:xfrm>
            <a:off x="1427035" y="618519"/>
            <a:ext cx="9620375" cy="928928"/>
          </a:xfrm>
        </p:spPr>
        <p:txBody>
          <a:bodyPr>
            <a:normAutofit/>
          </a:bodyPr>
          <a:lstStyle/>
          <a:p>
            <a:pPr algn="ctr"/>
            <a:r>
              <a:rPr lang="en-US" sz="3200" dirty="0"/>
              <a:t>Digital Marketing Components</a:t>
            </a:r>
            <a:endParaRPr lang="en-IN" sz="3200" dirty="0"/>
          </a:p>
        </p:txBody>
      </p:sp>
      <p:pic>
        <p:nvPicPr>
          <p:cNvPr id="1026" name="Picture 2" descr="Digital Marketing">
            <a:extLst>
              <a:ext uri="{FF2B5EF4-FFF2-40B4-BE49-F238E27FC236}">
                <a16:creationId xmlns:a16="http://schemas.microsoft.com/office/drawing/2014/main" id="{572F78E7-5D95-48A2-A0D4-37D24A306F2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13206" y="1730325"/>
            <a:ext cx="6668264" cy="4768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78863"/>
      </p:ext>
    </p:extLst>
  </p:cSld>
  <p:clrMapOvr>
    <a:masterClrMapping/>
  </p:clrMapOvr>
  <p:transition spd="slow" advTm="4675">
    <p:wheel spokes="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B8F39-7822-49B0-B19F-31C75B2C3A0C}"/>
              </a:ext>
            </a:extLst>
          </p:cNvPr>
          <p:cNvSpPr txBox="1"/>
          <p:nvPr/>
        </p:nvSpPr>
        <p:spPr>
          <a:xfrm>
            <a:off x="1406770" y="464234"/>
            <a:ext cx="10663310" cy="523220"/>
          </a:xfrm>
          <a:prstGeom prst="rect">
            <a:avLst/>
          </a:prstGeom>
          <a:noFill/>
        </p:spPr>
        <p:txBody>
          <a:bodyPr wrap="square" rtlCol="0">
            <a:spAutoFit/>
          </a:bodyPr>
          <a:lstStyle/>
          <a:p>
            <a:r>
              <a:rPr lang="en-US" sz="2800" dirty="0">
                <a:solidFill>
                  <a:srgbClr val="FFFF00"/>
                </a:solidFill>
                <a:latin typeface="Adobe Caslon Pro Bold" panose="0205070206050A020403" pitchFamily="18" charset="0"/>
              </a:rPr>
              <a:t>Let us understand these components of digital marketing one by one</a:t>
            </a:r>
            <a:r>
              <a:rPr lang="en-US" dirty="0"/>
              <a:t>:</a:t>
            </a:r>
            <a:endParaRPr lang="en-IN" dirty="0"/>
          </a:p>
        </p:txBody>
      </p:sp>
      <p:sp>
        <p:nvSpPr>
          <p:cNvPr id="3" name="TextBox 2">
            <a:extLst>
              <a:ext uri="{FF2B5EF4-FFF2-40B4-BE49-F238E27FC236}">
                <a16:creationId xmlns:a16="http://schemas.microsoft.com/office/drawing/2014/main" id="{D94A03AF-961E-49DE-AEFE-47C90CAAFC8A}"/>
              </a:ext>
            </a:extLst>
          </p:cNvPr>
          <p:cNvSpPr txBox="1"/>
          <p:nvPr/>
        </p:nvSpPr>
        <p:spPr>
          <a:xfrm>
            <a:off x="829993" y="987454"/>
            <a:ext cx="10325685" cy="8279190"/>
          </a:xfrm>
          <a:prstGeom prst="rect">
            <a:avLst/>
          </a:prstGeom>
          <a:noFill/>
        </p:spPr>
        <p:txBody>
          <a:bodyPr wrap="square" rtlCol="0">
            <a:spAutoFit/>
          </a:bodyPr>
          <a:lstStyle/>
          <a:p>
            <a:pPr marL="457200" indent="-457200">
              <a:buAutoNum type="arabicParenR"/>
            </a:pPr>
            <a:r>
              <a:rPr lang="en-US" sz="2400" b="1" dirty="0">
                <a:ln w="22225">
                  <a:solidFill>
                    <a:schemeClr val="accent2"/>
                  </a:solidFill>
                  <a:prstDash val="solid"/>
                </a:ln>
                <a:solidFill>
                  <a:schemeClr val="accent2">
                    <a:lumMod val="40000"/>
                    <a:lumOff val="60000"/>
                  </a:schemeClr>
                </a:solidFill>
                <a:latin typeface="Adobe Caslon Pro Bold" panose="0205070206050A020403" pitchFamily="18" charset="0"/>
              </a:rPr>
              <a:t>Search Engine Optimization (SEO):</a:t>
            </a:r>
          </a:p>
          <a:p>
            <a:pPr marL="285750" indent="-285750">
              <a:buFont typeface="Wingdings" panose="05000000000000000000" pitchFamily="2" charset="2"/>
              <a:buChar char="Ø"/>
            </a:pPr>
            <a:r>
              <a:rPr lang="en-US" sz="2000" u="sng" dirty="0"/>
              <a:t> It is a process of improving the structure and content of your site and doing promotional activities to increase the traffic, and thus ranking on search engine result pages</a:t>
            </a:r>
            <a:r>
              <a:rPr lang="en-US" sz="2000" dirty="0"/>
              <a:t>.</a:t>
            </a:r>
          </a:p>
          <a:p>
            <a:pPr marL="285750" indent="-285750">
              <a:buFont typeface="Wingdings" panose="05000000000000000000" pitchFamily="2" charset="2"/>
              <a:buChar char="Ø"/>
            </a:pPr>
            <a:r>
              <a:rPr lang="en-US" sz="2000" dirty="0"/>
              <a:t>Search engine optimization is the process of improving the quality and quantity of website traffic to a website or a web page from search engines. SEO targets unpaid traffic rather than direct traffic or paid traffic.</a:t>
            </a:r>
          </a:p>
          <a:p>
            <a:pPr marL="285750" indent="-285750">
              <a:buFont typeface="Wingdings" panose="05000000000000000000" pitchFamily="2" charset="2"/>
              <a:buChar char="Ø"/>
            </a:pPr>
            <a:r>
              <a:rPr lang="en-US" sz="2000" dirty="0"/>
              <a:t>So, it is a practice of increasing the quantity and quality of traffic to a website through organic search engine results. See the following image to understand the basic activities involved in the SEO</a:t>
            </a:r>
            <a:r>
              <a:rPr lang="en-US" sz="400" dirty="0"/>
              <a:t>.</a:t>
            </a:r>
            <a:endParaRPr lang="en-IN" sz="400" dirty="0"/>
          </a:p>
          <a:p>
            <a:pPr marL="457200" indent="-457200">
              <a:buFontTx/>
              <a:buAutoNum type="arabicParenR"/>
            </a:pPr>
            <a:endParaRPr lang="en-IN" dirty="0"/>
          </a:p>
          <a:p>
            <a:pPr marL="457200" indent="-457200">
              <a:buAutoNum type="arabicParenR"/>
            </a:pPr>
            <a:endParaRPr lang="en-US"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pPr marL="457200" indent="-457200">
              <a:buAutoNum type="arabicParenR"/>
            </a:pPr>
            <a:endParaRPr lang="en-US" sz="2400" dirty="0"/>
          </a:p>
        </p:txBody>
      </p:sp>
      <p:sp>
        <p:nvSpPr>
          <p:cNvPr id="12" name="TextBox 11">
            <a:extLst>
              <a:ext uri="{FF2B5EF4-FFF2-40B4-BE49-F238E27FC236}">
                <a16:creationId xmlns:a16="http://schemas.microsoft.com/office/drawing/2014/main" id="{F8ECBC2F-094D-4331-952E-6A3303B81275}"/>
              </a:ext>
            </a:extLst>
          </p:cNvPr>
          <p:cNvSpPr txBox="1"/>
          <p:nvPr/>
        </p:nvSpPr>
        <p:spPr>
          <a:xfrm>
            <a:off x="3199213" y="4389515"/>
            <a:ext cx="5190979"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sz="2400" dirty="0">
                <a:solidFill>
                  <a:schemeClr val="accent3"/>
                </a:solidFill>
              </a:rPr>
              <a:t>SEO IS DIVIDED IN TWO PARTS</a:t>
            </a:r>
            <a:endParaRPr lang="en-IN" sz="2400" dirty="0">
              <a:solidFill>
                <a:schemeClr val="accent3"/>
              </a:solidFill>
            </a:endParaRPr>
          </a:p>
        </p:txBody>
      </p:sp>
      <p:sp>
        <p:nvSpPr>
          <p:cNvPr id="14" name="TextBox 13">
            <a:extLst>
              <a:ext uri="{FF2B5EF4-FFF2-40B4-BE49-F238E27FC236}">
                <a16:creationId xmlns:a16="http://schemas.microsoft.com/office/drawing/2014/main" id="{2D4F4575-E94B-4936-90FA-62D2F9CFD606}"/>
              </a:ext>
            </a:extLst>
          </p:cNvPr>
          <p:cNvSpPr txBox="1"/>
          <p:nvPr/>
        </p:nvSpPr>
        <p:spPr>
          <a:xfrm>
            <a:off x="964904" y="5949623"/>
            <a:ext cx="4281653" cy="400110"/>
          </a:xfrm>
          <a:prstGeom prst="rect">
            <a:avLst/>
          </a:prstGeom>
          <a:gradFill>
            <a:gsLst>
              <a:gs pos="0">
                <a:schemeClr val="accent6">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sz="2000" dirty="0">
                <a:solidFill>
                  <a:srgbClr val="FF0000"/>
                </a:solidFill>
                <a:latin typeface="Adobe Caslon Pro Bold" panose="0205070206050A020403" pitchFamily="18" charset="0"/>
              </a:rPr>
              <a:t>ON PAGE SEO</a:t>
            </a:r>
            <a:endParaRPr lang="en-IN" sz="2000" dirty="0">
              <a:solidFill>
                <a:srgbClr val="FF0000"/>
              </a:solidFill>
              <a:latin typeface="Adobe Caslon Pro Bold" panose="0205070206050A020403" pitchFamily="18" charset="0"/>
            </a:endParaRPr>
          </a:p>
        </p:txBody>
      </p:sp>
      <p:sp>
        <p:nvSpPr>
          <p:cNvPr id="15" name="TextBox 14">
            <a:extLst>
              <a:ext uri="{FF2B5EF4-FFF2-40B4-BE49-F238E27FC236}">
                <a16:creationId xmlns:a16="http://schemas.microsoft.com/office/drawing/2014/main" id="{235BB69E-E85B-4E73-BE06-73A1F1605AD7}"/>
              </a:ext>
            </a:extLst>
          </p:cNvPr>
          <p:cNvSpPr txBox="1"/>
          <p:nvPr/>
        </p:nvSpPr>
        <p:spPr>
          <a:xfrm>
            <a:off x="6803384" y="5805161"/>
            <a:ext cx="3840480" cy="461665"/>
          </a:xfrm>
          <a:prstGeom prst="rect">
            <a:avLst/>
          </a:prstGeom>
          <a:gradFill>
            <a:gsLst>
              <a:gs pos="0">
                <a:schemeClr val="accent6">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sz="2400" b="1" dirty="0">
                <a:solidFill>
                  <a:srgbClr val="FF0000"/>
                </a:solidFill>
                <a:latin typeface="Adobe Devanagari" panose="02040503050201020203" pitchFamily="18" charset="0"/>
                <a:cs typeface="Adobe Devanagari" panose="02040503050201020203" pitchFamily="18" charset="0"/>
              </a:rPr>
              <a:t>OFF PAGE SEO</a:t>
            </a:r>
            <a:endParaRPr lang="en-IN" sz="2400" b="1" dirty="0">
              <a:solidFill>
                <a:srgbClr val="FF0000"/>
              </a:solidFill>
              <a:latin typeface="Adobe Devanagari" panose="02040503050201020203" pitchFamily="18" charset="0"/>
              <a:cs typeface="Adobe Devanagari" panose="02040503050201020203" pitchFamily="18" charset="0"/>
            </a:endParaRPr>
          </a:p>
        </p:txBody>
      </p:sp>
      <p:cxnSp>
        <p:nvCxnSpPr>
          <p:cNvPr id="17" name="Straight Arrow Connector 16">
            <a:extLst>
              <a:ext uri="{FF2B5EF4-FFF2-40B4-BE49-F238E27FC236}">
                <a16:creationId xmlns:a16="http://schemas.microsoft.com/office/drawing/2014/main" id="{179E733A-20A8-4CBB-8D85-23CBBFB743B8}"/>
              </a:ext>
            </a:extLst>
          </p:cNvPr>
          <p:cNvCxnSpPr>
            <a:cxnSpLocks/>
            <a:endCxn id="15" idx="0"/>
          </p:cNvCxnSpPr>
          <p:nvPr/>
        </p:nvCxnSpPr>
        <p:spPr>
          <a:xfrm>
            <a:off x="5297835" y="4874190"/>
            <a:ext cx="3425789" cy="930971"/>
          </a:xfrm>
          <a:prstGeom prst="straightConnector1">
            <a:avLst/>
          </a:prstGeom>
          <a:ln w="57150">
            <a:tailEnd type="triangle"/>
          </a:ln>
        </p:spPr>
        <p:style>
          <a:lnRef idx="2">
            <a:schemeClr val="accent3"/>
          </a:lnRef>
          <a:fillRef idx="0">
            <a:schemeClr val="accent3"/>
          </a:fillRef>
          <a:effectRef idx="1">
            <a:schemeClr val="accent3"/>
          </a:effectRef>
          <a:fontRef idx="minor">
            <a:schemeClr val="tx1"/>
          </a:fontRef>
        </p:style>
      </p:cxnSp>
      <p:cxnSp>
        <p:nvCxnSpPr>
          <p:cNvPr id="21" name="Straight Arrow Connector 20">
            <a:extLst>
              <a:ext uri="{FF2B5EF4-FFF2-40B4-BE49-F238E27FC236}">
                <a16:creationId xmlns:a16="http://schemas.microsoft.com/office/drawing/2014/main" id="{970D343D-0C40-464B-A3DB-504A8807DB53}"/>
              </a:ext>
            </a:extLst>
          </p:cNvPr>
          <p:cNvCxnSpPr>
            <a:cxnSpLocks/>
          </p:cNvCxnSpPr>
          <p:nvPr/>
        </p:nvCxnSpPr>
        <p:spPr>
          <a:xfrm flipH="1">
            <a:off x="2599607" y="4852948"/>
            <a:ext cx="2698228" cy="1019366"/>
          </a:xfrm>
          <a:prstGeom prst="straightConnector1">
            <a:avLst/>
          </a:prstGeom>
          <a:ln w="476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41107435"/>
      </p:ext>
    </p:extLst>
  </p:cSld>
  <p:clrMapOvr>
    <a:masterClrMapping/>
  </p:clrMapOvr>
  <p:transition spd="slow" advTm="4117">
    <p:wheel spokes="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074" name="Picture 2" descr="What is seo">
            <a:extLst>
              <a:ext uri="{FF2B5EF4-FFF2-40B4-BE49-F238E27FC236}">
                <a16:creationId xmlns:a16="http://schemas.microsoft.com/office/drawing/2014/main" id="{46BABB22-22AD-45D3-A03D-BD3E20F26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918" y="734518"/>
            <a:ext cx="8259580" cy="551763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753996"/>
      </p:ext>
    </p:extLst>
  </p:cSld>
  <p:clrMapOvr>
    <a:masterClrMapping/>
  </p:clrMapOvr>
  <p:transition spd="slow" advTm="2210">
    <p:wheel spokes="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6F844D-983E-4A06-AD42-D7D066E31528}"/>
              </a:ext>
            </a:extLst>
          </p:cNvPr>
          <p:cNvSpPr txBox="1"/>
          <p:nvPr/>
        </p:nvSpPr>
        <p:spPr>
          <a:xfrm>
            <a:off x="-683823" y="798988"/>
            <a:ext cx="7339456" cy="523220"/>
          </a:xfrm>
          <a:prstGeom prst="rect">
            <a:avLst/>
          </a:prstGeom>
          <a:noFill/>
        </p:spPr>
        <p:txBody>
          <a:bodyPr wrap="square" rtlCol="0">
            <a:spAutoFit/>
          </a:bodyPr>
          <a:lstStyle/>
          <a:p>
            <a:pPr algn="ctr"/>
            <a:r>
              <a:rPr lang="en-US" sz="2800" dirty="0">
                <a:latin typeface="Adobe Devanagari" panose="02040503050201020203" pitchFamily="18" charset="0"/>
                <a:cs typeface="Adobe Devanagari" panose="02040503050201020203" pitchFamily="18" charset="0"/>
              </a:rPr>
              <a:t>WHAT IS ON PAGE SEO ?</a:t>
            </a:r>
            <a:endParaRPr lang="en-IN" sz="2800" dirty="0">
              <a:latin typeface="Adobe Devanagari" panose="02040503050201020203" pitchFamily="18" charset="0"/>
              <a:cs typeface="Adobe Devanagari" panose="02040503050201020203" pitchFamily="18" charset="0"/>
            </a:endParaRPr>
          </a:p>
        </p:txBody>
      </p:sp>
      <p:graphicFrame>
        <p:nvGraphicFramePr>
          <p:cNvPr id="8" name="Diagram 7">
            <a:extLst>
              <a:ext uri="{FF2B5EF4-FFF2-40B4-BE49-F238E27FC236}">
                <a16:creationId xmlns:a16="http://schemas.microsoft.com/office/drawing/2014/main" id="{BD94ECE8-2183-4F99-A587-4FB18C32B0B6}"/>
              </a:ext>
            </a:extLst>
          </p:cNvPr>
          <p:cNvGraphicFramePr/>
          <p:nvPr>
            <p:extLst>
              <p:ext uri="{D42A27DB-BD31-4B8C-83A1-F6EECF244321}">
                <p14:modId xmlns:p14="http://schemas.microsoft.com/office/powerpoint/2010/main" val="2884795783"/>
              </p:ext>
            </p:extLst>
          </p:nvPr>
        </p:nvGraphicFramePr>
        <p:xfrm>
          <a:off x="1274164" y="1322209"/>
          <a:ext cx="10148341" cy="4404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086739"/>
      </p:ext>
    </p:extLst>
  </p:cSld>
  <p:clrMapOvr>
    <a:masterClrMapping/>
  </p:clrMapOvr>
  <p:transition spd="slow" advTm="4618">
    <p:wheel spokes="1"/>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FA5103-0661-41E2-B652-9A0AACF158F0}"/>
              </a:ext>
            </a:extLst>
          </p:cNvPr>
          <p:cNvSpPr>
            <a:spLocks noChangeArrowheads="1"/>
          </p:cNvSpPr>
          <p:nvPr/>
        </p:nvSpPr>
        <p:spPr bwMode="auto">
          <a:xfrm>
            <a:off x="1873770" y="903060"/>
            <a:ext cx="138211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00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Digital Marketing">
            <a:extLst>
              <a:ext uri="{FF2B5EF4-FFF2-40B4-BE49-F238E27FC236}">
                <a16:creationId xmlns:a16="http://schemas.microsoft.com/office/drawing/2014/main" id="{298D11A8-46E8-4FBC-8002-62C3AAEF6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78" y="796762"/>
            <a:ext cx="5477022" cy="51581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6203C4C-3A7B-4B24-AD8A-F1C43D451426}"/>
              </a:ext>
            </a:extLst>
          </p:cNvPr>
          <p:cNvSpPr/>
          <p:nvPr/>
        </p:nvSpPr>
        <p:spPr>
          <a:xfrm>
            <a:off x="2092325" y="245160"/>
            <a:ext cx="8595662" cy="369332"/>
          </a:xfrm>
          <a:prstGeom prst="rect">
            <a:avLst/>
          </a:prstGeom>
        </p:spPr>
        <p:txBody>
          <a:bodyPr wrap="square">
            <a:spAutoFit/>
          </a:bodyPr>
          <a:lstStyle/>
          <a:p>
            <a:pPr lvl="0" defTabSz="914400" eaLnBrk="0" fontAlgn="base" hangingPunct="0">
              <a:spcBef>
                <a:spcPct val="0"/>
              </a:spcBef>
              <a:spcAft>
                <a:spcPct val="0"/>
              </a:spcAft>
            </a:pPr>
            <a:r>
              <a:rPr lang="en-US" altLang="en-US" b="1" dirty="0">
                <a:solidFill>
                  <a:srgbClr val="000000"/>
                </a:solidFill>
                <a:latin typeface="Verdana" panose="020B0604030504040204" pitchFamily="34" charset="0"/>
              </a:rPr>
              <a:t>Some of the important On-Page SEO factors are as follows:</a:t>
            </a:r>
            <a:endParaRPr lang="en-US" altLang="en-US" dirty="0"/>
          </a:p>
        </p:txBody>
      </p:sp>
      <p:pic>
        <p:nvPicPr>
          <p:cNvPr id="1026" name="Picture 2" descr="What is On-page SEO">
            <a:extLst>
              <a:ext uri="{FF2B5EF4-FFF2-40B4-BE49-F238E27FC236}">
                <a16:creationId xmlns:a16="http://schemas.microsoft.com/office/drawing/2014/main" id="{CCA3E8D6-6AF7-4188-8045-3C24A07C7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03060"/>
            <a:ext cx="49434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301334"/>
      </p:ext>
    </p:extLst>
  </p:cSld>
  <p:clrMapOvr>
    <a:masterClrMapping/>
  </p:clrMapOvr>
  <p:transition spd="slow" advTm="3206">
    <p:wheel spokes="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32758-F36D-477E-A40D-CCCDD108456D}"/>
              </a:ext>
            </a:extLst>
          </p:cNvPr>
          <p:cNvSpPr txBox="1"/>
          <p:nvPr/>
        </p:nvSpPr>
        <p:spPr>
          <a:xfrm>
            <a:off x="1154243" y="432430"/>
            <a:ext cx="7854846" cy="646331"/>
          </a:xfrm>
          <a:prstGeom prst="rect">
            <a:avLst/>
          </a:prstGeom>
          <a:noFill/>
        </p:spPr>
        <p:txBody>
          <a:bodyPr wrap="square" rtlCol="0">
            <a:spAutoFit/>
          </a:bodyPr>
          <a:lstStyle/>
          <a:p>
            <a:r>
              <a:rPr lang="en-US" sz="3600" dirty="0"/>
              <a:t>How does Search </a:t>
            </a:r>
            <a:r>
              <a:rPr lang="en-US" sz="3600" dirty="0">
                <a:latin typeface="Adobe Caslon Pro" panose="0205050205050A020403" pitchFamily="18" charset="0"/>
              </a:rPr>
              <a:t>engine</a:t>
            </a:r>
            <a:r>
              <a:rPr lang="en-US" sz="3600" dirty="0"/>
              <a:t> works?</a:t>
            </a:r>
            <a:endParaRPr lang="en-IN" sz="3600" dirty="0"/>
          </a:p>
        </p:txBody>
      </p:sp>
      <p:sp>
        <p:nvSpPr>
          <p:cNvPr id="3" name="TextBox 2">
            <a:extLst>
              <a:ext uri="{FF2B5EF4-FFF2-40B4-BE49-F238E27FC236}">
                <a16:creationId xmlns:a16="http://schemas.microsoft.com/office/drawing/2014/main" id="{12ABB9E4-8F7A-436D-9DFD-2910493F0B80}"/>
              </a:ext>
            </a:extLst>
          </p:cNvPr>
          <p:cNvSpPr txBox="1"/>
          <p:nvPr/>
        </p:nvSpPr>
        <p:spPr>
          <a:xfrm>
            <a:off x="1224196" y="1078761"/>
            <a:ext cx="4871804" cy="1384995"/>
          </a:xfrm>
          <a:prstGeom prst="rect">
            <a:avLst/>
          </a:prstGeom>
          <a:noFill/>
        </p:spPr>
        <p:txBody>
          <a:bodyPr wrap="square" rtlCol="0">
            <a:spAutoFit/>
          </a:bodyPr>
          <a:lstStyle/>
          <a:p>
            <a:pPr marL="342900" indent="-342900">
              <a:buFont typeface="+mj-lt"/>
              <a:buAutoNum type="arabicPeriod"/>
            </a:pPr>
            <a:r>
              <a:rPr lang="en-US" sz="2800" dirty="0">
                <a:latin typeface="Adobe Caslon Pro" panose="0205050205050A020403" pitchFamily="18" charset="0"/>
              </a:rPr>
              <a:t>Crawling</a:t>
            </a:r>
          </a:p>
          <a:p>
            <a:pPr marL="342900" indent="-342900">
              <a:buFont typeface="+mj-lt"/>
              <a:buAutoNum type="arabicPeriod"/>
            </a:pPr>
            <a:r>
              <a:rPr lang="en-US" sz="2800" dirty="0">
                <a:latin typeface="Adobe Caslon Pro" panose="0205050205050A020403" pitchFamily="18" charset="0"/>
              </a:rPr>
              <a:t>Indexing</a:t>
            </a:r>
          </a:p>
          <a:p>
            <a:pPr marL="342900" indent="-342900">
              <a:buFont typeface="+mj-lt"/>
              <a:buAutoNum type="arabicPeriod"/>
            </a:pPr>
            <a:r>
              <a:rPr lang="en-US" sz="2800" dirty="0">
                <a:latin typeface="Adobe Caslon Pro" panose="0205050205050A020403" pitchFamily="18" charset="0"/>
              </a:rPr>
              <a:t>Ranking</a:t>
            </a:r>
            <a:endParaRPr lang="en-IN" sz="2800" dirty="0">
              <a:latin typeface="Adobe Caslon Pro" panose="0205050205050A020403" pitchFamily="18" charset="0"/>
            </a:endParaRPr>
          </a:p>
        </p:txBody>
      </p:sp>
      <p:sp>
        <p:nvSpPr>
          <p:cNvPr id="5" name="TextBox 4">
            <a:extLst>
              <a:ext uri="{FF2B5EF4-FFF2-40B4-BE49-F238E27FC236}">
                <a16:creationId xmlns:a16="http://schemas.microsoft.com/office/drawing/2014/main" id="{8E2EC605-8437-4BCC-B440-566452F2EF6D}"/>
              </a:ext>
            </a:extLst>
          </p:cNvPr>
          <p:cNvSpPr txBox="1"/>
          <p:nvPr/>
        </p:nvSpPr>
        <p:spPr>
          <a:xfrm>
            <a:off x="764498" y="2532008"/>
            <a:ext cx="3297835" cy="584775"/>
          </a:xfrm>
          <a:prstGeom prst="rect">
            <a:avLst/>
          </a:prstGeom>
          <a:noFill/>
        </p:spPr>
        <p:txBody>
          <a:bodyPr wrap="square" rtlCol="0">
            <a:spAutoFit/>
          </a:bodyPr>
          <a:lstStyle/>
          <a:p>
            <a:r>
              <a:rPr lang="en-US" sz="3200" dirty="0">
                <a:latin typeface="Adobe Caslon Pro" panose="0205050205050A020403" pitchFamily="18" charset="0"/>
              </a:rPr>
              <a:t>Crawling:-</a:t>
            </a:r>
          </a:p>
        </p:txBody>
      </p:sp>
      <p:sp>
        <p:nvSpPr>
          <p:cNvPr id="6" name="TextBox 5">
            <a:extLst>
              <a:ext uri="{FF2B5EF4-FFF2-40B4-BE49-F238E27FC236}">
                <a16:creationId xmlns:a16="http://schemas.microsoft.com/office/drawing/2014/main" id="{54EB8D88-DC3D-4C96-A55F-F35AE0D2BB73}"/>
              </a:ext>
            </a:extLst>
          </p:cNvPr>
          <p:cNvSpPr txBox="1"/>
          <p:nvPr/>
        </p:nvSpPr>
        <p:spPr>
          <a:xfrm>
            <a:off x="1593173" y="3116783"/>
            <a:ext cx="10051140" cy="3108543"/>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t>This is the first step in which a search engine uses to find out the webpages on the world wide web.</a:t>
            </a:r>
          </a:p>
          <a:p>
            <a:pPr marL="457200" indent="-457200">
              <a:buFont typeface="Courier New" panose="02070309020205020404" pitchFamily="49" charset="0"/>
              <a:buChar char="o"/>
            </a:pPr>
            <a:r>
              <a:rPr lang="en-US" sz="2800" dirty="0"/>
              <a:t>The web crawler is a program used by google to make an index.</a:t>
            </a:r>
          </a:p>
          <a:p>
            <a:pPr marL="457200" indent="-457200">
              <a:buFont typeface="Courier New" panose="02070309020205020404" pitchFamily="49" charset="0"/>
              <a:buChar char="o"/>
            </a:pPr>
            <a:r>
              <a:rPr lang="en-US" sz="2800" dirty="0"/>
              <a:t>The search engine have the web crawler or spider to visit a web page, read it, and follow the links to the web pages of the sites.</a:t>
            </a:r>
          </a:p>
          <a:p>
            <a:pPr marL="457200" indent="-457200">
              <a:buFont typeface="Courier New" panose="02070309020205020404" pitchFamily="49" charset="0"/>
              <a:buChar char="o"/>
            </a:pPr>
            <a:r>
              <a:rPr lang="en-US" sz="2800" dirty="0"/>
              <a:t>Each time the crawler visits a websites , It makes a copy of the page and adds its URL to the index.</a:t>
            </a:r>
            <a:endParaRPr lang="en-IN" sz="2800" dirty="0"/>
          </a:p>
        </p:txBody>
      </p:sp>
    </p:spTree>
    <p:extLst>
      <p:ext uri="{BB962C8B-B14F-4D97-AF65-F5344CB8AC3E}">
        <p14:creationId xmlns:p14="http://schemas.microsoft.com/office/powerpoint/2010/main" val="3069150247"/>
      </p:ext>
    </p:extLst>
  </p:cSld>
  <p:clrMapOvr>
    <a:masterClrMapping/>
  </p:clrMapOvr>
  <p:transition spd="slow" advTm="11451">
    <p:wheel spokes="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255</TotalTime>
  <Words>869</Words>
  <Application>Microsoft Office PowerPoint</Application>
  <PresentationFormat>Widescreen</PresentationFormat>
  <Paragraphs>95</Paragraphs>
  <Slides>16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Adobe Caslon Pro</vt:lpstr>
      <vt:lpstr>Adobe Caslon Pro Bold</vt:lpstr>
      <vt:lpstr>Adobe Devanagari</vt:lpstr>
      <vt:lpstr>Arial</vt:lpstr>
      <vt:lpstr>Calibri</vt:lpstr>
      <vt:lpstr>Copperplate Gothic Bold</vt:lpstr>
      <vt:lpstr>Courier New</vt:lpstr>
      <vt:lpstr>Times New Roman</vt:lpstr>
      <vt:lpstr>Trebuchet MS</vt:lpstr>
      <vt:lpstr>Tw Cen MT</vt:lpstr>
      <vt:lpstr>Verdana</vt:lpstr>
      <vt:lpstr>Wingdings</vt:lpstr>
      <vt:lpstr>Circuit</vt:lpstr>
      <vt:lpstr>PowerPoint Presentation</vt:lpstr>
      <vt:lpstr>PowerPoint Presentation</vt:lpstr>
      <vt:lpstr>PowerPoint Presentation</vt:lpstr>
      <vt:lpstr>Digital Marketing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dc:creator>
  <cp:lastModifiedBy>jenni</cp:lastModifiedBy>
  <cp:revision>39</cp:revision>
  <dcterms:created xsi:type="dcterms:W3CDTF">2021-05-08T07:22:03Z</dcterms:created>
  <dcterms:modified xsi:type="dcterms:W3CDTF">2021-05-31T13:59:42Z</dcterms:modified>
</cp:coreProperties>
</file>