
<file path=[Content_Types].xml><?xml version="1.0" encoding="utf-8"?>
<Types xmlns="http://schemas.openxmlformats.org/package/2006/content-types">
  <Default Extension="webp" ContentType="image/png"/>
  <Default Extension="rels" ContentType="application/vnd.openxmlformats-package.relationships+xml"/>
  <Default Extension="xml" ContentType="application/xml"/>
  <Default Extension="fntdata" ContentType="application/x-fontdata"/>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88" r:id="rId4"/>
    <p:sldId id="259" r:id="rId5"/>
    <p:sldId id="273" r:id="rId6"/>
    <p:sldId id="289" r:id="rId7"/>
    <p:sldId id="290" r:id="rId8"/>
    <p:sldId id="291" r:id="rId9"/>
    <p:sldId id="292" r:id="rId10"/>
    <p:sldId id="287" r:id="rId11"/>
  </p:sldIdLst>
  <p:sldSz cx="18288000" cy="10287000"/>
  <p:notesSz cx="6858000" cy="9144000"/>
  <p:embeddedFontLst>
    <p:embeddedFont>
      <p:font typeface="PMingLiU-ExtB" panose="02020500000000000000" pitchFamily="18" charset="-120"/>
      <p:regular r:id="rId13"/>
    </p:embeddedFont>
    <p:embeddedFont>
      <p:font typeface="Arial Rounded MT Bold" panose="020F0704030504030204" pitchFamily="34" charset="0"/>
      <p:regular r:id="rId14"/>
    </p:embeddedFont>
    <p:embeddedFont>
      <p:font typeface="Baskerville Old Face" panose="02020602080505020303" pitchFamily="18" charset="0"/>
      <p:regular r:id="rId15"/>
    </p:embeddedFont>
    <p:embeddedFont>
      <p:font typeface="Calibri" panose="020F0502020204030204" pitchFamily="34" charset="0"/>
      <p:regular r:id="rId16"/>
      <p:bold r:id="rId17"/>
      <p:italic r:id="rId18"/>
      <p:boldItalic r:id="rId19"/>
    </p:embeddedFont>
    <p:embeddedFont>
      <p:font typeface="Forum" panose="020B0604020202020204" charset="0"/>
      <p:regular r:id="rId20"/>
    </p:embeddedFont>
    <p:embeddedFont>
      <p:font typeface="Lucida Calligraphy" panose="03010101010101010101" pitchFamily="66" charset="0"/>
      <p:regular r:id="rId21"/>
    </p:embeddedFont>
    <p:embeddedFont>
      <p:font typeface="Stencil" panose="040409050D0802020404" pitchFamily="8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657D2-2731-4588-9EEA-73DE8B182372}">
  <a:tblStyle styleId="{729657D2-2731-4588-9EEA-73DE8B1823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802"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35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42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7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97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9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7" name="Google Shape;26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42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webp"/></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pm"/></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l="-14443" t="35000" r="-14443" b="16666"/>
          <a:stretch/>
        </p:blipFill>
        <p:spPr>
          <a:xfrm>
            <a:off x="-2667000" y="0"/>
            <a:ext cx="23622000" cy="10287000"/>
          </a:xfrm>
          <a:prstGeom prst="rect">
            <a:avLst/>
          </a:prstGeom>
          <a:noFill/>
          <a:ln>
            <a:noFill/>
          </a:ln>
        </p:spPr>
      </p:pic>
      <p:sp>
        <p:nvSpPr>
          <p:cNvPr id="267" name="Google Shape;267;p13"/>
          <p:cNvSpPr txBox="1"/>
          <p:nvPr/>
        </p:nvSpPr>
        <p:spPr>
          <a:xfrm>
            <a:off x="5571672" y="258127"/>
            <a:ext cx="8359786" cy="2258695"/>
          </a:xfrm>
          <a:prstGeom prst="rect">
            <a:avLst/>
          </a:prstGeom>
          <a:noFill/>
          <a:ln>
            <a:noFill/>
          </a:ln>
        </p:spPr>
        <p:txBody>
          <a:bodyPr spcFirstLastPara="1" wrap="square" lIns="0" tIns="0" rIns="0" bIns="0" anchor="t" anchorCtr="0">
            <a:spAutoFit/>
          </a:bodyPr>
          <a:lstStyle/>
          <a:p>
            <a:pPr marL="0" marR="0" lvl="0" indent="0" algn="l" rtl="0">
              <a:lnSpc>
                <a:spcPct val="133001"/>
              </a:lnSpc>
              <a:spcBef>
                <a:spcPts val="0"/>
              </a:spcBef>
              <a:spcAft>
                <a:spcPts val="0"/>
              </a:spcAft>
              <a:buNone/>
            </a:pPr>
            <a:r>
              <a:rPr lang="en-US" sz="11036" b="0" i="0" u="none" strike="noStrike" cap="none" dirty="0">
                <a:solidFill>
                  <a:srgbClr val="000000"/>
                </a:solidFill>
                <a:latin typeface="PMingLiU-ExtB" panose="02020500000000000000" pitchFamily="18" charset="-120"/>
                <a:ea typeface="PMingLiU-ExtB" panose="02020500000000000000" pitchFamily="18" charset="-120"/>
                <a:cs typeface="Forum"/>
                <a:sym typeface="Forum"/>
              </a:rPr>
              <a:t>Group Project</a:t>
            </a:r>
            <a:endParaRPr dirty="0">
              <a:latin typeface="PMingLiU-ExtB" panose="02020500000000000000" pitchFamily="18" charset="-120"/>
              <a:ea typeface="PMingLiU-ExtB" panose="02020500000000000000" pitchFamily="18" charset="-120"/>
            </a:endParaRPr>
          </a:p>
        </p:txBody>
      </p:sp>
      <p:grpSp>
        <p:nvGrpSpPr>
          <p:cNvPr id="273" name="Google Shape;273;p13"/>
          <p:cNvGrpSpPr/>
          <p:nvPr/>
        </p:nvGrpSpPr>
        <p:grpSpPr>
          <a:xfrm>
            <a:off x="664779" y="2381213"/>
            <a:ext cx="362040" cy="383253"/>
            <a:chOff x="0" y="-47625"/>
            <a:chExt cx="812800" cy="860425"/>
          </a:xfrm>
        </p:grpSpPr>
        <p:sp>
          <p:nvSpPr>
            <p:cNvPr id="274" name="Google Shape;2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5" name="Google Shape;27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3"/>
          <p:cNvGrpSpPr/>
          <p:nvPr/>
        </p:nvGrpSpPr>
        <p:grpSpPr>
          <a:xfrm>
            <a:off x="1428003" y="2381213"/>
            <a:ext cx="362040" cy="383253"/>
            <a:chOff x="0" y="-47625"/>
            <a:chExt cx="812800" cy="860425"/>
          </a:xfrm>
        </p:grpSpPr>
        <p:sp>
          <p:nvSpPr>
            <p:cNvPr id="277" name="Google Shape;27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78" name="Google Shape;27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3"/>
          <p:cNvGrpSpPr/>
          <p:nvPr/>
        </p:nvGrpSpPr>
        <p:grpSpPr>
          <a:xfrm>
            <a:off x="2191227" y="2381213"/>
            <a:ext cx="362040" cy="383253"/>
            <a:chOff x="0" y="-47625"/>
            <a:chExt cx="812800" cy="860425"/>
          </a:xfrm>
        </p:grpSpPr>
        <p:sp>
          <p:nvSpPr>
            <p:cNvPr id="280" name="Google Shape;28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1" name="Google Shape;28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 name="Google Shape;288;p14">
            <a:extLst>
              <a:ext uri="{FF2B5EF4-FFF2-40B4-BE49-F238E27FC236}">
                <a16:creationId xmlns:a16="http://schemas.microsoft.com/office/drawing/2014/main" id="{D66C2CC0-026B-4BE7-BA27-94DF98368A99}"/>
              </a:ext>
            </a:extLst>
          </p:cNvPr>
          <p:cNvGrpSpPr/>
          <p:nvPr/>
        </p:nvGrpSpPr>
        <p:grpSpPr>
          <a:xfrm>
            <a:off x="10276114" y="4916579"/>
            <a:ext cx="6649357" cy="4265696"/>
            <a:chOff x="-81702" y="-47625"/>
            <a:chExt cx="2201754" cy="1251597"/>
          </a:xfrm>
        </p:grpSpPr>
        <p:sp>
          <p:nvSpPr>
            <p:cNvPr id="17" name="Google Shape;289;p14">
              <a:extLst>
                <a:ext uri="{FF2B5EF4-FFF2-40B4-BE49-F238E27FC236}">
                  <a16:creationId xmlns:a16="http://schemas.microsoft.com/office/drawing/2014/main" id="{A9052CCA-118C-4C5D-88EE-DA4E77BC57C7}"/>
                </a:ext>
              </a:extLst>
            </p:cNvPr>
            <p:cNvSpPr/>
            <p:nvPr/>
          </p:nvSpPr>
          <p:spPr>
            <a:xfrm>
              <a:off x="-81702" y="-13634"/>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sp>
        <p:sp>
          <p:nvSpPr>
            <p:cNvPr id="18" name="Google Shape;290;p14">
              <a:extLst>
                <a:ext uri="{FF2B5EF4-FFF2-40B4-BE49-F238E27FC236}">
                  <a16:creationId xmlns:a16="http://schemas.microsoft.com/office/drawing/2014/main" id="{5E7856E3-7696-4C4C-BC28-5EFB80C11306}"/>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 name="Google Shape;267;p13">
            <a:extLst>
              <a:ext uri="{FF2B5EF4-FFF2-40B4-BE49-F238E27FC236}">
                <a16:creationId xmlns:a16="http://schemas.microsoft.com/office/drawing/2014/main" id="{779386FC-2B72-40A7-8E67-DFCC7B6BF351}"/>
              </a:ext>
            </a:extLst>
          </p:cNvPr>
          <p:cNvSpPr txBox="1"/>
          <p:nvPr/>
        </p:nvSpPr>
        <p:spPr>
          <a:xfrm>
            <a:off x="4731658" y="2583446"/>
            <a:ext cx="10247085" cy="2210477"/>
          </a:xfrm>
          <a:prstGeom prst="rect">
            <a:avLst/>
          </a:prstGeom>
          <a:noFill/>
          <a:ln>
            <a:noFill/>
          </a:ln>
        </p:spPr>
        <p:txBody>
          <a:bodyPr spcFirstLastPara="1" wrap="square" lIns="0" tIns="0" rIns="0" bIns="0" anchor="t" anchorCtr="0">
            <a:spAutoFit/>
          </a:bodyPr>
          <a:lstStyle/>
          <a:p>
            <a:pPr marL="0" marR="0" lvl="0" indent="0" algn="ctr" rtl="0">
              <a:lnSpc>
                <a:spcPct val="133001"/>
              </a:lnSpc>
              <a:spcBef>
                <a:spcPts val="0"/>
              </a:spcBef>
              <a:spcAft>
                <a:spcPts val="0"/>
              </a:spcAft>
              <a:buNone/>
            </a:pPr>
            <a:r>
              <a:rPr lang="en-US" sz="5400" dirty="0">
                <a:latin typeface="Lucida Calligraphy" panose="03010101010101010101" pitchFamily="66" charset="0"/>
                <a:sym typeface="Forum"/>
              </a:rPr>
              <a:t>Environmental Monitoring using IoT</a:t>
            </a:r>
            <a:endParaRPr sz="700" dirty="0">
              <a:latin typeface="Lucida Calligraphy" panose="03010101010101010101" pitchFamily="66" charset="0"/>
            </a:endParaRPr>
          </a:p>
        </p:txBody>
      </p:sp>
      <p:sp>
        <p:nvSpPr>
          <p:cNvPr id="23" name="Google Shape;267;p13">
            <a:extLst>
              <a:ext uri="{FF2B5EF4-FFF2-40B4-BE49-F238E27FC236}">
                <a16:creationId xmlns:a16="http://schemas.microsoft.com/office/drawing/2014/main" id="{75AE991B-42F6-4CF7-B9AC-F6AB42C58621}"/>
              </a:ext>
            </a:extLst>
          </p:cNvPr>
          <p:cNvSpPr txBox="1"/>
          <p:nvPr/>
        </p:nvSpPr>
        <p:spPr>
          <a:xfrm>
            <a:off x="10276114" y="4907695"/>
            <a:ext cx="4136571" cy="900568"/>
          </a:xfrm>
          <a:prstGeom prst="rect">
            <a:avLst/>
          </a:prstGeom>
          <a:noFill/>
          <a:ln>
            <a:noFill/>
          </a:ln>
        </p:spPr>
        <p:txBody>
          <a:bodyPr spcFirstLastPara="1" wrap="square" lIns="0" tIns="0" rIns="0" bIns="0" anchor="t" anchorCtr="0">
            <a:spAutoFit/>
          </a:bodyPr>
          <a:lstStyle/>
          <a:p>
            <a:pPr marL="0" marR="0" lvl="0" indent="0" algn="ctr" rtl="0">
              <a:lnSpc>
                <a:spcPct val="133001"/>
              </a:lnSpc>
              <a:spcBef>
                <a:spcPts val="0"/>
              </a:spcBef>
              <a:spcAft>
                <a:spcPts val="0"/>
              </a:spcAft>
              <a:buNone/>
            </a:pPr>
            <a:r>
              <a:rPr lang="en-US" sz="4400" dirty="0">
                <a:latin typeface="Forum"/>
                <a:sym typeface="Forum"/>
              </a:rPr>
              <a:t>Group Members:</a:t>
            </a:r>
          </a:p>
        </p:txBody>
      </p:sp>
      <p:sp>
        <p:nvSpPr>
          <p:cNvPr id="25" name="Google Shape;440;p15">
            <a:extLst>
              <a:ext uri="{FF2B5EF4-FFF2-40B4-BE49-F238E27FC236}">
                <a16:creationId xmlns:a16="http://schemas.microsoft.com/office/drawing/2014/main" id="{F13D963D-697B-42CC-B22A-50895AE2355B}"/>
              </a:ext>
            </a:extLst>
          </p:cNvPr>
          <p:cNvSpPr txBox="1"/>
          <p:nvPr/>
        </p:nvSpPr>
        <p:spPr>
          <a:xfrm>
            <a:off x="12344399" y="5922035"/>
            <a:ext cx="4542664" cy="3102388"/>
          </a:xfrm>
          <a:prstGeom prst="rect">
            <a:avLst/>
          </a:prstGeom>
          <a:noFill/>
          <a:ln>
            <a:noFill/>
          </a:ln>
        </p:spPr>
        <p:txBody>
          <a:bodyPr spcFirstLastPara="1" wrap="square" lIns="0" tIns="0" rIns="0" bIns="0" anchor="t" anchorCtr="0">
            <a:spAutoFit/>
          </a:bodyPr>
          <a:lstStyle/>
          <a:p>
            <a:pPr marL="269875" marR="0" lvl="1" algn="l" rtl="0">
              <a:lnSpc>
                <a:spcPct val="140016"/>
              </a:lnSpc>
              <a:spcBef>
                <a:spcPts val="0"/>
              </a:spcBef>
              <a:spcAft>
                <a:spcPts val="0"/>
              </a:spcAft>
              <a:buClr>
                <a:srgbClr val="000000"/>
              </a:buClr>
              <a:buSzPts val="2499"/>
            </a:pPr>
            <a:r>
              <a:rPr lang="en-US" sz="3600" dirty="0">
                <a:latin typeface="Baskerville Old Face" panose="02020602080505020303" pitchFamily="18" charset="0"/>
              </a:rPr>
              <a:t>Brintha Shree. S. S</a:t>
            </a:r>
          </a:p>
          <a:p>
            <a:pPr marL="269875" marR="0" lvl="1" algn="l" rtl="0">
              <a:lnSpc>
                <a:spcPct val="140016"/>
              </a:lnSpc>
              <a:spcBef>
                <a:spcPts val="0"/>
              </a:spcBef>
              <a:spcAft>
                <a:spcPts val="0"/>
              </a:spcAft>
              <a:buClr>
                <a:srgbClr val="000000"/>
              </a:buClr>
              <a:buSzPts val="2499"/>
            </a:pPr>
            <a:r>
              <a:rPr lang="en-US" sz="3600" dirty="0">
                <a:latin typeface="Baskerville Old Face" panose="02020602080505020303" pitchFamily="18" charset="0"/>
              </a:rPr>
              <a:t>Kalpana Chawla. M </a:t>
            </a:r>
          </a:p>
          <a:p>
            <a:pPr marL="269875" marR="0" lvl="1" algn="l" rtl="0">
              <a:lnSpc>
                <a:spcPct val="140016"/>
              </a:lnSpc>
              <a:spcBef>
                <a:spcPts val="0"/>
              </a:spcBef>
              <a:spcAft>
                <a:spcPts val="0"/>
              </a:spcAft>
              <a:buClr>
                <a:srgbClr val="000000"/>
              </a:buClr>
              <a:buSzPts val="2499"/>
            </a:pPr>
            <a:r>
              <a:rPr lang="en-US" sz="3600" dirty="0" err="1">
                <a:latin typeface="Baskerville Old Face" panose="02020602080505020303" pitchFamily="18" charset="0"/>
              </a:rPr>
              <a:t>Kavipriya</a:t>
            </a:r>
            <a:r>
              <a:rPr lang="en-US" sz="3600" dirty="0">
                <a:latin typeface="Baskerville Old Face" panose="02020602080505020303" pitchFamily="18" charset="0"/>
              </a:rPr>
              <a:t>. P</a:t>
            </a:r>
          </a:p>
          <a:p>
            <a:pPr marL="269875" marR="0" lvl="1" algn="l" rtl="0">
              <a:lnSpc>
                <a:spcPct val="140016"/>
              </a:lnSpc>
              <a:spcBef>
                <a:spcPts val="0"/>
              </a:spcBef>
              <a:spcAft>
                <a:spcPts val="0"/>
              </a:spcAft>
              <a:buClr>
                <a:srgbClr val="000000"/>
              </a:buClr>
              <a:buSzPts val="2499"/>
            </a:pPr>
            <a:r>
              <a:rPr lang="en-US" sz="3600" dirty="0" err="1">
                <a:latin typeface="Baskerville Old Face" panose="02020602080505020303" pitchFamily="18" charset="0"/>
              </a:rPr>
              <a:t>Yogalakshmi</a:t>
            </a:r>
            <a:r>
              <a:rPr lang="en-US" sz="3600" dirty="0">
                <a:latin typeface="Baskerville Old Face" panose="02020602080505020303" pitchFamily="18" charset="0"/>
              </a:rPr>
              <a:t>. S</a:t>
            </a:r>
            <a:endParaRPr sz="3600" dirty="0">
              <a:latin typeface="Baskerville Old Face" panose="0202060208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0" y="-14287"/>
            <a:ext cx="18288000" cy="10287000"/>
          </a:xfrm>
          <a:prstGeom prst="rect">
            <a:avLst/>
          </a:prstGeom>
          <a:noFill/>
          <a:ln>
            <a:noFill/>
          </a:ln>
        </p:spPr>
      </p:pic>
      <p:grpSp>
        <p:nvGrpSpPr>
          <p:cNvPr id="2691" name="Google Shape;2691;p30"/>
          <p:cNvGrpSpPr/>
          <p:nvPr/>
        </p:nvGrpSpPr>
        <p:grpSpPr>
          <a:xfrm>
            <a:off x="4645657" y="3168473"/>
            <a:ext cx="9163713" cy="4295217"/>
            <a:chOff x="0" y="-47625"/>
            <a:chExt cx="2050298" cy="961016"/>
          </a:xfrm>
        </p:grpSpPr>
        <p:sp>
          <p:nvSpPr>
            <p:cNvPr id="2692" name="Google Shape;2692;p30"/>
            <p:cNvSpPr/>
            <p:nvPr/>
          </p:nvSpPr>
          <p:spPr>
            <a:xfrm>
              <a:off x="0" y="0"/>
              <a:ext cx="2050298" cy="913391"/>
            </a:xfrm>
            <a:custGeom>
              <a:avLst/>
              <a:gdLst/>
              <a:ahLst/>
              <a:cxnLst/>
              <a:rect l="l" t="t" r="r" b="b"/>
              <a:pathLst>
                <a:path w="2050298" h="913391" extrusionOk="0">
                  <a:moveTo>
                    <a:pt x="0" y="0"/>
                  </a:moveTo>
                  <a:lnTo>
                    <a:pt x="2050298" y="0"/>
                  </a:lnTo>
                  <a:lnTo>
                    <a:pt x="2050298" y="913391"/>
                  </a:lnTo>
                  <a:lnTo>
                    <a:pt x="0" y="913391"/>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sp>
        <p:sp>
          <p:nvSpPr>
            <p:cNvPr id="2693" name="Google Shape;2693;p30"/>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2694" name="Google Shape;2694;p30"/>
          <p:cNvSpPr txBox="1"/>
          <p:nvPr/>
        </p:nvSpPr>
        <p:spPr>
          <a:xfrm>
            <a:off x="5710216" y="4612885"/>
            <a:ext cx="8099154" cy="1619250"/>
          </a:xfrm>
          <a:prstGeom prst="rect">
            <a:avLst/>
          </a:prstGeom>
          <a:noFill/>
          <a:ln>
            <a:noFill/>
          </a:ln>
        </p:spPr>
        <p:txBody>
          <a:bodyPr spcFirstLastPara="1" wrap="square" lIns="0" tIns="0" rIns="0" bIns="0" anchor="t" anchorCtr="0">
            <a:spAutoFit/>
          </a:bodyPr>
          <a:lstStyle/>
          <a:p>
            <a:pPr marL="0" marR="0" lvl="0" indent="0" algn="l" rtl="0">
              <a:lnSpc>
                <a:spcPct val="120001"/>
              </a:lnSpc>
              <a:spcBef>
                <a:spcPts val="0"/>
              </a:spcBef>
              <a:spcAft>
                <a:spcPts val="0"/>
              </a:spcAft>
              <a:buNone/>
            </a:pPr>
            <a:r>
              <a:rPr lang="en-US" sz="10594" dirty="0">
                <a:solidFill>
                  <a:srgbClr val="000000"/>
                </a:solidFill>
                <a:latin typeface="Forum"/>
                <a:ea typeface="Forum"/>
                <a:cs typeface="Forum"/>
                <a:sym typeface="Forum"/>
              </a:rPr>
              <a:t>THANK YOU!</a:t>
            </a:r>
            <a:endParaRPr dirty="0"/>
          </a:p>
        </p:txBody>
      </p:sp>
      <p:grpSp>
        <p:nvGrpSpPr>
          <p:cNvPr id="2878" name="Google Shape;2878;p30"/>
          <p:cNvGrpSpPr/>
          <p:nvPr/>
        </p:nvGrpSpPr>
        <p:grpSpPr>
          <a:xfrm>
            <a:off x="5348131" y="4163298"/>
            <a:ext cx="971829" cy="197224"/>
            <a:chOff x="0" y="-14555"/>
            <a:chExt cx="1295772" cy="262966"/>
          </a:xfrm>
        </p:grpSpPr>
        <p:grpSp>
          <p:nvGrpSpPr>
            <p:cNvPr id="2879" name="Google Shape;2879;p30"/>
            <p:cNvGrpSpPr/>
            <p:nvPr/>
          </p:nvGrpSpPr>
          <p:grpSpPr>
            <a:xfrm>
              <a:off x="0" y="-14555"/>
              <a:ext cx="248411" cy="262966"/>
              <a:chOff x="0" y="-47625"/>
              <a:chExt cx="812800" cy="860425"/>
            </a:xfrm>
          </p:grpSpPr>
          <p:sp>
            <p:nvSpPr>
              <p:cNvPr id="2880" name="Google Shape;2880;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1" name="Google Shape;2881;p30"/>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882" name="Google Shape;2882;p30"/>
            <p:cNvGrpSpPr/>
            <p:nvPr/>
          </p:nvGrpSpPr>
          <p:grpSpPr>
            <a:xfrm>
              <a:off x="523681" y="-14555"/>
              <a:ext cx="248411" cy="262966"/>
              <a:chOff x="0" y="-47625"/>
              <a:chExt cx="812800" cy="860425"/>
            </a:xfrm>
          </p:grpSpPr>
          <p:sp>
            <p:nvSpPr>
              <p:cNvPr id="2883" name="Google Shape;2883;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4" name="Google Shape;2884;p30"/>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885" name="Google Shape;2885;p30"/>
            <p:cNvGrpSpPr/>
            <p:nvPr/>
          </p:nvGrpSpPr>
          <p:grpSpPr>
            <a:xfrm>
              <a:off x="1047361" y="-14555"/>
              <a:ext cx="248411" cy="262966"/>
              <a:chOff x="0" y="-47625"/>
              <a:chExt cx="812800" cy="860425"/>
            </a:xfrm>
          </p:grpSpPr>
          <p:sp>
            <p:nvSpPr>
              <p:cNvPr id="2886" name="Google Shape;2886;p30"/>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sp>
          <p:sp>
            <p:nvSpPr>
              <p:cNvPr id="2887" name="Google Shape;2887;p30"/>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5116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15"/>
          <p:cNvPicPr preferRelativeResize="0"/>
          <p:nvPr/>
        </p:nvPicPr>
        <p:blipFill rotWithShape="1">
          <a:blip r:embed="rId3">
            <a:alphaModFix/>
          </a:blip>
          <a:srcRect t="7812" b="7811"/>
          <a:stretch/>
        </p:blipFill>
        <p:spPr>
          <a:xfrm>
            <a:off x="0" y="0"/>
            <a:ext cx="18288000" cy="10287000"/>
          </a:xfrm>
          <a:prstGeom prst="rect">
            <a:avLst/>
          </a:prstGeom>
          <a:noFill/>
          <a:ln>
            <a:noFill/>
          </a:ln>
        </p:spPr>
      </p:pic>
      <p:sp>
        <p:nvSpPr>
          <p:cNvPr id="438" name="Google Shape;438;p15"/>
          <p:cNvSpPr txBox="1"/>
          <p:nvPr/>
        </p:nvSpPr>
        <p:spPr>
          <a:xfrm>
            <a:off x="4450881" y="1372665"/>
            <a:ext cx="9386237"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dirty="0">
                <a:solidFill>
                  <a:srgbClr val="000000"/>
                </a:solidFill>
                <a:latin typeface="Forum"/>
                <a:ea typeface="Forum"/>
                <a:cs typeface="Forum"/>
                <a:sym typeface="Forum"/>
              </a:rPr>
              <a:t>Introduction</a:t>
            </a:r>
            <a:endParaRPr dirty="0"/>
          </a:p>
        </p:txBody>
      </p:sp>
      <p:sp>
        <p:nvSpPr>
          <p:cNvPr id="3" name="Rectangle 2">
            <a:extLst>
              <a:ext uri="{FF2B5EF4-FFF2-40B4-BE49-F238E27FC236}">
                <a16:creationId xmlns:a16="http://schemas.microsoft.com/office/drawing/2014/main" id="{6D16F319-B96F-4A71-8C88-82884DA8C3FD}"/>
              </a:ext>
            </a:extLst>
          </p:cNvPr>
          <p:cNvSpPr/>
          <p:nvPr/>
        </p:nvSpPr>
        <p:spPr>
          <a:xfrm>
            <a:off x="1628775" y="3459718"/>
            <a:ext cx="15330488" cy="3477875"/>
          </a:xfrm>
          <a:prstGeom prst="rect">
            <a:avLst/>
          </a:prstGeom>
        </p:spPr>
        <p:txBody>
          <a:bodyPr wrap="square">
            <a:spAutoFit/>
          </a:bodyPr>
          <a:lstStyle/>
          <a:p>
            <a:pPr algn="ctr"/>
            <a:r>
              <a:rPr lang="en-US" sz="4400" dirty="0">
                <a:solidFill>
                  <a:schemeClr val="bg2">
                    <a:lumMod val="75000"/>
                  </a:schemeClr>
                </a:solidFill>
                <a:latin typeface="+mn-lt"/>
              </a:rPr>
              <a:t>IoT stands for "Internet of Things." It refers to the network of physical objects or "things" embedded with sensors, software, and other technologies that enable them to connect and exchange data with other devices and systems over the internet or other communication networks.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15"/>
          <p:cNvPicPr preferRelativeResize="0"/>
          <p:nvPr/>
        </p:nvPicPr>
        <p:blipFill rotWithShape="1">
          <a:blip r:embed="rId3">
            <a:alphaModFix/>
          </a:blip>
          <a:srcRect t="7812" b="7811"/>
          <a:stretch/>
        </p:blipFill>
        <p:spPr>
          <a:xfrm>
            <a:off x="0" y="-28576"/>
            <a:ext cx="18288000" cy="10287000"/>
          </a:xfrm>
          <a:prstGeom prst="rect">
            <a:avLst/>
          </a:prstGeom>
          <a:noFill/>
          <a:ln>
            <a:noFill/>
          </a:ln>
        </p:spPr>
      </p:pic>
      <p:sp>
        <p:nvSpPr>
          <p:cNvPr id="2" name="Title 1">
            <a:extLst>
              <a:ext uri="{FF2B5EF4-FFF2-40B4-BE49-F238E27FC236}">
                <a16:creationId xmlns:a16="http://schemas.microsoft.com/office/drawing/2014/main" id="{18524DBB-203A-42A8-A6F6-AA56331BD38F}"/>
              </a:ext>
            </a:extLst>
          </p:cNvPr>
          <p:cNvSpPr>
            <a:spLocks noGrp="1"/>
          </p:cNvSpPr>
          <p:nvPr>
            <p:ph type="title"/>
          </p:nvPr>
        </p:nvSpPr>
        <p:spPr>
          <a:xfrm>
            <a:off x="642938" y="346076"/>
            <a:ext cx="4114800" cy="1143000"/>
          </a:xfrm>
        </p:spPr>
        <p:txBody>
          <a:bodyPr>
            <a:normAutofit/>
          </a:bodyPr>
          <a:lstStyle/>
          <a:p>
            <a:r>
              <a:rPr lang="en-IN" dirty="0">
                <a:latin typeface="Stencil" panose="040409050D0802020404" pitchFamily="82" charset="0"/>
              </a:rPr>
              <a:t>OBJECTIVES</a:t>
            </a:r>
            <a:endParaRPr lang="en-US" dirty="0">
              <a:latin typeface="Stencil" panose="040409050D0802020404" pitchFamily="82" charset="0"/>
            </a:endParaRPr>
          </a:p>
        </p:txBody>
      </p:sp>
      <p:sp>
        <p:nvSpPr>
          <p:cNvPr id="4" name="Text Placeholder 3">
            <a:extLst>
              <a:ext uri="{FF2B5EF4-FFF2-40B4-BE49-F238E27FC236}">
                <a16:creationId xmlns:a16="http://schemas.microsoft.com/office/drawing/2014/main" id="{D202FB3E-5C1E-4727-9F89-EBDD380BCE36}"/>
              </a:ext>
            </a:extLst>
          </p:cNvPr>
          <p:cNvSpPr>
            <a:spLocks noGrp="1"/>
          </p:cNvSpPr>
          <p:nvPr>
            <p:ph type="body" idx="1"/>
          </p:nvPr>
        </p:nvSpPr>
        <p:spPr>
          <a:xfrm>
            <a:off x="2114550" y="1600200"/>
            <a:ext cx="14716124" cy="6643688"/>
          </a:xfrm>
        </p:spPr>
        <p:txBody>
          <a:bodyPr>
            <a:normAutofit lnSpcReduction="10000"/>
          </a:bodyPr>
          <a:lstStyle/>
          <a:p>
            <a:pPr>
              <a:lnSpc>
                <a:spcPct val="150000"/>
              </a:lnSpc>
              <a:buFont typeface="Wingdings" panose="05000000000000000000" pitchFamily="2" charset="2"/>
              <a:buChar char="Ø"/>
            </a:pPr>
            <a:r>
              <a:rPr lang="en-US" dirty="0">
                <a:latin typeface="Baskerville Old Face" panose="02020602080505020303" pitchFamily="18" charset="0"/>
              </a:rPr>
              <a:t>Enhance Visitor Safety and Security</a:t>
            </a:r>
          </a:p>
          <a:p>
            <a:pPr>
              <a:lnSpc>
                <a:spcPct val="150000"/>
              </a:lnSpc>
              <a:buFont typeface="Wingdings" panose="05000000000000000000" pitchFamily="2" charset="2"/>
              <a:buChar char="Ø"/>
            </a:pPr>
            <a:r>
              <a:rPr lang="en-US" dirty="0">
                <a:latin typeface="Baskerville Old Face" panose="02020602080505020303" pitchFamily="18" charset="0"/>
              </a:rPr>
              <a:t>Enhance visitor engagement </a:t>
            </a:r>
          </a:p>
          <a:p>
            <a:pPr>
              <a:lnSpc>
                <a:spcPct val="150000"/>
              </a:lnSpc>
              <a:buFont typeface="Wingdings" panose="05000000000000000000" pitchFamily="2" charset="2"/>
              <a:buChar char="Ø"/>
            </a:pPr>
            <a:r>
              <a:rPr lang="en-US" dirty="0">
                <a:latin typeface="Baskerville Old Face" panose="02020602080505020303" pitchFamily="18" charset="0"/>
              </a:rPr>
              <a:t>Visitor Satisfaction and Feedback</a:t>
            </a:r>
          </a:p>
          <a:p>
            <a:pPr>
              <a:lnSpc>
                <a:spcPct val="150000"/>
              </a:lnSpc>
              <a:buFont typeface="Wingdings" panose="05000000000000000000" pitchFamily="2" charset="2"/>
              <a:buChar char="Ø"/>
            </a:pPr>
            <a:r>
              <a:rPr lang="en-US" dirty="0">
                <a:latin typeface="Baskerville Old Face" panose="02020602080505020303" pitchFamily="18" charset="0"/>
              </a:rPr>
              <a:t>Consolidated Park Operations</a:t>
            </a:r>
          </a:p>
          <a:p>
            <a:pPr>
              <a:lnSpc>
                <a:spcPct val="150000"/>
              </a:lnSpc>
              <a:buFont typeface="Wingdings" panose="05000000000000000000" pitchFamily="2" charset="2"/>
              <a:buChar char="Ø"/>
            </a:pPr>
            <a:r>
              <a:rPr lang="en-US" dirty="0">
                <a:latin typeface="Baskerville Old Face" panose="02020602080505020303" pitchFamily="18" charset="0"/>
              </a:rPr>
              <a:t>Promote sustainability by monitoring and reducing the park's environmental footprint, such as reducing water usage, waste generation, and carbon emissions.</a:t>
            </a:r>
          </a:p>
          <a:p>
            <a:pPr>
              <a:lnSpc>
                <a:spcPct val="150000"/>
              </a:lnSpc>
              <a:buFont typeface="Wingdings" panose="05000000000000000000" pitchFamily="2" charset="2"/>
              <a:buChar char="Ø"/>
            </a:pPr>
            <a:r>
              <a:rPr lang="en-US" dirty="0">
                <a:latin typeface="Baskerville Old Face" panose="02020602080505020303" pitchFamily="18" charset="0"/>
              </a:rPr>
              <a:t>Data-Driven Decision-Making</a:t>
            </a:r>
          </a:p>
          <a:p>
            <a:pPr>
              <a:lnSpc>
                <a:spcPct val="150000"/>
              </a:lnSpc>
              <a:buFont typeface="Wingdings" panose="05000000000000000000" pitchFamily="2" charset="2"/>
              <a:buChar char="Ø"/>
            </a:pPr>
            <a:r>
              <a:rPr lang="en-US" dirty="0">
                <a:latin typeface="Baskerville Old Face" panose="02020602080505020303" pitchFamily="18" charset="0"/>
              </a:rPr>
              <a:t>Emergency Response Planning</a:t>
            </a:r>
          </a:p>
          <a:p>
            <a:pPr>
              <a:lnSpc>
                <a:spcPct val="150000"/>
              </a:lnSpc>
              <a:buFont typeface="Wingdings" panose="05000000000000000000" pitchFamily="2" charset="2"/>
              <a:buChar char="Ø"/>
            </a:pPr>
            <a:r>
              <a:rPr lang="en-US" dirty="0">
                <a:latin typeface="Baskerville Old Face" panose="02020602080505020303" pitchFamily="18" charset="0"/>
              </a:rPr>
              <a:t>Maintenance and Repairs</a:t>
            </a:r>
          </a:p>
        </p:txBody>
      </p:sp>
    </p:spTree>
    <p:extLst>
      <p:ext uri="{BB962C8B-B14F-4D97-AF65-F5344CB8AC3E}">
        <p14:creationId xmlns:p14="http://schemas.microsoft.com/office/powerpoint/2010/main" val="147749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16"/>
          <p:cNvPicPr preferRelativeResize="0"/>
          <p:nvPr/>
        </p:nvPicPr>
        <p:blipFill rotWithShape="1">
          <a:blip r:embed="rId3">
            <a:alphaModFix/>
          </a:blip>
          <a:srcRect l="-24999" t="22472" r="-24998" b="21276"/>
          <a:stretch/>
        </p:blipFill>
        <p:spPr>
          <a:xfrm>
            <a:off x="-4572000" y="12214"/>
            <a:ext cx="27432000" cy="10287000"/>
          </a:xfrm>
          <a:prstGeom prst="rect">
            <a:avLst/>
          </a:prstGeom>
          <a:noFill/>
          <a:ln>
            <a:noFill/>
          </a:ln>
        </p:spPr>
      </p:pic>
      <p:sp>
        <p:nvSpPr>
          <p:cNvPr id="492" name="Google Shape;492;p16"/>
          <p:cNvSpPr txBox="1"/>
          <p:nvPr/>
        </p:nvSpPr>
        <p:spPr>
          <a:xfrm>
            <a:off x="780232" y="1003736"/>
            <a:ext cx="17054203" cy="120032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500" dirty="0">
                <a:solidFill>
                  <a:srgbClr val="000000"/>
                </a:solidFill>
                <a:latin typeface="Forum"/>
                <a:ea typeface="Forum"/>
                <a:cs typeface="Forum"/>
                <a:sym typeface="Forum"/>
              </a:rPr>
              <a:t>IoT in Environmental Monitoring </a:t>
            </a:r>
            <a:endParaRPr dirty="0"/>
          </a:p>
        </p:txBody>
      </p:sp>
      <p:grpSp>
        <p:nvGrpSpPr>
          <p:cNvPr id="502" name="Google Shape;502;p16"/>
          <p:cNvGrpSpPr/>
          <p:nvPr/>
        </p:nvGrpSpPr>
        <p:grpSpPr>
          <a:xfrm>
            <a:off x="16357366" y="8489794"/>
            <a:ext cx="1930634" cy="1797206"/>
            <a:chOff x="0" y="-9092"/>
            <a:chExt cx="2574179" cy="2396275"/>
          </a:xfrm>
        </p:grpSpPr>
        <p:grpSp>
          <p:nvGrpSpPr>
            <p:cNvPr id="503" name="Google Shape;503;p16"/>
            <p:cNvGrpSpPr/>
            <p:nvPr/>
          </p:nvGrpSpPr>
          <p:grpSpPr>
            <a:xfrm>
              <a:off x="0" y="-9092"/>
              <a:ext cx="155167" cy="164259"/>
              <a:chOff x="0" y="-47625"/>
              <a:chExt cx="812800" cy="860425"/>
            </a:xfrm>
          </p:grpSpPr>
          <p:sp>
            <p:nvSpPr>
              <p:cNvPr id="504" name="Google Shape;50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5" name="Google Shape;50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06" name="Google Shape;506;p16"/>
            <p:cNvGrpSpPr/>
            <p:nvPr/>
          </p:nvGrpSpPr>
          <p:grpSpPr>
            <a:xfrm>
              <a:off x="0" y="438505"/>
              <a:ext cx="155167" cy="164259"/>
              <a:chOff x="0" y="-47625"/>
              <a:chExt cx="812800" cy="860425"/>
            </a:xfrm>
          </p:grpSpPr>
          <p:sp>
            <p:nvSpPr>
              <p:cNvPr id="507" name="Google Shape;50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08" name="Google Shape;50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09" name="Google Shape;509;p16"/>
            <p:cNvGrpSpPr/>
            <p:nvPr/>
          </p:nvGrpSpPr>
          <p:grpSpPr>
            <a:xfrm>
              <a:off x="604753" y="-9092"/>
              <a:ext cx="155167" cy="164259"/>
              <a:chOff x="0" y="-47625"/>
              <a:chExt cx="812800" cy="860425"/>
            </a:xfrm>
          </p:grpSpPr>
          <p:sp>
            <p:nvSpPr>
              <p:cNvPr id="510" name="Google Shape;51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1" name="Google Shape;51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2" name="Google Shape;512;p16"/>
            <p:cNvGrpSpPr/>
            <p:nvPr/>
          </p:nvGrpSpPr>
          <p:grpSpPr>
            <a:xfrm>
              <a:off x="604753" y="438505"/>
              <a:ext cx="155167" cy="164259"/>
              <a:chOff x="0" y="-47625"/>
              <a:chExt cx="812800" cy="860425"/>
            </a:xfrm>
          </p:grpSpPr>
          <p:sp>
            <p:nvSpPr>
              <p:cNvPr id="513" name="Google Shape;51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4" name="Google Shape;51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5" name="Google Shape;515;p16"/>
            <p:cNvGrpSpPr/>
            <p:nvPr/>
          </p:nvGrpSpPr>
          <p:grpSpPr>
            <a:xfrm>
              <a:off x="1209506" y="-9092"/>
              <a:ext cx="155167" cy="164259"/>
              <a:chOff x="0" y="-47625"/>
              <a:chExt cx="812800" cy="860425"/>
            </a:xfrm>
          </p:grpSpPr>
          <p:sp>
            <p:nvSpPr>
              <p:cNvPr id="516" name="Google Shape;51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17" name="Google Shape;51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8" name="Google Shape;518;p16"/>
            <p:cNvGrpSpPr/>
            <p:nvPr/>
          </p:nvGrpSpPr>
          <p:grpSpPr>
            <a:xfrm>
              <a:off x="1209506" y="438505"/>
              <a:ext cx="155167" cy="164259"/>
              <a:chOff x="0" y="-47625"/>
              <a:chExt cx="812800" cy="860425"/>
            </a:xfrm>
          </p:grpSpPr>
          <p:sp>
            <p:nvSpPr>
              <p:cNvPr id="519" name="Google Shape;51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0" name="Google Shape;52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1" name="Google Shape;521;p16"/>
            <p:cNvGrpSpPr/>
            <p:nvPr/>
          </p:nvGrpSpPr>
          <p:grpSpPr>
            <a:xfrm>
              <a:off x="1814259" y="-9092"/>
              <a:ext cx="155167" cy="164259"/>
              <a:chOff x="0" y="-47625"/>
              <a:chExt cx="812800" cy="860425"/>
            </a:xfrm>
          </p:grpSpPr>
          <p:sp>
            <p:nvSpPr>
              <p:cNvPr id="522" name="Google Shape;52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3" name="Google Shape;52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4" name="Google Shape;524;p16"/>
            <p:cNvGrpSpPr/>
            <p:nvPr/>
          </p:nvGrpSpPr>
          <p:grpSpPr>
            <a:xfrm>
              <a:off x="1814259" y="438505"/>
              <a:ext cx="155167" cy="164259"/>
              <a:chOff x="0" y="-47625"/>
              <a:chExt cx="812800" cy="860425"/>
            </a:xfrm>
          </p:grpSpPr>
          <p:sp>
            <p:nvSpPr>
              <p:cNvPr id="525" name="Google Shape;52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6" name="Google Shape;52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7" name="Google Shape;527;p16"/>
            <p:cNvGrpSpPr/>
            <p:nvPr/>
          </p:nvGrpSpPr>
          <p:grpSpPr>
            <a:xfrm>
              <a:off x="2419012" y="-9092"/>
              <a:ext cx="155167" cy="164259"/>
              <a:chOff x="0" y="-47625"/>
              <a:chExt cx="812800" cy="860425"/>
            </a:xfrm>
          </p:grpSpPr>
          <p:sp>
            <p:nvSpPr>
              <p:cNvPr id="528" name="Google Shape;52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29" name="Google Shape;52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0" name="Google Shape;530;p16"/>
            <p:cNvGrpSpPr/>
            <p:nvPr/>
          </p:nvGrpSpPr>
          <p:grpSpPr>
            <a:xfrm>
              <a:off x="2419012" y="438505"/>
              <a:ext cx="155167" cy="164259"/>
              <a:chOff x="0" y="-47625"/>
              <a:chExt cx="812800" cy="860425"/>
            </a:xfrm>
          </p:grpSpPr>
          <p:sp>
            <p:nvSpPr>
              <p:cNvPr id="531" name="Google Shape;53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2" name="Google Shape;53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3" name="Google Shape;533;p16"/>
            <p:cNvGrpSpPr/>
            <p:nvPr/>
          </p:nvGrpSpPr>
          <p:grpSpPr>
            <a:xfrm>
              <a:off x="0" y="884610"/>
              <a:ext cx="155167" cy="164259"/>
              <a:chOff x="0" y="-47625"/>
              <a:chExt cx="812800" cy="860425"/>
            </a:xfrm>
          </p:grpSpPr>
          <p:sp>
            <p:nvSpPr>
              <p:cNvPr id="534" name="Google Shape;53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5" name="Google Shape;53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6" name="Google Shape;536;p16"/>
            <p:cNvGrpSpPr/>
            <p:nvPr/>
          </p:nvGrpSpPr>
          <p:grpSpPr>
            <a:xfrm>
              <a:off x="604753" y="884610"/>
              <a:ext cx="155167" cy="164259"/>
              <a:chOff x="0" y="-47625"/>
              <a:chExt cx="812800" cy="860425"/>
            </a:xfrm>
          </p:grpSpPr>
          <p:sp>
            <p:nvSpPr>
              <p:cNvPr id="537" name="Google Shape;53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38" name="Google Shape;53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9" name="Google Shape;539;p16"/>
            <p:cNvGrpSpPr/>
            <p:nvPr/>
          </p:nvGrpSpPr>
          <p:grpSpPr>
            <a:xfrm>
              <a:off x="1209506" y="884610"/>
              <a:ext cx="155167" cy="164259"/>
              <a:chOff x="0" y="-47625"/>
              <a:chExt cx="812800" cy="860425"/>
            </a:xfrm>
          </p:grpSpPr>
          <p:sp>
            <p:nvSpPr>
              <p:cNvPr id="540" name="Google Shape;54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1" name="Google Shape;54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2" name="Google Shape;542;p16"/>
            <p:cNvGrpSpPr/>
            <p:nvPr/>
          </p:nvGrpSpPr>
          <p:grpSpPr>
            <a:xfrm>
              <a:off x="1814259" y="884610"/>
              <a:ext cx="155167" cy="164259"/>
              <a:chOff x="0" y="-47625"/>
              <a:chExt cx="812800" cy="860425"/>
            </a:xfrm>
          </p:grpSpPr>
          <p:sp>
            <p:nvSpPr>
              <p:cNvPr id="543" name="Google Shape;54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4" name="Google Shape;54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5" name="Google Shape;545;p16"/>
            <p:cNvGrpSpPr/>
            <p:nvPr/>
          </p:nvGrpSpPr>
          <p:grpSpPr>
            <a:xfrm>
              <a:off x="2419012" y="884610"/>
              <a:ext cx="155167" cy="164259"/>
              <a:chOff x="0" y="-47625"/>
              <a:chExt cx="812800" cy="860425"/>
            </a:xfrm>
          </p:grpSpPr>
          <p:sp>
            <p:nvSpPr>
              <p:cNvPr id="546" name="Google Shape;54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47" name="Google Shape;54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8" name="Google Shape;548;p16"/>
            <p:cNvGrpSpPr/>
            <p:nvPr/>
          </p:nvGrpSpPr>
          <p:grpSpPr>
            <a:xfrm>
              <a:off x="0" y="1330714"/>
              <a:ext cx="155167" cy="164259"/>
              <a:chOff x="0" y="-47625"/>
              <a:chExt cx="812800" cy="860425"/>
            </a:xfrm>
          </p:grpSpPr>
          <p:sp>
            <p:nvSpPr>
              <p:cNvPr id="549" name="Google Shape;54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0" name="Google Shape;55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1" name="Google Shape;551;p16"/>
            <p:cNvGrpSpPr/>
            <p:nvPr/>
          </p:nvGrpSpPr>
          <p:grpSpPr>
            <a:xfrm>
              <a:off x="604753" y="1330714"/>
              <a:ext cx="155167" cy="164259"/>
              <a:chOff x="0" y="-47625"/>
              <a:chExt cx="812800" cy="860425"/>
            </a:xfrm>
          </p:grpSpPr>
          <p:sp>
            <p:nvSpPr>
              <p:cNvPr id="552" name="Google Shape;55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3" name="Google Shape;55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4" name="Google Shape;554;p16"/>
            <p:cNvGrpSpPr/>
            <p:nvPr/>
          </p:nvGrpSpPr>
          <p:grpSpPr>
            <a:xfrm>
              <a:off x="1209506" y="1330714"/>
              <a:ext cx="155167" cy="164259"/>
              <a:chOff x="0" y="-47625"/>
              <a:chExt cx="812800" cy="860425"/>
            </a:xfrm>
          </p:grpSpPr>
          <p:sp>
            <p:nvSpPr>
              <p:cNvPr id="555" name="Google Shape;55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6" name="Google Shape;55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7" name="Google Shape;557;p16"/>
            <p:cNvGrpSpPr/>
            <p:nvPr/>
          </p:nvGrpSpPr>
          <p:grpSpPr>
            <a:xfrm>
              <a:off x="1814259" y="1330714"/>
              <a:ext cx="155167" cy="164259"/>
              <a:chOff x="0" y="-47625"/>
              <a:chExt cx="812800" cy="860425"/>
            </a:xfrm>
          </p:grpSpPr>
          <p:sp>
            <p:nvSpPr>
              <p:cNvPr id="558" name="Google Shape;55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59" name="Google Shape;55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0" name="Google Shape;560;p16"/>
            <p:cNvGrpSpPr/>
            <p:nvPr/>
          </p:nvGrpSpPr>
          <p:grpSpPr>
            <a:xfrm>
              <a:off x="2419012" y="1330714"/>
              <a:ext cx="155167" cy="164259"/>
              <a:chOff x="0" y="-47625"/>
              <a:chExt cx="812800" cy="860425"/>
            </a:xfrm>
          </p:grpSpPr>
          <p:sp>
            <p:nvSpPr>
              <p:cNvPr id="561" name="Google Shape;56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2" name="Google Shape;56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3" name="Google Shape;563;p16"/>
            <p:cNvGrpSpPr/>
            <p:nvPr/>
          </p:nvGrpSpPr>
          <p:grpSpPr>
            <a:xfrm>
              <a:off x="0" y="1776819"/>
              <a:ext cx="155167" cy="164259"/>
              <a:chOff x="0" y="-47625"/>
              <a:chExt cx="812800" cy="860425"/>
            </a:xfrm>
          </p:grpSpPr>
          <p:sp>
            <p:nvSpPr>
              <p:cNvPr id="564" name="Google Shape;56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5" name="Google Shape;56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6" name="Google Shape;566;p16"/>
            <p:cNvGrpSpPr/>
            <p:nvPr/>
          </p:nvGrpSpPr>
          <p:grpSpPr>
            <a:xfrm>
              <a:off x="604753" y="1776819"/>
              <a:ext cx="155167" cy="164259"/>
              <a:chOff x="0" y="-47625"/>
              <a:chExt cx="812800" cy="860425"/>
            </a:xfrm>
          </p:grpSpPr>
          <p:sp>
            <p:nvSpPr>
              <p:cNvPr id="567" name="Google Shape;56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68" name="Google Shape;56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9" name="Google Shape;569;p16"/>
            <p:cNvGrpSpPr/>
            <p:nvPr/>
          </p:nvGrpSpPr>
          <p:grpSpPr>
            <a:xfrm>
              <a:off x="1209506" y="1776819"/>
              <a:ext cx="155167" cy="164259"/>
              <a:chOff x="0" y="-47625"/>
              <a:chExt cx="812800" cy="860425"/>
            </a:xfrm>
          </p:grpSpPr>
          <p:sp>
            <p:nvSpPr>
              <p:cNvPr id="570" name="Google Shape;57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1" name="Google Shape;57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2" name="Google Shape;572;p16"/>
            <p:cNvGrpSpPr/>
            <p:nvPr/>
          </p:nvGrpSpPr>
          <p:grpSpPr>
            <a:xfrm>
              <a:off x="1814259" y="1776819"/>
              <a:ext cx="155167" cy="164259"/>
              <a:chOff x="0" y="-47625"/>
              <a:chExt cx="812800" cy="860425"/>
            </a:xfrm>
          </p:grpSpPr>
          <p:sp>
            <p:nvSpPr>
              <p:cNvPr id="573" name="Google Shape;57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4" name="Google Shape;57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5" name="Google Shape;575;p16"/>
            <p:cNvGrpSpPr/>
            <p:nvPr/>
          </p:nvGrpSpPr>
          <p:grpSpPr>
            <a:xfrm>
              <a:off x="2419012" y="1776819"/>
              <a:ext cx="155167" cy="164259"/>
              <a:chOff x="0" y="-47625"/>
              <a:chExt cx="812800" cy="860425"/>
            </a:xfrm>
          </p:grpSpPr>
          <p:sp>
            <p:nvSpPr>
              <p:cNvPr id="576" name="Google Shape;57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77" name="Google Shape;57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8" name="Google Shape;578;p16"/>
            <p:cNvGrpSpPr/>
            <p:nvPr/>
          </p:nvGrpSpPr>
          <p:grpSpPr>
            <a:xfrm>
              <a:off x="0" y="2222924"/>
              <a:ext cx="155167" cy="164259"/>
              <a:chOff x="0" y="-47625"/>
              <a:chExt cx="812800" cy="860425"/>
            </a:xfrm>
          </p:grpSpPr>
          <p:sp>
            <p:nvSpPr>
              <p:cNvPr id="579" name="Google Shape;57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0" name="Google Shape;58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1" name="Google Shape;581;p16"/>
            <p:cNvGrpSpPr/>
            <p:nvPr/>
          </p:nvGrpSpPr>
          <p:grpSpPr>
            <a:xfrm>
              <a:off x="604753" y="2222924"/>
              <a:ext cx="155167" cy="164259"/>
              <a:chOff x="0" y="-47625"/>
              <a:chExt cx="812800" cy="860425"/>
            </a:xfrm>
          </p:grpSpPr>
          <p:sp>
            <p:nvSpPr>
              <p:cNvPr id="582" name="Google Shape;58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3" name="Google Shape;58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4" name="Google Shape;584;p16"/>
            <p:cNvGrpSpPr/>
            <p:nvPr/>
          </p:nvGrpSpPr>
          <p:grpSpPr>
            <a:xfrm>
              <a:off x="1209506" y="2222924"/>
              <a:ext cx="155167" cy="164259"/>
              <a:chOff x="0" y="-47625"/>
              <a:chExt cx="812800" cy="860425"/>
            </a:xfrm>
          </p:grpSpPr>
          <p:sp>
            <p:nvSpPr>
              <p:cNvPr id="585" name="Google Shape;58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6" name="Google Shape;58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7" name="Google Shape;587;p16"/>
            <p:cNvGrpSpPr/>
            <p:nvPr/>
          </p:nvGrpSpPr>
          <p:grpSpPr>
            <a:xfrm>
              <a:off x="1814259" y="2222924"/>
              <a:ext cx="155167" cy="164259"/>
              <a:chOff x="0" y="-47625"/>
              <a:chExt cx="812800" cy="860425"/>
            </a:xfrm>
          </p:grpSpPr>
          <p:sp>
            <p:nvSpPr>
              <p:cNvPr id="588" name="Google Shape;58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89" name="Google Shape;58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90" name="Google Shape;590;p16"/>
            <p:cNvGrpSpPr/>
            <p:nvPr/>
          </p:nvGrpSpPr>
          <p:grpSpPr>
            <a:xfrm>
              <a:off x="2419012" y="2222924"/>
              <a:ext cx="155167" cy="164259"/>
              <a:chOff x="0" y="-47625"/>
              <a:chExt cx="812800" cy="860425"/>
            </a:xfrm>
          </p:grpSpPr>
          <p:sp>
            <p:nvSpPr>
              <p:cNvPr id="591" name="Google Shape;59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sp>
          <p:sp>
            <p:nvSpPr>
              <p:cNvPr id="592" name="Google Shape;59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2" name="Rectangle 1">
            <a:extLst>
              <a:ext uri="{FF2B5EF4-FFF2-40B4-BE49-F238E27FC236}">
                <a16:creationId xmlns:a16="http://schemas.microsoft.com/office/drawing/2014/main" id="{55421BBE-19C8-4487-8F78-28AFED79E753}"/>
              </a:ext>
            </a:extLst>
          </p:cNvPr>
          <p:cNvSpPr/>
          <p:nvPr/>
        </p:nvSpPr>
        <p:spPr>
          <a:xfrm>
            <a:off x="10302354" y="3682544"/>
            <a:ext cx="7162813" cy="4031873"/>
          </a:xfrm>
          <a:prstGeom prst="rect">
            <a:avLst/>
          </a:prstGeom>
        </p:spPr>
        <p:txBody>
          <a:bodyPr wrap="square">
            <a:spAutoFit/>
          </a:bodyPr>
          <a:lstStyle/>
          <a:p>
            <a:pPr algn="ctr"/>
            <a:r>
              <a:rPr lang="en-US" sz="3200" dirty="0">
                <a:latin typeface="Calibri" panose="020F0502020204030204" pitchFamily="34" charset="0"/>
                <a:cs typeface="Calibri" panose="020F0502020204030204" pitchFamily="34" charset="0"/>
              </a:rPr>
              <a:t>The applications of IoT in environmental monitoring are broad − environmental protection, extreme weather monitoring, water safety, endangered species protection, commercial farming, and more. In these applications, sensors detect and measure every type of environmental change.</a:t>
            </a:r>
          </a:p>
        </p:txBody>
      </p:sp>
      <p:pic>
        <p:nvPicPr>
          <p:cNvPr id="4" name="Picture 3">
            <a:extLst>
              <a:ext uri="{FF2B5EF4-FFF2-40B4-BE49-F238E27FC236}">
                <a16:creationId xmlns:a16="http://schemas.microsoft.com/office/drawing/2014/main" id="{11E1C1B8-40C3-4C78-9148-7D9DF95A5EA0}"/>
              </a:ext>
            </a:extLst>
          </p:cNvPr>
          <p:cNvPicPr>
            <a:picLocks noChangeAspect="1"/>
          </p:cNvPicPr>
          <p:nvPr/>
        </p:nvPicPr>
        <p:blipFill>
          <a:blip r:embed="rId4"/>
          <a:stretch>
            <a:fillRect/>
          </a:stretch>
        </p:blipFill>
        <p:spPr>
          <a:xfrm>
            <a:off x="746253" y="2607603"/>
            <a:ext cx="9303209" cy="68180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0" y="-14287"/>
            <a:ext cx="18288000" cy="10287000"/>
          </a:xfrm>
          <a:prstGeom prst="rect">
            <a:avLst/>
          </a:prstGeom>
          <a:noFill/>
          <a:ln>
            <a:noFill/>
          </a:ln>
        </p:spPr>
      </p:pic>
      <p:sp>
        <p:nvSpPr>
          <p:cNvPr id="4" name="Title 3">
            <a:extLst>
              <a:ext uri="{FF2B5EF4-FFF2-40B4-BE49-F238E27FC236}">
                <a16:creationId xmlns:a16="http://schemas.microsoft.com/office/drawing/2014/main" id="{7025F527-F9C9-41F2-B2C2-0E13BCFBE637}"/>
              </a:ext>
            </a:extLst>
          </p:cNvPr>
          <p:cNvSpPr>
            <a:spLocks noGrp="1"/>
          </p:cNvSpPr>
          <p:nvPr>
            <p:ph type="title"/>
          </p:nvPr>
        </p:nvSpPr>
        <p:spPr>
          <a:xfrm>
            <a:off x="457200" y="457199"/>
            <a:ext cx="7886700" cy="1143000"/>
          </a:xfrm>
        </p:spPr>
        <p:txBody>
          <a:bodyPr>
            <a:normAutofit fontScale="90000"/>
          </a:bodyPr>
          <a:lstStyle/>
          <a:p>
            <a:r>
              <a:rPr lang="en-IN" dirty="0">
                <a:latin typeface="Stencil" panose="040409050D0802020404" pitchFamily="82" charset="0"/>
              </a:rPr>
              <a:t>Sensors used in our Project</a:t>
            </a:r>
            <a:endParaRPr lang="en-US" dirty="0">
              <a:latin typeface="Stencil" panose="040409050D0802020404" pitchFamily="82" charset="0"/>
            </a:endParaRPr>
          </a:p>
        </p:txBody>
      </p:sp>
      <p:sp>
        <p:nvSpPr>
          <p:cNvPr id="5" name="Text Placeholder 4">
            <a:extLst>
              <a:ext uri="{FF2B5EF4-FFF2-40B4-BE49-F238E27FC236}">
                <a16:creationId xmlns:a16="http://schemas.microsoft.com/office/drawing/2014/main" id="{D9CD8459-19B0-4B09-BAAA-5761F3D9FFF0}"/>
              </a:ext>
            </a:extLst>
          </p:cNvPr>
          <p:cNvSpPr>
            <a:spLocks noGrp="1"/>
          </p:cNvSpPr>
          <p:nvPr>
            <p:ph type="body" idx="1"/>
          </p:nvPr>
        </p:nvSpPr>
        <p:spPr>
          <a:xfrm>
            <a:off x="457200" y="1600199"/>
            <a:ext cx="17016413" cy="8043864"/>
          </a:xfrm>
        </p:spPr>
        <p:txBody>
          <a:bodyPr>
            <a:normAutofit fontScale="85000" lnSpcReduction="20000"/>
          </a:bodyPr>
          <a:lstStyle/>
          <a:p>
            <a:pPr algn="just">
              <a:lnSpc>
                <a:spcPct val="110000"/>
              </a:lnSpc>
              <a:buFont typeface="Wingdings" panose="05000000000000000000" pitchFamily="2" charset="2"/>
              <a:buChar char="v"/>
            </a:pPr>
            <a:r>
              <a:rPr lang="en-US" b="1" dirty="0"/>
              <a:t>Motion Sensors</a:t>
            </a:r>
            <a:r>
              <a:rPr lang="en-US" dirty="0"/>
              <a:t>:</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Motion detectors, such as passive infrared (PIR) sensors or ultrasonic sensors, can detect the presence and movement of visitors within a specific area. These sensors are often used for security and automation purposes.</a:t>
            </a:r>
          </a:p>
          <a:p>
            <a:pPr algn="just">
              <a:lnSpc>
                <a:spcPct val="110000"/>
              </a:lnSpc>
              <a:buFont typeface="Wingdings" panose="05000000000000000000" pitchFamily="2" charset="2"/>
              <a:buChar char="v"/>
            </a:pPr>
            <a:r>
              <a:rPr lang="en-US" b="1" dirty="0"/>
              <a:t>Proximity Sensors</a:t>
            </a:r>
            <a:r>
              <a:rPr lang="en-US" dirty="0"/>
              <a:t>:</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Proximity sensors, including infrared sensors and RFID (Radio-Frequency Identification) tags, can track visitors as they enter or exit a defined area. RFID tags can be attached to visitor badges or products for tracking purposes.</a:t>
            </a:r>
          </a:p>
          <a:p>
            <a:pPr algn="just">
              <a:lnSpc>
                <a:spcPct val="110000"/>
              </a:lnSpc>
              <a:buFont typeface="Wingdings" panose="05000000000000000000" pitchFamily="2" charset="2"/>
              <a:buChar char="v"/>
            </a:pPr>
            <a:r>
              <a:rPr lang="en-US" b="1" dirty="0"/>
              <a:t>GPS Tracking</a:t>
            </a:r>
            <a:r>
              <a:rPr lang="en-US" dirty="0"/>
              <a:t>:</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In outdoor environments, GPS technology can be used to track the movements of visitors. This is often employed in applications like tour tracking or monitoring crowd density at large events.</a:t>
            </a:r>
          </a:p>
          <a:p>
            <a:pPr algn="just">
              <a:lnSpc>
                <a:spcPct val="110000"/>
              </a:lnSpc>
              <a:buFont typeface="Wingdings" panose="05000000000000000000" pitchFamily="2" charset="2"/>
              <a:buChar char="v"/>
            </a:pPr>
            <a:r>
              <a:rPr lang="en-US" b="1" dirty="0"/>
              <a:t>Audio Sensors</a:t>
            </a:r>
            <a:r>
              <a:rPr lang="en-US" dirty="0"/>
              <a:t>: </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Audio sensors or microphones can capture sounds and conversations in an area. They may be used for security purposes or to analyze customer interactions in a retail or hospitality setting.</a:t>
            </a:r>
          </a:p>
          <a:p>
            <a:pPr algn="just">
              <a:lnSpc>
                <a:spcPct val="110000"/>
              </a:lnSpc>
              <a:buFont typeface="Wingdings" panose="05000000000000000000" pitchFamily="2" charset="2"/>
              <a:buChar char="v"/>
            </a:pPr>
            <a:r>
              <a:rPr lang="en-US" b="1" dirty="0"/>
              <a:t>Environmental Sensors</a:t>
            </a:r>
            <a:r>
              <a:rPr lang="en-US" dirty="0"/>
              <a:t>:</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Environmental sensors can measure factors like temperature, humidity, and air quality. Monitoring these parameters can be useful for ensuring visitor comfort and safety.</a:t>
            </a:r>
          </a:p>
          <a:p>
            <a:pPr algn="just">
              <a:lnSpc>
                <a:spcPct val="110000"/>
              </a:lnSpc>
              <a:buFont typeface="Wingdings" panose="05000000000000000000" pitchFamily="2" charset="2"/>
              <a:buChar char="v"/>
            </a:pPr>
            <a:r>
              <a:rPr lang="en-US" b="1" dirty="0"/>
              <a:t>Counters and People-Counting Sensors</a:t>
            </a:r>
            <a:r>
              <a:rPr lang="en-US" dirty="0"/>
              <a:t>:</a:t>
            </a:r>
          </a:p>
          <a:p>
            <a:pPr marL="114300" indent="0" algn="just">
              <a:lnSpc>
                <a:spcPct val="110000"/>
              </a:lnSpc>
              <a:buNone/>
            </a:pPr>
            <a:r>
              <a:rPr lang="en-US" dirty="0">
                <a:solidFill>
                  <a:schemeClr val="accent5">
                    <a:lumMod val="50000"/>
                  </a:schemeClr>
                </a:solidFill>
              </a:rPr>
              <a:t>	</a:t>
            </a:r>
            <a:r>
              <a:rPr lang="en-US" dirty="0">
                <a:solidFill>
                  <a:schemeClr val="accent6">
                    <a:lumMod val="50000"/>
                  </a:schemeClr>
                </a:solidFill>
              </a:rPr>
              <a:t>These sensors, often utilizing infrared or laser technology, count the number of people entering or exiting a location. They are frequently used in retail stores and museums to monitor visitor traffic.</a:t>
            </a:r>
          </a:p>
          <a:p>
            <a:pPr marL="114300" indent="0" algn="just">
              <a:lnSpc>
                <a:spcPct val="110000"/>
              </a:lnSpc>
              <a:buNone/>
            </a:pPr>
            <a:endParaRPr lang="en-US" dirty="0">
              <a:solidFill>
                <a:schemeClr val="accent5">
                  <a:lumMod val="50000"/>
                </a:schemeClr>
              </a:solidFill>
            </a:endParaRPr>
          </a:p>
          <a:p>
            <a:pPr algn="just">
              <a:lnSpc>
                <a:spcPct val="110000"/>
              </a:lnSpc>
              <a:buFont typeface="Wingdings" panose="05000000000000000000" pitchFamily="2" charset="2"/>
              <a:buChar char="v"/>
            </a:pPr>
            <a:endParaRPr lang="en-US" sz="2400" dirty="0">
              <a:solidFill>
                <a:schemeClr val="accent5">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0" y="-14287"/>
            <a:ext cx="18288000" cy="10287000"/>
          </a:xfrm>
          <a:prstGeom prst="rect">
            <a:avLst/>
          </a:prstGeom>
          <a:noFill/>
          <a:ln>
            <a:noFill/>
          </a:ln>
        </p:spPr>
      </p:pic>
      <p:sp>
        <p:nvSpPr>
          <p:cNvPr id="4" name="Title 3">
            <a:extLst>
              <a:ext uri="{FF2B5EF4-FFF2-40B4-BE49-F238E27FC236}">
                <a16:creationId xmlns:a16="http://schemas.microsoft.com/office/drawing/2014/main" id="{7025F527-F9C9-41F2-B2C2-0E13BCFBE637}"/>
              </a:ext>
            </a:extLst>
          </p:cNvPr>
          <p:cNvSpPr>
            <a:spLocks noGrp="1"/>
          </p:cNvSpPr>
          <p:nvPr>
            <p:ph type="title"/>
          </p:nvPr>
        </p:nvSpPr>
        <p:spPr>
          <a:xfrm>
            <a:off x="457200" y="457199"/>
            <a:ext cx="10687050" cy="1143000"/>
          </a:xfrm>
        </p:spPr>
        <p:txBody>
          <a:bodyPr>
            <a:normAutofit fontScale="90000"/>
          </a:bodyPr>
          <a:lstStyle/>
          <a:p>
            <a:r>
              <a:rPr lang="en-IN" dirty="0">
                <a:latin typeface="Stencil" panose="040409050D0802020404" pitchFamily="82" charset="0"/>
              </a:rPr>
              <a:t>Environmental Monitoring Platform</a:t>
            </a:r>
            <a:endParaRPr lang="en-US" dirty="0">
              <a:latin typeface="Stencil" panose="040409050D0802020404" pitchFamily="82" charset="0"/>
            </a:endParaRPr>
          </a:p>
        </p:txBody>
      </p:sp>
      <p:sp>
        <p:nvSpPr>
          <p:cNvPr id="5" name="Text Placeholder 4">
            <a:extLst>
              <a:ext uri="{FF2B5EF4-FFF2-40B4-BE49-F238E27FC236}">
                <a16:creationId xmlns:a16="http://schemas.microsoft.com/office/drawing/2014/main" id="{D9CD8459-19B0-4B09-BAAA-5761F3D9FFF0}"/>
              </a:ext>
            </a:extLst>
          </p:cNvPr>
          <p:cNvSpPr>
            <a:spLocks noGrp="1"/>
          </p:cNvSpPr>
          <p:nvPr>
            <p:ph type="body" idx="1"/>
          </p:nvPr>
        </p:nvSpPr>
        <p:spPr>
          <a:xfrm>
            <a:off x="457200" y="1600199"/>
            <a:ext cx="17016413" cy="8043864"/>
          </a:xfrm>
        </p:spPr>
        <p:txBody>
          <a:bodyPr>
            <a:normAutofit/>
          </a:bodyPr>
          <a:lstStyle/>
          <a:p>
            <a:pPr marL="114300" indent="0" algn="just">
              <a:lnSpc>
                <a:spcPct val="110000"/>
              </a:lnSpc>
              <a:buNone/>
            </a:pPr>
            <a:r>
              <a:rPr lang="en-US" dirty="0"/>
              <a:t>ThingSpeak is commonly used as an environmental monitoring platform. ThingSpeak is an open-source Internet of Things (IoT) platform developed by MathWorks, which is primarily designed for collecting, analyzing, and visualizing data from various IoT sensors and devices. It provides an accessible and user-friendly way to build IoT applications and gather data from sensors, making it suitable for a wide range of applications, including environmental monitoring.</a:t>
            </a:r>
            <a:endParaRPr lang="en-US" sz="2400" dirty="0">
              <a:solidFill>
                <a:schemeClr val="accent5">
                  <a:lumMod val="50000"/>
                </a:schemeClr>
              </a:solidFill>
            </a:endParaRPr>
          </a:p>
        </p:txBody>
      </p:sp>
      <p:pic>
        <p:nvPicPr>
          <p:cNvPr id="3" name="Picture 2">
            <a:extLst>
              <a:ext uri="{FF2B5EF4-FFF2-40B4-BE49-F238E27FC236}">
                <a16:creationId xmlns:a16="http://schemas.microsoft.com/office/drawing/2014/main" id="{2E52198C-BA92-41F0-8B88-4CC8C9CB8897}"/>
              </a:ext>
            </a:extLst>
          </p:cNvPr>
          <p:cNvPicPr>
            <a:picLocks noChangeAspect="1"/>
          </p:cNvPicPr>
          <p:nvPr/>
        </p:nvPicPr>
        <p:blipFill>
          <a:blip r:embed="rId4"/>
          <a:stretch>
            <a:fillRect/>
          </a:stretch>
        </p:blipFill>
        <p:spPr>
          <a:xfrm>
            <a:off x="4529138" y="4591879"/>
            <a:ext cx="8286750" cy="5052184"/>
          </a:xfrm>
          <a:prstGeom prst="rect">
            <a:avLst/>
          </a:prstGeom>
        </p:spPr>
      </p:pic>
    </p:spTree>
    <p:extLst>
      <p:ext uri="{BB962C8B-B14F-4D97-AF65-F5344CB8AC3E}">
        <p14:creationId xmlns:p14="http://schemas.microsoft.com/office/powerpoint/2010/main" val="149273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0" y="0"/>
            <a:ext cx="18288000" cy="10287000"/>
          </a:xfrm>
          <a:prstGeom prst="rect">
            <a:avLst/>
          </a:prstGeom>
          <a:noFill/>
          <a:ln>
            <a:noFill/>
          </a:ln>
        </p:spPr>
      </p:pic>
      <p:sp>
        <p:nvSpPr>
          <p:cNvPr id="4" name="Title 3">
            <a:extLst>
              <a:ext uri="{FF2B5EF4-FFF2-40B4-BE49-F238E27FC236}">
                <a16:creationId xmlns:a16="http://schemas.microsoft.com/office/drawing/2014/main" id="{7025F527-F9C9-41F2-B2C2-0E13BCFBE637}"/>
              </a:ext>
            </a:extLst>
          </p:cNvPr>
          <p:cNvSpPr>
            <a:spLocks noGrp="1"/>
          </p:cNvSpPr>
          <p:nvPr>
            <p:ph type="title"/>
          </p:nvPr>
        </p:nvSpPr>
        <p:spPr/>
        <p:txBody>
          <a:bodyPr>
            <a:normAutofit/>
          </a:bodyPr>
          <a:lstStyle/>
          <a:p>
            <a:r>
              <a:rPr lang="en-IN" dirty="0">
                <a:latin typeface="Stencil" panose="040409050D0802020404" pitchFamily="82" charset="0"/>
              </a:rPr>
              <a:t>INTEGRATION APPROACH</a:t>
            </a:r>
            <a:endParaRPr lang="en-US" dirty="0">
              <a:latin typeface="Stencil" panose="040409050D0802020404" pitchFamily="82" charset="0"/>
            </a:endParaRPr>
          </a:p>
        </p:txBody>
      </p:sp>
      <p:sp>
        <p:nvSpPr>
          <p:cNvPr id="8" name="Text Placeholder 7">
            <a:extLst>
              <a:ext uri="{FF2B5EF4-FFF2-40B4-BE49-F238E27FC236}">
                <a16:creationId xmlns:a16="http://schemas.microsoft.com/office/drawing/2014/main" id="{2025C3FB-E15C-4EAE-8075-987FE16A20A8}"/>
              </a:ext>
            </a:extLst>
          </p:cNvPr>
          <p:cNvSpPr>
            <a:spLocks noGrp="1"/>
          </p:cNvSpPr>
          <p:nvPr>
            <p:ph type="body" idx="2"/>
          </p:nvPr>
        </p:nvSpPr>
        <p:spPr>
          <a:xfrm>
            <a:off x="9215439" y="1057275"/>
            <a:ext cx="8615361" cy="8286749"/>
          </a:xfrm>
        </p:spPr>
        <p:txBody>
          <a:bodyPr>
            <a:normAutofit fontScale="92500" lnSpcReduction="20000"/>
          </a:bodyPr>
          <a:lstStyle/>
          <a:p>
            <a:pPr marL="50800" indent="0">
              <a:lnSpc>
                <a:spcPct val="120000"/>
              </a:lnSpc>
              <a:buNone/>
            </a:pPr>
            <a:r>
              <a:rPr lang="en-US" b="1" dirty="0"/>
              <a:t>HTTP(S)</a:t>
            </a:r>
            <a:r>
              <a:rPr lang="en-US" dirty="0"/>
              <a:t>: ThingSpeak provides a straightforward HTTP(S) API that allows devices to send data using simple HTTP POST requests. This is a common method for IoT devices with internet connectivity.</a:t>
            </a:r>
          </a:p>
          <a:p>
            <a:pPr marL="50800" indent="0">
              <a:lnSpc>
                <a:spcPct val="120000"/>
              </a:lnSpc>
              <a:buNone/>
            </a:pPr>
            <a:r>
              <a:rPr lang="en-US" b="1" dirty="0"/>
              <a:t>Generate API Keys</a:t>
            </a:r>
            <a:r>
              <a:rPr lang="en-US" dirty="0"/>
              <a:t>: To send data to ThingSpeak, you'll need to create a ThingSpeak account and generate API keys. These keys are used to authenticate your IoT device when it sends data to ThingSpeak. You can create and manage API keys in your ThingSpeak account settings.</a:t>
            </a:r>
          </a:p>
          <a:p>
            <a:pPr marL="50800" indent="0">
              <a:lnSpc>
                <a:spcPct val="120000"/>
              </a:lnSpc>
              <a:buNone/>
            </a:pPr>
            <a:r>
              <a:rPr lang="en-US" b="1" dirty="0"/>
              <a:t>Configure IoT Device</a:t>
            </a:r>
            <a:r>
              <a:rPr lang="en-US" dirty="0"/>
              <a:t>:</a:t>
            </a:r>
          </a:p>
          <a:p>
            <a:pPr marL="50800" indent="0">
              <a:lnSpc>
                <a:spcPct val="120000"/>
              </a:lnSpc>
              <a:buNone/>
            </a:pPr>
            <a:r>
              <a:rPr lang="en-US" b="1" dirty="0">
                <a:solidFill>
                  <a:srgbClr val="002060"/>
                </a:solidFill>
              </a:rPr>
              <a:t>Set Up Network Connectivity</a:t>
            </a:r>
            <a:r>
              <a:rPr lang="en-US" dirty="0">
                <a:solidFill>
                  <a:srgbClr val="002060"/>
                </a:solidFill>
              </a:rPr>
              <a:t>: </a:t>
            </a:r>
            <a:r>
              <a:rPr lang="en-US" dirty="0"/>
              <a:t>Ensure that your IoT device is connected to the internet or a local network with internet access.</a:t>
            </a:r>
          </a:p>
          <a:p>
            <a:pPr marL="50800" indent="0">
              <a:lnSpc>
                <a:spcPct val="120000"/>
              </a:lnSpc>
              <a:buNone/>
            </a:pPr>
            <a:r>
              <a:rPr lang="en-US" b="1" dirty="0">
                <a:solidFill>
                  <a:srgbClr val="002060"/>
                </a:solidFill>
              </a:rPr>
              <a:t>Install Necessary Libraries/SDKs</a:t>
            </a:r>
            <a:r>
              <a:rPr lang="en-US" dirty="0">
                <a:solidFill>
                  <a:srgbClr val="002060"/>
                </a:solidFill>
              </a:rPr>
              <a:t>: </a:t>
            </a:r>
            <a:r>
              <a:rPr lang="en-US" dirty="0"/>
              <a:t>Depending on your device's programming language and platform, you may need to install libraries or SDKs that enable communication with ThingSpeak.</a:t>
            </a:r>
          </a:p>
          <a:p>
            <a:pPr marL="50800" indent="0">
              <a:lnSpc>
                <a:spcPct val="120000"/>
              </a:lnSpc>
              <a:buNone/>
            </a:pPr>
            <a:r>
              <a:rPr lang="en-US" b="1" dirty="0">
                <a:solidFill>
                  <a:srgbClr val="002060"/>
                </a:solidFill>
              </a:rPr>
              <a:t>Provide API Key</a:t>
            </a:r>
            <a:r>
              <a:rPr lang="en-US" dirty="0">
                <a:solidFill>
                  <a:srgbClr val="002060"/>
                </a:solidFill>
              </a:rPr>
              <a:t>: </a:t>
            </a:r>
            <a:r>
              <a:rPr lang="en-US" dirty="0"/>
              <a:t>Incorporate the generated API key into your device's code or configuration settings. This key is crucial for authentication when sending data to ThingSpeak.</a:t>
            </a:r>
          </a:p>
          <a:p>
            <a:pPr marL="50800" indent="0">
              <a:lnSpc>
                <a:spcPct val="120000"/>
              </a:lnSpc>
              <a:buNone/>
            </a:pPr>
            <a:endParaRPr lang="en-US" dirty="0"/>
          </a:p>
        </p:txBody>
      </p:sp>
      <p:pic>
        <p:nvPicPr>
          <p:cNvPr id="6" name="Picture 5">
            <a:extLst>
              <a:ext uri="{FF2B5EF4-FFF2-40B4-BE49-F238E27FC236}">
                <a16:creationId xmlns:a16="http://schemas.microsoft.com/office/drawing/2014/main" id="{3C340955-B671-4E62-B3F8-4BC308EE5CF5}"/>
              </a:ext>
            </a:extLst>
          </p:cNvPr>
          <p:cNvPicPr>
            <a:picLocks noChangeAspect="1"/>
          </p:cNvPicPr>
          <p:nvPr/>
        </p:nvPicPr>
        <p:blipFill>
          <a:blip r:embed="rId4"/>
          <a:stretch>
            <a:fillRect/>
          </a:stretch>
        </p:blipFill>
        <p:spPr>
          <a:xfrm>
            <a:off x="457200" y="1946275"/>
            <a:ext cx="8372475" cy="71516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792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0" y="0"/>
            <a:ext cx="18288000" cy="10287000"/>
          </a:xfrm>
          <a:prstGeom prst="rect">
            <a:avLst/>
          </a:prstGeom>
          <a:noFill/>
          <a:ln>
            <a:noFill/>
          </a:ln>
        </p:spPr>
      </p:pic>
      <p:sp>
        <p:nvSpPr>
          <p:cNvPr id="4" name="Title 3">
            <a:extLst>
              <a:ext uri="{FF2B5EF4-FFF2-40B4-BE49-F238E27FC236}">
                <a16:creationId xmlns:a16="http://schemas.microsoft.com/office/drawing/2014/main" id="{7025F527-F9C9-41F2-B2C2-0E13BCFBE637}"/>
              </a:ext>
            </a:extLst>
          </p:cNvPr>
          <p:cNvSpPr>
            <a:spLocks noGrp="1"/>
          </p:cNvSpPr>
          <p:nvPr>
            <p:ph type="title"/>
          </p:nvPr>
        </p:nvSpPr>
        <p:spPr>
          <a:xfrm>
            <a:off x="457200" y="274638"/>
            <a:ext cx="4057650" cy="1143000"/>
          </a:xfrm>
        </p:spPr>
        <p:txBody>
          <a:bodyPr>
            <a:normAutofit/>
          </a:bodyPr>
          <a:lstStyle/>
          <a:p>
            <a:r>
              <a:rPr lang="en-IN" dirty="0">
                <a:latin typeface="Stencil" panose="040409050D0802020404" pitchFamily="82" charset="0"/>
              </a:rPr>
              <a:t>Conti….</a:t>
            </a:r>
            <a:endParaRPr lang="en-US" dirty="0">
              <a:latin typeface="Stencil" panose="040409050D0802020404" pitchFamily="82" charset="0"/>
            </a:endParaRPr>
          </a:p>
        </p:txBody>
      </p:sp>
      <p:sp>
        <p:nvSpPr>
          <p:cNvPr id="8" name="Text Placeholder 7">
            <a:extLst>
              <a:ext uri="{FF2B5EF4-FFF2-40B4-BE49-F238E27FC236}">
                <a16:creationId xmlns:a16="http://schemas.microsoft.com/office/drawing/2014/main" id="{2025C3FB-E15C-4EAE-8075-987FE16A20A8}"/>
              </a:ext>
            </a:extLst>
          </p:cNvPr>
          <p:cNvSpPr>
            <a:spLocks noGrp="1"/>
          </p:cNvSpPr>
          <p:nvPr>
            <p:ph type="body" idx="2"/>
          </p:nvPr>
        </p:nvSpPr>
        <p:spPr>
          <a:xfrm>
            <a:off x="1314450" y="1417637"/>
            <a:ext cx="15673387" cy="8040687"/>
          </a:xfrm>
        </p:spPr>
        <p:txBody>
          <a:bodyPr>
            <a:normAutofit/>
          </a:bodyPr>
          <a:lstStyle/>
          <a:p>
            <a:pPr marL="50800" indent="0" algn="just">
              <a:buNone/>
            </a:pPr>
            <a:r>
              <a:rPr lang="en-US" b="1" dirty="0">
                <a:solidFill>
                  <a:schemeClr val="accent4">
                    <a:lumMod val="50000"/>
                  </a:schemeClr>
                </a:solidFill>
              </a:rPr>
              <a:t>Collect and Format Data</a:t>
            </a:r>
            <a:r>
              <a:rPr lang="en-US" dirty="0">
                <a:solidFill>
                  <a:schemeClr val="accent4">
                    <a:lumMod val="50000"/>
                  </a:schemeClr>
                </a:solidFill>
              </a:rPr>
              <a:t>: </a:t>
            </a:r>
            <a:r>
              <a:rPr lang="en-US" dirty="0"/>
              <a:t>Prepare the data you want to send to ThingSpeak in the appropriate format. ThingSpeak expects data to be structured in fields within a channel. Each field can represent a different type of data (e.g., temperature, humidity, pressure).</a:t>
            </a:r>
          </a:p>
          <a:p>
            <a:pPr marL="50800" indent="0" algn="just">
              <a:buNone/>
            </a:pPr>
            <a:r>
              <a:rPr lang="en-US" b="1" dirty="0">
                <a:solidFill>
                  <a:schemeClr val="accent4">
                    <a:lumMod val="50000"/>
                  </a:schemeClr>
                </a:solidFill>
              </a:rPr>
              <a:t>Send Data to ThingSpeak</a:t>
            </a:r>
            <a:r>
              <a:rPr lang="en-US" dirty="0">
                <a:solidFill>
                  <a:schemeClr val="accent4">
                    <a:lumMod val="50000"/>
                  </a:schemeClr>
                </a:solidFill>
              </a:rPr>
              <a:t>:</a:t>
            </a:r>
          </a:p>
          <a:p>
            <a:pPr algn="just"/>
            <a:r>
              <a:rPr lang="en-US" b="1" dirty="0">
                <a:solidFill>
                  <a:srgbClr val="002060"/>
                </a:solidFill>
              </a:rPr>
              <a:t>HTTP(S) POST Request</a:t>
            </a:r>
            <a:r>
              <a:rPr lang="en-US" dirty="0">
                <a:solidFill>
                  <a:srgbClr val="002060"/>
                </a:solidFill>
              </a:rPr>
              <a:t>: </a:t>
            </a:r>
            <a:r>
              <a:rPr lang="en-US" dirty="0"/>
              <a:t>Devices can send data to ThingSpeak by making HTTP POST requests to the ThingSpeak API endpoint. Include the API key and the data in the request body as key-value pairs.</a:t>
            </a:r>
          </a:p>
          <a:p>
            <a:pPr algn="just"/>
            <a:r>
              <a:rPr lang="en-US" b="1" dirty="0">
                <a:solidFill>
                  <a:srgbClr val="002060"/>
                </a:solidFill>
              </a:rPr>
              <a:t>Handling Responses</a:t>
            </a:r>
            <a:r>
              <a:rPr lang="en-US" dirty="0">
                <a:solidFill>
                  <a:srgbClr val="002060"/>
                </a:solidFill>
              </a:rPr>
              <a:t>: </a:t>
            </a:r>
            <a:r>
              <a:rPr lang="en-US" dirty="0"/>
              <a:t>IoT devices should handle responses from ThingSpeak to confirm whether the data was successfully received. ThingSpeak typically responds with status codes or acknowledgments that indicate the success or failure of the data transmission.</a:t>
            </a:r>
          </a:p>
          <a:p>
            <a:pPr algn="just"/>
            <a:r>
              <a:rPr lang="en-US" b="1" dirty="0">
                <a:solidFill>
                  <a:srgbClr val="002060"/>
                </a:solidFill>
              </a:rPr>
              <a:t>Error Handling and Retry Mechanisms</a:t>
            </a:r>
            <a:r>
              <a:rPr lang="en-US" dirty="0">
                <a:solidFill>
                  <a:srgbClr val="002060"/>
                </a:solidFill>
              </a:rPr>
              <a:t>: </a:t>
            </a:r>
            <a:r>
              <a:rPr lang="en-US" dirty="0"/>
              <a:t>Implement error handling and retry mechanisms in your device's code to handle situations where the data transmission fails due to network issues or other factors.</a:t>
            </a:r>
          </a:p>
          <a:p>
            <a:pPr algn="just"/>
            <a:r>
              <a:rPr lang="en-US" b="1" dirty="0">
                <a:solidFill>
                  <a:srgbClr val="002060"/>
                </a:solidFill>
              </a:rPr>
              <a:t>Security</a:t>
            </a:r>
            <a:r>
              <a:rPr lang="en-US" dirty="0">
                <a:solidFill>
                  <a:srgbClr val="002060"/>
                </a:solidFill>
              </a:rPr>
              <a:t>: </a:t>
            </a:r>
            <a:r>
              <a:rPr lang="en-US" dirty="0"/>
              <a:t>Ensure that your data transmission is secure, especially if you are sending sensitive data. Use HTTPS for secure communication, and protect your API keys.</a:t>
            </a:r>
          </a:p>
          <a:p>
            <a:pPr algn="just"/>
            <a:r>
              <a:rPr lang="en-US" b="1" dirty="0">
                <a:solidFill>
                  <a:srgbClr val="002060"/>
                </a:solidFill>
              </a:rPr>
              <a:t>Testing and Monitoring</a:t>
            </a:r>
            <a:r>
              <a:rPr lang="en-US" dirty="0">
                <a:solidFill>
                  <a:srgbClr val="002060"/>
                </a:solidFill>
              </a:rPr>
              <a:t>: </a:t>
            </a:r>
            <a:r>
              <a:rPr lang="en-US" dirty="0"/>
              <a:t>Before deploying your IoT devices for data transmission, thoroughly test the communication process to verify that data is being sent and received correctly. Monitor the data in your ThingSpeak channel to confirm that it reflects the expected information.</a:t>
            </a:r>
          </a:p>
        </p:txBody>
      </p:sp>
    </p:spTree>
    <p:extLst>
      <p:ext uri="{BB962C8B-B14F-4D97-AF65-F5344CB8AC3E}">
        <p14:creationId xmlns:p14="http://schemas.microsoft.com/office/powerpoint/2010/main" val="408858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pic>
        <p:nvPicPr>
          <p:cNvPr id="2689" name="Google Shape;2689;p30"/>
          <p:cNvPicPr preferRelativeResize="0"/>
          <p:nvPr/>
        </p:nvPicPr>
        <p:blipFill rotWithShape="1">
          <a:blip r:embed="rId3">
            <a:alphaModFix/>
          </a:blip>
          <a:srcRect t="7812" b="7811"/>
          <a:stretch/>
        </p:blipFill>
        <p:spPr>
          <a:xfrm>
            <a:off x="14288" y="0"/>
            <a:ext cx="18288000" cy="10287000"/>
          </a:xfrm>
          <a:prstGeom prst="rect">
            <a:avLst/>
          </a:prstGeom>
          <a:noFill/>
          <a:ln>
            <a:noFill/>
          </a:ln>
        </p:spPr>
      </p:pic>
      <p:sp>
        <p:nvSpPr>
          <p:cNvPr id="4" name="Title 3">
            <a:extLst>
              <a:ext uri="{FF2B5EF4-FFF2-40B4-BE49-F238E27FC236}">
                <a16:creationId xmlns:a16="http://schemas.microsoft.com/office/drawing/2014/main" id="{7025F527-F9C9-41F2-B2C2-0E13BCFBE637}"/>
              </a:ext>
            </a:extLst>
          </p:cNvPr>
          <p:cNvSpPr>
            <a:spLocks noGrp="1"/>
          </p:cNvSpPr>
          <p:nvPr>
            <p:ph type="title"/>
          </p:nvPr>
        </p:nvSpPr>
        <p:spPr>
          <a:xfrm>
            <a:off x="457200" y="274638"/>
            <a:ext cx="4329113" cy="1143000"/>
          </a:xfrm>
        </p:spPr>
        <p:txBody>
          <a:bodyPr>
            <a:normAutofit/>
          </a:bodyPr>
          <a:lstStyle/>
          <a:p>
            <a:r>
              <a:rPr lang="en-IN" dirty="0">
                <a:latin typeface="Stencil" panose="040409050D0802020404" pitchFamily="82" charset="0"/>
              </a:rPr>
              <a:t>MY ROLE</a:t>
            </a:r>
            <a:endParaRPr lang="en-US" dirty="0">
              <a:latin typeface="Stencil" panose="040409050D0802020404" pitchFamily="82" charset="0"/>
            </a:endParaRPr>
          </a:p>
        </p:txBody>
      </p:sp>
      <p:sp>
        <p:nvSpPr>
          <p:cNvPr id="8" name="Text Placeholder 7">
            <a:extLst>
              <a:ext uri="{FF2B5EF4-FFF2-40B4-BE49-F238E27FC236}">
                <a16:creationId xmlns:a16="http://schemas.microsoft.com/office/drawing/2014/main" id="{2025C3FB-E15C-4EAE-8075-987FE16A20A8}"/>
              </a:ext>
            </a:extLst>
          </p:cNvPr>
          <p:cNvSpPr>
            <a:spLocks noGrp="1"/>
          </p:cNvSpPr>
          <p:nvPr>
            <p:ph type="body" idx="2"/>
          </p:nvPr>
        </p:nvSpPr>
        <p:spPr>
          <a:xfrm>
            <a:off x="1314451" y="1528762"/>
            <a:ext cx="12515849" cy="8286749"/>
          </a:xfrm>
        </p:spPr>
        <p:txBody>
          <a:bodyPr>
            <a:normAutofit lnSpcReduction="10000"/>
          </a:bodyPr>
          <a:lstStyle/>
          <a:p>
            <a:pPr marL="50800" indent="0">
              <a:lnSpc>
                <a:spcPct val="120000"/>
              </a:lnSpc>
              <a:buNone/>
            </a:pPr>
            <a:r>
              <a:rPr lang="en-US" dirty="0">
                <a:latin typeface="Arial Rounded MT Bold" panose="020F0704030504030204" pitchFamily="34" charset="0"/>
              </a:rPr>
              <a:t>Project Leader:</a:t>
            </a:r>
          </a:p>
          <a:p>
            <a:r>
              <a:rPr lang="en-US" dirty="0"/>
              <a:t>Define project objectives, scope, and milestones.</a:t>
            </a:r>
          </a:p>
          <a:p>
            <a:r>
              <a:rPr lang="en-US" dirty="0"/>
              <a:t>Develop a project plan and timeline.</a:t>
            </a:r>
          </a:p>
          <a:p>
            <a:r>
              <a:rPr lang="en-US" dirty="0"/>
              <a:t>Allocate resources and budget.</a:t>
            </a:r>
          </a:p>
          <a:p>
            <a:r>
              <a:rPr lang="en-US" dirty="0"/>
              <a:t>Coordinate communication among team members and stakeholders.</a:t>
            </a:r>
          </a:p>
          <a:p>
            <a:r>
              <a:rPr lang="en-US" dirty="0"/>
              <a:t>Monitor progress and ensure that the project stays on track.</a:t>
            </a:r>
          </a:p>
          <a:p>
            <a:r>
              <a:rPr lang="en-US" dirty="0"/>
              <a:t>Address any issues or obstacles that arise during the project.</a:t>
            </a:r>
          </a:p>
          <a:p>
            <a:r>
              <a:rPr lang="en-US" dirty="0"/>
              <a:t>Ensure compliance with relevant regulations and standards.</a:t>
            </a:r>
            <a:endParaRPr lang="en-US" b="1" dirty="0"/>
          </a:p>
          <a:p>
            <a:pPr marL="50800" indent="0">
              <a:lnSpc>
                <a:spcPct val="120000"/>
              </a:lnSpc>
              <a:buNone/>
            </a:pPr>
            <a:r>
              <a:rPr lang="en-US" dirty="0">
                <a:latin typeface="Arial Rounded MT Bold" panose="020F0704030504030204" pitchFamily="34" charset="0"/>
              </a:rPr>
              <a:t>Data Analyst:</a:t>
            </a:r>
          </a:p>
          <a:p>
            <a:r>
              <a:rPr lang="en-US" dirty="0"/>
              <a:t>Define data collection requirements and data formats.</a:t>
            </a:r>
          </a:p>
          <a:p>
            <a:r>
              <a:rPr lang="en-US" dirty="0"/>
              <a:t>Develop data collection and storage strategies.</a:t>
            </a:r>
          </a:p>
          <a:p>
            <a:r>
              <a:rPr lang="en-US" dirty="0"/>
              <a:t>Create data pipelines to ingest and process data.</a:t>
            </a:r>
          </a:p>
          <a:p>
            <a:r>
              <a:rPr lang="en-US" dirty="0"/>
              <a:t>Analyze collected data for trends, anomalies, and insights.</a:t>
            </a:r>
          </a:p>
          <a:p>
            <a:r>
              <a:rPr lang="en-US" dirty="0"/>
              <a:t>Generate reports and visualizations to communicate findings.</a:t>
            </a:r>
          </a:p>
          <a:p>
            <a:r>
              <a:rPr lang="en-US" dirty="0"/>
              <a:t>Implement data quality control and validation procedures.</a:t>
            </a:r>
          </a:p>
          <a:p>
            <a:r>
              <a:rPr lang="en-US" dirty="0"/>
              <a:t>Continuously refine data analysis techniques.</a:t>
            </a:r>
          </a:p>
          <a:p>
            <a:pPr marL="50800" indent="0">
              <a:lnSpc>
                <a:spcPct val="120000"/>
              </a:lnSpc>
              <a:buNone/>
            </a:pPr>
            <a:endParaRPr lang="en-US" dirty="0"/>
          </a:p>
        </p:txBody>
      </p:sp>
    </p:spTree>
    <p:extLst>
      <p:ext uri="{BB962C8B-B14F-4D97-AF65-F5344CB8AC3E}">
        <p14:creationId xmlns:p14="http://schemas.microsoft.com/office/powerpoint/2010/main" val="34581824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1031</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Forum</vt:lpstr>
      <vt:lpstr>Baskerville Old Face</vt:lpstr>
      <vt:lpstr>Lucida Calligraphy</vt:lpstr>
      <vt:lpstr>Arial</vt:lpstr>
      <vt:lpstr>Calibri</vt:lpstr>
      <vt:lpstr>PMingLiU-ExtB</vt:lpstr>
      <vt:lpstr>Arial Rounded MT Bold</vt:lpstr>
      <vt:lpstr>Stencil</vt:lpstr>
      <vt:lpstr>Wingdings</vt:lpstr>
      <vt:lpstr>Office Theme</vt:lpstr>
      <vt:lpstr>PowerPoint Presentation</vt:lpstr>
      <vt:lpstr>PowerPoint Presentation</vt:lpstr>
      <vt:lpstr>OBJECTIVES</vt:lpstr>
      <vt:lpstr>PowerPoint Presentation</vt:lpstr>
      <vt:lpstr>Sensors used in our Project</vt:lpstr>
      <vt:lpstr>Environmental Monitoring Platform</vt:lpstr>
      <vt:lpstr>INTEGRATION APPROACH</vt:lpstr>
      <vt:lpstr>Conti….</vt:lpstr>
      <vt:lpstr>MY 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Brintha Shree S S</dc:creator>
  <cp:lastModifiedBy>Brintha Shree S S</cp:lastModifiedBy>
  <cp:revision>20</cp:revision>
  <dcterms:modified xsi:type="dcterms:W3CDTF">2023-09-27T06:39:18Z</dcterms:modified>
</cp:coreProperties>
</file>