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NAME:S.JENIFER</a:t>
            </a:r>
          </a:p>
          <a:p>
            <a:r>
              <a:rPr lang="en-US" sz="2400" dirty="0"/>
              <a:t>REGISTER NO:312216951</a:t>
            </a:r>
          </a:p>
          <a:p>
            <a:r>
              <a:rPr lang="en-US" sz="2400" dirty="0"/>
              <a:t>DEPARTMENT:B.COM(GENERAL)</a:t>
            </a:r>
          </a:p>
          <a:p>
            <a:r>
              <a:rPr lang="en-US" sz="2400" dirty="0"/>
              <a:t>COLLEGE:SHRI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B3496428-61A9-B5AA-AFA9-CDA38878AD20}"/>
              </a:ext>
            </a:extLst>
          </p:cNvPr>
          <p:cNvSpPr txBox="1"/>
          <p:nvPr/>
        </p:nvSpPr>
        <p:spPr>
          <a:xfrm>
            <a:off x="739775" y="3229172"/>
            <a:ext cx="7879162" cy="369332"/>
          </a:xfrm>
          <a:prstGeom prst="rect">
            <a:avLst/>
          </a:prstGeom>
          <a:noFill/>
        </p:spPr>
        <p:txBody>
          <a:bodyPr wrap="square" rtlCol="0">
            <a:spAutoFit/>
          </a:bodyPr>
          <a:lstStyle/>
          <a:p>
            <a:pPr algn="l"/>
            <a:r>
              <a:rPr lang="en-US" b="1"/>
              <a:t>Step 3: Data Modeling</a:t>
            </a:r>
            <a:endParaRPr lang="en-US" b="1" dirty="0"/>
          </a:p>
        </p:txBody>
      </p:sp>
      <p:sp>
        <p:nvSpPr>
          <p:cNvPr id="3" name="TextBox 2">
            <a:extLst>
              <a:ext uri="{FF2B5EF4-FFF2-40B4-BE49-F238E27FC236}">
                <a16:creationId xmlns:a16="http://schemas.microsoft.com/office/drawing/2014/main" id="{20085963-FBC3-029E-6769-B0BA60E0AB71}"/>
              </a:ext>
            </a:extLst>
          </p:cNvPr>
          <p:cNvSpPr txBox="1"/>
          <p:nvPr/>
        </p:nvSpPr>
        <p:spPr>
          <a:xfrm>
            <a:off x="739775" y="1049337"/>
            <a:ext cx="8422749" cy="369332"/>
          </a:xfrm>
          <a:prstGeom prst="rect">
            <a:avLst/>
          </a:prstGeom>
          <a:noFill/>
        </p:spPr>
        <p:txBody>
          <a:bodyPr wrap="square" rtlCol="0">
            <a:spAutoFit/>
          </a:bodyPr>
          <a:lstStyle/>
          <a:p>
            <a:pPr algn="l"/>
            <a:r>
              <a:rPr lang="en-US" b="1"/>
              <a:t>Step 1: Data Collection</a:t>
            </a:r>
            <a:endParaRPr lang="en-US" b="1" dirty="0"/>
          </a:p>
        </p:txBody>
      </p:sp>
      <p:sp>
        <p:nvSpPr>
          <p:cNvPr id="4" name="TextBox 3">
            <a:extLst>
              <a:ext uri="{FF2B5EF4-FFF2-40B4-BE49-F238E27FC236}">
                <a16:creationId xmlns:a16="http://schemas.microsoft.com/office/drawing/2014/main" id="{6C887396-C2C0-E604-7197-58C6515DCB16}"/>
              </a:ext>
            </a:extLst>
          </p:cNvPr>
          <p:cNvSpPr txBox="1"/>
          <p:nvPr/>
        </p:nvSpPr>
        <p:spPr>
          <a:xfrm>
            <a:off x="739775" y="2331706"/>
            <a:ext cx="7982884" cy="369332"/>
          </a:xfrm>
          <a:prstGeom prst="rect">
            <a:avLst/>
          </a:prstGeom>
          <a:noFill/>
        </p:spPr>
        <p:txBody>
          <a:bodyPr wrap="square" rtlCol="0">
            <a:spAutoFit/>
          </a:bodyPr>
          <a:lstStyle/>
          <a:p>
            <a:pPr algn="l"/>
            <a:r>
              <a:rPr lang="en-US" b="1"/>
              <a:t>Step 2: Data Cleaning</a:t>
            </a:r>
            <a:endParaRPr lang="en-US" b="1" dirty="0"/>
          </a:p>
        </p:txBody>
      </p:sp>
      <p:sp>
        <p:nvSpPr>
          <p:cNvPr id="7" name="TextBox 6">
            <a:extLst>
              <a:ext uri="{FF2B5EF4-FFF2-40B4-BE49-F238E27FC236}">
                <a16:creationId xmlns:a16="http://schemas.microsoft.com/office/drawing/2014/main" id="{3053DCB6-9A9A-32E9-0AAF-7CF0E63DC0DA}"/>
              </a:ext>
            </a:extLst>
          </p:cNvPr>
          <p:cNvSpPr txBox="1"/>
          <p:nvPr/>
        </p:nvSpPr>
        <p:spPr>
          <a:xfrm>
            <a:off x="739775" y="1366860"/>
            <a:ext cx="8613775" cy="923330"/>
          </a:xfrm>
          <a:prstGeom prst="rect">
            <a:avLst/>
          </a:prstGeom>
          <a:noFill/>
        </p:spPr>
        <p:txBody>
          <a:bodyPr wrap="square" rtlCol="0">
            <a:spAutoFit/>
          </a:bodyPr>
          <a:lstStyle/>
          <a:p>
            <a:pPr algn="l"/>
            <a:r>
              <a:rPr lang="en-US"/>
              <a:t>Gather data on salaries, compensation, and relevant factors (e.g., job title, department, location, experience, performance ratings)Import data into Excel from various sources (e.g., HR systems, surveys, market research)</a:t>
            </a:r>
            <a:endParaRPr lang="en-US" dirty="0"/>
          </a:p>
        </p:txBody>
      </p:sp>
      <p:sp>
        <p:nvSpPr>
          <p:cNvPr id="10" name="TextBox 9">
            <a:extLst>
              <a:ext uri="{FF2B5EF4-FFF2-40B4-BE49-F238E27FC236}">
                <a16:creationId xmlns:a16="http://schemas.microsoft.com/office/drawing/2014/main" id="{FD543308-736F-A433-3BDC-CD330E510412}"/>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96601E19-D4CE-1A23-94D2-DA07116A6B14}"/>
              </a:ext>
            </a:extLst>
          </p:cNvPr>
          <p:cNvSpPr txBox="1"/>
          <p:nvPr/>
        </p:nvSpPr>
        <p:spPr>
          <a:xfrm flipH="1">
            <a:off x="740641" y="2582841"/>
            <a:ext cx="7378582" cy="646331"/>
          </a:xfrm>
          <a:prstGeom prst="rect">
            <a:avLst/>
          </a:prstGeom>
          <a:noFill/>
        </p:spPr>
        <p:txBody>
          <a:bodyPr wrap="square" rtlCol="0">
            <a:spAutoFit/>
          </a:bodyPr>
          <a:lstStyle/>
          <a:p>
            <a:pPr algn="l"/>
            <a:r>
              <a:rPr lang="en-US"/>
              <a:t>Ensure data accuracy and handle missing valuesPerform data transformation as needed (e.g., converting text to numbers)</a:t>
            </a:r>
            <a:endParaRPr lang="en-US" dirty="0"/>
          </a:p>
        </p:txBody>
      </p:sp>
      <p:sp>
        <p:nvSpPr>
          <p:cNvPr id="16" name="TextBox 15">
            <a:extLst>
              <a:ext uri="{FF2B5EF4-FFF2-40B4-BE49-F238E27FC236}">
                <a16:creationId xmlns:a16="http://schemas.microsoft.com/office/drawing/2014/main" id="{1185E0AC-4517-CA05-1110-A95F0C7FE4D6}"/>
              </a:ext>
            </a:extLst>
          </p:cNvPr>
          <p:cNvSpPr txBox="1"/>
          <p:nvPr/>
        </p:nvSpPr>
        <p:spPr>
          <a:xfrm>
            <a:off x="739775" y="4126637"/>
            <a:ext cx="8794750" cy="369332"/>
          </a:xfrm>
          <a:prstGeom prst="rect">
            <a:avLst/>
          </a:prstGeom>
          <a:noFill/>
        </p:spPr>
        <p:txBody>
          <a:bodyPr wrap="square" rtlCol="0">
            <a:spAutoFit/>
          </a:bodyPr>
          <a:lstStyle/>
          <a:p>
            <a:pPr algn="l"/>
            <a:r>
              <a:rPr lang="en-US" b="1"/>
              <a:t>Step 4: Data Analysis</a:t>
            </a:r>
            <a:endParaRPr lang="en-US" b="1" dirty="0"/>
          </a:p>
        </p:txBody>
      </p:sp>
      <p:sp>
        <p:nvSpPr>
          <p:cNvPr id="17" name="TextBox 16">
            <a:extLst>
              <a:ext uri="{FF2B5EF4-FFF2-40B4-BE49-F238E27FC236}">
                <a16:creationId xmlns:a16="http://schemas.microsoft.com/office/drawing/2014/main" id="{4D418D78-5951-A026-9043-1074BA638795}"/>
              </a:ext>
            </a:extLst>
          </p:cNvPr>
          <p:cNvSpPr txBox="1"/>
          <p:nvPr/>
        </p:nvSpPr>
        <p:spPr>
          <a:xfrm>
            <a:off x="749336" y="3480307"/>
            <a:ext cx="7879162" cy="646331"/>
          </a:xfrm>
          <a:prstGeom prst="rect">
            <a:avLst/>
          </a:prstGeom>
          <a:noFill/>
        </p:spPr>
        <p:txBody>
          <a:bodyPr wrap="square" rtlCol="0">
            <a:spAutoFit/>
          </a:bodyPr>
          <a:lstStyle/>
          <a:p>
            <a:pPr algn="l"/>
            <a:r>
              <a:rPr lang="en-US"/>
              <a:t>Create an Excel data model to organize and structure the dataEstablish relationships between tables (e.g., employee-job-department)</a:t>
            </a:r>
            <a:endParaRPr lang="en-US" dirty="0"/>
          </a:p>
        </p:txBody>
      </p:sp>
      <p:sp>
        <p:nvSpPr>
          <p:cNvPr id="18" name="TextBox 17">
            <a:extLst>
              <a:ext uri="{FF2B5EF4-FFF2-40B4-BE49-F238E27FC236}">
                <a16:creationId xmlns:a16="http://schemas.microsoft.com/office/drawing/2014/main" id="{DFFD683F-B80C-1E98-B5D4-683364556D7F}"/>
              </a:ext>
            </a:extLst>
          </p:cNvPr>
          <p:cNvSpPr txBox="1"/>
          <p:nvPr/>
        </p:nvSpPr>
        <p:spPr>
          <a:xfrm>
            <a:off x="739775" y="4420471"/>
            <a:ext cx="9498125" cy="646331"/>
          </a:xfrm>
          <a:prstGeom prst="rect">
            <a:avLst/>
          </a:prstGeom>
          <a:noFill/>
        </p:spPr>
        <p:txBody>
          <a:bodyPr wrap="square" rtlCol="0">
            <a:spAutoFit/>
          </a:bodyPr>
          <a:lstStyle/>
          <a:p>
            <a:pPr algn="l"/>
            <a:r>
              <a:rPr lang="en-US"/>
              <a:t>Use Excel formulas, functions, and data visualization techniques to analyze and gain insights from the data</a:t>
            </a:r>
            <a:endParaRPr lang="en-US" dirty="0"/>
          </a:p>
        </p:txBody>
      </p:sp>
      <p:sp>
        <p:nvSpPr>
          <p:cNvPr id="19" name="TextBox 18">
            <a:extLst>
              <a:ext uri="{FF2B5EF4-FFF2-40B4-BE49-F238E27FC236}">
                <a16:creationId xmlns:a16="http://schemas.microsoft.com/office/drawing/2014/main" id="{6D2AC7EC-5E78-F37C-7ACF-7724A6E68E77}"/>
              </a:ext>
            </a:extLst>
          </p:cNvPr>
          <p:cNvSpPr txBox="1"/>
          <p:nvPr/>
        </p:nvSpPr>
        <p:spPr>
          <a:xfrm>
            <a:off x="788874" y="5332545"/>
            <a:ext cx="9076377" cy="646331"/>
          </a:xfrm>
          <a:prstGeom prst="rect">
            <a:avLst/>
          </a:prstGeom>
          <a:noFill/>
        </p:spPr>
        <p:txBody>
          <a:bodyPr wrap="square" rtlCol="0">
            <a:spAutoFit/>
          </a:bodyPr>
          <a:lstStyle/>
          <a:p>
            <a:pPr algn="l"/>
            <a:r>
              <a:rPr lang="en-US"/>
              <a:t>Present findings and insights through clear and effective reports, dash boards, or presentationsUse Excel charts, tables, and visualization tools to communicate results</a:t>
            </a:r>
            <a:endParaRPr lang="en-US" dirty="0"/>
          </a:p>
        </p:txBody>
      </p:sp>
      <p:sp>
        <p:nvSpPr>
          <p:cNvPr id="20" name="TextBox 19">
            <a:extLst>
              <a:ext uri="{FF2B5EF4-FFF2-40B4-BE49-F238E27FC236}">
                <a16:creationId xmlns:a16="http://schemas.microsoft.com/office/drawing/2014/main" id="{572E5057-331E-B6A1-96ED-441DCD0EE85C}"/>
              </a:ext>
            </a:extLst>
          </p:cNvPr>
          <p:cNvSpPr txBox="1"/>
          <p:nvPr/>
        </p:nvSpPr>
        <p:spPr>
          <a:xfrm>
            <a:off x="739775" y="5046113"/>
            <a:ext cx="9438537" cy="369332"/>
          </a:xfrm>
          <a:prstGeom prst="rect">
            <a:avLst/>
          </a:prstGeom>
          <a:noFill/>
        </p:spPr>
        <p:txBody>
          <a:bodyPr wrap="square" rtlCol="0">
            <a:spAutoFit/>
          </a:bodyPr>
          <a:lstStyle/>
          <a:p>
            <a:pPr algn="l"/>
            <a:r>
              <a:rPr lang="en-US" b="1"/>
              <a:t>Step 5: Reporting</a:t>
            </a:r>
            <a:endParaRPr lang="en-US" b="1" dirty="0"/>
          </a:p>
        </p:txBody>
      </p:sp>
      <p:sp>
        <p:nvSpPr>
          <p:cNvPr id="21" name="TextBox 20">
            <a:extLst>
              <a:ext uri="{FF2B5EF4-FFF2-40B4-BE49-F238E27FC236}">
                <a16:creationId xmlns:a16="http://schemas.microsoft.com/office/drawing/2014/main" id="{99173BED-709B-4869-2822-8B15022F1C40}"/>
              </a:ext>
            </a:extLst>
          </p:cNvPr>
          <p:cNvSpPr txBox="1"/>
          <p:nvPr/>
        </p:nvSpPr>
        <p:spPr>
          <a:xfrm>
            <a:off x="5185675" y="3162503"/>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6B05790-5776-D566-1B3E-AEDDD8779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401" y="1289638"/>
            <a:ext cx="8128000" cy="51778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73B6754-33A0-35C3-B623-196562E26C88}"/>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7EC43BA0-4FE1-6D86-9F97-69419ED1C5D9}"/>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2B69AC48-AA39-4C3C-B4A0-CF1F77F8E3FC}"/>
              </a:ext>
            </a:extLst>
          </p:cNvPr>
          <p:cNvSpPr txBox="1"/>
          <p:nvPr/>
        </p:nvSpPr>
        <p:spPr>
          <a:xfrm>
            <a:off x="1109846" y="1143634"/>
            <a:ext cx="8193074" cy="3831778"/>
          </a:xfrm>
          <a:prstGeom prst="rect">
            <a:avLst/>
          </a:prstGeom>
          <a:noFill/>
        </p:spPr>
        <p:txBody>
          <a:bodyPr wrap="square" rtlCol="0">
            <a:spAutoFit/>
          </a:bodyPr>
          <a:lstStyle/>
          <a:p>
            <a:pPr algn="l"/>
            <a:r>
              <a:rPr lang="en-US"/>
              <a:t>In conclusion, the Salary and Compensation Analysis through Excel data modeling presents a powerful and comprehensive solution for optimizing compensation packages and driving business success. By leveraging Excel's data modeling capabilities, organizations can gain a deeper understanding of their compensation structure, identify trends and patterns, and make data-driven decisions. The solution offers automated data visualization, predictive analytics, and data-driven storytelling, providing actionable insights and recommendations for improvement. Its scalability, flexibility, and integration with other HR systems make it a robust tool for compensation analysis. With this solution, organizations can ensure fair and competitive compensation packages, improve employee satisfaction, and drive business growth. By harnessing the power of Excel data modeling, organizations can unlock the full potential of their compensation data and achieve a sustainable competitive advantage in the market.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ED604D3-6F4A-9C4E-3D15-D5021F430FEE}"/>
              </a:ext>
            </a:extLst>
          </p:cNvPr>
          <p:cNvSpPr txBox="1"/>
          <p:nvPr/>
        </p:nvSpPr>
        <p:spPr>
          <a:xfrm flipH="1">
            <a:off x="834072" y="1280636"/>
            <a:ext cx="7315201" cy="1477328"/>
          </a:xfrm>
          <a:prstGeom prst="rect">
            <a:avLst/>
          </a:prstGeom>
          <a:noFill/>
        </p:spPr>
        <p:txBody>
          <a:bodyPr wrap="square" rtlCol="0">
            <a:spAutoFit/>
          </a:bodyPr>
          <a:lstStyle/>
          <a:p>
            <a:pPr algn="l"/>
            <a:r>
              <a:rPr lang="en-US" b="1"/>
              <a:t>Problem Statement:A company wants to analyze its salary and compensation data to identify trends, disparities, and areas for improvement. The data includes employee information, salary grades, job titles, departments, locations, and benefits. The company wants to create a dynamic and interactive model in Excel to:</a:t>
            </a:r>
            <a:endParaRPr lang="en-US" b="1" dirty="0"/>
          </a:p>
        </p:txBody>
      </p:sp>
      <p:sp>
        <p:nvSpPr>
          <p:cNvPr id="16" name="TextBox 15">
            <a:extLst>
              <a:ext uri="{FF2B5EF4-FFF2-40B4-BE49-F238E27FC236}">
                <a16:creationId xmlns:a16="http://schemas.microsoft.com/office/drawing/2014/main" id="{61FB31DF-08BF-9B8B-C501-4FE7F78A38B1}"/>
              </a:ext>
            </a:extLst>
          </p:cNvPr>
          <p:cNvSpPr txBox="1"/>
          <p:nvPr/>
        </p:nvSpPr>
        <p:spPr>
          <a:xfrm>
            <a:off x="834071" y="2942627"/>
            <a:ext cx="7576504" cy="369332"/>
          </a:xfrm>
          <a:prstGeom prst="rect">
            <a:avLst/>
          </a:prstGeom>
          <a:noFill/>
        </p:spPr>
        <p:txBody>
          <a:bodyPr wrap="square" rtlCol="0">
            <a:spAutoFit/>
          </a:bodyPr>
          <a:lstStyle/>
          <a:p>
            <a:pPr algn="l"/>
            <a:r>
              <a:rPr lang="en-US"/>
              <a:t>1. Analyze salary distributions by department, location, and job title</a:t>
            </a:r>
            <a:endParaRPr lang="en-US" dirty="0"/>
          </a:p>
        </p:txBody>
      </p:sp>
      <p:sp>
        <p:nvSpPr>
          <p:cNvPr id="18" name="TextBox 17">
            <a:extLst>
              <a:ext uri="{FF2B5EF4-FFF2-40B4-BE49-F238E27FC236}">
                <a16:creationId xmlns:a16="http://schemas.microsoft.com/office/drawing/2014/main" id="{1B0A44D0-BB45-E127-8FF6-B5092A772F51}"/>
              </a:ext>
            </a:extLst>
          </p:cNvPr>
          <p:cNvSpPr txBox="1"/>
          <p:nvPr/>
        </p:nvSpPr>
        <p:spPr>
          <a:xfrm>
            <a:off x="834071" y="3244334"/>
            <a:ext cx="6598126" cy="369332"/>
          </a:xfrm>
          <a:prstGeom prst="rect">
            <a:avLst/>
          </a:prstGeom>
          <a:noFill/>
        </p:spPr>
        <p:txBody>
          <a:bodyPr wrap="square" rtlCol="0">
            <a:spAutoFit/>
          </a:bodyPr>
          <a:lstStyle/>
          <a:p>
            <a:pPr algn="l"/>
            <a:r>
              <a:rPr lang="en-US"/>
              <a:t>2. Identify disparities in salary and benefits between different groups</a:t>
            </a:r>
            <a:endParaRPr lang="en-US" dirty="0"/>
          </a:p>
        </p:txBody>
      </p:sp>
      <p:sp>
        <p:nvSpPr>
          <p:cNvPr id="19" name="TextBox 18">
            <a:extLst>
              <a:ext uri="{FF2B5EF4-FFF2-40B4-BE49-F238E27FC236}">
                <a16:creationId xmlns:a16="http://schemas.microsoft.com/office/drawing/2014/main" id="{BDF64E5D-9411-EA82-66F5-3C6B1266F214}"/>
              </a:ext>
            </a:extLst>
          </p:cNvPr>
          <p:cNvSpPr txBox="1"/>
          <p:nvPr/>
        </p:nvSpPr>
        <p:spPr>
          <a:xfrm flipH="1">
            <a:off x="834071" y="3601985"/>
            <a:ext cx="6096000" cy="646331"/>
          </a:xfrm>
          <a:prstGeom prst="rect">
            <a:avLst/>
          </a:prstGeom>
          <a:noFill/>
        </p:spPr>
        <p:txBody>
          <a:bodyPr wrap="square" rtlCol="0">
            <a:spAutoFit/>
          </a:bodyPr>
          <a:lstStyle/>
          <a:p>
            <a:pPr algn="l"/>
            <a:r>
              <a:rPr lang="en-US"/>
              <a:t>3. Determine the impact of factors like experience, education, and performance on compensation</a:t>
            </a:r>
            <a:endParaRPr lang="en-US" dirty="0"/>
          </a:p>
        </p:txBody>
      </p:sp>
      <p:sp>
        <p:nvSpPr>
          <p:cNvPr id="20" name="TextBox 19">
            <a:extLst>
              <a:ext uri="{FF2B5EF4-FFF2-40B4-BE49-F238E27FC236}">
                <a16:creationId xmlns:a16="http://schemas.microsoft.com/office/drawing/2014/main" id="{8AF4D5E5-7DEB-336D-ED94-2408C34303CA}"/>
              </a:ext>
            </a:extLst>
          </p:cNvPr>
          <p:cNvSpPr txBox="1"/>
          <p:nvPr/>
        </p:nvSpPr>
        <p:spPr>
          <a:xfrm flipH="1">
            <a:off x="452308" y="2520712"/>
            <a:ext cx="7576503" cy="4144395"/>
          </a:xfrm>
          <a:prstGeom prst="rect">
            <a:avLst/>
          </a:prstGeom>
          <a:noFill/>
        </p:spPr>
        <p:txBody>
          <a:bodyPr wrap="square" rtlCol="0">
            <a:spAutoFit/>
          </a:bodyPr>
          <a:lstStyle/>
          <a:p>
            <a:pPr algn="l"/>
            <a:endParaRPr lang="en-US" dirty="0"/>
          </a:p>
        </p:txBody>
      </p:sp>
      <p:sp>
        <p:nvSpPr>
          <p:cNvPr id="21" name="TextBox 20">
            <a:extLst>
              <a:ext uri="{FF2B5EF4-FFF2-40B4-BE49-F238E27FC236}">
                <a16:creationId xmlns:a16="http://schemas.microsoft.com/office/drawing/2014/main" id="{907BAC0F-4C0A-6763-93A0-183BA95FB90D}"/>
              </a:ext>
            </a:extLst>
          </p:cNvPr>
          <p:cNvSpPr txBox="1"/>
          <p:nvPr/>
        </p:nvSpPr>
        <p:spPr>
          <a:xfrm>
            <a:off x="834071" y="4225590"/>
            <a:ext cx="5993922" cy="646331"/>
          </a:xfrm>
          <a:prstGeom prst="rect">
            <a:avLst/>
          </a:prstGeom>
          <a:noFill/>
        </p:spPr>
        <p:txBody>
          <a:bodyPr wrap="square" rtlCol="0">
            <a:spAutoFit/>
          </a:bodyPr>
          <a:lstStyle/>
          <a:p>
            <a:pPr algn="l"/>
            <a:r>
              <a:rPr lang="en-US"/>
              <a:t>4. Develop a predictive model to estimate future salary and benefits costs</a:t>
            </a:r>
            <a:endParaRPr lang="en-US" dirty="0"/>
          </a:p>
        </p:txBody>
      </p:sp>
      <p:sp>
        <p:nvSpPr>
          <p:cNvPr id="22" name="TextBox 21">
            <a:extLst>
              <a:ext uri="{FF2B5EF4-FFF2-40B4-BE49-F238E27FC236}">
                <a16:creationId xmlns:a16="http://schemas.microsoft.com/office/drawing/2014/main" id="{93F5B985-35E2-A02E-3738-1661150E90BA}"/>
              </a:ext>
            </a:extLst>
          </p:cNvPr>
          <p:cNvSpPr txBox="1"/>
          <p:nvPr/>
        </p:nvSpPr>
        <p:spPr>
          <a:xfrm flipH="1">
            <a:off x="853044" y="5662109"/>
            <a:ext cx="6598125" cy="646331"/>
          </a:xfrm>
          <a:prstGeom prst="rect">
            <a:avLst/>
          </a:prstGeom>
          <a:noFill/>
        </p:spPr>
        <p:txBody>
          <a:bodyPr wrap="square" rtlCol="0">
            <a:spAutoFit/>
          </a:bodyPr>
          <a:lstStyle/>
          <a:p>
            <a:pPr algn="l"/>
            <a:r>
              <a:rPr lang="en-US"/>
              <a:t>Data Preparation: Clean, transform, and structure the data in Excel tables.</a:t>
            </a:r>
            <a:endParaRPr lang="en-US" dirty="0"/>
          </a:p>
        </p:txBody>
      </p:sp>
      <p:sp>
        <p:nvSpPr>
          <p:cNvPr id="23" name="TextBox 22">
            <a:extLst>
              <a:ext uri="{FF2B5EF4-FFF2-40B4-BE49-F238E27FC236}">
                <a16:creationId xmlns:a16="http://schemas.microsoft.com/office/drawing/2014/main" id="{71FC6DE5-6A02-4B7C-F513-1166931EBF6C}"/>
              </a:ext>
            </a:extLst>
          </p:cNvPr>
          <p:cNvSpPr txBox="1"/>
          <p:nvPr/>
        </p:nvSpPr>
        <p:spPr>
          <a:xfrm>
            <a:off x="853044" y="4776680"/>
            <a:ext cx="6126507" cy="646331"/>
          </a:xfrm>
          <a:prstGeom prst="rect">
            <a:avLst/>
          </a:prstGeom>
          <a:noFill/>
        </p:spPr>
        <p:txBody>
          <a:bodyPr wrap="square" rtlCol="0">
            <a:spAutoFit/>
          </a:bodyPr>
          <a:lstStyle/>
          <a:p>
            <a:pPr algn="l"/>
            <a:r>
              <a:rPr lang="en-US"/>
              <a:t>5. Create interactive dashboards to visualize and explore the data</a:t>
            </a:r>
            <a:endParaRPr lang="en-US" dirty="0"/>
          </a:p>
        </p:txBody>
      </p:sp>
      <p:sp>
        <p:nvSpPr>
          <p:cNvPr id="24" name="TextBox 23">
            <a:extLst>
              <a:ext uri="{FF2B5EF4-FFF2-40B4-BE49-F238E27FC236}">
                <a16:creationId xmlns:a16="http://schemas.microsoft.com/office/drawing/2014/main" id="{E12DAF13-2C55-23C8-25CA-90CA609A6A2B}"/>
              </a:ext>
            </a:extLst>
          </p:cNvPr>
          <p:cNvSpPr txBox="1"/>
          <p:nvPr/>
        </p:nvSpPr>
        <p:spPr>
          <a:xfrm>
            <a:off x="876356" y="5400285"/>
            <a:ext cx="7534219" cy="369332"/>
          </a:xfrm>
          <a:prstGeom prst="rect">
            <a:avLst/>
          </a:prstGeom>
          <a:noFill/>
        </p:spPr>
        <p:txBody>
          <a:bodyPr wrap="square" rtlCol="0">
            <a:spAutoFit/>
          </a:bodyPr>
          <a:lstStyle/>
          <a:p>
            <a:pPr algn="l"/>
            <a:r>
              <a:rPr lang="en-US"/>
              <a:t>Approach:</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747837" y="57605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flipV="1">
            <a:off x="687453" y="6191229"/>
            <a:ext cx="5302600" cy="600640"/>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25657" y="1603801"/>
            <a:ext cx="7509571" cy="461665"/>
          </a:xfrm>
          <a:prstGeom prst="rect">
            <a:avLst/>
          </a:prstGeom>
          <a:noFill/>
        </p:spPr>
        <p:txBody>
          <a:bodyPr wrap="square" rtlCol="0">
            <a:spAutoFit/>
          </a:bodyPr>
          <a:lstStyle/>
          <a:p>
            <a:pPr algn="l">
              <a:buFont typeface="Arial" panose="020B0604020202020204" pitchFamily="34" charset="0"/>
              <a:buChar char="•"/>
            </a:pPr>
            <a:r>
              <a:rPr lang="en-US" sz="2400" b="1" i="0">
                <a:solidFill>
                  <a:srgbClr val="0D0D0D"/>
                </a:solidFill>
                <a:effectLst/>
                <a:latin typeface="Times New Roman" panose="02020603050405020304" pitchFamily="18" charset="0"/>
                <a:cs typeface="Times New Roman" panose="02020603050405020304" pitchFamily="18" charset="0"/>
              </a:rPr>
              <a:t>Objective:</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0E07F60-9854-6388-D0C7-4E0A2CC86500}"/>
              </a:ext>
            </a:extLst>
          </p:cNvPr>
          <p:cNvSpPr txBox="1"/>
          <p:nvPr/>
        </p:nvSpPr>
        <p:spPr>
          <a:xfrm>
            <a:off x="521582" y="2666315"/>
            <a:ext cx="6488818" cy="646331"/>
          </a:xfrm>
          <a:prstGeom prst="rect">
            <a:avLst/>
          </a:prstGeom>
          <a:noFill/>
        </p:spPr>
        <p:txBody>
          <a:bodyPr wrap="square" rtlCol="0">
            <a:spAutoFit/>
          </a:bodyPr>
          <a:lstStyle/>
          <a:p>
            <a:pPr algn="l"/>
            <a:r>
              <a:rPr lang="en-US" b="1"/>
              <a:t>Identify trends, disparities, and areas for improvement in compensation practices</a:t>
            </a:r>
            <a:endParaRPr lang="en-US" b="1" dirty="0"/>
          </a:p>
        </p:txBody>
      </p:sp>
      <p:sp>
        <p:nvSpPr>
          <p:cNvPr id="16" name="TextBox 15">
            <a:extLst>
              <a:ext uri="{FF2B5EF4-FFF2-40B4-BE49-F238E27FC236}">
                <a16:creationId xmlns:a16="http://schemas.microsoft.com/office/drawing/2014/main" id="{EF764344-06EC-D639-B09D-856FB4A6962D}"/>
              </a:ext>
            </a:extLst>
          </p:cNvPr>
          <p:cNvSpPr txBox="1"/>
          <p:nvPr/>
        </p:nvSpPr>
        <p:spPr>
          <a:xfrm>
            <a:off x="521582" y="2129328"/>
            <a:ext cx="6609586" cy="646331"/>
          </a:xfrm>
          <a:prstGeom prst="rect">
            <a:avLst/>
          </a:prstGeom>
          <a:noFill/>
        </p:spPr>
        <p:txBody>
          <a:bodyPr wrap="square" rtlCol="0">
            <a:spAutoFit/>
          </a:bodyPr>
          <a:lstStyle/>
          <a:p>
            <a:pPr algn="l"/>
            <a:r>
              <a:rPr lang="en-US" b="1"/>
              <a:t>Develop a comprehensive Excel data model to analyze salary and compensation data</a:t>
            </a:r>
            <a:endParaRPr lang="en-US" b="1" dirty="0"/>
          </a:p>
        </p:txBody>
      </p:sp>
      <p:sp>
        <p:nvSpPr>
          <p:cNvPr id="17" name="TextBox 16">
            <a:extLst>
              <a:ext uri="{FF2B5EF4-FFF2-40B4-BE49-F238E27FC236}">
                <a16:creationId xmlns:a16="http://schemas.microsoft.com/office/drawing/2014/main" id="{CA075596-9119-50A7-07A5-A7D128121151}"/>
              </a:ext>
            </a:extLst>
          </p:cNvPr>
          <p:cNvSpPr txBox="1"/>
          <p:nvPr/>
        </p:nvSpPr>
        <p:spPr>
          <a:xfrm>
            <a:off x="521582" y="3273548"/>
            <a:ext cx="8261485" cy="369332"/>
          </a:xfrm>
          <a:prstGeom prst="rect">
            <a:avLst/>
          </a:prstGeom>
          <a:noFill/>
        </p:spPr>
        <p:txBody>
          <a:bodyPr wrap="square" rtlCol="0">
            <a:spAutoFit/>
          </a:bodyPr>
          <a:lstStyle/>
          <a:p>
            <a:pPr algn="l"/>
            <a:r>
              <a:rPr lang="en-US" b="1"/>
              <a:t>Create interactive dashboards for data visualization and exploration</a:t>
            </a:r>
            <a:endParaRPr lang="en-US" b="1" dirty="0"/>
          </a:p>
        </p:txBody>
      </p:sp>
      <p:sp>
        <p:nvSpPr>
          <p:cNvPr id="18" name="TextBox 17">
            <a:extLst>
              <a:ext uri="{FF2B5EF4-FFF2-40B4-BE49-F238E27FC236}">
                <a16:creationId xmlns:a16="http://schemas.microsoft.com/office/drawing/2014/main" id="{5CA1D7E8-D189-E562-A807-B6998AA633F4}"/>
              </a:ext>
            </a:extLst>
          </p:cNvPr>
          <p:cNvSpPr txBox="1"/>
          <p:nvPr/>
        </p:nvSpPr>
        <p:spPr>
          <a:xfrm>
            <a:off x="486539" y="4599099"/>
            <a:ext cx="6485761" cy="369332"/>
          </a:xfrm>
          <a:prstGeom prst="rect">
            <a:avLst/>
          </a:prstGeom>
          <a:noFill/>
        </p:spPr>
        <p:txBody>
          <a:bodyPr wrap="square" rtlCol="0">
            <a:spAutoFit/>
          </a:bodyPr>
          <a:lstStyle/>
          <a:p>
            <a:pPr algn="l"/>
            <a:r>
              <a:rPr lang="en-US"/>
              <a:t>Data collection and cleaning</a:t>
            </a:r>
            <a:endParaRPr lang="en-US" dirty="0"/>
          </a:p>
        </p:txBody>
      </p:sp>
      <p:sp>
        <p:nvSpPr>
          <p:cNvPr id="19" name="TextBox 18">
            <a:extLst>
              <a:ext uri="{FF2B5EF4-FFF2-40B4-BE49-F238E27FC236}">
                <a16:creationId xmlns:a16="http://schemas.microsoft.com/office/drawing/2014/main" id="{9B01B268-88D3-2E9A-A910-4911C67435D5}"/>
              </a:ext>
            </a:extLst>
          </p:cNvPr>
          <p:cNvSpPr txBox="1"/>
          <p:nvPr/>
        </p:nvSpPr>
        <p:spPr>
          <a:xfrm>
            <a:off x="521582" y="3555111"/>
            <a:ext cx="5987609" cy="646331"/>
          </a:xfrm>
          <a:prstGeom prst="rect">
            <a:avLst/>
          </a:prstGeom>
          <a:noFill/>
        </p:spPr>
        <p:txBody>
          <a:bodyPr wrap="square" rtlCol="0">
            <a:spAutoFit/>
          </a:bodyPr>
          <a:lstStyle/>
          <a:p>
            <a:pPr algn="l"/>
            <a:r>
              <a:rPr lang="en-US" b="1"/>
              <a:t>Provide insights and recommendations for optimizing salary and benefits structures</a:t>
            </a:r>
            <a:endParaRPr lang="en-US" b="1" dirty="0"/>
          </a:p>
        </p:txBody>
      </p:sp>
      <p:sp>
        <p:nvSpPr>
          <p:cNvPr id="20" name="TextBox 19">
            <a:extLst>
              <a:ext uri="{FF2B5EF4-FFF2-40B4-BE49-F238E27FC236}">
                <a16:creationId xmlns:a16="http://schemas.microsoft.com/office/drawing/2014/main" id="{92ABCC93-AB61-E7AD-8556-DB49935467CE}"/>
              </a:ext>
            </a:extLst>
          </p:cNvPr>
          <p:cNvSpPr txBox="1"/>
          <p:nvPr/>
        </p:nvSpPr>
        <p:spPr>
          <a:xfrm>
            <a:off x="521582" y="4371445"/>
            <a:ext cx="6488818" cy="369332"/>
          </a:xfrm>
          <a:prstGeom prst="rect">
            <a:avLst/>
          </a:prstGeom>
          <a:noFill/>
        </p:spPr>
        <p:txBody>
          <a:bodyPr wrap="square" rtlCol="0">
            <a:spAutoFit/>
          </a:bodyPr>
          <a:lstStyle/>
          <a:p>
            <a:pPr algn="l"/>
            <a:r>
              <a:rPr lang="en-US" b="1"/>
              <a:t>Scope:</a:t>
            </a:r>
            <a:endParaRPr lang="en-US" b="1" dirty="0"/>
          </a:p>
        </p:txBody>
      </p:sp>
      <p:sp>
        <p:nvSpPr>
          <p:cNvPr id="26" name="TextBox 25">
            <a:extLst>
              <a:ext uri="{FF2B5EF4-FFF2-40B4-BE49-F238E27FC236}">
                <a16:creationId xmlns:a16="http://schemas.microsoft.com/office/drawing/2014/main" id="{7E8C1EC6-30AC-87E8-79C8-0D51EDC2558A}"/>
              </a:ext>
            </a:extLst>
          </p:cNvPr>
          <p:cNvSpPr txBox="1"/>
          <p:nvPr/>
        </p:nvSpPr>
        <p:spPr>
          <a:xfrm>
            <a:off x="486539" y="4858768"/>
            <a:ext cx="5126183" cy="369332"/>
          </a:xfrm>
          <a:prstGeom prst="rect">
            <a:avLst/>
          </a:prstGeom>
          <a:noFill/>
        </p:spPr>
        <p:txBody>
          <a:bodyPr wrap="square" rtlCol="0">
            <a:spAutoFit/>
          </a:bodyPr>
          <a:lstStyle/>
          <a:p>
            <a:pPr algn="l"/>
            <a:r>
              <a:rPr lang="en-US"/>
              <a:t>Data modeling and relationship creation</a:t>
            </a:r>
            <a:endParaRPr lang="en-US" dirty="0"/>
          </a:p>
        </p:txBody>
      </p:sp>
      <p:sp>
        <p:nvSpPr>
          <p:cNvPr id="27" name="TextBox 26">
            <a:extLst>
              <a:ext uri="{FF2B5EF4-FFF2-40B4-BE49-F238E27FC236}">
                <a16:creationId xmlns:a16="http://schemas.microsoft.com/office/drawing/2014/main" id="{F254D586-0A47-FA64-4A90-BB9BAAA3ECFC}"/>
              </a:ext>
            </a:extLst>
          </p:cNvPr>
          <p:cNvSpPr txBox="1"/>
          <p:nvPr/>
        </p:nvSpPr>
        <p:spPr>
          <a:xfrm>
            <a:off x="480832" y="5092591"/>
            <a:ext cx="4127842" cy="369332"/>
          </a:xfrm>
          <a:prstGeom prst="rect">
            <a:avLst/>
          </a:prstGeom>
          <a:noFill/>
        </p:spPr>
        <p:txBody>
          <a:bodyPr wrap="square" rtlCol="0">
            <a:spAutoFit/>
          </a:bodyPr>
          <a:lstStyle/>
          <a:p>
            <a:pPr algn="l"/>
            <a:r>
              <a:rPr lang="en-US"/>
              <a:t>Measure and calculation development</a:t>
            </a:r>
            <a:endParaRPr lang="en-US" dirty="0"/>
          </a:p>
        </p:txBody>
      </p:sp>
      <p:sp>
        <p:nvSpPr>
          <p:cNvPr id="28" name="TextBox 27">
            <a:extLst>
              <a:ext uri="{FF2B5EF4-FFF2-40B4-BE49-F238E27FC236}">
                <a16:creationId xmlns:a16="http://schemas.microsoft.com/office/drawing/2014/main" id="{374D7811-3425-3A8D-4AD8-A256631F0F7C}"/>
              </a:ext>
            </a:extLst>
          </p:cNvPr>
          <p:cNvSpPr txBox="1"/>
          <p:nvPr/>
        </p:nvSpPr>
        <p:spPr>
          <a:xfrm flipH="1">
            <a:off x="469422" y="5327280"/>
            <a:ext cx="4087093" cy="369332"/>
          </a:xfrm>
          <a:prstGeom prst="rect">
            <a:avLst/>
          </a:prstGeom>
          <a:noFill/>
        </p:spPr>
        <p:txBody>
          <a:bodyPr wrap="square" rtlCol="0">
            <a:spAutoFit/>
          </a:bodyPr>
          <a:lstStyle/>
          <a:p>
            <a:pPr algn="l"/>
            <a:r>
              <a:rPr lang="en-US"/>
              <a:t>Data visualization and dashboard design</a:t>
            </a:r>
            <a:endParaRPr lang="en-US" dirty="0"/>
          </a:p>
        </p:txBody>
      </p:sp>
      <p:sp>
        <p:nvSpPr>
          <p:cNvPr id="29" name="TextBox 28">
            <a:extLst>
              <a:ext uri="{FF2B5EF4-FFF2-40B4-BE49-F238E27FC236}">
                <a16:creationId xmlns:a16="http://schemas.microsoft.com/office/drawing/2014/main" id="{8CC767C5-92A5-A6D5-4B34-ECCA0423DD71}"/>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30" name="TextBox 29">
            <a:extLst>
              <a:ext uri="{FF2B5EF4-FFF2-40B4-BE49-F238E27FC236}">
                <a16:creationId xmlns:a16="http://schemas.microsoft.com/office/drawing/2014/main" id="{9501AE82-D168-865A-6186-C17384C3636E}"/>
              </a:ext>
            </a:extLst>
          </p:cNvPr>
          <p:cNvSpPr txBox="1"/>
          <p:nvPr/>
        </p:nvSpPr>
        <p:spPr>
          <a:xfrm flipH="1">
            <a:off x="480832" y="5547899"/>
            <a:ext cx="5313297" cy="369332"/>
          </a:xfrm>
          <a:prstGeom prst="rect">
            <a:avLst/>
          </a:prstGeom>
          <a:noFill/>
        </p:spPr>
        <p:txBody>
          <a:bodyPr wrap="square" rtlCol="0">
            <a:spAutoFit/>
          </a:bodyPr>
          <a:lstStyle/>
          <a:p>
            <a:pPr algn="l"/>
            <a:r>
              <a:rPr lang="en-US"/>
              <a:t>Analysis and insights generation</a:t>
            </a:r>
            <a:endParaRPr lang="en-US" dirty="0"/>
          </a:p>
        </p:txBody>
      </p:sp>
      <p:sp>
        <p:nvSpPr>
          <p:cNvPr id="33" name="TextBox 32">
            <a:extLst>
              <a:ext uri="{FF2B5EF4-FFF2-40B4-BE49-F238E27FC236}">
                <a16:creationId xmlns:a16="http://schemas.microsoft.com/office/drawing/2014/main" id="{91C4AF6D-6575-3BBE-21F8-1502FD54E87B}"/>
              </a:ext>
            </a:extLst>
          </p:cNvPr>
          <p:cNvSpPr txBox="1"/>
          <p:nvPr/>
        </p:nvSpPr>
        <p:spPr>
          <a:xfrm flipH="1">
            <a:off x="-192499" y="8860993"/>
            <a:ext cx="6888574" cy="369332"/>
          </a:xfrm>
          <a:prstGeom prst="rect">
            <a:avLst/>
          </a:prstGeom>
          <a:noFill/>
        </p:spPr>
        <p:txBody>
          <a:bodyPr wrap="square" rtlCol="0">
            <a:spAutoFit/>
          </a:bodyPr>
          <a:lstStyle/>
          <a:p>
            <a:pPr algn="l"/>
            <a:r>
              <a:rPr lang="en-US" b="1"/>
              <a:t>Deliverables:</a:t>
            </a:r>
            <a:endParaRPr lang="en-US" b="1" dirty="0"/>
          </a:p>
        </p:txBody>
      </p:sp>
      <p:sp>
        <p:nvSpPr>
          <p:cNvPr id="34" name="TextBox 33">
            <a:extLst>
              <a:ext uri="{FF2B5EF4-FFF2-40B4-BE49-F238E27FC236}">
                <a16:creationId xmlns:a16="http://schemas.microsoft.com/office/drawing/2014/main" id="{71107A95-DFD5-CAF4-5621-123A14E8247D}"/>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flipV="1">
            <a:off x="699452" y="5162549"/>
            <a:ext cx="8530121" cy="1502557"/>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5528E03-B10B-316C-62BE-EB45F0C8D271}"/>
              </a:ext>
            </a:extLst>
          </p:cNvPr>
          <p:cNvSpPr txBox="1"/>
          <p:nvPr/>
        </p:nvSpPr>
        <p:spPr>
          <a:xfrm>
            <a:off x="594889" y="1493960"/>
            <a:ext cx="9403648" cy="646331"/>
          </a:xfrm>
          <a:prstGeom prst="rect">
            <a:avLst/>
          </a:prstGeom>
          <a:noFill/>
        </p:spPr>
        <p:txBody>
          <a:bodyPr wrap="square" rtlCol="0">
            <a:spAutoFit/>
          </a:bodyPr>
          <a:lstStyle/>
          <a:p>
            <a:pPr algn="l"/>
            <a:r>
              <a:rPr lang="en-US"/>
              <a:t>1. HR Department: To inform compensation decisions, identify trends, and optimize salary structures.</a:t>
            </a:r>
            <a:endParaRPr lang="en-US" dirty="0"/>
          </a:p>
        </p:txBody>
      </p:sp>
      <p:sp>
        <p:nvSpPr>
          <p:cNvPr id="9" name="TextBox 8">
            <a:extLst>
              <a:ext uri="{FF2B5EF4-FFF2-40B4-BE49-F238E27FC236}">
                <a16:creationId xmlns:a16="http://schemas.microsoft.com/office/drawing/2014/main" id="{C651C62F-5D5A-0064-5B0A-0ACEAA187313}"/>
              </a:ext>
            </a:extLst>
          </p:cNvPr>
          <p:cNvSpPr txBox="1"/>
          <p:nvPr/>
        </p:nvSpPr>
        <p:spPr>
          <a:xfrm>
            <a:off x="594889" y="2778032"/>
            <a:ext cx="8904781" cy="646331"/>
          </a:xfrm>
          <a:prstGeom prst="rect">
            <a:avLst/>
          </a:prstGeom>
          <a:noFill/>
        </p:spPr>
        <p:txBody>
          <a:bodyPr wrap="square" rtlCol="0">
            <a:spAutoFit/>
          </a:bodyPr>
          <a:lstStyle/>
          <a:p>
            <a:pPr algn="l"/>
            <a:r>
              <a:rPr lang="en-US"/>
              <a:t>3. Finance Department: To budget and forecast salary and benefits expenses, and understand thefinancial impact of compensation decisions.</a:t>
            </a:r>
            <a:endParaRPr lang="en-US" dirty="0"/>
          </a:p>
        </p:txBody>
      </p:sp>
      <p:sp>
        <p:nvSpPr>
          <p:cNvPr id="10" name="TextBox 9">
            <a:extLst>
              <a:ext uri="{FF2B5EF4-FFF2-40B4-BE49-F238E27FC236}">
                <a16:creationId xmlns:a16="http://schemas.microsoft.com/office/drawing/2014/main" id="{2EE67AB4-CF28-C0CA-A215-B24FD854777D}"/>
              </a:ext>
            </a:extLst>
          </p:cNvPr>
          <p:cNvSpPr txBox="1"/>
          <p:nvPr/>
        </p:nvSpPr>
        <p:spPr>
          <a:xfrm>
            <a:off x="594889" y="2168756"/>
            <a:ext cx="8835073" cy="646331"/>
          </a:xfrm>
          <a:prstGeom prst="rect">
            <a:avLst/>
          </a:prstGeom>
          <a:noFill/>
        </p:spPr>
        <p:txBody>
          <a:bodyPr wrap="square" rtlCol="0">
            <a:spAutoFit/>
          </a:bodyPr>
          <a:lstStyle/>
          <a:p>
            <a:pPr algn="l"/>
            <a:r>
              <a:rPr lang="en-US"/>
              <a:t>2. Compensation and Benefits Team: To analyze and design competitive compensation packages, andensure compliance with regulations.</a:t>
            </a:r>
            <a:endParaRPr lang="en-US" dirty="0"/>
          </a:p>
        </p:txBody>
      </p:sp>
      <p:sp>
        <p:nvSpPr>
          <p:cNvPr id="11" name="TextBox 10">
            <a:extLst>
              <a:ext uri="{FF2B5EF4-FFF2-40B4-BE49-F238E27FC236}">
                <a16:creationId xmlns:a16="http://schemas.microsoft.com/office/drawing/2014/main" id="{B2AABD77-7CD2-6A0C-9888-042F03A5AD02}"/>
              </a:ext>
            </a:extLst>
          </p:cNvPr>
          <p:cNvSpPr txBox="1"/>
          <p:nvPr/>
        </p:nvSpPr>
        <p:spPr>
          <a:xfrm flipH="1">
            <a:off x="608299" y="3452828"/>
            <a:ext cx="9202451" cy="646331"/>
          </a:xfrm>
          <a:prstGeom prst="rect">
            <a:avLst/>
          </a:prstGeom>
          <a:noFill/>
        </p:spPr>
        <p:txBody>
          <a:bodyPr wrap="square" rtlCol="0">
            <a:spAutoFit/>
          </a:bodyPr>
          <a:lstStyle/>
          <a:p>
            <a:pPr algn="l"/>
            <a:r>
              <a:rPr lang="en-US"/>
              <a:t>4. Management and Leadership: To make informed decisions about talent management, succession planning, and organizational development.</a:t>
            </a:r>
            <a:endParaRPr lang="en-US" dirty="0"/>
          </a:p>
        </p:txBody>
      </p:sp>
      <p:sp>
        <p:nvSpPr>
          <p:cNvPr id="12" name="TextBox 11">
            <a:extLst>
              <a:ext uri="{FF2B5EF4-FFF2-40B4-BE49-F238E27FC236}">
                <a16:creationId xmlns:a16="http://schemas.microsoft.com/office/drawing/2014/main" id="{DE8121D3-FF14-29AA-6416-88F1AFFCE6D0}"/>
              </a:ext>
            </a:extLst>
          </p:cNvPr>
          <p:cNvSpPr txBox="1"/>
          <p:nvPr/>
        </p:nvSpPr>
        <p:spPr>
          <a:xfrm>
            <a:off x="594889" y="4062104"/>
            <a:ext cx="8331980" cy="646331"/>
          </a:xfrm>
          <a:prstGeom prst="rect">
            <a:avLst/>
          </a:prstGeom>
          <a:noFill/>
        </p:spPr>
        <p:txBody>
          <a:bodyPr wrap="square" rtlCol="0">
            <a:spAutoFit/>
          </a:bodyPr>
          <a:lstStyle/>
          <a:p>
            <a:pPr algn="l"/>
            <a:r>
              <a:rPr lang="en-US"/>
              <a:t>5. Line Managers: To understand salary ranges and make informed decisions about promotions, raises, and new hires.</a:t>
            </a:r>
            <a:endParaRPr lang="en-US" dirty="0"/>
          </a:p>
        </p:txBody>
      </p:sp>
      <p:sp>
        <p:nvSpPr>
          <p:cNvPr id="13" name="TextBox 12">
            <a:extLst>
              <a:ext uri="{FF2B5EF4-FFF2-40B4-BE49-F238E27FC236}">
                <a16:creationId xmlns:a16="http://schemas.microsoft.com/office/drawing/2014/main" id="{B5F7AF10-BF60-F5D6-F2D5-E681E9B370C3}"/>
              </a:ext>
            </a:extLst>
          </p:cNvPr>
          <p:cNvSpPr txBox="1"/>
          <p:nvPr/>
        </p:nvSpPr>
        <p:spPr>
          <a:xfrm flipH="1">
            <a:off x="575475" y="4699845"/>
            <a:ext cx="8331980" cy="646331"/>
          </a:xfrm>
          <a:prstGeom prst="rect">
            <a:avLst/>
          </a:prstGeom>
          <a:noFill/>
        </p:spPr>
        <p:txBody>
          <a:bodyPr wrap="square" rtlCol="0">
            <a:spAutoFit/>
          </a:bodyPr>
          <a:lstStyle/>
          <a:p>
            <a:pPr algn="l"/>
            <a:r>
              <a:rPr lang="en-US"/>
              <a:t>6. Business Analysts: To analyze and interpret compensation data to inform business decisions.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EF7571B-38D3-0E30-9905-F16CAD799241}"/>
              </a:ext>
            </a:extLst>
          </p:cNvPr>
          <p:cNvSpPr txBox="1"/>
          <p:nvPr/>
        </p:nvSpPr>
        <p:spPr>
          <a:xfrm>
            <a:off x="2855640" y="2618780"/>
            <a:ext cx="6588397" cy="646331"/>
          </a:xfrm>
          <a:prstGeom prst="rect">
            <a:avLst/>
          </a:prstGeom>
          <a:noFill/>
        </p:spPr>
        <p:txBody>
          <a:bodyPr wrap="square" rtlCol="0">
            <a:spAutoFit/>
          </a:bodyPr>
          <a:lstStyle/>
          <a:p>
            <a:pPr algn="l"/>
            <a:r>
              <a:rPr lang="en-US"/>
              <a:t>1. Data Integration: A user-friendly data import process that consolidates data from various sources.</a:t>
            </a:r>
            <a:endParaRPr lang="en-US" dirty="0"/>
          </a:p>
        </p:txBody>
      </p:sp>
      <p:sp>
        <p:nvSpPr>
          <p:cNvPr id="10" name="TextBox 9">
            <a:extLst>
              <a:ext uri="{FF2B5EF4-FFF2-40B4-BE49-F238E27FC236}">
                <a16:creationId xmlns:a16="http://schemas.microsoft.com/office/drawing/2014/main" id="{FBBFE1B7-2DF5-35C5-0B14-381C093D2E44}"/>
              </a:ext>
            </a:extLst>
          </p:cNvPr>
          <p:cNvSpPr txBox="1"/>
          <p:nvPr/>
        </p:nvSpPr>
        <p:spPr>
          <a:xfrm>
            <a:off x="2855640" y="1619250"/>
            <a:ext cx="6534149" cy="923330"/>
          </a:xfrm>
          <a:prstGeom prst="rect">
            <a:avLst/>
          </a:prstGeom>
          <a:noFill/>
        </p:spPr>
        <p:txBody>
          <a:bodyPr wrap="square" rtlCol="0">
            <a:spAutoFit/>
          </a:bodyPr>
          <a:lstStyle/>
          <a:p>
            <a:pPr algn="l"/>
            <a:r>
              <a:rPr lang="en-US"/>
              <a:t>Our solution, "Compensation Insights," is a comprehensive Excel-based data modeling tool that empowers organizations to analyze and optimize their salary and compensation structures. It includes:</a:t>
            </a:r>
            <a:endParaRPr lang="en-US" dirty="0"/>
          </a:p>
        </p:txBody>
      </p:sp>
      <p:sp>
        <p:nvSpPr>
          <p:cNvPr id="11" name="TextBox 10">
            <a:extLst>
              <a:ext uri="{FF2B5EF4-FFF2-40B4-BE49-F238E27FC236}">
                <a16:creationId xmlns:a16="http://schemas.microsoft.com/office/drawing/2014/main" id="{A9CF250C-A9DA-3082-2340-EFBF3A6DA664}"/>
              </a:ext>
            </a:extLst>
          </p:cNvPr>
          <p:cNvSpPr txBox="1"/>
          <p:nvPr/>
        </p:nvSpPr>
        <p:spPr>
          <a:xfrm flipH="1">
            <a:off x="2819400" y="3227050"/>
            <a:ext cx="6041855" cy="923330"/>
          </a:xfrm>
          <a:prstGeom prst="rect">
            <a:avLst/>
          </a:prstGeom>
          <a:noFill/>
        </p:spPr>
        <p:txBody>
          <a:bodyPr wrap="square" rtlCol="0">
            <a:spAutoFit/>
          </a:bodyPr>
          <a:lstStyle/>
          <a:p>
            <a:pPr algn="l"/>
            <a:r>
              <a:rPr lang="en-US"/>
              <a:t>2. Data Modeling: A robust data model that creates relationships between employee data, salary grades, job titles, departments, and locations.</a:t>
            </a:r>
            <a:endParaRPr lang="en-US" dirty="0"/>
          </a:p>
        </p:txBody>
      </p:sp>
      <p:sp>
        <p:nvSpPr>
          <p:cNvPr id="12" name="TextBox 11">
            <a:extLst>
              <a:ext uri="{FF2B5EF4-FFF2-40B4-BE49-F238E27FC236}">
                <a16:creationId xmlns:a16="http://schemas.microsoft.com/office/drawing/2014/main" id="{1334C7BD-241B-5A54-08A5-3EC44D11C83D}"/>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0BBC925B-7718-B313-B6FF-20F93DB9B503}"/>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5804053E-F27D-956A-2075-D04780C7A5F2}"/>
              </a:ext>
            </a:extLst>
          </p:cNvPr>
          <p:cNvSpPr txBox="1"/>
          <p:nvPr/>
        </p:nvSpPr>
        <p:spPr>
          <a:xfrm flipH="1">
            <a:off x="2819400" y="4078069"/>
            <a:ext cx="6148972" cy="646331"/>
          </a:xfrm>
          <a:prstGeom prst="rect">
            <a:avLst/>
          </a:prstGeom>
          <a:noFill/>
        </p:spPr>
        <p:txBody>
          <a:bodyPr wrap="square" rtlCol="0">
            <a:spAutoFit/>
          </a:bodyPr>
          <a:lstStyle/>
          <a:p>
            <a:pPr algn="l"/>
            <a:r>
              <a:rPr lang="en-US"/>
              <a:t>3. Analytical Dashboards: Interactive dash boards that provide insights into salary distributions, disparities, and trends.</a:t>
            </a:r>
            <a:endParaRPr lang="en-US" dirty="0"/>
          </a:p>
        </p:txBody>
      </p:sp>
      <p:sp>
        <p:nvSpPr>
          <p:cNvPr id="15" name="TextBox 14">
            <a:extLst>
              <a:ext uri="{FF2B5EF4-FFF2-40B4-BE49-F238E27FC236}">
                <a16:creationId xmlns:a16="http://schemas.microsoft.com/office/drawing/2014/main" id="{E7312511-4A3E-6299-870D-EA2CD87209EF}"/>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6" name="TextBox 15">
            <a:extLst>
              <a:ext uri="{FF2B5EF4-FFF2-40B4-BE49-F238E27FC236}">
                <a16:creationId xmlns:a16="http://schemas.microsoft.com/office/drawing/2014/main" id="{1FCFA71B-C3A1-5395-7687-5545FE0A6522}"/>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7" name="TextBox 16">
            <a:extLst>
              <a:ext uri="{FF2B5EF4-FFF2-40B4-BE49-F238E27FC236}">
                <a16:creationId xmlns:a16="http://schemas.microsoft.com/office/drawing/2014/main" id="{8C1DDF46-4DBF-D306-3EA2-D6C54A185632}"/>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8" name="TextBox 17">
            <a:extLst>
              <a:ext uri="{FF2B5EF4-FFF2-40B4-BE49-F238E27FC236}">
                <a16:creationId xmlns:a16="http://schemas.microsoft.com/office/drawing/2014/main" id="{19081550-1AFD-6DCE-D6AC-683DDBD272EA}"/>
              </a:ext>
            </a:extLst>
          </p:cNvPr>
          <p:cNvSpPr txBox="1"/>
          <p:nvPr/>
        </p:nvSpPr>
        <p:spPr>
          <a:xfrm>
            <a:off x="2815961" y="4735800"/>
            <a:ext cx="6310897" cy="646331"/>
          </a:xfrm>
          <a:prstGeom prst="rect">
            <a:avLst/>
          </a:prstGeom>
          <a:noFill/>
        </p:spPr>
        <p:txBody>
          <a:bodyPr wrap="square" rtlCol="0">
            <a:spAutoFit/>
          </a:bodyPr>
          <a:lstStyle/>
          <a:p>
            <a:pPr algn="l"/>
            <a:r>
              <a:rPr lang="en-US"/>
              <a:t>4. Predictive Analytics: Forecasting tools that estimate future salary and benefits expenses.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CA04119-8894-3152-AFA1-C24572337284}"/>
              </a:ext>
            </a:extLst>
          </p:cNvPr>
          <p:cNvSpPr txBox="1"/>
          <p:nvPr/>
        </p:nvSpPr>
        <p:spPr>
          <a:xfrm>
            <a:off x="891101" y="1780060"/>
            <a:ext cx="7787070" cy="646331"/>
          </a:xfrm>
          <a:prstGeom prst="rect">
            <a:avLst/>
          </a:prstGeom>
          <a:noFill/>
        </p:spPr>
        <p:txBody>
          <a:bodyPr wrap="square" rtlCol="0">
            <a:spAutoFit/>
          </a:bodyPr>
          <a:lstStyle/>
          <a:p>
            <a:pPr algn="l"/>
            <a:r>
              <a:rPr lang="en-US"/>
              <a:t>1. Employee Data: Employee ID, Name, Job Title, Department, Location, Hire Date, Termination Date (if applicable)</a:t>
            </a:r>
            <a:endParaRPr lang="en-US" dirty="0"/>
          </a:p>
        </p:txBody>
      </p:sp>
      <p:sp>
        <p:nvSpPr>
          <p:cNvPr id="4" name="TextBox 3">
            <a:extLst>
              <a:ext uri="{FF2B5EF4-FFF2-40B4-BE49-F238E27FC236}">
                <a16:creationId xmlns:a16="http://schemas.microsoft.com/office/drawing/2014/main" id="{94E0B94F-1D7B-DDCB-0347-4ADEB722CDEE}"/>
              </a:ext>
            </a:extLst>
          </p:cNvPr>
          <p:cNvSpPr txBox="1"/>
          <p:nvPr/>
        </p:nvSpPr>
        <p:spPr>
          <a:xfrm>
            <a:off x="755333" y="1246909"/>
            <a:ext cx="8254196" cy="369332"/>
          </a:xfrm>
          <a:prstGeom prst="rect">
            <a:avLst/>
          </a:prstGeom>
          <a:noFill/>
        </p:spPr>
        <p:txBody>
          <a:bodyPr wrap="square" rtlCol="0">
            <a:spAutoFit/>
          </a:bodyPr>
          <a:lstStyle/>
          <a:p>
            <a:pPr algn="l"/>
            <a:r>
              <a:rPr lang="en-US" b="1"/>
              <a:t>Data Sources:</a:t>
            </a:r>
            <a:endParaRPr lang="en-US" b="1" dirty="0"/>
          </a:p>
        </p:txBody>
      </p:sp>
      <p:sp>
        <p:nvSpPr>
          <p:cNvPr id="5" name="TextBox 4">
            <a:extLst>
              <a:ext uri="{FF2B5EF4-FFF2-40B4-BE49-F238E27FC236}">
                <a16:creationId xmlns:a16="http://schemas.microsoft.com/office/drawing/2014/main" id="{9E0F1AA3-DC92-34B7-B280-76D334317E45}"/>
              </a:ext>
            </a:extLst>
          </p:cNvPr>
          <p:cNvSpPr txBox="1"/>
          <p:nvPr/>
        </p:nvSpPr>
        <p:spPr>
          <a:xfrm flipH="1">
            <a:off x="855721" y="3012178"/>
            <a:ext cx="7065818" cy="369332"/>
          </a:xfrm>
          <a:prstGeom prst="rect">
            <a:avLst/>
          </a:prstGeom>
          <a:noFill/>
        </p:spPr>
        <p:txBody>
          <a:bodyPr wrap="square" rtlCol="0">
            <a:spAutoFit/>
          </a:bodyPr>
          <a:lstStyle/>
          <a:p>
            <a:pPr algn="l"/>
            <a:r>
              <a:rPr lang="en-US"/>
              <a:t>3. Job Title Data: Job Title, Job Description, Job Family, Job Level</a:t>
            </a:r>
            <a:endParaRPr lang="en-US" dirty="0"/>
          </a:p>
        </p:txBody>
      </p:sp>
      <p:sp>
        <p:nvSpPr>
          <p:cNvPr id="6" name="TextBox 5">
            <a:extLst>
              <a:ext uri="{FF2B5EF4-FFF2-40B4-BE49-F238E27FC236}">
                <a16:creationId xmlns:a16="http://schemas.microsoft.com/office/drawing/2014/main" id="{C1599BCF-B504-B15A-BAEE-340B5C8EDF20}"/>
              </a:ext>
            </a:extLst>
          </p:cNvPr>
          <p:cNvSpPr txBox="1"/>
          <p:nvPr/>
        </p:nvSpPr>
        <p:spPr>
          <a:xfrm>
            <a:off x="891101" y="2365847"/>
            <a:ext cx="7323830" cy="646331"/>
          </a:xfrm>
          <a:prstGeom prst="rect">
            <a:avLst/>
          </a:prstGeom>
          <a:noFill/>
        </p:spPr>
        <p:txBody>
          <a:bodyPr wrap="square" rtlCol="0">
            <a:spAutoFit/>
          </a:bodyPr>
          <a:lstStyle/>
          <a:p>
            <a:pPr algn="l"/>
            <a:r>
              <a:rPr lang="en-US"/>
              <a:t>2. Salary Data: Employee ID, Salary Grade, Base Salary, Bonus, Benefits, Total Compensation</a:t>
            </a:r>
            <a:endParaRPr lang="en-US" dirty="0"/>
          </a:p>
        </p:txBody>
      </p:sp>
      <p:sp>
        <p:nvSpPr>
          <p:cNvPr id="7" name="TextBox 6">
            <a:extLst>
              <a:ext uri="{FF2B5EF4-FFF2-40B4-BE49-F238E27FC236}">
                <a16:creationId xmlns:a16="http://schemas.microsoft.com/office/drawing/2014/main" id="{3C6D08C5-2F47-FBA7-2D48-529A4CBB2022}"/>
              </a:ext>
            </a:extLst>
          </p:cNvPr>
          <p:cNvSpPr txBox="1"/>
          <p:nvPr/>
        </p:nvSpPr>
        <p:spPr>
          <a:xfrm flipH="1">
            <a:off x="755332" y="3473843"/>
            <a:ext cx="7065818" cy="369332"/>
          </a:xfrm>
          <a:prstGeom prst="rect">
            <a:avLst/>
          </a:prstGeom>
          <a:noFill/>
        </p:spPr>
        <p:txBody>
          <a:bodyPr wrap="square" rtlCol="0">
            <a:spAutoFit/>
          </a:bodyPr>
          <a:lstStyle/>
          <a:p>
            <a:pPr algn="l"/>
            <a:r>
              <a:rPr lang="en-US" b="1"/>
              <a:t>Data Fields:</a:t>
            </a:r>
            <a:endParaRPr lang="en-US" b="1" dirty="0"/>
          </a:p>
        </p:txBody>
      </p:sp>
      <p:sp>
        <p:nvSpPr>
          <p:cNvPr id="8" name="TextBox 7">
            <a:extLst>
              <a:ext uri="{FF2B5EF4-FFF2-40B4-BE49-F238E27FC236}">
                <a16:creationId xmlns:a16="http://schemas.microsoft.com/office/drawing/2014/main" id="{92A8B6AC-FFB5-2D29-846E-CD7758C5643A}"/>
              </a:ext>
            </a:extLst>
          </p:cNvPr>
          <p:cNvSpPr txBox="1"/>
          <p:nvPr/>
        </p:nvSpPr>
        <p:spPr>
          <a:xfrm rot="1748572" flipH="1">
            <a:off x="1322279" y="2906568"/>
            <a:ext cx="8083618" cy="1608146"/>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303C61B0-294A-DDD2-330F-F98E35642595}"/>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94FF8527-925A-423E-00EB-FE8C26F61DD9}"/>
              </a:ext>
            </a:extLst>
          </p:cNvPr>
          <p:cNvSpPr txBox="1"/>
          <p:nvPr/>
        </p:nvSpPr>
        <p:spPr>
          <a:xfrm>
            <a:off x="947904" y="4118105"/>
            <a:ext cx="8061625" cy="369332"/>
          </a:xfrm>
          <a:prstGeom prst="rect">
            <a:avLst/>
          </a:prstGeom>
          <a:noFill/>
        </p:spPr>
        <p:txBody>
          <a:bodyPr wrap="square" rtlCol="0">
            <a:spAutoFit/>
          </a:bodyPr>
          <a:lstStyle/>
          <a:p>
            <a:pPr algn="l"/>
            <a:r>
              <a:rPr lang="en-US"/>
              <a:t>2. Job Title</a:t>
            </a:r>
            <a:endParaRPr lang="en-US" dirty="0"/>
          </a:p>
        </p:txBody>
      </p:sp>
      <p:sp>
        <p:nvSpPr>
          <p:cNvPr id="11" name="TextBox 10">
            <a:extLst>
              <a:ext uri="{FF2B5EF4-FFF2-40B4-BE49-F238E27FC236}">
                <a16:creationId xmlns:a16="http://schemas.microsoft.com/office/drawing/2014/main" id="{3DE0C4F6-BE04-2332-603F-879821E450E1}"/>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5E6BFCB3-EB62-7001-6A29-081F3A083AE5}"/>
              </a:ext>
            </a:extLst>
          </p:cNvPr>
          <p:cNvSpPr txBox="1"/>
          <p:nvPr/>
        </p:nvSpPr>
        <p:spPr>
          <a:xfrm>
            <a:off x="947904" y="3868495"/>
            <a:ext cx="7210223" cy="369332"/>
          </a:xfrm>
          <a:prstGeom prst="rect">
            <a:avLst/>
          </a:prstGeom>
          <a:noFill/>
        </p:spPr>
        <p:txBody>
          <a:bodyPr wrap="square" rtlCol="0">
            <a:spAutoFit/>
          </a:bodyPr>
          <a:lstStyle/>
          <a:p>
            <a:pPr algn="l"/>
            <a:r>
              <a:rPr lang="en-US"/>
              <a:t>1. Employee ID (unique identifier)</a:t>
            </a:r>
            <a:endParaRPr lang="en-US" dirty="0"/>
          </a:p>
        </p:txBody>
      </p:sp>
      <p:sp>
        <p:nvSpPr>
          <p:cNvPr id="13" name="TextBox 12">
            <a:extLst>
              <a:ext uri="{FF2B5EF4-FFF2-40B4-BE49-F238E27FC236}">
                <a16:creationId xmlns:a16="http://schemas.microsoft.com/office/drawing/2014/main" id="{80524828-50F0-5EFC-6C55-242BAEA8EAD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72DD3DD5-CC5B-AE23-DDCC-F1511FEC59DB}"/>
              </a:ext>
            </a:extLst>
          </p:cNvPr>
          <p:cNvSpPr txBox="1"/>
          <p:nvPr/>
        </p:nvSpPr>
        <p:spPr>
          <a:xfrm>
            <a:off x="5184847" y="2522176"/>
            <a:ext cx="1828800" cy="1828800"/>
          </a:xfrm>
          <a:prstGeom prst="rect">
            <a:avLst/>
          </a:prstGeom>
          <a:noFill/>
        </p:spPr>
        <p:txBody>
          <a:bodyPr wrap="square" rtlCol="0">
            <a:spAutoFit/>
          </a:bodyPr>
          <a:lstStyle/>
          <a:p>
            <a:pPr algn="l"/>
            <a:endParaRPr lang="en-US" dirty="0"/>
          </a:p>
        </p:txBody>
      </p:sp>
      <p:sp>
        <p:nvSpPr>
          <p:cNvPr id="15" name="TextBox 14">
            <a:extLst>
              <a:ext uri="{FF2B5EF4-FFF2-40B4-BE49-F238E27FC236}">
                <a16:creationId xmlns:a16="http://schemas.microsoft.com/office/drawing/2014/main" id="{95FCF017-6C6E-6ABB-C409-A3A04BB38600}"/>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6" name="TextBox 15">
            <a:extLst>
              <a:ext uri="{FF2B5EF4-FFF2-40B4-BE49-F238E27FC236}">
                <a16:creationId xmlns:a16="http://schemas.microsoft.com/office/drawing/2014/main" id="{93B1874F-E254-42E3-889A-ABFE4AF749D1}"/>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7" name="TextBox 16">
            <a:extLst>
              <a:ext uri="{FF2B5EF4-FFF2-40B4-BE49-F238E27FC236}">
                <a16:creationId xmlns:a16="http://schemas.microsoft.com/office/drawing/2014/main" id="{4D490DB1-58A3-8408-065B-0A7723241403}"/>
              </a:ext>
            </a:extLst>
          </p:cNvPr>
          <p:cNvSpPr txBox="1"/>
          <p:nvPr/>
        </p:nvSpPr>
        <p:spPr>
          <a:xfrm>
            <a:off x="5186401" y="2521801"/>
            <a:ext cx="1828800" cy="1828800"/>
          </a:xfrm>
          <a:prstGeom prst="rect">
            <a:avLst/>
          </a:prstGeom>
          <a:noFill/>
        </p:spPr>
        <p:txBody>
          <a:bodyPr wrap="square" rtlCol="0">
            <a:spAutoFit/>
          </a:bodyPr>
          <a:lstStyle/>
          <a:p>
            <a:pPr algn="l"/>
            <a:endParaRPr lang="en-US" dirty="0"/>
          </a:p>
        </p:txBody>
      </p:sp>
      <p:sp>
        <p:nvSpPr>
          <p:cNvPr id="18" name="TextBox 17">
            <a:extLst>
              <a:ext uri="{FF2B5EF4-FFF2-40B4-BE49-F238E27FC236}">
                <a16:creationId xmlns:a16="http://schemas.microsoft.com/office/drawing/2014/main" id="{9ECA755B-567F-E757-7CCE-341575D63F91}"/>
              </a:ext>
            </a:extLst>
          </p:cNvPr>
          <p:cNvSpPr txBox="1"/>
          <p:nvPr/>
        </p:nvSpPr>
        <p:spPr>
          <a:xfrm>
            <a:off x="194766" y="2519248"/>
            <a:ext cx="6818881" cy="1655330"/>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BEA95076-C32D-5677-CBC4-2FEE27207744}"/>
              </a:ext>
            </a:extLst>
          </p:cNvPr>
          <p:cNvSpPr txBox="1"/>
          <p:nvPr/>
        </p:nvSpPr>
        <p:spPr>
          <a:xfrm>
            <a:off x="947904" y="4361394"/>
            <a:ext cx="6342854" cy="369332"/>
          </a:xfrm>
          <a:prstGeom prst="rect">
            <a:avLst/>
          </a:prstGeom>
          <a:noFill/>
        </p:spPr>
        <p:txBody>
          <a:bodyPr wrap="square" rtlCol="0">
            <a:spAutoFit/>
          </a:bodyPr>
          <a:lstStyle/>
          <a:p>
            <a:pPr algn="l"/>
            <a:r>
              <a:rPr lang="en-US"/>
              <a:t>3. Department</a:t>
            </a:r>
            <a:endParaRPr lang="en-US" dirty="0"/>
          </a:p>
        </p:txBody>
      </p:sp>
      <p:sp>
        <p:nvSpPr>
          <p:cNvPr id="20" name="TextBox 19">
            <a:extLst>
              <a:ext uri="{FF2B5EF4-FFF2-40B4-BE49-F238E27FC236}">
                <a16:creationId xmlns:a16="http://schemas.microsoft.com/office/drawing/2014/main" id="{027AFDBD-C5DB-D547-009C-5B806AA77CBC}"/>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21" name="TextBox 20">
            <a:extLst>
              <a:ext uri="{FF2B5EF4-FFF2-40B4-BE49-F238E27FC236}">
                <a16:creationId xmlns:a16="http://schemas.microsoft.com/office/drawing/2014/main" id="{8121143D-3C77-47B4-5A70-CBA35C600CDE}"/>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22" name="TextBox 21">
            <a:extLst>
              <a:ext uri="{FF2B5EF4-FFF2-40B4-BE49-F238E27FC236}">
                <a16:creationId xmlns:a16="http://schemas.microsoft.com/office/drawing/2014/main" id="{165AA3E5-AE35-3001-2F3D-35F2141BDA23}"/>
              </a:ext>
            </a:extLst>
          </p:cNvPr>
          <p:cNvSpPr txBox="1"/>
          <p:nvPr/>
        </p:nvSpPr>
        <p:spPr>
          <a:xfrm>
            <a:off x="947904" y="4579770"/>
            <a:ext cx="2729753" cy="369332"/>
          </a:xfrm>
          <a:prstGeom prst="rect">
            <a:avLst/>
          </a:prstGeom>
          <a:noFill/>
        </p:spPr>
        <p:txBody>
          <a:bodyPr wrap="square" rtlCol="0">
            <a:spAutoFit/>
          </a:bodyPr>
          <a:lstStyle/>
          <a:p>
            <a:pPr algn="l"/>
            <a:r>
              <a:rPr lang="en-US"/>
              <a:t>4. Location</a:t>
            </a:r>
            <a:endParaRPr lang="en-US" dirty="0"/>
          </a:p>
        </p:txBody>
      </p:sp>
      <p:sp>
        <p:nvSpPr>
          <p:cNvPr id="23" name="TextBox 22">
            <a:extLst>
              <a:ext uri="{FF2B5EF4-FFF2-40B4-BE49-F238E27FC236}">
                <a16:creationId xmlns:a16="http://schemas.microsoft.com/office/drawing/2014/main" id="{6BB95ED9-CE59-B07E-7FB9-5CBA630E7391}"/>
              </a:ext>
            </a:extLst>
          </p:cNvPr>
          <p:cNvSpPr txBox="1"/>
          <p:nvPr/>
        </p:nvSpPr>
        <p:spPr>
          <a:xfrm rot="11140215">
            <a:off x="55708" y="2756839"/>
            <a:ext cx="6958232" cy="3031353"/>
          </a:xfrm>
          <a:prstGeom prst="rect">
            <a:avLst/>
          </a:prstGeom>
          <a:noFill/>
        </p:spPr>
        <p:txBody>
          <a:bodyPr wrap="square" rtlCol="0">
            <a:spAutoFit/>
          </a:bodyPr>
          <a:lstStyle/>
          <a:p>
            <a:pPr algn="l"/>
            <a:endParaRPr lang="en-US" dirty="0"/>
          </a:p>
        </p:txBody>
      </p:sp>
      <p:sp>
        <p:nvSpPr>
          <p:cNvPr id="24" name="TextBox 23">
            <a:extLst>
              <a:ext uri="{FF2B5EF4-FFF2-40B4-BE49-F238E27FC236}">
                <a16:creationId xmlns:a16="http://schemas.microsoft.com/office/drawing/2014/main" id="{59859AEC-85A1-0B4C-B436-791CE2A4F04D}"/>
              </a:ext>
            </a:extLst>
          </p:cNvPr>
          <p:cNvSpPr txBox="1"/>
          <p:nvPr/>
        </p:nvSpPr>
        <p:spPr>
          <a:xfrm>
            <a:off x="801986" y="4969114"/>
            <a:ext cx="6045178" cy="369332"/>
          </a:xfrm>
          <a:prstGeom prst="rect">
            <a:avLst/>
          </a:prstGeom>
          <a:noFill/>
        </p:spPr>
        <p:txBody>
          <a:bodyPr wrap="square" rtlCol="0">
            <a:spAutoFit/>
          </a:bodyPr>
          <a:lstStyle/>
          <a:p>
            <a:pPr algn="l"/>
            <a:r>
              <a:rPr lang="en-US" b="1"/>
              <a:t>Data Types:</a:t>
            </a:r>
            <a:endParaRPr lang="en-US" b="1" dirty="0"/>
          </a:p>
        </p:txBody>
      </p:sp>
      <p:sp>
        <p:nvSpPr>
          <p:cNvPr id="25" name="TextBox 24">
            <a:extLst>
              <a:ext uri="{FF2B5EF4-FFF2-40B4-BE49-F238E27FC236}">
                <a16:creationId xmlns:a16="http://schemas.microsoft.com/office/drawing/2014/main" id="{F520B782-40C5-D043-A054-3F83476FC395}"/>
              </a:ext>
            </a:extLst>
          </p:cNvPr>
          <p:cNvSpPr txBox="1"/>
          <p:nvPr/>
        </p:nvSpPr>
        <p:spPr>
          <a:xfrm>
            <a:off x="5161226" y="2520712"/>
            <a:ext cx="1828800" cy="1828800"/>
          </a:xfrm>
          <a:prstGeom prst="rect">
            <a:avLst/>
          </a:prstGeom>
          <a:noFill/>
        </p:spPr>
        <p:txBody>
          <a:bodyPr wrap="square" rtlCol="0">
            <a:spAutoFit/>
          </a:bodyPr>
          <a:lstStyle/>
          <a:p>
            <a:pPr algn="l"/>
            <a:endParaRPr lang="en-US" dirty="0"/>
          </a:p>
        </p:txBody>
      </p:sp>
      <p:sp>
        <p:nvSpPr>
          <p:cNvPr id="26" name="TextBox 25">
            <a:extLst>
              <a:ext uri="{FF2B5EF4-FFF2-40B4-BE49-F238E27FC236}">
                <a16:creationId xmlns:a16="http://schemas.microsoft.com/office/drawing/2014/main" id="{D70C247C-3469-2964-2793-442692C8AB8B}"/>
              </a:ext>
            </a:extLst>
          </p:cNvPr>
          <p:cNvSpPr txBox="1"/>
          <p:nvPr/>
        </p:nvSpPr>
        <p:spPr>
          <a:xfrm>
            <a:off x="5142889" y="2520712"/>
            <a:ext cx="1828800" cy="1828800"/>
          </a:xfrm>
          <a:prstGeom prst="rect">
            <a:avLst/>
          </a:prstGeom>
          <a:noFill/>
        </p:spPr>
        <p:txBody>
          <a:bodyPr wrap="square" rtlCol="0">
            <a:spAutoFit/>
          </a:bodyPr>
          <a:lstStyle/>
          <a:p>
            <a:pPr algn="l"/>
            <a:endParaRPr lang="en-US" dirty="0"/>
          </a:p>
        </p:txBody>
      </p:sp>
      <p:sp>
        <p:nvSpPr>
          <p:cNvPr id="27" name="TextBox 26">
            <a:extLst>
              <a:ext uri="{FF2B5EF4-FFF2-40B4-BE49-F238E27FC236}">
                <a16:creationId xmlns:a16="http://schemas.microsoft.com/office/drawing/2014/main" id="{7DD32F2B-07BE-ADEE-C4DD-34E23852401F}"/>
              </a:ext>
            </a:extLst>
          </p:cNvPr>
          <p:cNvSpPr txBox="1"/>
          <p:nvPr/>
        </p:nvSpPr>
        <p:spPr>
          <a:xfrm>
            <a:off x="891101" y="5266383"/>
            <a:ext cx="4755370" cy="646331"/>
          </a:xfrm>
          <a:prstGeom prst="rect">
            <a:avLst/>
          </a:prstGeom>
          <a:noFill/>
        </p:spPr>
        <p:txBody>
          <a:bodyPr wrap="square" rtlCol="0">
            <a:spAutoFit/>
          </a:bodyPr>
          <a:lstStyle/>
          <a:p>
            <a:pPr algn="l"/>
            <a:r>
              <a:rPr lang="en-US"/>
              <a:t>1. Numeric: Salary, Bonus, Benefits, Total Compensation</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0B91EFD-55CA-78FF-81D4-B8BC8A2698A4}"/>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39860F82-F0F2-7328-9626-A8B5AAEDDDD6}"/>
              </a:ext>
            </a:extLst>
          </p:cNvPr>
          <p:cNvSpPr txBox="1"/>
          <p:nvPr/>
        </p:nvSpPr>
        <p:spPr>
          <a:xfrm>
            <a:off x="2248103" y="1384793"/>
            <a:ext cx="6972097" cy="923330"/>
          </a:xfrm>
          <a:prstGeom prst="rect">
            <a:avLst/>
          </a:prstGeom>
          <a:noFill/>
        </p:spPr>
        <p:txBody>
          <a:bodyPr wrap="square" rtlCol="0">
            <a:spAutoFit/>
          </a:bodyPr>
          <a:lstStyle/>
          <a:p>
            <a:pPr algn="l"/>
            <a:r>
              <a:rPr lang="en-US"/>
              <a:t>Automated Data Visualization: With Excel's powerful data visualization tools, you can create interactive and dynamic dash boards that provide real-time insights into compensation trends and patterns.</a:t>
            </a:r>
            <a:endParaRPr lang="en-US" dirty="0"/>
          </a:p>
        </p:txBody>
      </p:sp>
      <p:sp>
        <p:nvSpPr>
          <p:cNvPr id="12" name="TextBox 11">
            <a:extLst>
              <a:ext uri="{FF2B5EF4-FFF2-40B4-BE49-F238E27FC236}">
                <a16:creationId xmlns:a16="http://schemas.microsoft.com/office/drawing/2014/main" id="{2EC1EE6F-60DD-1941-D6DE-9B0D0E7439CC}"/>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314462D3-50D3-3757-223D-EF763260D622}"/>
              </a:ext>
            </a:extLst>
          </p:cNvPr>
          <p:cNvSpPr txBox="1"/>
          <p:nvPr/>
        </p:nvSpPr>
        <p:spPr>
          <a:xfrm>
            <a:off x="2240819" y="2341818"/>
            <a:ext cx="6972097" cy="923330"/>
          </a:xfrm>
          <a:prstGeom prst="rect">
            <a:avLst/>
          </a:prstGeom>
          <a:noFill/>
        </p:spPr>
        <p:txBody>
          <a:bodyPr wrap="square" rtlCol="0">
            <a:spAutoFit/>
          </a:bodyPr>
          <a:lstStyle/>
          <a:p>
            <a:pPr algn="l"/>
            <a:r>
              <a:rPr lang="en-US"/>
              <a:t>Predictive Analytics: Using Excel's advanced formulas and functions, you can build predictive models that forecast future compensation needs and identify potential talent acquisition and retention challenges.</a:t>
            </a:r>
            <a:endParaRPr lang="en-US" dirty="0"/>
          </a:p>
        </p:txBody>
      </p:sp>
      <p:sp>
        <p:nvSpPr>
          <p:cNvPr id="14" name="TextBox 13">
            <a:extLst>
              <a:ext uri="{FF2B5EF4-FFF2-40B4-BE49-F238E27FC236}">
                <a16:creationId xmlns:a16="http://schemas.microsoft.com/office/drawing/2014/main" id="{36C84D43-003A-DD3D-3CB9-94C7C04F1182}"/>
              </a:ext>
            </a:extLst>
          </p:cNvPr>
          <p:cNvSpPr txBox="1"/>
          <p:nvPr/>
        </p:nvSpPr>
        <p:spPr>
          <a:xfrm>
            <a:off x="2240819" y="3366113"/>
            <a:ext cx="6602914" cy="1200329"/>
          </a:xfrm>
          <a:prstGeom prst="rect">
            <a:avLst/>
          </a:prstGeom>
          <a:noFill/>
        </p:spPr>
        <p:txBody>
          <a:bodyPr wrap="square" rtlCol="0">
            <a:spAutoFit/>
          </a:bodyPr>
          <a:lstStyle/>
          <a:p>
            <a:pPr algn="l"/>
            <a:r>
              <a:rPr lang="en-US"/>
              <a:t>Data-Driven Storytelling: Your solutionpresents complex compensation data in a clear and compelling narrative, enabling stakeholders to make informed decisions and drive business outcomes.</a:t>
            </a:r>
          </a:p>
        </p:txBody>
      </p:sp>
      <p:sp>
        <p:nvSpPr>
          <p:cNvPr id="16" name="TextBox 15">
            <a:extLst>
              <a:ext uri="{FF2B5EF4-FFF2-40B4-BE49-F238E27FC236}">
                <a16:creationId xmlns:a16="http://schemas.microsoft.com/office/drawing/2014/main" id="{872D7CD5-197A-2D80-4989-7EF12C8E1E2B}"/>
              </a:ext>
            </a:extLst>
          </p:cNvPr>
          <p:cNvSpPr txBox="1"/>
          <p:nvPr/>
        </p:nvSpPr>
        <p:spPr>
          <a:xfrm>
            <a:off x="2296428" y="4562385"/>
            <a:ext cx="6285991" cy="1200329"/>
          </a:xfrm>
          <a:prstGeom prst="rect">
            <a:avLst/>
          </a:prstGeom>
          <a:noFill/>
        </p:spPr>
        <p:txBody>
          <a:bodyPr wrap="square" rtlCol="0">
            <a:spAutoFit/>
          </a:bodyPr>
          <a:lstStyle/>
          <a:p>
            <a:pPr algn="l"/>
            <a:r>
              <a:rPr lang="en-US"/>
              <a:t>Actionable Insights: Your solution provides concrete recommendations and actionable steps for optimizing compensation packages, improving employee satisfaction, and driving business growth.</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jenij2272@gmail.com</cp:lastModifiedBy>
  <cp:revision>13</cp:revision>
  <dcterms:created xsi:type="dcterms:W3CDTF">2024-03-29T15:07:22Z</dcterms:created>
  <dcterms:modified xsi:type="dcterms:W3CDTF">2024-08-30T17:39:09Z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