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autoCompressPictures="0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</p:sldIdLst>
  <p:sldSz type="screen16x9" cy="6858000" cx="12192000"/>
  <p:notesSz cx="6858000" cy="9144000"/>
  <p:defaultTextStyle>
    <a:defPPr>
      <a:defRPr lang="en-US"/>
    </a:defPPr>
    <a:lvl1pPr algn="l" defTabSz="4572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slideViewPr>
    <p:cSldViewPr>
      <p:cViewPr>
        <p:scale>
          <a:sx n="0" d="0"/>
          <a:sy n="0" d="0"/>
        </p:scale>
        <p:origin x="0" y="0"/>
      </p:cViewPr>
    </p:cSldViewPr>
  </p:slide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tableStyles" Target="tableStyles.xml"/><Relationship Id="rId10" Type="http://schemas.openxmlformats.org/officeDocument/2006/relationships/presProps" Target="presProps.xml"/><Relationship Id="rId11" Type="http://schemas.openxmlformats.org/officeDocument/2006/relationships/viewProps" Target="viewProps.xml"/><Relationship Id="rId12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9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60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61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62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63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6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title">
  <p:cSld name="Title Slide">
    <p:bg>
      <p:bgRef idx="1002">
        <a:schemeClr val="bg2"/>
      </p:bgRef>
    </p:bg>
    <p:spTree>
      <p:nvGrpSpPr>
        <p:cNvPr id="2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2" name="Rectangle 15"/>
          <p:cNvSpPr/>
          <p:nvPr/>
        </p:nvSpPr>
        <p:spPr>
          <a:xfrm>
            <a:off x="0" y="0"/>
            <a:ext cx="12192000" cy="6858000"/>
          </a:xfrm>
          <a:prstGeom prst="rect"/>
          <a:blipFill rotWithShape="1" dpi="0">
            <a:blip xmlns:r="http://schemas.openxmlformats.org/officeDocument/2006/relationships" r:embed="rId1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algn="tl" flip="none" sx="85000" sy="85000" tx="-44450" ty="38100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583" name="Rectangle 9"/>
          <p:cNvSpPr/>
          <p:nvPr/>
        </p:nvSpPr>
        <p:spPr>
          <a:xfrm>
            <a:off x="1307870" y="1267730"/>
            <a:ext cx="9576262" cy="4307950"/>
          </a:xfrm>
          <a:prstGeom prst="rect"/>
          <a:solidFill>
            <a:schemeClr val="bg1"/>
          </a:solidFill>
          <a:ln w="6350" cap="flat" cmpd="sng" algn="ctr">
            <a:noFill/>
            <a:prstDash val="solid"/>
          </a:ln>
          <a:effectLst>
            <a:outerShdw algn="ctr" blurRad="50800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048584" name="Rectangle 10"/>
          <p:cNvSpPr/>
          <p:nvPr/>
        </p:nvSpPr>
        <p:spPr>
          <a:xfrm>
            <a:off x="1447801" y="1411615"/>
            <a:ext cx="9296400" cy="4034770"/>
          </a:xfrm>
          <a:prstGeom prst="rect"/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048585" name="Rectangle 14"/>
          <p:cNvSpPr/>
          <p:nvPr/>
        </p:nvSpPr>
        <p:spPr>
          <a:xfrm>
            <a:off x="5135880" y="1267730"/>
            <a:ext cx="1920240" cy="731520"/>
          </a:xfrm>
          <a:prstGeom prst="rect"/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21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145728" name="Straight Connector 16"/>
            <p:cNvCxnSpPr>
              <a:cxnSpLocks/>
            </p:cNvCxnSpPr>
            <p:nvPr/>
          </p:nvCxnSpPr>
          <p:spPr>
            <a:xfrm>
              <a:off x="5318306" y="1386268"/>
              <a:ext cx="0" cy="640080"/>
            </a:xfrm>
            <a:prstGeom prst="line"/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29" name="Straight Connector 17"/>
            <p:cNvCxnSpPr>
              <a:cxnSpLocks/>
            </p:cNvCxnSpPr>
            <p:nvPr/>
          </p:nvCxnSpPr>
          <p:spPr>
            <a:xfrm>
              <a:off x="6885637" y="1386268"/>
              <a:ext cx="0" cy="640080"/>
            </a:xfrm>
            <a:prstGeom prst="line"/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30" name="Straight Connector 18"/>
            <p:cNvCxnSpPr>
              <a:cxnSpLocks/>
            </p:cNvCxnSpPr>
            <p:nvPr/>
          </p:nvCxnSpPr>
          <p:spPr>
            <a:xfrm>
              <a:off x="5318306" y="2031563"/>
              <a:ext cx="1567331" cy="0"/>
            </a:xfrm>
            <a:prstGeom prst="line"/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8586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anchor="ctr" bIns="45720" tIns="45720">
            <a:noAutofit/>
          </a:bodyPr>
          <a:lstStyle>
            <a:lvl1pPr algn="ctr">
              <a:lnSpc>
                <a:spcPct val="83000"/>
              </a:lnSpc>
              <a:defRPr baseline="0" b="0" cap="all" dirty="0" sz="7200" kern="1200" lang="en-US" spc="-10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587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algn="ctr" indent="0" marL="0">
              <a:spcBef>
                <a:spcPts val="0"/>
              </a:spcBef>
              <a:buNone/>
              <a:defRPr baseline="0" sz="1600" spc="80">
                <a:solidFill>
                  <a:schemeClr val="tx1"/>
                </a:solidFill>
              </a:defRPr>
            </a:lvl1pPr>
            <a:lvl2pPr algn="ctr" indent="0" marL="457200">
              <a:buNone/>
              <a:defRPr sz="1600"/>
            </a:lvl2pPr>
            <a:lvl3pPr algn="ctr" indent="0" marL="914400">
              <a:buNone/>
              <a:defRPr sz="16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dirty="0" lang="en-US"/>
          </a:p>
        </p:txBody>
      </p:sp>
      <p:sp>
        <p:nvSpPr>
          <p:cNvPr id="1048588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baseline="0" sz="1300" spc="0">
                <a:solidFill>
                  <a:schemeClr val="tx1"/>
                </a:solidFill>
                <a:latin typeface="+mn-lt"/>
              </a:defRPr>
            </a:lvl1pPr>
          </a:lstStyle>
          <a:p>
            <a:fld id="{DDA51639-B2D6-4652-B8C3-1B4C224A7BAF}" type="datetimeFigureOut">
              <a:rPr dirty="0" lang="en-US"/>
              <a:t>9/1/2024</a:t>
            </a:fld>
            <a:endParaRPr dirty="0" lang="en-US"/>
          </a:p>
        </p:txBody>
      </p:sp>
      <p:sp>
        <p:nvSpPr>
          <p:cNvPr id="1048589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dirty="0" lang="en-US"/>
          </a:p>
        </p:txBody>
      </p:sp>
      <p:sp>
        <p:nvSpPr>
          <p:cNvPr id="1048590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dirty="0" lang="en-US"/>
              <a:t>‹#›</a:t>
            </a:fld>
            <a:endParaRPr dirty="0" lang="en-US"/>
          </a:p>
        </p:txBody>
      </p:sp>
    </p:spTree>
  </p:cSld>
  <p:clrMapOvr>
    <a:overrideClrMapping accent1="accent1" accent2="accent2" accent3="accent3" accent4="accent4" accent5="accent5" accent6="accent6" bg1="lt1" bg2="lt2" tx1="dk1" tx2="dk2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20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2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11A6AA8-A04B-4104-9AE2-BD48D340E27F}" type="datetimeFigureOut">
              <a:rPr dirty="0" lang="en-US"/>
              <a:t>9/1/2024</a:t>
            </a:fld>
            <a:endParaRPr dirty="0" lang="en-US"/>
          </a:p>
        </p:txBody>
      </p:sp>
      <p:sp>
        <p:nvSpPr>
          <p:cNvPr id="104862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2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FAB73BC-B049-4115-A692-8D63A059BFB8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07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0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4E0BF79-FAC6-4A96-8DE1-F7B82E2E1652}" type="datetimeFigureOut">
              <a:rPr dirty="0" lang="en-US"/>
              <a:t>9/1/2024</a:t>
            </a:fld>
            <a:endParaRPr dirty="0" lang="en-US"/>
          </a:p>
        </p:txBody>
      </p:sp>
      <p:sp>
        <p:nvSpPr>
          <p:cNvPr id="104860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FAB73BC-B049-4115-A692-8D63A059BFB8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59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594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82FF5DD9-2C52-442D-92E2-8072C0C3D7CD}" type="datetimeFigureOut">
              <a:rPr dirty="0" lang="en-US"/>
              <a:t>9/1/2024</a:t>
            </a:fld>
            <a:endParaRPr dirty="0" lang="en-US"/>
          </a:p>
        </p:txBody>
      </p:sp>
      <p:sp>
        <p:nvSpPr>
          <p:cNvPr id="1048595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596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FAB73BC-B049-4115-A692-8D63A059BFB8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secHead">
  <p:cSld name="Section Header">
    <p:bg>
      <p:bgRef idx="1002">
        <a:schemeClr val="bg2"/>
      </p:bgRef>
    </p:bg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Rectangle 21"/>
          <p:cNvSpPr/>
          <p:nvPr/>
        </p:nvSpPr>
        <p:spPr>
          <a:xfrm>
            <a:off x="0" y="0"/>
            <a:ext cx="12192000" cy="6858000"/>
          </a:xfrm>
          <a:prstGeom prst="rect"/>
          <a:blipFill rotWithShape="1" dpi="0">
            <a:blip xmlns:r="http://schemas.openxmlformats.org/officeDocument/2006/relationships" r:embed="rId1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algn="tl" flip="none" sx="85000" sy="85000" tx="-44450" ty="38100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625" name="Rectangle 22"/>
          <p:cNvSpPr/>
          <p:nvPr/>
        </p:nvSpPr>
        <p:spPr>
          <a:xfrm>
            <a:off x="1307870" y="1267730"/>
            <a:ext cx="9576262" cy="4307950"/>
          </a:xfrm>
          <a:prstGeom prst="rect"/>
          <a:solidFill>
            <a:schemeClr val="bg1"/>
          </a:solidFill>
          <a:ln w="6350" cap="flat" cmpd="sng" algn="ctr">
            <a:noFill/>
            <a:prstDash val="solid"/>
          </a:ln>
          <a:effectLst>
            <a:outerShdw algn="ctr" blurRad="50800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048626" name="Rectangle 23"/>
          <p:cNvSpPr/>
          <p:nvPr/>
        </p:nvSpPr>
        <p:spPr>
          <a:xfrm>
            <a:off x="1447800" y="1411615"/>
            <a:ext cx="9296400" cy="4034770"/>
          </a:xfrm>
          <a:prstGeom prst="rect"/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048627" name="Rectangle 29"/>
          <p:cNvSpPr/>
          <p:nvPr/>
        </p:nvSpPr>
        <p:spPr>
          <a:xfrm>
            <a:off x="5135880" y="1267730"/>
            <a:ext cx="1920240" cy="731520"/>
          </a:xfrm>
          <a:prstGeom prst="rect"/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4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145731" name="Straight Connector 31"/>
            <p:cNvCxnSpPr>
              <a:cxnSpLocks/>
            </p:cNvCxnSpPr>
            <p:nvPr/>
          </p:nvCxnSpPr>
          <p:spPr>
            <a:xfrm>
              <a:off x="5318306" y="1386268"/>
              <a:ext cx="0" cy="640080"/>
            </a:xfrm>
            <a:prstGeom prst="line"/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32" name="Straight Connector 32"/>
            <p:cNvCxnSpPr>
              <a:cxnSpLocks/>
            </p:cNvCxnSpPr>
            <p:nvPr/>
          </p:nvCxnSpPr>
          <p:spPr>
            <a:xfrm>
              <a:off x="6885637" y="1386268"/>
              <a:ext cx="0" cy="640080"/>
            </a:xfrm>
            <a:prstGeom prst="line"/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33" name="Straight Connector 33"/>
            <p:cNvCxnSpPr>
              <a:cxnSpLocks/>
            </p:cNvCxnSpPr>
            <p:nvPr/>
          </p:nvCxnSpPr>
          <p:spPr>
            <a:xfrm>
              <a:off x="5318306" y="2031563"/>
              <a:ext cx="1567331" cy="0"/>
            </a:xfrm>
            <a:prstGeom prst="line"/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8628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baseline="0" cap="all" dirty="0" sz="7200" kern="1200" lang="en-US" spc="-10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29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algn="ctr" indent="0" marL="0">
              <a:buNone/>
              <a:defRPr sz="1600">
                <a:solidFill>
                  <a:schemeClr val="tx1"/>
                </a:solidFill>
                <a:effectLst/>
              </a:defRPr>
            </a:lvl1pPr>
            <a:lvl2pPr indent="0" marL="4572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30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baseline="0" sz="1300" kern="1200" lang="en-US" spc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C44961B7-6B89-48AB-966F-622E2788EECC}" type="datetimeFigureOut">
              <a:rPr dirty="0" lang="en-US"/>
              <a:t>9/1/2024</a:t>
            </a:fld>
            <a:endParaRPr dirty="0" lang="en-US"/>
          </a:p>
        </p:txBody>
      </p:sp>
      <p:sp>
        <p:nvSpPr>
          <p:cNvPr id="104863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/>
          </a:lstStyle>
          <a:p>
            <a:endParaRPr dirty="0" lang="en-US"/>
          </a:p>
        </p:txBody>
      </p:sp>
      <p:sp>
        <p:nvSpPr>
          <p:cNvPr id="104863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p>
            <a:fld id="{4FAB73BC-B049-4115-A692-8D63A059BFB8}" type="slidenum">
              <a:rPr dirty="0" lang="en-US"/>
              <a:t>‹#›</a:t>
            </a:fld>
            <a:endParaRPr dirty="0" lang="en-US"/>
          </a:p>
        </p:txBody>
      </p:sp>
    </p:spTree>
  </p:cSld>
  <p:clrMapOvr>
    <a:overrideClrMapping accent1="accent1" accent2="accent2" accent3="accent3" accent4="accent4" accent5="accent5" accent6="accent6" bg1="lt1" bg2="lt2" tx1="dk1" tx2="dk2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3" name="Title 7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34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35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3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BD3D6FB-79CC-4683-A046-BBE785BA1BED}" type="datetimeFigureOut">
              <a:rPr dirty="0" lang="en-US"/>
              <a:t>9/1/2024</a:t>
            </a:fld>
            <a:endParaRPr dirty="0" lang="en-US"/>
          </a:p>
        </p:txBody>
      </p:sp>
      <p:sp>
        <p:nvSpPr>
          <p:cNvPr id="104863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3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FAB73BC-B049-4115-A692-8D63A059BFB8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40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algn="ctr" indent="0" marL="0">
              <a:spcBef>
                <a:spcPts val="0"/>
              </a:spcBef>
              <a:buNone/>
              <a:defRPr b="0" sz="1900">
                <a:solidFill>
                  <a:schemeClr val="tx2"/>
                </a:solidFill>
                <a:latin typeface="+mn-lt"/>
              </a:defRPr>
            </a:lvl1pPr>
            <a:lvl2pPr indent="0" marL="457200">
              <a:buNone/>
              <a:defRPr b="1" sz="19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41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4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algn="ctr" indent="0" marL="0">
              <a:spcBef>
                <a:spcPts val="0"/>
              </a:spcBef>
              <a:buNone/>
              <a:defRPr b="0" sz="1900">
                <a:solidFill>
                  <a:schemeClr val="tx2"/>
                </a:solidFill>
              </a:defRPr>
            </a:lvl1pPr>
            <a:lvl2pPr indent="0" marL="457200">
              <a:buNone/>
              <a:defRPr b="1" sz="19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43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44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512B3E8-48F1-4B23-8498-D8A04A81EC9C}" type="datetimeFigureOut">
              <a:rPr dirty="0" lang="en-US"/>
              <a:t>9/1/2024</a:t>
            </a:fld>
            <a:endParaRPr dirty="0" lang="en-US"/>
          </a:p>
        </p:txBody>
      </p:sp>
      <p:sp>
        <p:nvSpPr>
          <p:cNvPr id="1048645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46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FAB73BC-B049-4115-A692-8D63A059BFB8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0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0B90D90-AA62-404D-A741-635B4370F9CB}" type="datetimeFigureOut">
              <a:rPr dirty="0" lang="en-US"/>
              <a:t>9/1/2024</a:t>
            </a:fld>
            <a:endParaRPr dirty="0" lang="en-US"/>
          </a:p>
        </p:txBody>
      </p:sp>
      <p:sp>
        <p:nvSpPr>
          <p:cNvPr id="104860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0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FAB73BC-B049-4115-A692-8D63A059BFB8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57002E4-6836-46D1-9DBB-3C27C0DD3A89}" type="datetimeFigureOut">
              <a:rPr dirty="0" lang="en-US"/>
              <a:t>9/1/2024</a:t>
            </a:fld>
            <a:endParaRPr dirty="0" lang="en-US"/>
          </a:p>
        </p:txBody>
      </p:sp>
      <p:sp>
        <p:nvSpPr>
          <p:cNvPr id="104864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4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FAB73BC-B049-4115-A692-8D63A059BFB8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objTx">
  <p:cSld name="Content with Caption"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0" name="Rectangle 15"/>
          <p:cNvSpPr/>
          <p:nvPr/>
        </p:nvSpPr>
        <p:spPr>
          <a:xfrm>
            <a:off x="245529" y="237744"/>
            <a:ext cx="8531352" cy="6382512"/>
          </a:xfrm>
          <a:prstGeom prst="rect"/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651" name="Rectangle 14"/>
          <p:cNvSpPr/>
          <p:nvPr/>
        </p:nvSpPr>
        <p:spPr>
          <a:xfrm>
            <a:off x="9020386" y="237744"/>
            <a:ext cx="2926080" cy="6382512"/>
          </a:xfrm>
          <a:prstGeom prst="rect"/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65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eaLnBrk="1" hangingPunct="1" latinLnBrk="0" rtl="0">
              <a:lnSpc>
                <a:spcPct val="90000"/>
              </a:lnSpc>
              <a:spcBef>
                <a:spcPct val="0"/>
              </a:spcBef>
              <a:buNone/>
              <a:defRPr baseline="0" b="0" cap="none" dirty="0" sz="2800" kern="1200" lang="en-US" spc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5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5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indent="0" marL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55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CF131DD-A141-4471-BCF9-C6073EDD7E20}" type="datetimeFigureOut">
              <a:rPr dirty="0" lang="en-US"/>
              <a:t>9/1/2024</a:t>
            </a:fld>
            <a:endParaRPr dirty="0" lang="en-US"/>
          </a:p>
        </p:txBody>
      </p:sp>
      <p:sp>
        <p:nvSpPr>
          <p:cNvPr id="1048656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/>
          </a:lstStyle>
          <a:p>
            <a:endParaRPr dirty="0" lang="en-US"/>
          </a:p>
        </p:txBody>
      </p:sp>
      <p:sp>
        <p:nvSpPr>
          <p:cNvPr id="1048657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dirty="0" lang="en-US"/>
              <a:t>‹#›</a:t>
            </a:fld>
            <a:endParaRPr dirty="0" lang="en-US"/>
          </a:p>
        </p:txBody>
      </p:sp>
      <p:sp>
        <p:nvSpPr>
          <p:cNvPr id="1048658" name="Rectangle 11"/>
          <p:cNvSpPr/>
          <p:nvPr/>
        </p:nvSpPr>
        <p:spPr>
          <a:xfrm>
            <a:off x="9157546" y="374904"/>
            <a:ext cx="2651760" cy="6108192"/>
          </a:xfrm>
          <a:prstGeom prst="rect"/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picTx">
  <p:cSld name="Picture with Caption"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1" name="Rectangle 13"/>
          <p:cNvSpPr/>
          <p:nvPr/>
        </p:nvSpPr>
        <p:spPr>
          <a:xfrm>
            <a:off x="9020386" y="237744"/>
            <a:ext cx="2926080" cy="6382512"/>
          </a:xfrm>
          <a:prstGeom prst="rect"/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61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b="0" sz="280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13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 lang="en-US"/>
          </a:p>
        </p:txBody>
      </p:sp>
      <p:sp>
        <p:nvSpPr>
          <p:cNvPr id="104861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algn="l" indent="0" marL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1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algn="tl" blurRad="12700" dir="2700000" dist="6350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AB334A90-EB03-42F3-8859-2C2B2724C058}" type="datetimeFigureOut">
              <a:rPr dirty="0" lang="en-US"/>
              <a:t>9/1/2024</a:t>
            </a:fld>
            <a:endParaRPr dirty="0" lang="en-US"/>
          </a:p>
        </p:txBody>
      </p:sp>
      <p:sp>
        <p:nvSpPr>
          <p:cNvPr id="104861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 defTabSz="914400" eaLnBrk="1" hangingPunct="1" latinLnBrk="0" marL="0" rtl="0">
              <a:defRPr dirty="0" sz="1000" kern="1200" lang="en-US">
                <a:solidFill>
                  <a:srgbClr val="FFFFFF"/>
                </a:solidFill>
                <a:effectLst>
                  <a:outerShdw algn="tl" blurRad="12700" dir="2700000" dist="6350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dirty="0" lang="en-US"/>
          </a:p>
        </p:txBody>
      </p:sp>
      <p:sp>
        <p:nvSpPr>
          <p:cNvPr id="104861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dirty="0" lang="en-US"/>
              <a:t>‹#›</a:t>
            </a:fld>
            <a:endParaRPr dirty="0" lang="en-US"/>
          </a:p>
        </p:txBody>
      </p:sp>
      <p:sp>
        <p:nvSpPr>
          <p:cNvPr id="1048618" name="Rectangle 9"/>
          <p:cNvSpPr/>
          <p:nvPr/>
        </p:nvSpPr>
        <p:spPr>
          <a:xfrm>
            <a:off x="9157546" y="374904"/>
            <a:ext cx="2651760" cy="6108192"/>
          </a:xfrm>
          <a:prstGeom prst="rect"/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Rectangle 6"/>
          <p:cNvSpPr/>
          <p:nvPr/>
        </p:nvSpPr>
        <p:spPr>
          <a:xfrm>
            <a:off x="234696" y="237744"/>
            <a:ext cx="11722608" cy="6382512"/>
          </a:xfrm>
          <a:prstGeom prst="rect"/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048577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578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579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BC48EC7-AF6A-48D3-8284-14BACBEBDD84}" type="datetimeFigureOut">
              <a:rPr dirty="0" lang="en-US"/>
              <a:t>9/1/2024</a:t>
            </a:fld>
            <a:endParaRPr dirty="0" lang="en-US"/>
          </a:p>
        </p:txBody>
      </p:sp>
      <p:sp>
        <p:nvSpPr>
          <p:cNvPr id="104858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/>
        </p:spPr>
        <p:txBody>
          <a:bodyPr anchor="b" bIns="45720" lIns="91440" rIns="91440" rtlCol="0" tIns="45720" vert="horz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dirty="0" lang="en-US"/>
          </a:p>
        </p:txBody>
      </p:sp>
      <p:sp>
        <p:nvSpPr>
          <p:cNvPr id="104858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dirty="0" lang="en-US"/>
              <a:t>‹#›</a:t>
            </a:fld>
            <a:endParaRPr dirty="0"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baseline="0" cap="none" dirty="0" sz="4800" kern="1200" lang="en-US" spc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algn="l" defTabSz="914400" eaLnBrk="1" hangingPunct="1" indent="-182880" latinLnBrk="0" marL="182880" rtl="0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182880" latinLnBrk="0" marL="457200" rtl="0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182880" latinLnBrk="0" marL="731520" rtl="0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182880" latinLnBrk="0" marL="1005840" rtl="0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182880" latinLnBrk="0" marL="1280160" rtl="0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1600000" rtl="0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1900000" rtl="0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2200000" rtl="0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2500000" rtl="0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Title 1"/>
          <p:cNvSpPr>
            <a:spLocks noGrp="1"/>
          </p:cNvSpPr>
          <p:nvPr>
            <p:ph type="ctrTitle"/>
          </p:nvPr>
        </p:nvSpPr>
        <p:spPr>
          <a:xfrm rot="21570716">
            <a:off x="1557060" y="999941"/>
            <a:ext cx="9008611" cy="4634896"/>
          </a:xfrm>
        </p:spPr>
        <p:txBody>
          <a:bodyPr/>
          <a:p>
            <a:r>
              <a:rPr dirty="0" lang="en-US"/>
              <a:t>Employee distribution</a:t>
            </a:r>
            <a:br>
              <a:rPr dirty="0" lang="en-US"/>
            </a:br>
            <a:r>
              <a:rPr dirty="0" sz="4000" lang="en-US"/>
              <a:t>N</a:t>
            </a:r>
            <a:r>
              <a:rPr dirty="0" sz="4000" lang="en-US"/>
              <a:t>a</a:t>
            </a:r>
            <a:r>
              <a:rPr dirty="0" sz="4000" lang="en-US"/>
              <a:t>m</a:t>
            </a:r>
            <a:r>
              <a:rPr dirty="0" sz="4000" lang="en-US"/>
              <a:t>e</a:t>
            </a:r>
            <a:r>
              <a:rPr dirty="0" sz="4000" lang="en-US"/>
              <a:t>:</a:t>
            </a:r>
            <a:r>
              <a:rPr dirty="0" sz="4000" lang="en-US"/>
              <a:t> </a:t>
            </a:r>
            <a:r>
              <a:rPr dirty="0" sz="4000" lang="en-US"/>
              <a:t>N</a:t>
            </a:r>
            <a:r>
              <a:rPr dirty="0" sz="4000" lang="en-US"/>
              <a:t>a</a:t>
            </a:r>
            <a:r>
              <a:rPr dirty="0" sz="4000" lang="en-US"/>
              <a:t>g</a:t>
            </a:r>
            <a:r>
              <a:rPr dirty="0" sz="4000" lang="en-US"/>
              <a:t>a</a:t>
            </a:r>
            <a:r>
              <a:rPr dirty="0" sz="4000" lang="en-US"/>
              <a:t>m</a:t>
            </a:r>
            <a:r>
              <a:rPr dirty="0" sz="4000" lang="en-US"/>
              <a:t>m</a:t>
            </a:r>
            <a:r>
              <a:rPr dirty="0" sz="4000" lang="en-US"/>
              <a:t>a</a:t>
            </a:r>
            <a:r>
              <a:rPr dirty="0" sz="4000" lang="en-US"/>
              <a:t>l</a:t>
            </a:r>
            <a:r>
              <a:rPr dirty="0" sz="4000" lang="en-US"/>
              <a:t> </a:t>
            </a:r>
            <a:r>
              <a:rPr dirty="0" sz="4000" lang="en-US"/>
              <a:t>.</a:t>
            </a:r>
            <a:r>
              <a:rPr dirty="0" sz="4000" lang="en-US"/>
              <a:t>J</a:t>
            </a:r>
            <a:br>
              <a:rPr dirty="0" sz="4000" lang="en-US"/>
            </a:br>
            <a:r>
              <a:rPr dirty="0" sz="4000" lang="en-US"/>
              <a:t>B</a:t>
            </a:r>
            <a:r>
              <a:rPr dirty="0" sz="4000" lang="en-US"/>
              <a:t>h</a:t>
            </a:r>
            <a:r>
              <a:rPr dirty="0" sz="4000" lang="en-US"/>
              <a:t>a</a:t>
            </a:r>
            <a:r>
              <a:rPr dirty="0" sz="4000" lang="en-US"/>
              <a:t>r</a:t>
            </a:r>
            <a:r>
              <a:rPr dirty="0" sz="4000" lang="en-US"/>
              <a:t>a</a:t>
            </a:r>
            <a:r>
              <a:rPr dirty="0" sz="4000" lang="en-US"/>
              <a:t>t</a:t>
            </a:r>
            <a:r>
              <a:rPr dirty="0" sz="4000" lang="en-US"/>
              <a:t>hi </a:t>
            </a:r>
            <a:r>
              <a:rPr dirty="0" sz="4000" lang="en-US"/>
              <a:t>women's </a:t>
            </a:r>
            <a:r>
              <a:rPr dirty="0" sz="4000" lang="en-US"/>
              <a:t>c</a:t>
            </a:r>
            <a:r>
              <a:rPr dirty="0" sz="4000" lang="en-US"/>
              <a:t>o</a:t>
            </a:r>
            <a:r>
              <a:rPr dirty="0" sz="4000" lang="en-US"/>
              <a:t>l</a:t>
            </a:r>
            <a:r>
              <a:rPr dirty="0" sz="4000" lang="en-US"/>
              <a:t>l</a:t>
            </a:r>
            <a:r>
              <a:rPr dirty="0" sz="4000" lang="en-US"/>
              <a:t>e</a:t>
            </a:r>
            <a:r>
              <a:rPr dirty="0" sz="4000" lang="en-US"/>
              <a:t>g</a:t>
            </a:r>
            <a:r>
              <a:rPr dirty="0" sz="4000" lang="en-US"/>
              <a:t>e</a:t>
            </a:r>
            <a:br>
              <a:rPr dirty="0" sz="4000" lang="en-US"/>
            </a:br>
            <a:r>
              <a:rPr dirty="0" sz="4000" lang="en-US"/>
              <a:t>D</a:t>
            </a:r>
            <a:r>
              <a:rPr dirty="0" sz="4000" lang="en-US"/>
              <a:t>e</a:t>
            </a:r>
            <a:r>
              <a:rPr dirty="0" sz="4000" lang="en-US"/>
              <a:t>p</a:t>
            </a:r>
            <a:r>
              <a:rPr dirty="0" sz="4000" lang="en-US"/>
              <a:t>a</a:t>
            </a:r>
            <a:r>
              <a:rPr dirty="0" sz="4000" lang="en-US"/>
              <a:t>rtment </a:t>
            </a:r>
            <a:r>
              <a:rPr dirty="0" sz="4000" lang="en-US"/>
              <a:t>:</a:t>
            </a:r>
            <a:r>
              <a:rPr dirty="0" sz="4000" lang="en-US"/>
              <a:t> commerce </a:t>
            </a:r>
            <a:br>
              <a:rPr dirty="0" sz="4000" lang="en-US"/>
            </a:br>
            <a:r>
              <a:rPr dirty="0" sz="4000" lang="en-US"/>
              <a:t>R</a:t>
            </a:r>
            <a:r>
              <a:rPr dirty="0" sz="4000" lang="en-US"/>
              <a:t>e</a:t>
            </a:r>
            <a:r>
              <a:rPr dirty="0" sz="4000" lang="en-US"/>
              <a:t>g</a:t>
            </a:r>
            <a:r>
              <a:rPr dirty="0" sz="4000" lang="en-US"/>
              <a:t> </a:t>
            </a:r>
            <a:r>
              <a:rPr dirty="0" sz="4000" lang="en-US"/>
              <a:t>n</a:t>
            </a:r>
            <a:r>
              <a:rPr dirty="0" sz="4000" lang="en-US"/>
              <a:t>o</a:t>
            </a:r>
            <a:r>
              <a:rPr dirty="0" sz="4000" lang="en-US"/>
              <a:t>:</a:t>
            </a:r>
            <a:r>
              <a:rPr dirty="0" sz="4000" lang="en-US"/>
              <a:t>2</a:t>
            </a:r>
            <a:r>
              <a:rPr dirty="0" sz="4000" lang="en-US"/>
              <a:t>2</a:t>
            </a:r>
            <a:r>
              <a:rPr dirty="0" sz="4000" lang="en-US"/>
              <a:t>1</a:t>
            </a:r>
            <a:r>
              <a:rPr dirty="0" sz="4000" lang="en-US"/>
              <a:t>3</a:t>
            </a:r>
            <a:r>
              <a:rPr dirty="0" sz="4000" lang="en-US"/>
              <a:t>3</a:t>
            </a:r>
            <a:r>
              <a:rPr dirty="0" sz="4000" lang="en-US"/>
              <a:t>3</a:t>
            </a:r>
            <a:r>
              <a:rPr dirty="0" sz="4000" lang="en-US"/>
              <a:t>1</a:t>
            </a:r>
            <a:r>
              <a:rPr dirty="0" sz="4000" lang="en-US"/>
              <a:t>0</a:t>
            </a:r>
            <a:r>
              <a:rPr dirty="0" sz="4000" lang="en-US"/>
              <a:t>4</a:t>
            </a:r>
            <a:r>
              <a:rPr dirty="0" sz="4000" lang="en-US"/>
              <a:t>2</a:t>
            </a:r>
            <a:r>
              <a:rPr dirty="0" sz="4000" lang="en-US"/>
              <a:t>1</a:t>
            </a:r>
            <a:r>
              <a:rPr dirty="0" sz="4000" lang="en-US"/>
              <a:t>2</a:t>
            </a:r>
            <a:r>
              <a:rPr dirty="0" sz="4000" lang="en-US"/>
              <a:t>2</a:t>
            </a:r>
            <a:endParaRPr altLang="en-US" 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Content Placeholder 2"/>
          <p:cNvSpPr>
            <a:spLocks noGrp="1"/>
          </p:cNvSpPr>
          <p:nvPr>
            <p:ph idx="1"/>
          </p:nvPr>
        </p:nvSpPr>
        <p:spPr>
          <a:xfrm>
            <a:off x="888207" y="732233"/>
            <a:ext cx="10058400" cy="5018485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p>
            <a:pPr indent="0" marL="0">
              <a:buNone/>
            </a:pPr>
            <a:r>
              <a:rPr dirty="0" lang="en-US"/>
              <a:t>
_</a:t>
            </a:r>
            <a:r>
              <a:rPr b="1" dirty="0" lang="en-US"/>
              <a:t>Employee Distribution by Department
Pie Chart:
- IT (27%): 24 employees
- Engineering (19%): 17 employees
- Finance (14%): 12 employees
- Human Resources (11%): 10 employees
- Sales (10%): 9 employees
- Marketing (12%): 11 employees
- Accounting (7%): 6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8" name="Content Placeholder 2"/>
          <p:cNvSpPr>
            <a:spLocks noGrp="1"/>
          </p:cNvSpPr>
          <p:nvPr>
            <p:ph idx="1"/>
          </p:nvPr>
        </p:nvSpPr>
        <p:spPr>
          <a:xfrm>
            <a:off x="1063539" y="2125570"/>
            <a:ext cx="8625199" cy="3700818"/>
          </a:xfrm>
        </p:spPr>
        <p:txBody>
          <a:bodyPr>
            <a:normAutofit/>
          </a:bodyPr>
          <a:p>
            <a:pPr indent="0" marL="0">
              <a:buNone/>
            </a:pPr>
            <a:r>
              <a:rPr dirty="0" lang="en-US"/>
              <a:t>
*</a:t>
            </a:r>
            <a:r>
              <a:rPr b="1" dirty="0" lang="en-US"/>
              <a:t>Employee Distribution by Department*
- IT: 27%
- Engineering: 19%
- Finance: 14%
- Human Resources: 11%
- Sales: 10%
- Marketing: 12%
- Accounting: 7%
Total Employees: 89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Content Placeholder 2"/>
          <p:cNvSpPr>
            <a:spLocks noGrp="1"/>
          </p:cNvSpPr>
          <p:nvPr>
            <p:ph idx="1"/>
          </p:nvPr>
        </p:nvSpPr>
        <p:spPr>
          <a:xfrm>
            <a:off x="834629" y="2103120"/>
            <a:ext cx="10058400" cy="4214812"/>
          </a:xfrm>
        </p:spPr>
        <p:txBody>
          <a:bodyPr>
            <a:normAutofit/>
          </a:bodyPr>
          <a:p>
            <a:pPr indent="0" marL="0">
              <a:buNone/>
            </a:pPr>
            <a:r>
              <a:rPr dirty="0" lang="en-US"/>
              <a:t>
- *</a:t>
            </a:r>
            <a:r>
              <a:rPr b="1" dirty="0" lang="en-US"/>
              <a:t>IT*: 24 employees (27% of total), including various roles like Analyst, Cloud Infrastructure Architect, Network Architect, and more.
- *Engineering*: 17 employees (19% of total), comprising roles like Automation Engineer, Controls Engineer, Engineering Manager, and more.
- *Finance*: 12 employees (14% of total), including roles like Account Representative, Analyst, Director, and more.
- *Human Resources*: 10 employees (11% of total), with roles like HRIS Analyst, Manager, and more.
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Content Placeholder 2"/>
          <p:cNvSpPr>
            <a:spLocks noGrp="1"/>
          </p:cNvSpPr>
          <p:nvPr>
            <p:ph idx="1"/>
          </p:nvPr>
        </p:nvSpPr>
        <p:spPr>
          <a:xfrm>
            <a:off x="1066800" y="2014194"/>
            <a:ext cx="10058400" cy="3674018"/>
          </a:xfrm>
        </p:spPr>
        <p:txBody>
          <a:bodyPr>
            <a:normAutofit/>
          </a:bodyPr>
          <a:p>
            <a:pPr indent="0" marL="0">
              <a:buNone/>
            </a:pPr>
            <a:r>
              <a:rPr dirty="0" lang="en-US"/>
              <a:t>
-</a:t>
            </a:r>
            <a:r>
              <a:rPr b="1" dirty="0" lang="en-US"/>
              <a:t> *Sales*: 9 employees (10% of total), including roles like Sales Executive, Sr. Business Partner, and more.
- *Marketing*: 11 employees (12% of total), with various roles like Analyst, Manager, and more.
- *Accounting*: 6 employees (7% of total), including roles like Account Representative, </a:t>
            </a:r>
            <a:r>
              <a:rPr b="1" dirty="0" lang="en-US" err="1"/>
              <a:t>Analyse</a:t>
            </a:r>
            <a:r>
              <a:rPr b="1" dirty="0" lang="en-US"/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Content Placeholder 2"/>
          <p:cNvSpPr>
            <a:spLocks noGrp="1"/>
          </p:cNvSpPr>
          <p:nvPr>
            <p:ph idx="1"/>
          </p:nvPr>
        </p:nvSpPr>
        <p:spPr>
          <a:xfrm>
            <a:off x="481309" y="1187648"/>
            <a:ext cx="8175427" cy="4945989"/>
          </a:xfrm>
        </p:spPr>
        <p:txBody>
          <a:bodyPr>
            <a:normAutofit/>
          </a:bodyPr>
          <a:p>
            <a:pPr indent="0" marL="0">
              <a:buNone/>
            </a:pPr>
            <a:r>
              <a:rPr dirty="0" lang="en-US"/>
              <a:t>
</a:t>
            </a:r>
            <a:r>
              <a:rPr b="1" dirty="0" lang="en-US"/>
              <a:t>→ is the employee in it?
→ yes → it department (24 employees)
→ no → continue
→ is the employee in engineering?
→ yes → engineering department (17 employees)
→ no → continue
→ is the employee in finance?
→ yes → finance department (12 employees)
→ no → co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Savon">
  <a:themeElements>
    <a:clrScheme name="Savon">
      <a:dk1>
        <a:sysClr lastClr="000000" val="windowText"/>
      </a:dk1>
      <a:lt1>
        <a:sysClr lastClr="FFFFFF" val="window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algn="ctr" blurRad="38100" dir="5400000" dist="12700" rotWithShape="0">
              <a:srgbClr val="000000">
                <a:alpha val="63000"/>
              </a:srgbClr>
            </a:outerShdw>
          </a:effectLst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dir="tl" rig="flat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algn="tl" flip="none" sx="60000" sy="60000" tx="0" ty="0"/>
        </a:blip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Employee distribution</dc:title>
  <dc:creator>Aarthi Parthiban</dc:creator>
  <cp:lastModifiedBy>Aarthi Parthiban</cp:lastModifiedBy>
  <dcterms:created xsi:type="dcterms:W3CDTF">2024-08-31T04:56:17Z</dcterms:created>
  <dcterms:modified xsi:type="dcterms:W3CDTF">2024-09-02T06:24:54Z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c91d5449eaee45f6a5057f056b80984a</vt:lpwstr>
  </property>
</Properties>
</file>