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Arial Rounded MT Bold" pitchFamily="34" charset="0"/>
      <p:regular r:id="rId18"/>
    </p:embeddedFont>
    <p:embeddedFont>
      <p:font typeface="Clear Sans Regular Bold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C84"/>
    <a:srgbClr val="A100FF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89540" autoAdjust="0"/>
  </p:normalViewPr>
  <p:slideViewPr>
    <p:cSldViewPr>
      <p:cViewPr varScale="1">
        <p:scale>
          <a:sx n="69" d="100"/>
          <a:sy n="69" d="100"/>
        </p:scale>
        <p:origin x="-14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NIFER\Downloads\Top%205%20categori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NIFER\Downloads\Top%205%20categor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6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'Top 5 categories'!$D$1</c:f>
              <c:strCache>
                <c:ptCount val="1"/>
                <c:pt idx="0">
                  <c:v>score</c:v>
                </c:pt>
              </c:strCache>
            </c:strRef>
          </c:tx>
          <c:dLbls>
            <c:showVal val="1"/>
          </c:dLbls>
          <c:cat>
            <c:strRef>
              <c:f>'Top 5 categories'!$C$2:$C$6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categories'!$D$2:$D$6</c:f>
              <c:numCache>
                <c:formatCode>General</c:formatCode>
                <c:ptCount val="5"/>
                <c:pt idx="0">
                  <c:v>74965</c:v>
                </c:pt>
                <c:pt idx="1">
                  <c:v>71133</c:v>
                </c:pt>
                <c:pt idx="2">
                  <c:v>69339</c:v>
                </c:pt>
                <c:pt idx="3">
                  <c:v>68663</c:v>
                </c:pt>
                <c:pt idx="4">
                  <c:v>66676</c:v>
                </c:pt>
              </c:numCache>
            </c:numRef>
          </c:val>
        </c:ser>
        <c:dLbls>
          <c:showVal val="1"/>
        </c:dLbls>
        <c:gapWidth val="75"/>
        <c:axId val="89019904"/>
        <c:axId val="89021824"/>
      </c:barChart>
      <c:catAx>
        <c:axId val="89019904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9021824"/>
        <c:crosses val="autoZero"/>
        <c:auto val="1"/>
        <c:lblAlgn val="ctr"/>
        <c:lblOffset val="100"/>
      </c:catAx>
      <c:valAx>
        <c:axId val="8902182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9019904"/>
        <c:crosses val="autoZero"/>
        <c:crossBetween val="between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4"/>
  <c:chart>
    <c:title>
      <c:tx>
        <c:rich>
          <a:bodyPr/>
          <a:lstStyle/>
          <a:p>
            <a:pPr>
              <a:defRPr/>
            </a:pPr>
            <a:r>
              <a:rPr lang="en-US"/>
              <a:t>TOP 5 CATEGORIES BY PERCENTAGE SCORES</a:t>
            </a:r>
          </a:p>
        </c:rich>
      </c:tx>
      <c:layout>
        <c:manualLayout>
          <c:xMode val="edge"/>
          <c:yMode val="edge"/>
          <c:x val="0.11954359871682706"/>
          <c:y val="4.7619047619047616E-2"/>
        </c:manualLayout>
      </c:layout>
    </c:title>
    <c:view3D>
      <c:rotX val="75"/>
      <c:perspective val="30"/>
    </c:view3D>
    <c:plotArea>
      <c:layout>
        <c:manualLayout>
          <c:layoutTarget val="inner"/>
          <c:xMode val="edge"/>
          <c:yMode val="edge"/>
          <c:x val="0"/>
          <c:y val="9.546109611041953E-2"/>
          <c:w val="0.79057177468201079"/>
          <c:h val="0.90453890388958069"/>
        </c:manualLayout>
      </c:layout>
      <c:pie3DChart>
        <c:varyColors val="1"/>
        <c:ser>
          <c:idx val="0"/>
          <c:order val="0"/>
          <c:explosion val="2"/>
          <c:dPt>
            <c:idx val="0"/>
            <c:explosion val="21"/>
          </c:dPt>
          <c:dLbls>
            <c:showPercent val="1"/>
          </c:dLbls>
          <c:cat>
            <c:strRef>
              <c:f>'Top 5 categories'!$C$2:$C$6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categories'!$D$2:$D$6</c:f>
              <c:numCache>
                <c:formatCode>General</c:formatCode>
                <c:ptCount val="5"/>
                <c:pt idx="0">
                  <c:v>74965</c:v>
                </c:pt>
                <c:pt idx="1">
                  <c:v>71133</c:v>
                </c:pt>
                <c:pt idx="2">
                  <c:v>69339</c:v>
                </c:pt>
                <c:pt idx="3">
                  <c:v>68663</c:v>
                </c:pt>
                <c:pt idx="4">
                  <c:v>66676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18.04.2024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2209800" y="72390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7669826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Analysis- Social 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10896600" y="1104900"/>
            <a:ext cx="3352800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820400" y="3848100"/>
            <a:ext cx="3352800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NSIGHTS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820400" y="6591300"/>
            <a:ext cx="3352800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972800" y="1866900"/>
            <a:ext cx="7086600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“Animals” and “Science” are the two of the most popular categories. This shows that people are interested in real-life and factual content the most. So I would suggest you to do more contents in these categories.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896600" y="4610100"/>
            <a:ext cx="7086600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“Food” category is most likely equal to “Healthy eating” and those included in top most categories. So you could use this insight to promote “Healthy eating” brands to improve user engagement.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896600" y="7505700"/>
            <a:ext cx="7086600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With this insight I would say that people are quite interested in Technology, so I would suggest you to create more contents in technological basis to engage users.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90800" y="3238500"/>
            <a:ext cx="9346609" cy="4979131"/>
            <a:chOff x="-304800" y="0"/>
            <a:chExt cx="12462146" cy="6638841"/>
          </a:xfrm>
        </p:grpSpPr>
        <p:sp>
          <p:nvSpPr>
            <p:cNvPr id="3" name="TextBox 3"/>
            <p:cNvSpPr txBox="1"/>
            <p:nvPr/>
          </p:nvSpPr>
          <p:spPr>
            <a:xfrm>
              <a:off x="-304800" y="0"/>
              <a:ext cx="11869391" cy="16414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2298165"/>
              <a:ext cx="12055746" cy="43406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2400" b="1" spc="-19" dirty="0">
                  <a:solidFill>
                    <a:srgbClr val="883C84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2400" b="1" spc="-19" dirty="0">
                  <a:solidFill>
                    <a:srgbClr val="883C84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2400" b="1" spc="-19" dirty="0">
                  <a:solidFill>
                    <a:srgbClr val="883C84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2400" b="1" spc="-19" dirty="0">
                  <a:solidFill>
                    <a:srgbClr val="883C84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2400" b="1" spc="-19" dirty="0">
                  <a:solidFill>
                    <a:srgbClr val="883C84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2400" b="1" spc="-19" dirty="0">
                  <a:solidFill>
                    <a:srgbClr val="883C84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14400" y="812307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71500"/>
            <a:ext cx="17253775" cy="9130900"/>
            <a:chOff x="0" y="-17468"/>
            <a:chExt cx="23005033" cy="1217453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74516" y="-17468"/>
              <a:ext cx="2891871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72000" y="2095500"/>
            <a:ext cx="11887200" cy="63246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 smtClean="0"/>
              <a:t>                                                          </a:t>
            </a:r>
            <a:r>
              <a:rPr lang="en-US" sz="2000" dirty="0" smtClean="0">
                <a:latin typeface="Arial Rounded MT Bold" pitchFamily="34" charset="0"/>
              </a:rPr>
              <a:t>“</a:t>
            </a:r>
            <a:r>
              <a:rPr lang="en-US" sz="2000" b="1" dirty="0" smtClean="0">
                <a:latin typeface="Arial Rounded MT Bold" pitchFamily="34" charset="0"/>
              </a:rPr>
              <a:t>Social Buzz</a:t>
            </a:r>
            <a:r>
              <a:rPr lang="en-US" sz="2000" dirty="0" smtClean="0">
                <a:latin typeface="Arial Rounded MT Bold" pitchFamily="34" charset="0"/>
              </a:rPr>
              <a:t>” is a rapidly expanding industry in Social media &amp; 			</a:t>
            </a:r>
            <a:r>
              <a:rPr lang="en-US" sz="2000" dirty="0" smtClean="0">
                <a:latin typeface="Arial Rounded MT Bold" pitchFamily="34" charset="0"/>
              </a:rPr>
              <a:t> </a:t>
            </a:r>
            <a:r>
              <a:rPr lang="en-US" sz="2000" dirty="0" smtClean="0">
                <a:latin typeface="Arial Rounded MT Bold" pitchFamily="34" charset="0"/>
              </a:rPr>
              <a:t>          Creation   needs to quickly adjust to its global reach</a:t>
            </a:r>
            <a:r>
              <a:rPr lang="en-US" dirty="0" smtClean="0">
                <a:latin typeface="Arial Rounded MT Bold" pitchFamily="34" charset="0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	</a:t>
            </a:r>
            <a:r>
              <a:rPr lang="en-US" dirty="0" smtClean="0">
                <a:latin typeface="Arial Rounded MT Bold" pitchFamily="34" charset="0"/>
              </a:rPr>
              <a:t>		          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 Rounded MT Bold" pitchFamily="34" charset="0"/>
              </a:rPr>
              <a:t>	</a:t>
            </a:r>
            <a:r>
              <a:rPr lang="en-US" dirty="0" smtClean="0">
                <a:latin typeface="Arial Rounded MT Bold" pitchFamily="34" charset="0"/>
              </a:rPr>
              <a:t>		            Accenture has begun a 3 month POC focusing on these tasks: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Arial Rounded MT Bold" pitchFamily="34" charset="0"/>
            </a:endParaRPr>
          </a:p>
          <a:p>
            <a:pPr lvl="7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Rounded MT Bold" pitchFamily="34" charset="0"/>
              </a:rPr>
              <a:t>	An audit of Social Buzz’s big data practice </a:t>
            </a:r>
          </a:p>
          <a:p>
            <a:pPr lvl="7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Rounded MT Bold" pitchFamily="34" charset="0"/>
              </a:rPr>
              <a:t>	</a:t>
            </a:r>
            <a:r>
              <a:rPr lang="en-US" dirty="0" smtClean="0">
                <a:latin typeface="Arial Rounded MT Bold" pitchFamily="34" charset="0"/>
              </a:rPr>
              <a:t>Recommendations for a successful IPO</a:t>
            </a:r>
          </a:p>
          <a:p>
            <a:pPr lvl="7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latin typeface="Arial Rounded MT Bold" pitchFamily="34" charset="0"/>
              </a:rPr>
              <a:t>	</a:t>
            </a:r>
            <a:r>
              <a:rPr lang="en-US" dirty="0" smtClean="0">
                <a:latin typeface="Arial Rounded MT Bold" pitchFamily="34" charset="0"/>
              </a:rPr>
              <a:t>Analysis to find Social Buzz’s top % most popular categories of 					content.                      </a:t>
            </a:r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371601" y="201930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pPr>
              <a:lnSpc>
                <a:spcPct val="150000"/>
              </a:lnSpc>
            </a:pPr>
            <a:r>
              <a:rPr lang="en-AU" dirty="0" smtClean="0"/>
              <a:t>			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In recent years, Social Buzz has reached over 500 million  active      			users each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month.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their rapid growth and digital nature of their core product,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    		amount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data that they create, collect and must analyze is huge.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this data is highly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unstructured.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Analysis of their content categories to find the top 5 with highest    			popularity.</a:t>
            </a:r>
            <a:endParaRPr lang="en-AU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371600" y="1678096"/>
            <a:ext cx="3423756" cy="3028704"/>
            <a:chOff x="0" y="512523"/>
            <a:chExt cx="4565007" cy="4038274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66456" y="508372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552699"/>
            <a:ext cx="578686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353800" y="1104900"/>
            <a:ext cx="2174041" cy="2165548"/>
            <a:chOff x="0" y="0"/>
            <a:chExt cx="6502400" cy="64770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353800" y="4076700"/>
            <a:ext cx="2187334" cy="2123082"/>
            <a:chOff x="-23042" y="66269"/>
            <a:chExt cx="6542158" cy="6349987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34" name="Group 18"/>
          <p:cNvGrpSpPr>
            <a:grpSpLocks noChangeAspect="1"/>
          </p:cNvGrpSpPr>
          <p:nvPr/>
        </p:nvGrpSpPr>
        <p:grpSpPr>
          <a:xfrm>
            <a:off x="11353800" y="7048500"/>
            <a:ext cx="2174041" cy="2165548"/>
            <a:chOff x="0" y="0"/>
            <a:chExt cx="6502400" cy="6477000"/>
          </a:xfrm>
        </p:grpSpPr>
        <p:sp>
          <p:nvSpPr>
            <p:cNvPr id="35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pPr algn="ctr"/>
              <a:endParaRPr lang="en-AU" dirty="0"/>
            </a:p>
          </p:txBody>
        </p:sp>
        <p:sp>
          <p:nvSpPr>
            <p:cNvPr id="36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pic>
        <p:nvPicPr>
          <p:cNvPr id="37" name="Picture 36" descr="IMG_20220622_180514 (2).jpg"/>
          <p:cNvPicPr>
            <a:picLocks noChangeAspect="1"/>
          </p:cNvPicPr>
          <p:nvPr/>
        </p:nvPicPr>
        <p:blipFill>
          <a:blip r:embed="rId7" cstate="print"/>
          <a:srcRect t="5556" b="42593"/>
          <a:stretch>
            <a:fillRect/>
          </a:stretch>
        </p:blipFill>
        <p:spPr>
          <a:xfrm>
            <a:off x="11430000" y="7124700"/>
            <a:ext cx="2057400" cy="2057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ounded Rectangle 32"/>
          <p:cNvSpPr/>
          <p:nvPr/>
        </p:nvSpPr>
        <p:spPr>
          <a:xfrm>
            <a:off x="14478000" y="1257300"/>
            <a:ext cx="3429000" cy="1600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ANDREW FLEMING</a:t>
            </a:r>
          </a:p>
          <a:p>
            <a:pPr algn="ctr"/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Chief Technology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Architect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478000" y="4152900"/>
            <a:ext cx="3429000" cy="1600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MARCUS ROMPTON</a:t>
            </a:r>
          </a:p>
          <a:p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Senior Principal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4478000" y="7200900"/>
            <a:ext cx="3429000" cy="1676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JENIFERSHEELARANI</a:t>
            </a:r>
          </a:p>
          <a:p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Analyst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200" y="419100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820400" y="1028701"/>
            <a:ext cx="648996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sz="8000" spc="-80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038600" y="1333500"/>
            <a:ext cx="6400800" cy="838200"/>
          </a:xfrm>
          <a:prstGeom prst="roundRect">
            <a:avLst/>
          </a:prstGeom>
        </p:spPr>
        <p:style>
          <a:lnRef idx="1">
            <a:schemeClr val="accent5"/>
          </a:lnRef>
          <a:fillRef idx="1002">
            <a:schemeClr val="dk2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Understanding</a:t>
            </a:r>
            <a:endParaRPr lang="en-US" sz="4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67400" y="2857500"/>
            <a:ext cx="6400800" cy="838200"/>
          </a:xfrm>
          <a:prstGeom prst="roundRect">
            <a:avLst/>
          </a:prstGeom>
        </p:spPr>
        <p:style>
          <a:lnRef idx="1">
            <a:schemeClr val="accent5"/>
          </a:lnRef>
          <a:fillRef idx="1002">
            <a:schemeClr val="dk2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Cleaning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696200" y="4457700"/>
            <a:ext cx="6400800" cy="838200"/>
          </a:xfrm>
          <a:prstGeom prst="roundRect">
            <a:avLst/>
          </a:prstGeom>
        </p:spPr>
        <p:style>
          <a:lnRef idx="1">
            <a:schemeClr val="accent5"/>
          </a:lnRef>
          <a:fillRef idx="1002">
            <a:schemeClr val="dk2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Modeling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677400" y="6057900"/>
            <a:ext cx="6400800" cy="838200"/>
          </a:xfrm>
          <a:prstGeom prst="roundRect">
            <a:avLst/>
          </a:prstGeom>
        </p:spPr>
        <p:style>
          <a:lnRef idx="1">
            <a:schemeClr val="accent5"/>
          </a:lnRef>
          <a:fillRef idx="1002">
            <a:schemeClr val="dk2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Data Analysis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1430000" y="7734300"/>
            <a:ext cx="6400800" cy="838200"/>
          </a:xfrm>
          <a:prstGeom prst="roundRect">
            <a:avLst/>
          </a:prstGeom>
        </p:spPr>
        <p:style>
          <a:lnRef idx="1">
            <a:schemeClr val="accent5"/>
          </a:lnRef>
          <a:fillRef idx="1002">
            <a:schemeClr val="dk2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Uncovering the Insights</a:t>
            </a:r>
            <a:endParaRPr lang="en-US" sz="4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209800" y="4762500"/>
            <a:ext cx="2895600" cy="1600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UNIQUE CATEGORIES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725400" y="4762500"/>
            <a:ext cx="2895600" cy="1600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cs typeface="Arial" pitchFamily="34" charset="0"/>
              </a:rPr>
              <a:t>JANUARY</a:t>
            </a:r>
          </a:p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MONTH WITH MOST POSTS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39000" y="4762500"/>
            <a:ext cx="2895600" cy="1600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1897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REACTION TO “ANIMAL POSTS”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3505200" y="2400300"/>
          <a:ext cx="118872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ounded Rectangle 27"/>
          <p:cNvSpPr/>
          <p:nvPr/>
        </p:nvSpPr>
        <p:spPr>
          <a:xfrm>
            <a:off x="2667000" y="1485900"/>
            <a:ext cx="8915400" cy="685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TOP 5 CATEGORIES BY SCORES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4800600" y="1104900"/>
          <a:ext cx="9601200" cy="800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235</Words>
  <Application>Microsoft Macintosh PowerPoint</Application>
  <PresentationFormat>Custom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Graphik Regular</vt:lpstr>
      <vt:lpstr>Wingdings</vt:lpstr>
      <vt:lpstr>Arial Rounded MT Bold</vt:lpstr>
      <vt:lpstr>Times New Roman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JENIFER</cp:lastModifiedBy>
  <cp:revision>31</cp:revision>
  <dcterms:created xsi:type="dcterms:W3CDTF">2006-08-16T00:00:00Z</dcterms:created>
  <dcterms:modified xsi:type="dcterms:W3CDTF">2024-04-18T16:07:30Z</dcterms:modified>
  <dc:identifier>DAEhDyfaYKE</dc:identifier>
</cp:coreProperties>
</file>