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AD4224-24BE-404D-B3FD-20B89579665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E76002-51DB-42E9-B217-09BF8FD0665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1º: Filtro nas bases selecionar Porto Alegre e Belém na base de dados.</a:t>
          </a:r>
          <a:endParaRPr lang="en-US" dirty="0"/>
        </a:p>
      </dgm:t>
    </dgm:pt>
    <dgm:pt modelId="{93B28F5E-B832-4003-AFE7-748876D572A4}" type="parTrans" cxnId="{5D6C318F-A71B-46AA-A84E-DB010731F511}">
      <dgm:prSet/>
      <dgm:spPr/>
      <dgm:t>
        <a:bodyPr/>
        <a:lstStyle/>
        <a:p>
          <a:endParaRPr lang="en-US"/>
        </a:p>
      </dgm:t>
    </dgm:pt>
    <dgm:pt modelId="{806A07E6-50A4-4856-98AC-E1A43A630A08}" type="sibTrans" cxnId="{5D6C318F-A71B-46AA-A84E-DB010731F511}">
      <dgm:prSet/>
      <dgm:spPr/>
      <dgm:t>
        <a:bodyPr/>
        <a:lstStyle/>
        <a:p>
          <a:endParaRPr lang="en-US"/>
        </a:p>
      </dgm:t>
    </dgm:pt>
    <dgm:pt modelId="{DA584FEE-55B7-41B6-9C78-F46B2BB0C3F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2º: Análise das possíveis perguntas a serem feitas</a:t>
          </a:r>
          <a:endParaRPr lang="en-US" dirty="0"/>
        </a:p>
      </dgm:t>
    </dgm:pt>
    <dgm:pt modelId="{CF6E2BCD-9106-4AFF-95B5-690A640EA6C8}" type="parTrans" cxnId="{7ACDEB17-5112-463A-B5B7-31188F20FDDF}">
      <dgm:prSet/>
      <dgm:spPr/>
      <dgm:t>
        <a:bodyPr/>
        <a:lstStyle/>
        <a:p>
          <a:endParaRPr lang="en-US"/>
        </a:p>
      </dgm:t>
    </dgm:pt>
    <dgm:pt modelId="{D950D417-DCC2-4B36-A63A-E1E101EB8258}" type="sibTrans" cxnId="{7ACDEB17-5112-463A-B5B7-31188F20FDDF}">
      <dgm:prSet/>
      <dgm:spPr/>
      <dgm:t>
        <a:bodyPr/>
        <a:lstStyle/>
        <a:p>
          <a:endParaRPr lang="en-US"/>
        </a:p>
      </dgm:t>
    </dgm:pt>
    <dgm:pt modelId="{0875236E-2888-469D-A47E-955CD9B2295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3º: Criação do dashboard no Power BI</a:t>
          </a:r>
          <a:endParaRPr lang="en-US" dirty="0"/>
        </a:p>
      </dgm:t>
    </dgm:pt>
    <dgm:pt modelId="{1E6EBF9A-9E50-41B8-9AD9-BC908DDA9F9C}" type="sibTrans" cxnId="{6A49507F-A485-4093-A885-30E632929D6C}">
      <dgm:prSet/>
      <dgm:spPr/>
      <dgm:t>
        <a:bodyPr/>
        <a:lstStyle/>
        <a:p>
          <a:endParaRPr lang="en-US"/>
        </a:p>
      </dgm:t>
    </dgm:pt>
    <dgm:pt modelId="{D38D249E-3DEF-4B9B-9B88-4E6DB215A0E5}" type="parTrans" cxnId="{6A49507F-A485-4093-A885-30E632929D6C}">
      <dgm:prSet/>
      <dgm:spPr/>
      <dgm:t>
        <a:bodyPr/>
        <a:lstStyle/>
        <a:p>
          <a:endParaRPr lang="en-US"/>
        </a:p>
      </dgm:t>
    </dgm:pt>
    <dgm:pt modelId="{650802AF-8C4E-4CF5-B8F2-7B9554224062}" type="pres">
      <dgm:prSet presAssocID="{C8AD4224-24BE-404D-B3FD-20B895796653}" presName="root" presStyleCnt="0">
        <dgm:presLayoutVars>
          <dgm:dir/>
          <dgm:resizeHandles val="exact"/>
        </dgm:presLayoutVars>
      </dgm:prSet>
      <dgm:spPr/>
    </dgm:pt>
    <dgm:pt modelId="{6E048E9B-48CB-4D7A-91CB-3C077AD1D1CE}" type="pres">
      <dgm:prSet presAssocID="{4BE76002-51DB-42E9-B217-09BF8FD06651}" presName="compNode" presStyleCnt="0"/>
      <dgm:spPr/>
    </dgm:pt>
    <dgm:pt modelId="{42E9E76E-3325-442E-A739-3BD5DF198C6A}" type="pres">
      <dgm:prSet presAssocID="{4BE76002-51DB-42E9-B217-09BF8FD06651}" presName="bgRect" presStyleLbl="bgShp" presStyleIdx="0" presStyleCnt="3"/>
      <dgm:spPr/>
    </dgm:pt>
    <dgm:pt modelId="{C74DB7E0-218D-4750-937C-8E2077CBAF50}" type="pres">
      <dgm:prSet presAssocID="{4BE76002-51DB-42E9-B217-09BF8FD066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squisa de Pasta com preenchimento sólido"/>
        </a:ext>
      </dgm:extLst>
    </dgm:pt>
    <dgm:pt modelId="{BA6CA054-070A-47B1-85C7-A6A459484F36}" type="pres">
      <dgm:prSet presAssocID="{4BE76002-51DB-42E9-B217-09BF8FD06651}" presName="spaceRect" presStyleCnt="0"/>
      <dgm:spPr/>
    </dgm:pt>
    <dgm:pt modelId="{51A87AE2-4574-4262-BF41-6538C8F14C28}" type="pres">
      <dgm:prSet presAssocID="{4BE76002-51DB-42E9-B217-09BF8FD06651}" presName="parTx" presStyleLbl="revTx" presStyleIdx="0" presStyleCnt="3">
        <dgm:presLayoutVars>
          <dgm:chMax val="0"/>
          <dgm:chPref val="0"/>
        </dgm:presLayoutVars>
      </dgm:prSet>
      <dgm:spPr/>
    </dgm:pt>
    <dgm:pt modelId="{89E99A4D-8ACB-4618-A88E-68073719C672}" type="pres">
      <dgm:prSet presAssocID="{806A07E6-50A4-4856-98AC-E1A43A630A08}" presName="sibTrans" presStyleCnt="0"/>
      <dgm:spPr/>
    </dgm:pt>
    <dgm:pt modelId="{29BB3B66-C44D-4514-9D70-B1867E96379F}" type="pres">
      <dgm:prSet presAssocID="{DA584FEE-55B7-41B6-9C78-F46B2BB0C3FA}" presName="compNode" presStyleCnt="0"/>
      <dgm:spPr/>
    </dgm:pt>
    <dgm:pt modelId="{3998EB8B-271F-4F7D-ABE8-D391BB8BEF3B}" type="pres">
      <dgm:prSet presAssocID="{DA584FEE-55B7-41B6-9C78-F46B2BB0C3FA}" presName="bgRect" presStyleLbl="bgShp" presStyleIdx="1" presStyleCnt="3"/>
      <dgm:spPr/>
    </dgm:pt>
    <dgm:pt modelId="{DDA17A43-651B-41CB-B37B-6492AA892818}" type="pres">
      <dgm:prSet presAssocID="{DA584FEE-55B7-41B6-9C78-F46B2BB0C3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1FCAACAA-C7F1-4083-AEDA-F093ABB64EF4}" type="pres">
      <dgm:prSet presAssocID="{DA584FEE-55B7-41B6-9C78-F46B2BB0C3FA}" presName="spaceRect" presStyleCnt="0"/>
      <dgm:spPr/>
    </dgm:pt>
    <dgm:pt modelId="{2BF8133B-21E2-4782-A8C3-E43E2A751787}" type="pres">
      <dgm:prSet presAssocID="{DA584FEE-55B7-41B6-9C78-F46B2BB0C3FA}" presName="parTx" presStyleLbl="revTx" presStyleIdx="1" presStyleCnt="3">
        <dgm:presLayoutVars>
          <dgm:chMax val="0"/>
          <dgm:chPref val="0"/>
        </dgm:presLayoutVars>
      </dgm:prSet>
      <dgm:spPr/>
    </dgm:pt>
    <dgm:pt modelId="{26A69F40-E80F-4880-8231-2FC4E8A7F74F}" type="pres">
      <dgm:prSet presAssocID="{D950D417-DCC2-4B36-A63A-E1E101EB8258}" presName="sibTrans" presStyleCnt="0"/>
      <dgm:spPr/>
    </dgm:pt>
    <dgm:pt modelId="{6741EB5C-1004-408B-A3A7-EDC276CBD3CF}" type="pres">
      <dgm:prSet presAssocID="{0875236E-2888-469D-A47E-955CD9B22952}" presName="compNode" presStyleCnt="0"/>
      <dgm:spPr/>
    </dgm:pt>
    <dgm:pt modelId="{33A7B5D3-42EA-454E-919C-93EC82467FB1}" type="pres">
      <dgm:prSet presAssocID="{0875236E-2888-469D-A47E-955CD9B22952}" presName="bgRect" presStyleLbl="bgShp" presStyleIdx="2" presStyleCnt="3"/>
      <dgm:spPr/>
    </dgm:pt>
    <dgm:pt modelId="{1B5788CA-1C77-41BB-AAAC-1010C70E3EC6}" type="pres">
      <dgm:prSet presAssocID="{0875236E-2888-469D-A47E-955CD9B229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 com preenchimento sólido"/>
        </a:ext>
      </dgm:extLst>
    </dgm:pt>
    <dgm:pt modelId="{ED91CA9C-AD52-4180-950D-C9429D28A39F}" type="pres">
      <dgm:prSet presAssocID="{0875236E-2888-469D-A47E-955CD9B22952}" presName="spaceRect" presStyleCnt="0"/>
      <dgm:spPr/>
    </dgm:pt>
    <dgm:pt modelId="{007A2405-8DB6-4568-A29F-563B719E377D}" type="pres">
      <dgm:prSet presAssocID="{0875236E-2888-469D-A47E-955CD9B229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CDEB17-5112-463A-B5B7-31188F20FDDF}" srcId="{C8AD4224-24BE-404D-B3FD-20B895796653}" destId="{DA584FEE-55B7-41B6-9C78-F46B2BB0C3FA}" srcOrd="1" destOrd="0" parTransId="{CF6E2BCD-9106-4AFF-95B5-690A640EA6C8}" sibTransId="{D950D417-DCC2-4B36-A63A-E1E101EB8258}"/>
    <dgm:cxn modelId="{3F6FCC41-6CAD-404A-BBE4-143283A67BDD}" type="presOf" srcId="{0875236E-2888-469D-A47E-955CD9B22952}" destId="{007A2405-8DB6-4568-A29F-563B719E377D}" srcOrd="0" destOrd="0" presId="urn:microsoft.com/office/officeart/2018/2/layout/IconVerticalSolidList"/>
    <dgm:cxn modelId="{6A49507F-A485-4093-A885-30E632929D6C}" srcId="{C8AD4224-24BE-404D-B3FD-20B895796653}" destId="{0875236E-2888-469D-A47E-955CD9B22952}" srcOrd="2" destOrd="0" parTransId="{D38D249E-3DEF-4B9B-9B88-4E6DB215A0E5}" sibTransId="{1E6EBF9A-9E50-41B8-9AD9-BC908DDA9F9C}"/>
    <dgm:cxn modelId="{5F55298F-E3E2-4DFA-BCFF-284EBE696D9A}" type="presOf" srcId="{C8AD4224-24BE-404D-B3FD-20B895796653}" destId="{650802AF-8C4E-4CF5-B8F2-7B9554224062}" srcOrd="0" destOrd="0" presId="urn:microsoft.com/office/officeart/2018/2/layout/IconVerticalSolidList"/>
    <dgm:cxn modelId="{5D6C318F-A71B-46AA-A84E-DB010731F511}" srcId="{C8AD4224-24BE-404D-B3FD-20B895796653}" destId="{4BE76002-51DB-42E9-B217-09BF8FD06651}" srcOrd="0" destOrd="0" parTransId="{93B28F5E-B832-4003-AFE7-748876D572A4}" sibTransId="{806A07E6-50A4-4856-98AC-E1A43A630A08}"/>
    <dgm:cxn modelId="{43B992AB-FC28-447D-917D-B6C22F3E81F1}" type="presOf" srcId="{4BE76002-51DB-42E9-B217-09BF8FD06651}" destId="{51A87AE2-4574-4262-BF41-6538C8F14C28}" srcOrd="0" destOrd="0" presId="urn:microsoft.com/office/officeart/2018/2/layout/IconVerticalSolidList"/>
    <dgm:cxn modelId="{CB90BCE9-003F-4BCB-82DC-77295F794A9E}" type="presOf" srcId="{DA584FEE-55B7-41B6-9C78-F46B2BB0C3FA}" destId="{2BF8133B-21E2-4782-A8C3-E43E2A751787}" srcOrd="0" destOrd="0" presId="urn:microsoft.com/office/officeart/2018/2/layout/IconVerticalSolidList"/>
    <dgm:cxn modelId="{37FAADDC-91EB-4D09-BB61-CECF5D9B7993}" type="presParOf" srcId="{650802AF-8C4E-4CF5-B8F2-7B9554224062}" destId="{6E048E9B-48CB-4D7A-91CB-3C077AD1D1CE}" srcOrd="0" destOrd="0" presId="urn:microsoft.com/office/officeart/2018/2/layout/IconVerticalSolidList"/>
    <dgm:cxn modelId="{751411EC-C7F0-4DDF-A27E-74388850ADB7}" type="presParOf" srcId="{6E048E9B-48CB-4D7A-91CB-3C077AD1D1CE}" destId="{42E9E76E-3325-442E-A739-3BD5DF198C6A}" srcOrd="0" destOrd="0" presId="urn:microsoft.com/office/officeart/2018/2/layout/IconVerticalSolidList"/>
    <dgm:cxn modelId="{9FBD0378-67FD-4AA6-ADE8-9618CB13783F}" type="presParOf" srcId="{6E048E9B-48CB-4D7A-91CB-3C077AD1D1CE}" destId="{C74DB7E0-218D-4750-937C-8E2077CBAF50}" srcOrd="1" destOrd="0" presId="urn:microsoft.com/office/officeart/2018/2/layout/IconVerticalSolidList"/>
    <dgm:cxn modelId="{5DA74F82-162F-4227-8B88-860B5C41EECD}" type="presParOf" srcId="{6E048E9B-48CB-4D7A-91CB-3C077AD1D1CE}" destId="{BA6CA054-070A-47B1-85C7-A6A459484F36}" srcOrd="2" destOrd="0" presId="urn:microsoft.com/office/officeart/2018/2/layout/IconVerticalSolidList"/>
    <dgm:cxn modelId="{0701D448-2E68-43D1-AE9B-675BE0727B6E}" type="presParOf" srcId="{6E048E9B-48CB-4D7A-91CB-3C077AD1D1CE}" destId="{51A87AE2-4574-4262-BF41-6538C8F14C28}" srcOrd="3" destOrd="0" presId="urn:microsoft.com/office/officeart/2018/2/layout/IconVerticalSolidList"/>
    <dgm:cxn modelId="{9E35CD80-85EF-4BEA-ACA4-DE12CE924A4E}" type="presParOf" srcId="{650802AF-8C4E-4CF5-B8F2-7B9554224062}" destId="{89E99A4D-8ACB-4618-A88E-68073719C672}" srcOrd="1" destOrd="0" presId="urn:microsoft.com/office/officeart/2018/2/layout/IconVerticalSolidList"/>
    <dgm:cxn modelId="{6E9E8716-FB09-4AEC-B958-FA5D484CFF80}" type="presParOf" srcId="{650802AF-8C4E-4CF5-B8F2-7B9554224062}" destId="{29BB3B66-C44D-4514-9D70-B1867E96379F}" srcOrd="2" destOrd="0" presId="urn:microsoft.com/office/officeart/2018/2/layout/IconVerticalSolidList"/>
    <dgm:cxn modelId="{9373D7E3-8FDF-4031-B9FB-120A68A0895B}" type="presParOf" srcId="{29BB3B66-C44D-4514-9D70-B1867E96379F}" destId="{3998EB8B-271F-4F7D-ABE8-D391BB8BEF3B}" srcOrd="0" destOrd="0" presId="urn:microsoft.com/office/officeart/2018/2/layout/IconVerticalSolidList"/>
    <dgm:cxn modelId="{A5CFA0BF-14F3-4459-B016-0A50EF2E6948}" type="presParOf" srcId="{29BB3B66-C44D-4514-9D70-B1867E96379F}" destId="{DDA17A43-651B-41CB-B37B-6492AA892818}" srcOrd="1" destOrd="0" presId="urn:microsoft.com/office/officeart/2018/2/layout/IconVerticalSolidList"/>
    <dgm:cxn modelId="{7FE70D42-4E82-4F8B-BB19-0AD0B9CF4789}" type="presParOf" srcId="{29BB3B66-C44D-4514-9D70-B1867E96379F}" destId="{1FCAACAA-C7F1-4083-AEDA-F093ABB64EF4}" srcOrd="2" destOrd="0" presId="urn:microsoft.com/office/officeart/2018/2/layout/IconVerticalSolidList"/>
    <dgm:cxn modelId="{7B5B52CF-11B8-47D7-AE67-673C2B320334}" type="presParOf" srcId="{29BB3B66-C44D-4514-9D70-B1867E96379F}" destId="{2BF8133B-21E2-4782-A8C3-E43E2A751787}" srcOrd="3" destOrd="0" presId="urn:microsoft.com/office/officeart/2018/2/layout/IconVerticalSolidList"/>
    <dgm:cxn modelId="{94BC1C28-9D25-4BD3-8CBB-200FEAFCE0C1}" type="presParOf" srcId="{650802AF-8C4E-4CF5-B8F2-7B9554224062}" destId="{26A69F40-E80F-4880-8231-2FC4E8A7F74F}" srcOrd="3" destOrd="0" presId="urn:microsoft.com/office/officeart/2018/2/layout/IconVerticalSolidList"/>
    <dgm:cxn modelId="{E7C1C552-2A9C-471D-829F-CFA69A578BC4}" type="presParOf" srcId="{650802AF-8C4E-4CF5-B8F2-7B9554224062}" destId="{6741EB5C-1004-408B-A3A7-EDC276CBD3CF}" srcOrd="4" destOrd="0" presId="urn:microsoft.com/office/officeart/2018/2/layout/IconVerticalSolidList"/>
    <dgm:cxn modelId="{BC0915BF-779A-4A47-9CC6-6D2F7A6E463D}" type="presParOf" srcId="{6741EB5C-1004-408B-A3A7-EDC276CBD3CF}" destId="{33A7B5D3-42EA-454E-919C-93EC82467FB1}" srcOrd="0" destOrd="0" presId="urn:microsoft.com/office/officeart/2018/2/layout/IconVerticalSolidList"/>
    <dgm:cxn modelId="{7D195E71-8152-4D94-BF96-5E870E64DC48}" type="presParOf" srcId="{6741EB5C-1004-408B-A3A7-EDC276CBD3CF}" destId="{1B5788CA-1C77-41BB-AAAC-1010C70E3EC6}" srcOrd="1" destOrd="0" presId="urn:microsoft.com/office/officeart/2018/2/layout/IconVerticalSolidList"/>
    <dgm:cxn modelId="{787A1E0D-6860-41D5-86C0-C493E099FD3E}" type="presParOf" srcId="{6741EB5C-1004-408B-A3A7-EDC276CBD3CF}" destId="{ED91CA9C-AD52-4180-950D-C9429D28A39F}" srcOrd="2" destOrd="0" presId="urn:microsoft.com/office/officeart/2018/2/layout/IconVerticalSolidList"/>
    <dgm:cxn modelId="{173347D6-2F04-41F4-8F52-2E314B0510AC}" type="presParOf" srcId="{6741EB5C-1004-408B-A3A7-EDC276CBD3CF}" destId="{007A2405-8DB6-4568-A29F-563B719E37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9E76E-3325-442E-A739-3BD5DF198C6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DB7E0-218D-4750-937C-8E2077CBAF5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87AE2-4574-4262-BF41-6538C8F14C2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1º: Filtro nas bases selecionar Porto Alegre e Belém na base de dados.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3998EB8B-271F-4F7D-ABE8-D391BB8BEF3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17A43-651B-41CB-B37B-6492AA89281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8133B-21E2-4782-A8C3-E43E2A75178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2º: Análise das possíveis perguntas a serem feitas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33A7B5D3-42EA-454E-919C-93EC82467FB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788CA-1C77-41BB-AAAC-1010C70E3EC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A2405-8DB6-4568-A29F-563B719E377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3º: Criação do dashboard no Power BI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C8B2D-D94E-033F-C070-D9FE78B6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2B682D-8BF0-BBAC-0A05-85D32B091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DBABAB-2443-3D77-52BB-08CAEC30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4712-5E26-4056-91DA-7FB218095E69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78D6F-C7E4-5947-5CA1-8F29D113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C79B4-1B67-3E64-16BA-876F0533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47D-0273-4A6A-A0CC-3EF50DDAD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9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BA75-BE92-8A32-84AF-524CC3E3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D47309-0ADF-F876-C0F5-05FA6756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45DC65-925F-9EE4-45EA-B0D56785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4712-5E26-4056-91DA-7FB218095E69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63308-74DB-4B36-1364-2B5CB90C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D063E0-7E3E-FBB9-AD01-650A86F7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47D-0273-4A6A-A0CC-3EF50DDAD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83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9AA458-EE36-9582-29FB-51353F07A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2879C8-0568-D284-A01F-6F7A51A67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4AFFAF-8BD6-BF1B-1D47-C0FE66A8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4712-5E26-4056-91DA-7FB218095E69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33A18D-2505-D7EA-93F5-1C440BBD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7B156-EA13-A579-6965-08BD93E2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47D-0273-4A6A-A0CC-3EF50DDAD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59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B9CDE-36E0-9F48-FA23-AE79C4DD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9B454-47E8-50D9-9167-D81A805D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2A1B7B-5AA9-9D10-9012-F52CC05E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4712-5E26-4056-91DA-7FB218095E69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27F3DE-1FC5-F426-F7D8-72789114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626B8-7A13-0151-5059-BBE58B33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47D-0273-4A6A-A0CC-3EF50DDAD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1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3725A-5D40-8C76-C516-04869272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655241-409E-A347-A036-D81E0049A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8EA2E-10F3-7F4B-C9F1-8AD2D9A0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4712-5E26-4056-91DA-7FB218095E69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241EC8-FB1F-E374-6F69-A0E20D11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302BD-39FB-2BCC-266E-728AB574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47D-0273-4A6A-A0CC-3EF50DDAD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9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9D631-CE02-3E32-5C6B-F8C0024C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7C97D-1AC5-2CB5-B51E-70832E698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6D0ED2-8736-2BA7-1C90-1B6A33F8B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99623E-E945-0361-6F82-18FBC3EE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4712-5E26-4056-91DA-7FB218095E69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A98903-320F-A06B-814C-D5BD6A8E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CBE4EB-DCC2-3A82-ADDC-E07EC86E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47D-0273-4A6A-A0CC-3EF50DDAD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44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4C1B-3167-9855-A90B-579E3D64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2FFDE0-CDB8-A207-99B5-A6BC295E6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654271-774B-DF1D-39F8-68148DD54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EE46B7-918E-BAA4-5717-B4C9C39C9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D943A6-881A-F686-700C-525EDBB47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8E2301-1F38-56E9-6C05-6A23372B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4712-5E26-4056-91DA-7FB218095E69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8B0C25-4AD6-AA84-94DA-E0FADB58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5B2F16-AA9C-44A8-ECD1-5178C118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47D-0273-4A6A-A0CC-3EF50DDAD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28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22833-BA8B-2181-ABC4-0F95604D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98C947-CE8D-0189-5EAE-FD5CE271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4712-5E26-4056-91DA-7FB218095E69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6751DF-53D7-478C-04C5-05C6B0CF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76AE88-E946-6E02-F360-7A3907C8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47D-0273-4A6A-A0CC-3EF50DDAD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30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19D57B-A26B-84E1-3EEC-A026B0CF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4712-5E26-4056-91DA-7FB218095E69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E4BAFC-0EFC-3506-649A-202572FB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8FA547-D386-605E-503C-D8E4D642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47D-0273-4A6A-A0CC-3EF50DDAD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50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3082-1786-E69E-78C6-1F42C9E3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CC7EB-5419-0437-716B-9CB8A2E73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46C996-68A5-1E22-1393-BF5FD036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9F22EB-4E26-B936-8C50-A215FCFF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4712-5E26-4056-91DA-7FB218095E69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F7CFFA-3D21-C99F-6C53-1101B0AA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3127C1-21B2-078E-0DFF-91E07A5B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47D-0273-4A6A-A0CC-3EF50DDAD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16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2B380-4A25-AE79-4601-4794C6EE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4FBAF7-7513-D19B-141C-0F260BFCC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EB0C4C-418E-C566-6F3F-D803DD8CB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6761F7-B1BB-FE35-8A01-DA007617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4712-5E26-4056-91DA-7FB218095E69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5394D3-EF62-A727-5385-73EE278F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ACC364-59A7-9939-3607-056910F3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47D-0273-4A6A-A0CC-3EF50DDAD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09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F3CEB9-FCB3-B09B-2B9C-75592808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94EEDA-C82C-5D75-C709-A1F20D3A4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BD8AB-35E5-67E1-D14B-B3ECCE2FF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94712-5E26-4056-91DA-7FB218095E69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A0941-324F-9DCC-7D46-76BEB000E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57B4E1-8888-25D0-270D-19AE3BE49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5B247D-0273-4A6A-A0CC-3EF50DDAD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85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F11950-388C-2437-FE2E-CF66CA843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pt-BR" sz="6600"/>
              <a:t>Entendimento do Negócio – Mesários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7ED02-EF4F-208A-172C-1011970C9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pt-BR" sz="1900" dirty="0"/>
              <a:t>Nomes: Ana Cristina Schmidt e Jeniffer Borges</a:t>
            </a:r>
          </a:p>
          <a:p>
            <a:pPr algn="l"/>
            <a:endParaRPr lang="pt-BR" sz="1900" dirty="0"/>
          </a:p>
          <a:p>
            <a:pPr algn="l"/>
            <a:endParaRPr lang="pt-BR" sz="1900" dirty="0"/>
          </a:p>
          <a:p>
            <a:pPr algn="l"/>
            <a:r>
              <a:rPr lang="pt-BR" sz="1900" dirty="0"/>
              <a:t>2024</a:t>
            </a:r>
          </a:p>
        </p:txBody>
      </p:sp>
      <p:pic>
        <p:nvPicPr>
          <p:cNvPr id="7" name="Graphic 6" descr="Perguntas">
            <a:extLst>
              <a:ext uri="{FF2B5EF4-FFF2-40B4-BE49-F238E27FC236}">
                <a16:creationId xmlns:a16="http://schemas.microsoft.com/office/drawing/2014/main" id="{E765E8DA-664E-257C-BB00-58D52EAA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C8E1A-E579-ACC9-5AAD-A201C740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Questão de pesquisa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8F602-0F9A-E369-FD95-78B4DC1A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Identificar as características dos mesários nas eleições de prefeitos e vereadores de 2024 nas cidades de Porto Alegre e Belém.</a:t>
            </a:r>
          </a:p>
        </p:txBody>
      </p:sp>
    </p:spTree>
    <p:extLst>
      <p:ext uri="{BB962C8B-B14F-4D97-AF65-F5344CB8AC3E}">
        <p14:creationId xmlns:p14="http://schemas.microsoft.com/office/powerpoint/2010/main" val="211603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3075E-C44A-E552-816E-712FF11A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Etapa de seleção dos dados</a:t>
            </a:r>
            <a:endParaRPr lang="pt-BR" dirty="0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4DCEB38A-3F15-B6BD-E12A-D1428AB9C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964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21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08E0D-7B52-3AF1-F11F-23A2C6B0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E95FE6-7C33-69E2-1965-ED5370B4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8" y="0"/>
            <a:ext cx="12098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0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8E195F-DEBE-13F7-0F2C-EB54829E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sz="3700">
                <a:solidFill>
                  <a:srgbClr val="FFFFFF"/>
                </a:solidFill>
              </a:rPr>
              <a:t>Entendimentos: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9AC4D-AE6D-4AF7-E68E-97274F18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pt-BR" sz="1300"/>
              <a:t>Faixa Etária:</a:t>
            </a:r>
          </a:p>
          <a:p>
            <a:pPr marL="0" indent="0">
              <a:buNone/>
            </a:pPr>
            <a:r>
              <a:rPr lang="pt-BR" sz="1300"/>
              <a:t>Porto Alegre tem uma proporção maior de mesários na faixa de 45 a 49 anos.</a:t>
            </a:r>
          </a:p>
          <a:p>
            <a:pPr marL="0" indent="0">
              <a:buNone/>
            </a:pPr>
            <a:r>
              <a:rPr lang="pt-BR" sz="1300"/>
              <a:t>Belém apresenta uma concentração maior entre 35 a 39 anos.</a:t>
            </a:r>
          </a:p>
          <a:p>
            <a:endParaRPr lang="pt-BR" sz="1300"/>
          </a:p>
          <a:p>
            <a:r>
              <a:rPr lang="pt-BR" sz="1300"/>
              <a:t>Escolaridade:</a:t>
            </a:r>
          </a:p>
          <a:p>
            <a:pPr marL="0" indent="0">
              <a:buNone/>
            </a:pPr>
            <a:r>
              <a:rPr lang="pt-BR" sz="1300"/>
              <a:t>Em Belém, uma maior proporção dos mesários têm Ensino Superior Completo (31,5%) comparado a Porto Alegre (28,1%).</a:t>
            </a:r>
          </a:p>
          <a:p>
            <a:pPr marL="0" indent="0">
              <a:buNone/>
            </a:pPr>
            <a:r>
              <a:rPr lang="pt-BR" sz="1300"/>
              <a:t>Porto Alegre tem uma porcentagem ligeiramente maior de mesários com Ensino Fundamental Completo.</a:t>
            </a:r>
          </a:p>
          <a:p>
            <a:endParaRPr lang="pt-BR" sz="1300"/>
          </a:p>
          <a:p>
            <a:r>
              <a:rPr lang="pt-BR" sz="1300"/>
              <a:t>Tipo de Convocação:</a:t>
            </a:r>
          </a:p>
          <a:p>
            <a:pPr marL="0" indent="0">
              <a:buNone/>
            </a:pPr>
            <a:r>
              <a:rPr lang="pt-BR" sz="1300"/>
              <a:t>Em Porto Alegre, o percentual de mesários não voluntários é maior (53,2%) em comparação com Belém, onde voluntários são a maioria (50,5%).</a:t>
            </a:r>
          </a:p>
        </p:txBody>
      </p:sp>
    </p:spTree>
    <p:extLst>
      <p:ext uri="{BB962C8B-B14F-4D97-AF65-F5344CB8AC3E}">
        <p14:creationId xmlns:p14="http://schemas.microsoft.com/office/powerpoint/2010/main" val="366853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9D9A9-4B3F-FFA6-326C-8E4D007B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sz="3700">
                <a:solidFill>
                  <a:srgbClr val="FFFFFF"/>
                </a:solidFill>
              </a:rPr>
              <a:t>Entendimentos: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FA9618-3E8E-DEDC-E3A2-60519241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pt-BR" sz="1500"/>
              <a:t>Gênero:</a:t>
            </a:r>
          </a:p>
          <a:p>
            <a:pPr marL="0" indent="0">
              <a:buNone/>
            </a:pPr>
            <a:r>
              <a:rPr lang="pt-BR" sz="1500"/>
              <a:t>Ambos os municípios têm uma distribuição similar entre gêneros, com uma leve predominância de mesárias do gênero feminino (aproximadamente 56%).</a:t>
            </a:r>
          </a:p>
          <a:p>
            <a:endParaRPr lang="pt-BR" sz="1500"/>
          </a:p>
          <a:p>
            <a:r>
              <a:rPr lang="pt-BR" sz="1500"/>
              <a:t>Estado Civil:</a:t>
            </a:r>
          </a:p>
          <a:p>
            <a:pPr marL="0" indent="0">
              <a:buNone/>
            </a:pPr>
            <a:r>
              <a:rPr lang="pt-BR" sz="1500"/>
              <a:t>A maioria dos mesários é solteira em ambos os locais (cerca de 57%).</a:t>
            </a:r>
          </a:p>
          <a:p>
            <a:endParaRPr lang="pt-BR" sz="1500"/>
          </a:p>
          <a:p>
            <a:r>
              <a:rPr lang="pt-BR" sz="1500"/>
              <a:t>Comparecimento:</a:t>
            </a:r>
          </a:p>
          <a:p>
            <a:pPr marL="0" indent="0">
              <a:buNone/>
            </a:pPr>
            <a:r>
              <a:rPr lang="pt-BR" sz="1500"/>
              <a:t>A taxa de comparecimento dos mesários é próxima entre as cidades, sem uma discrepância significativa.</a:t>
            </a:r>
          </a:p>
        </p:txBody>
      </p:sp>
    </p:spTree>
    <p:extLst>
      <p:ext uri="{BB962C8B-B14F-4D97-AF65-F5344CB8AC3E}">
        <p14:creationId xmlns:p14="http://schemas.microsoft.com/office/powerpoint/2010/main" val="1646522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Tema do Office</vt:lpstr>
      <vt:lpstr>Entendimento do Negócio – Mesários </vt:lpstr>
      <vt:lpstr>Questão de pesquisa</vt:lpstr>
      <vt:lpstr>Etapa de seleção dos dados</vt:lpstr>
      <vt:lpstr>Apresentação do PowerPoint</vt:lpstr>
      <vt:lpstr>Entendimentos:</vt:lpstr>
      <vt:lpstr>Entendimentos: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JENIFFER MOREIRA BORGES</dc:creator>
  <cp:lastModifiedBy>JENIFFER MOREIRA BORGES</cp:lastModifiedBy>
  <cp:revision>4</cp:revision>
  <dcterms:created xsi:type="dcterms:W3CDTF">2024-10-07T00:07:46Z</dcterms:created>
  <dcterms:modified xsi:type="dcterms:W3CDTF">2024-12-04T06:32:30Z</dcterms:modified>
</cp:coreProperties>
</file>