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1"/>
  </p:sldMasterIdLst>
  <p:notesMasterIdLst>
    <p:notesMasterId r:id="rId17"/>
  </p:notesMasterIdLst>
  <p:sldIdLst>
    <p:sldId id="256" r:id="rId2"/>
    <p:sldId id="269" r:id="rId3"/>
    <p:sldId id="257" r:id="rId4"/>
    <p:sldId id="271" r:id="rId5"/>
    <p:sldId id="270" r:id="rId6"/>
    <p:sldId id="273" r:id="rId7"/>
    <p:sldId id="265" r:id="rId8"/>
    <p:sldId id="272" r:id="rId9"/>
    <p:sldId id="266" r:id="rId10"/>
    <p:sldId id="268" r:id="rId11"/>
    <p:sldId id="258" r:id="rId12"/>
    <p:sldId id="260" r:id="rId13"/>
    <p:sldId id="262" r:id="rId14"/>
    <p:sldId id="263" r:id="rId15"/>
    <p:sldId id="264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-8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5356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92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46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9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65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6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50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0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614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177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65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7679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7797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169377" y="404445"/>
            <a:ext cx="6805246" cy="7926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000" b="1" u="sng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Morse-Code </a:t>
            </a:r>
            <a:r>
              <a:rPr lang="en-GB" sz="4000" b="1" u="sng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GB" sz="4000" b="1" u="sng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BOT</a:t>
            </a:r>
            <a:r>
              <a:rPr lang="en-GB" sz="4000" b="1" u="sng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GB" sz="4000" b="1" u="sng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146014" y="2050288"/>
            <a:ext cx="5002132" cy="24884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8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GROUP MEMBERS 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:-</a:t>
            </a:r>
            <a:b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Ajinkya Gorad   140110033</a:t>
            </a:r>
          </a:p>
          <a:p>
            <a:pPr rtl="0">
              <a:spcBef>
                <a:spcPts val="0"/>
              </a:spcBef>
              <a:buNone/>
            </a:pP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Kewal S Bhat    14D110008</a:t>
            </a:r>
          </a:p>
          <a:p>
            <a:pPr rtl="0">
              <a:spcBef>
                <a:spcPts val="0"/>
              </a:spcBef>
              <a:buNone/>
            </a:pP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Jenil P Shah     14D170008</a:t>
            </a:r>
          </a:p>
          <a:p>
            <a:pPr rtl="0">
              <a:spcBef>
                <a:spcPts val="0"/>
              </a:spcBef>
              <a:buNone/>
            </a:pP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Shrenik S Jain  140110045</a:t>
            </a:r>
            <a:endParaRPr lang="en-GB" sz="28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AutoShape 4" descr="data:image/jpeg;base64,/9j/4AAQSkZJRgABAQAAAQABAAD/2wCEAAkGBxQQEhUUExQVFhUXGB0bGBUYGB8aHhwXGCEdHx0bIBoeHSgiHx0lIxcaITEhJSkrLi4uGx81ODMsNygtLisBCgoKDg0OGhAQGywkHiQsLCwtLC8vNSwsLCwvLCwsLCwsNCssNCwsLCssNDcsLCwsKywsLCwsNywsLCwsLCwrK//AABEIAQkAvgMBIgACEQEDEQH/xAAcAAEAAgIDAQAAAAAAAAAAAAAABQYEBwECAwj/xABHEAACAQMDAwMBBQQHBAcJAAABAgMABBEFEiEGEzEiQVFhBxQycYEjcpGhFTNCUmKxwSRTkpMWFzVUs9HxJSY0c3SCssLS/8QAGAEBAQEBAQAAAAAAAAAAAAAAAAIDAQT/xAAeEQEBAAICAgMAAAAAAAAAAAAAAQIREjEDIQQiQf/aAAwDAQACEQMRAD8A3jSonqvXV0+1lunVnWMAlVxk7mC8Z4/tVETdZtb7De2kttE7BRPvSWNWb8Ico2UBOBuIxkjmgttKwIb9jcPEYmCKisJsjaxYnKgZzkYzyP8ATOF1brxsYVkVA5M0UZUtjHdYLnwfGc4oJylcFgPJrjePGeaDtSuocfNA4+Rx5oO1K6O/pJHPFQnRWvG/sYLp1VGlBO0HgYZlABP7tBPUrrvHyPj9a5LAUHNK6lwPeudwoOaV1DjzkVXb/q6IWNxeQYlWEScHK7miOGHIyBkEZxQWSlY9jc9yNH4BZVYj43DNe28Zxnn4oO1Kjk1qE3LWwf8AbLGJGXB4VjtHPjJIPA54prGtQ2gQzNtEkiRJwTmSQ4UcePzPFBI0qCl18rqEdnsBV7d5u5u8bGC7cY/xZzmpwMDQc0rqrg+K7UFL+2T/ALGu/wB1P/ESuv2qXSLpUsbcyTqsUUfG55XK7QoPkj8X0xVq1bTIruJoZ0DxuAGQ5AOCCPBB8gGo7S+j7K2cSRwJ3F/DI5aR18/heQsR5Pg+9BQ9VnmtZdWeMnvR6bb+seQwDguPqOW/SvLqjp+yt7Cylg2h3ntcShzun3MpJc5/ae785xjjFbPTR4RNJOEHclRUkYknciZwNpO3+0fA5zzURF0Fp6Z22sa5YNwWGCrK42+r0DcikquAccg0Hj9pdiz2ffjGZrR1uY/qYTll/VNwx78VUNV1F5bbVtVt2J3LHb28i+Vgj292RT+9JIc/Mf0rYnVCXLQFLQR9x/SXkPpjRgcvtwdxHsvvmu+g6FFaWkdogBjRNhDAerP4iw8eokk/maCjazo9vp76ZLYAJLLcxxsUYkzwSKxkZ+f2mBh95zg/nXexkVY+oAxAxJKSDxgNAME/Q4OPmrdpXSNnaydyG3RHwQG5O0HyEDEhAfhcDzS+6Rs55u/LbxvKQAXIPOMYJGcEjAwSMjAxig8Og/8Asqz/APpYv/wFa1+yt+42npeJtjWB2sBuBR5lkfuuw/3oGNo8Bcnya3HYWCQQpDGu2NFCKuScKowBkkk8fJqNXpO0EMEAhAjt3DwgO+UcEkEPu3eWPk0Gs10SGey1yeQFpYLu8aFtzDtNGd4KYPpJbyRyeAeAKmbJV1K+tYr39pH/AEbFOkLfgkmkOJJCvhyoxgHOM5+tXmLpy2WK4iEf7O5eR5l3N63m/Gc5yM/AwB7YrzvulrSeOKOSFWWFQsRywZFAAwsgIccAA884GaDXk1mzWmrwQEtFZXCy2vJfY8QWV4lPJwpBXHtuNe82tBL06tn9ie5aBs8duOETA/8AOjkStk6fpMNvEIYYkjiAI2KMDnz+ZPuajz0hZm0WyMC/dlORFlsZDb853bj6iTyeckeOKDG6I0QRaZDBMoYvFmZWAO55stIGHg8uRVA0vS4I9B1CVIo1k/2pC6qA2xZGwpI5wAFwPoK3LUCej7P/AGjECgXQInCsyh8+eA2ATnkrgmgp/wDQ8Vld6PLAGWSbdHM25iZV7Jb1kn1EEZBPj9BUF1fcJJZz6jZ2kUXbn3JetMVmeRZdrFUCnKMdy7WccHwMCttT6LC7QMyZNucwnc3pO3b7Hn0nHqzUXc9B6fJ3N9sh7pJcZYDcfLKA2EY+7LgnJ5oICDRLZuoJi0ERYWsUykoMibutmQf4uB6vPAr0+12wiljsmkjRj9+gTLAH9nI3rXJ/stgZHvgVbL3p63mniuJIlM0X4JMkMADkAkEbhkk4bIzXvq+lQ3cTQzxrJG2Mq305ByOQR8igo2q6Bbyaxa25jAgWxlxCuVQgSKNpUYBXnO08ZA+KgkunttNv4ImYRRan93T17e3bu8eUEhyVXDld3sGzWz7Xp+3ikjkSPDxRGGNtzHERIJXlsHkDk5P1pB0/bos6CJSlw7STK2WDu4AYkMSOcDgYFBW+k9Ent7xnW1jtLZ4cPFHKHDTKw2yBQowdpYE+/GavFROi9N21kSbeLYSMH1M3pHhRuY4UfAwKlqBSlKCt6n1xZ20ksUkjdyHHcRY3dgGUPuwik7ArDLeBkDOTiiddWLSRRicEylQjhWKF3AKp3NuwOQR6Sc8jiojp6P8A9ra0SPItRnHkdjkVV4IMdMWmFwwliOMchvvPJx88mg2Nq/VtraSGOWQhlAZ9sbuI1bhWkZFIjB9ixHzXfV+p7e1ZEkZmd1LqkUbytsHl9sasQvI9R4qg6ihhudRiubue2juZCy7bZZUmiaNU2h+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/B481r7pW6FlNZXFyriKXS4IUnCM4SRDloztBKlsgjPkjFYiQSXVlqxhjkB/pJZTEIx3DGphc/s2H4sDfsYZyMEZ4oNn6L1HBeMyxM29AGKSRvE21vwsFkVSVOPxDiumudU21kwSeTYxQuBtY5AZVwMA5bLqAo5Oar3Six3F595F9NcyJA0e17cRBUdlJBIiT1AqPSeR8V76xCG1yxJXO22nIOPDEoM/Q4JH8aCX1bqy2tWCyuwOwOwWN32Rn+2+xTsXzy2PB+DXtq3UttarGZZOZf6pUVpHk4B9CICzDBByBgZFUPUw9vqF8J7qa1juO2yOtusqSoIwhTeY3w6kMNnHnIHNekMKaXeWc8hlezGni3jnMbHtuHDAuqrlNyYGSBjGDjmgu1x1LBHCkzM4WQ7Y17UncZufSIdvcLcE42+BnxUdrXU0b2JuLa4WMGRU7jxM+1y4Uo0XDBuduDjGf1qD6yui9xYXkUs0dsFnU3EcHcMbPswzRuhIVtjLu28cc4NRmu2aDTLiSK4kue9ewOztF28uHiBIUIoIwq8gYPPNBse11mKSaaBW/aQbTIpBGBIMqQTwQQDyM1DW3UqXVxZmCcCKdJmEbQtulEeBuVzjYFPPI9QPGagvtIWW2uFmgDFry3eyO32mYgwufjG6TmsuTTlttU0qGMeiK1nQfkqxgZPycUEp/1g2AxmfALlCxjfajhiuHbbtQkg43EZHPjms/WuqLe0dY5XbuMCwjjjeV9g8uUjViFHyRitdtB/7u6iNvJmuDjHk97g/yHP0FTMF6LDVJpbkSCO5t4BBKI3cAxBt8WUUkMSdwHv8AniguWg69BfI0lu4kRXMZYA4LLjOCRyORyODUnVE+yJ90F4dpXOoXB2kYIyV4I9iPGKvdApSlApVb+0S/nttPuJbbaJEQncxxtUA5ZRtYMw4wpwPrUcnVFxBBapJAkl3cnbDEkx2sqorNLJIyDbgbiQFb2xnPAXXFcYqpW/V0gN1DcQLFc28BnCLJvSWLBwyvtDY3LtOV4yPNYWn9dzMLKWa07VveNHGknd3MJZFyuY9v4GIIB3ZxgkDOKC9YrmqlqnVcyvc/d7YTR2gHfcy7CW272SJdjb2VCCdxUZIAqbm1uJLQ3Zb9iIu7uxzs27vHzj2oJHFMVTI+sbiMW8t1ZiK2uHVEdZt7xmX+r7sewBQ3GcMducGuLzrC5M97Db2Yma0Kli03bDK6BwB6Tlz6hjxxknkCgn9Z064lKmC7a3wCCoiSQNn39QyCPbBx8g1x01oCWMTIrM7O7SSyuQWklf8AExwAPYDAHAAr26f1Zby2iuEBCyoGAPkZ8g/UHI/SoG76pubWWAXVtEkU8qwq0dx3HV3zsLIY1GDjHpJxn3oLfXFUv7WbbvWcUW5k7l3boWU4IDuFJH15qBvdce5tbJJuLq31S1huF8ZkR/xjxlXGGB8cn4oNpYrykuEVlUsoZs7VJALY84Hvj6VVZurbiV7j7naLPFauY5Habtl5EALpEuxslcjlioJ4HzUFr3UME9zol6G2wMLmQs2BtUQ+oN7ZBBBx7ig2ZilUDW9baeyhmuLYokt3CsUfdZH7bOO3I+0Dax4bt88Yyc+JnqbXLu0EsqW0MkES7izXBSR1Ay2xO2Rkc8FucUFmxTFRp1dWs/vUY3KYe8gPGRt3gH4zVTj6+nW2t72WzCWcvbDyd4F4+5gdwx7cGPccA7txBBIHigviSKSQCCR5APIz8/FROsaXcyuGgvHt127SgijkGck7wWXIbnHkjgcVSbTUriDUdZa2thOVaB23SdsbVh/Cp2sWc84GAPk+AbA/W3cjs/usJlmvELxxs+xURQC7SOA2AuccAknxQTfTmiJYwCGMs3LMzucs7ucs7H5JNSlU7/pm6RXwmgEdzZRGVohJuR0KllZJNoODtIOVyDXSx60mMtp3rTtwXnEMvdDMHK71Dx7fTuGcYY498eAF0pVN1TrGaP7zLDaiW2tGKzyGXY5KANL2k2EMEB5LMuSCB4zVvhkDqGU5DAEH6HkUEX1bpjXdlc26EB5YnRSfG4jjP0zVYm0a9dbC5EMSXVlvTsGbKSxOgRsSBfSx2hhkHHvV+pQUUdP3NxLeXc6JHLLaNbQQLJv2ocsS74C7mbHjgAeTXnddM3DWGkwBR3LWe1eYbhwsI9ZB98fA81fqUGt9R6KK3dzKdPtr5Lh+4rSSCN43KgMh3I2UJXcCORk8Grdq2gpcWD2YAiV4e2oXkJxhQPGQpx8eKzbTVoZZZYUcNLDt7qDOV3jK5/MD2rNoKBNpGoXkdta3MUMUUMkTzTJLv7ohwQETYCu4qCSx45xmpPR9Fmju9UlZQEuTF2jkc7IthyPbn5q2UoK50XpM1tpkFvJhJkiKnBDbW5weODjINUa36Huu3aq1nbCeG5ikmvDKJJZgjgswZlDAEckM3sAF542y0gBAJAJ8Ank454+eBmu9BXutdLkuo4FiAJS6gkbJAwkbhmPP0HioLrLpCaW+tbm2C7TPA10pIGVt3DJIPllBdfqCKv1YGt6vFZxGWYlUDKuQC3LkKvA58kUFTttKv7BruO1ihmiuJXmjkeXtmJ5QNwddhLKCMjac+3vkYFx9nI26VbMizW9r3vvBY4yZVzuCk55kJP04q9w6vE1w9sCe7Giuy4OArkgHPj2PFZ9BriTpy+azjtHUSfdryFopi65ktY3yC3uHVRgjHPGM8101npK4mnvS9rb3Xf8A/h7iZ89hCm3YImU4KnLArjcSMke161LWoLdlSV9rMkkijaxykIBkPAPgMOPJzxmsTUurLO2ijlmnVElUNHkEs6kA5VAN54YZ44yM0GHa2T2+jLDIMPHZbHGc4ZIsHkcHkVT9I0q91HSbOyaKJbZ44TJcCUkmBdrBBFtBEhwFJzjjOecC76h1RY/cjdSSg2j5Qvtcg7iUK7Qu7zkeOKy5bu20+0DllitokXBGSFTgLjGSfIAxmgidH0WaO71SVlAS5MXaORzsi2HI9ufmoLSOlby0h06aNI2ntYXhmgZ9oeOQ59MgBAYEA88HPkVcrvqW1ht0uZJkSGQKUdsjeHG5Qq43Ekc7QM/SvG06us5YRMk26MyrFu2P/WuVCoVK7gTvXyMcigrlx03d3EepTzIiz3Vt2IYFfcERVbAaQgAszOSccD5NZd70/O0ekKFGbWSJpvUPSEiKNj55PtVp03UY7hWaJtwV3jJwRh4yVYcgeCCM+Ky6DWc3Q/auLhjp1rerNM8qSySCN0MnLI+UbKhskMuTz4rZFvEERVUBVUABR4AHAH6V6UoFKUoFKUoNfSareF9aW29csLRC3QheN0YLY49R5JAOckAVMdCaik6Sbbue4ZWAdLhFjkibGdpRY0IB+uRxwfNeydMskl7JFcPFJdtG29UUmMxKF4DgqwIHOR7mvfp/p77tJNNJM888+3fIyqo2xghFVFAAAyfknPmgqnW2ttE109vfXRmgXcLeK2WWGMqoO2VxCcbsEnc4KhvjFZFnrNxqlwsUU7WsSWsM8jRqpkZ7kblQF1YKigeQM5rNuOhc/e1jupo4btneWFVQ/tJBhmDkbgp4JUH2xkZruvRPbMElvcywTRW6W7SKqssscYAXfGwI3DBIIwRmgguqtIkbVtKX73cBmiuB3F7YYFI0ywHb2gvn1cY44Aqc0HU5n1HVIXkLRwC37SnHp3xbmOQM8nnmsrWelWuDayi5lS5tdwWcKhLCRQsm5Cuz1Aew4Piut90hvupLmK5mgMyKlwkYTEqx5Cncyko2Dt3Lzjxigreh9QNNpVjJc308U02/mGJZJZirONqoInOFAGSq/GSKiNX1ma40y8jmd5DBfQIkkkXakaNpImXemBhhuIzgZGOKt1n0AIIrRYbmSOW0EipKEVtyTHLKyNkfGD9KS9AK0NzE1xKxuJ45mkdVLbotnxgYYp7AAZwBgCgwr6CWTU9SWBzHMbCLtuMcOGkK+RjGQAfoa76J1NLqE2mrE5UG3ee7UD3XEQjORx+1D/X0GrBNpq21zcagzOd0Cq0apuIWLc2VA5Zjk8YqK+zfRDCLm6eJoXu5WkWF/wAUcO5iiEZ9JJd3Kjxvx7UFh1TRI7iRJHLbkjljGCMbZwofyPPoGP1qta307cW1xb3diqTNBbfdzbSts3RA5BjfGFkyACSMEfFXioPW9GuJpA8N9NbDaFKLHE6nBJ3etCQxzjIPsOKCpdRa3FqVpaAIyiTUY4JomA3I6FjIjY4P4fP1H6RtvO93aWenvy8LTi5+qaeCiZz/AHnaBv0q42/RMUaWyI7/ALC5NyzthmllYMGZzxyd5OQPYVl6d0rFDd3V0pYvchQVPhcDDbf3sKT9QKCo6do09zp+j3VqYzNaRKVilz25A6BGBI5VwF9LexzVg0q/TVo2imie3ntp4mmhLKSssTLKmHAIZG2gZGMjPjg12tulJobW3t7e+mhMCld6xxsHBIxuR1YZGMDB9zUj0308tkJD3JJZZn3yzSY3OwGBwoACgcAAcUGZpGlpbKyoSQ8skpzjO6Z2dvAHALED6AeazqUoFKUoFKUoFKUoIu01RmmuEeMRxxFNspkUiQMMn0jlNp49Xn2qRWQEkAgkeRn58VqnWvwdS/lH/wCCKy30aG0u9GlgTZJKXSVwTulDQlj3D5c7hnJzzQbLeQLjJAycDJ8n4H1rj7wuCdy4Hk5GBjzk+1Uj7WIQ6achJAbUoFO0lTtZZQRkcjIJHFRdv0taDW5bYQRi3NkkptwP2RlEjIHMf4SwUnHHGSfNBs3eMZyMec/SuFmUjcGG3Gd2eMfOa0rpSBzY2U2TYjULyIoxJUmHm3iYk8ruJwpzkgVONax21/qVvaKqW504yTRJwiXJ3KuFBwhaMZIAGcA0GzVnU+GB4B4PsfB/I/NcxyqwypBHyDkfxrWei9ICbRIRAUWeeK3eRpclZu0AVikwc9vHowPArA1TUB9zFvHZw2uNRjgu4EcJC+VDf1qIcJJiJWyuQDg/NBtuOUMMqQR8g5/nSSVVGWIA+ScVUOjdEmtrmd/u9vawSomIIJS6iZCQXC9pAu5SAcDnYKjxZQ3utXkd6iSiGGH7tDJhkKOCZZBGeC2/ClsZGBQX95lUZLAD5JwP4123Cte/0bb3GrvbXMcbQwWkX3S3cAx7SSHZYz6SRtVc44AFVa4k22r24dv6P/pdYC2TgWpwXjD5/qt/pzn3NBsnVOpDFfWNsiq6XXfy+fw9lN4xjg58GrB3RnbkZxnGecfOPitY6rpdra65pS2scUbFbktFHhQf2LBGKDgE+obvJx74qL6X0q4vLe3uUt7b7yJxLJem4PeLCQ9yNlEOQNu6Pt78AYoL5rnVMtnMgltG+7PKkQuBKpO6TAVu1jOzJwTnPHg8VaaquqWv3nU4EkeIwwRGdYd43m43bUkaPzsQZKt43H5Aq1UClKUClKUClKUClKUEZLoNu3fDRKRc47/n9pgbRnn44r2l0mFjCWQEwHMR59Bxt4/Tis2lBh6hpkVx2+6gftyLImf7MiZ2sPqMmg0yITm4CDvFO2ZPftg7tv5Z5rMpQRT9OWrRPC0EbRSOZHRl3AyMclsH3zzmu1h0/bW8TwxQxpHJneqrjduGDuPkkjjJOak6UEZcdP20kC2zwo0KBQsZGQuz8OPcEexrmDQLZIDbrBEIWzui2Dac+SR7n6mpKlBGaNoFtZ7vu8KRbsbtoxkLnAJ84GTge2a41jp22vCpuII5Cv4WZeQD5Abzg/HipSlBEah0xaXCRxy28TpEu2MFB6FwBtX3C4AGBxxWT/Q8HY+79mPsY29nYNmPjbjHnms6lBC6d0pZ25jaG3ijMZZkKrghnXaxz75X08+1H6TsjN94NtD3twffsGd45D/BYHnd5qapQYY0uLv/AHjtr3tnb7uPVsznbn4zzWZSlApSlApSlApSlApSlApSvCa8jRkRnRXfOxSwBYgZO0E5bA54oPelYyX8bM6iRC0eO4oYEpkZG4Z9PHPOOK72l0kqB43V0YZV1IZSPkEcEUHtSlYOraxBaIHuJUiQttDOwUFiCQMn3wpP6UGdSofS+qbO6ft29zDK+CdqOGO0YycD25H8aw/+n2m/9+tv+YKCyUrhGyAR4Nc0ClYE2swpOls0iid1LpH7lV8n+R/gfisdOpbZkncTIUtmZZzz6GT8QPHt9M0EvSvCxu0mjSWNgyOoZWHgqeQa96BSlKBSlKBSlKBSlKBSlKBWDeaRDNLFNJGrSQkmJz5QsMHH54rOryupxGjO34VUsffgDJ4/Sgw49Dt1adxEga4AExx/WAAjDfTBI/WvfS9OitolhhQJGgwqDwB5/wAzWD05q8l2glaDtROivExkVyyuMjKr+E4IPkj61MUCsPVNKhulCXEUcyA7gsihgGAIzgjzgkZ+prMpQROm9NWls++C2gifGN0caqcHyMgeOB/CsX/oPp3/AHG0/wCQn/lXpH1EDftZFCCIu4Jc8MeNyYxwwDq31BPxXHS3UYvxOVQoIpjGCTneu1WWQccKwcED4oJtFwMCu1KUHi1qhcOVUuoID4G4A+QD5AOPFdBYRYde2mJMlxtGHJ4JYY9WR81jdQautnA0zKzYKqFXALPIwRFySAMswGSQBXtpk8rrmaIRNnG0OJOOOdwA/hj2oMmKMKAqgAAYAAwAB4AHxXelKBSlKBSlKBSlKBSlKBSlKBXncMQrELuIBwowMn4yeOfHNelKCndJac8dzI8VvJZ2rR4NvI6EGfdnfHHHI6xrtyDgjcSOOM1caUoFKhda6qtLMkTTKHAyYx6nx7HauSAfk4FUfU/tmt1OIYy/nLM2PHuAgYH9WWuyWiU6h0S6kkuZrdcTLcRmAlgAY2gELsefCmV2xwSYhj2qa6W0g2k10ipthJhER4wVjhSM+Pjtgc4rXP8A1o3Mx9OEH+FVUj/j7n+lZ9p1NebHminkkeIb3t5RGyvED6irJGjKwz9Riq4VPKNt0qN6e1iO9t454z6XGcfB9wfqKkqhSO18AwOGtzcqRhoRsyyk4PEjKpx5wSPFRnRFnLFHKJFkjiMubeGVxI8cW1RtZgzDBYMQu47QQM+wslKBSlKBSlKBSlKBSlKBSlKBSlKBSlKBUV1XdvDZXUsZw8cErKfhlQkH9CKlawtatu9bzR/34nX/AIlI/wBaD5V6qyrxJkkGGOQ5Odzvks7H+0xPuawdMxvUHwcqfyYY/wBalesk4s5PZrZV/WNnB/zFRmk2MkxxGu4gZIyBxkDPJAxyK1iak9Jc4GfI4P5jg1demr/tSI/kA8j5U8MP1BI/Wqolh2wS0sQbk7dzMcnJ5CgkZJHn5z7GpLSpTwcVvhqzTOtmfZ4/3O9urEn9mf20H1VueP0P8q2RWozd7Dp98DzFIbeY/wCA8DP6MBW21NeXKarXG7jmlKVLpSlKBSlKBSlKBSlKBSlKBSlKBSlKBXDVzSg+cvtA0ZjEoQc29zcRn6IR3c/kFXNVzT+lppBkqQvyx2j+eT/Kty9TWa/fLhGAxIscwH+EDtyn/gDD+Fa86svdkAiL/tQQCg+mQQf1/wAq55c8sdcf1nlb1GBp+mx93tCQEgcmNdwX6Fjx/KvO4c7jGiCRxxkzMR4JztAUYGOT84FLC4iXaI0JOP6wqMsTgHk88/ArJhDMQEQKD74A4wWGffGFJ8c4rDLyZ3upWbpG3Mtje2p/EqrIvOcMvBx+Q2n9a210jqH3mzgl92jGf3hwf5itSfZjMfvzxMMMyujA/VSf/wBRWwPs3m2pcQf7qYlR/glG8fpya9M94yrxXOlKVxZSlKBSlKBSlKBSlKBSlKBSlKBSlKBSlKCkdfjtTWtwfw7jE/7smNv6ZrV/WFgkd2+6Fpi8YK4z53DJ3DgEglskYGQK3J9oGm/eLGZPcLuBHkY8kfXaWrTkdxBrFqsdzIYbqD0hwC3/ABIOWU4zkcqc+1duPLHSMmBJqgUnaUiAyAplDYyc5MUQbLA+PUPArCbUFJJ3uxb8RQLECBkAE4ZuAxUeDjjNZ9p0K6vhz3l8gwtwR9R+MfwFXPTNBggALWseTwu5dxz+bZPtnnH50x+Pj3UaR32UafuvhKowsaHccs3tgAszEkgfkMe1Wnou9H31Dni4tyP/AL4G/wD4Irpq0yafZSFdqSTDYip6cE+SAMDhckn52iq101fbOxJ/ublM/wDy5wUP81WteP1ulS+28KVwK5rFoUpSgUpSgUpSgUpSgUpSgUpSgUpSgUpSg6TIGUg+CMH8jXyj1Ravp+oTqp2lXJB+Vb5Hgg819YGtGfbhZG2vIL1VVgRgg+CVGOfyGCD7E13Htyq90v1tFEf2qsD/AHk9Q5+hOR/OrhL1ULuLFrbXE7A5DbMJkcEEk85BIIHyapmtTXt1akNaZVMEyFlkkjC8ngAMMjzkHj+NcdH3V7IgWF4I0X0LLIvI2jdhQMgkA5yV/Wtdp0z7GZr+6/2uURogwVyEwFOO2ob8OOck5P8AHIkZGgL3cdocx9gMCCSDJCwckFucYH8d2OMVW5LJLS87d24kVCGkKEncWXdgk4Pkjd7+aujX33m6tXW2aG3YPCjMgTf3VIxgeF49PnPqI84FxDbukXXegik/vxq38QDWZVZ+zmcvp9vnyqlD+aEj/SrNXmbFKUoFKUoFKUoFKUoFKUoFKUoFKUoFK4pQc1R/tg0X73p0mBlo8OP9R/kf0q8V43kAkRkb8LAg/kRg0HzLoUU9xGCbztbtwB7Yc5Hp2s4O7cR74Jx71HaNbiK4kie6aIIcZhkC7z4yrEheBzk8/TzXrqWmQWd5cxXSk4b0DLBSCTuyU9X7vt81h3rWQnQwrK0OPWhJ4fnAVjhiv4Sc8+RmtHExrS2dvLEbZ2m2+qUOyuu4EEDcoAOcHI58/pVznnvJ4orqURxRRNHIIjneRuChycefWcLxwW4zVL1XXbaSCOKG2jVwwZpQgXwCCoGSSCTnk+wrldammCrLKWQHIBIVQf7xAABP1PPmtIit4/Z2dq3UX+7upMfuudw/zq31R/s0zJ95uMERyyLsJGNwjQKXx8EirxWF7rSFKUrgUpSgUpSgUpSgUpSgUpSgUpSgUpSgUpSg1T9rv2cy3zrc2u0ygYkjJxuHswPyMYwf/XXFl9lepyHBh2fViB/mRX07Sg0bpH2JzHme4RfkICx/8v51edE+y2xt8FkaZh7yHjP7o/1zV5pXdjpFEFAVQABwABgAflXelK4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UUExQVFhUXGB0bGBUYGB8aHhwXGCEdHx0bIBoeHSgiHx0lIxcaITEhJSkrLi4uGx81ODMsNygtLisBCgoKDg0OGhAQGywkHiQsLCwtLC8vNSwsLCwvLCwsLCwsNCssNCwsLCssNDcsLCwsKywsLCwsNywsLCwsLCwrK//AABEIAQkAvgMBIgACEQEDEQH/xAAcAAEAAgIDAQAAAAAAAAAAAAAABQYEBwECAwj/xABHEAACAQMDAwMBBQQHBAcJAAABAgMABBEFEiEGEzEiQVFhBxQycYEjcpGhFTNCUmKxwSRTkpMWFzVUs9HxJSY0c3SCssLS/8QAGAEBAQEBAQAAAAAAAAAAAAAAAAIDAQT/xAAeEQEBAAICAgMAAAAAAAAAAAAAAQIREjEDIQQiQf/aAAwDAQACEQMRAD8A3jSonqvXV0+1lunVnWMAlVxk7mC8Z4/tVETdZtb7De2kttE7BRPvSWNWb8Ico2UBOBuIxkjmgttKwIb9jcPEYmCKisJsjaxYnKgZzkYzyP8ATOF1brxsYVkVA5M0UZUtjHdYLnwfGc4oJylcFgPJrjePGeaDtSuocfNA4+Rx5oO1K6O/pJHPFQnRWvG/sYLp1VGlBO0HgYZlABP7tBPUrrvHyPj9a5LAUHNK6lwPeudwoOaV1DjzkVXb/q6IWNxeQYlWEScHK7miOGHIyBkEZxQWSlY9jc9yNH4BZVYj43DNe28Zxnn4oO1Kjk1qE3LWwf8AbLGJGXB4VjtHPjJIPA54prGtQ2gQzNtEkiRJwTmSQ4UcePzPFBI0qCl18rqEdnsBV7d5u5u8bGC7cY/xZzmpwMDQc0rqrg+K7UFL+2T/ALGu/wB1P/ESuv2qXSLpUsbcyTqsUUfG55XK7QoPkj8X0xVq1bTIruJoZ0DxuAGQ5AOCCPBB8gGo7S+j7K2cSRwJ3F/DI5aR18/heQsR5Pg+9BQ9VnmtZdWeMnvR6bb+seQwDguPqOW/SvLqjp+yt7Cylg2h3ntcShzun3MpJc5/ae785xjjFbPTR4RNJOEHclRUkYknciZwNpO3+0fA5zzURF0Fp6Z22sa5YNwWGCrK42+r0DcikquAccg0Hj9pdiz2ffjGZrR1uY/qYTll/VNwx78VUNV1F5bbVtVt2J3LHb28i+Vgj292RT+9JIc/Mf0rYnVCXLQFLQR9x/SXkPpjRgcvtwdxHsvvmu+g6FFaWkdogBjRNhDAerP4iw8eokk/maCjazo9vp76ZLYAJLLcxxsUYkzwSKxkZ+f2mBh95zg/nXexkVY+oAxAxJKSDxgNAME/Q4OPmrdpXSNnaydyG3RHwQG5O0HyEDEhAfhcDzS+6Rs55u/LbxvKQAXIPOMYJGcEjAwSMjAxig8Og/8Asqz/APpYv/wFa1+yt+42npeJtjWB2sBuBR5lkfuuw/3oGNo8Bcnya3HYWCQQpDGu2NFCKuScKowBkkk8fJqNXpO0EMEAhAjt3DwgO+UcEkEPu3eWPk0Gs10SGey1yeQFpYLu8aFtzDtNGd4KYPpJbyRyeAeAKmbJV1K+tYr39pH/AEbFOkLfgkmkOJJCvhyoxgHOM5+tXmLpy2WK4iEf7O5eR5l3N63m/Gc5yM/AwB7YrzvulrSeOKOSFWWFQsRywZFAAwsgIccAA884GaDXk1mzWmrwQEtFZXCy2vJfY8QWV4lPJwpBXHtuNe82tBL06tn9ie5aBs8duOETA/8AOjkStk6fpMNvEIYYkjiAI2KMDnz+ZPuajz0hZm0WyMC/dlORFlsZDb853bj6iTyeckeOKDG6I0QRaZDBMoYvFmZWAO55stIGHg8uRVA0vS4I9B1CVIo1k/2pC6qA2xZGwpI5wAFwPoK3LUCej7P/AGjECgXQInCsyh8+eA2ATnkrgmgp/wDQ8Vld6PLAGWSbdHM25iZV7Jb1kn1EEZBPj9BUF1fcJJZz6jZ2kUXbn3JetMVmeRZdrFUCnKMdy7WccHwMCttT6LC7QMyZNucwnc3pO3b7Hn0nHqzUXc9B6fJ3N9sh7pJcZYDcfLKA2EY+7LgnJ5oICDRLZuoJi0ERYWsUykoMibutmQf4uB6vPAr0+12wiljsmkjRj9+gTLAH9nI3rXJ/stgZHvgVbL3p63mniuJIlM0X4JMkMADkAkEbhkk4bIzXvq+lQ3cTQzxrJG2Mq305ByOQR8igo2q6Bbyaxa25jAgWxlxCuVQgSKNpUYBXnO08ZA+KgkunttNv4ImYRRan93T17e3bu8eUEhyVXDld3sGzWz7Xp+3ikjkSPDxRGGNtzHERIJXlsHkDk5P1pB0/bos6CJSlw7STK2WDu4AYkMSOcDgYFBW+k9Ent7xnW1jtLZ4cPFHKHDTKw2yBQowdpYE+/GavFROi9N21kSbeLYSMH1M3pHhRuY4UfAwKlqBSlKCt6n1xZ20ksUkjdyHHcRY3dgGUPuwik7ArDLeBkDOTiiddWLSRRicEylQjhWKF3AKp3NuwOQR6Sc8jiojp6P8A9ra0SPItRnHkdjkVV4IMdMWmFwwliOMchvvPJx88mg2Nq/VtraSGOWQhlAZ9sbuI1bhWkZFIjB9ixHzXfV+p7e1ZEkZmd1LqkUbytsHl9sasQvI9R4qg6ihhudRiubue2juZCy7bZZUmiaNU2h+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/B481r7pW6FlNZXFyriKXS4IUnCM4SRDloztBKlsgjPkjFYiQSXVlqxhjkB/pJZTEIx3DGphc/s2H4sDfsYZyMEZ4oNn6L1HBeMyxM29AGKSRvE21vwsFkVSVOPxDiumudU21kwSeTYxQuBtY5AZVwMA5bLqAo5Oar3Six3F595F9NcyJA0e17cRBUdlJBIiT1AqPSeR8V76xCG1yxJXO22nIOPDEoM/Q4JH8aCX1bqy2tWCyuwOwOwWN32Rn+2+xTsXzy2PB+DXtq3UttarGZZOZf6pUVpHk4B9CICzDBByBgZFUPUw9vqF8J7qa1juO2yOtusqSoIwhTeY3w6kMNnHnIHNekMKaXeWc8hlezGni3jnMbHtuHDAuqrlNyYGSBjGDjmgu1x1LBHCkzM4WQ7Y17UncZufSIdvcLcE42+BnxUdrXU0b2JuLa4WMGRU7jxM+1y4Uo0XDBuduDjGf1qD6yui9xYXkUs0dsFnU3EcHcMbPswzRuhIVtjLu28cc4NRmu2aDTLiSK4kue9ewOztF28uHiBIUIoIwq8gYPPNBse11mKSaaBW/aQbTIpBGBIMqQTwQQDyM1DW3UqXVxZmCcCKdJmEbQtulEeBuVzjYFPPI9QPGagvtIWW2uFmgDFry3eyO32mYgwufjG6TmsuTTlttU0qGMeiK1nQfkqxgZPycUEp/1g2AxmfALlCxjfajhiuHbbtQkg43EZHPjms/WuqLe0dY5XbuMCwjjjeV9g8uUjViFHyRitdtB/7u6iNvJmuDjHk97g/yHP0FTMF6LDVJpbkSCO5t4BBKI3cAxBt8WUUkMSdwHv8AniguWg69BfI0lu4kRXMZYA4LLjOCRyORyODUnVE+yJ90F4dpXOoXB2kYIyV4I9iPGKvdApSlApVb+0S/nttPuJbbaJEQncxxtUA5ZRtYMw4wpwPrUcnVFxBBapJAkl3cnbDEkx2sqorNLJIyDbgbiQFb2xnPAXXFcYqpW/V0gN1DcQLFc28BnCLJvSWLBwyvtDY3LtOV4yPNYWn9dzMLKWa07VveNHGknd3MJZFyuY9v4GIIB3ZxgkDOKC9YrmqlqnVcyvc/d7YTR2gHfcy7CW272SJdjb2VCCdxUZIAqbm1uJLQ3Zb9iIu7uxzs27vHzj2oJHFMVTI+sbiMW8t1ZiK2uHVEdZt7xmX+r7sewBQ3GcMducGuLzrC5M97Db2Yma0Kli03bDK6BwB6Tlz6hjxxknkCgn9Z064lKmC7a3wCCoiSQNn39QyCPbBx8g1x01oCWMTIrM7O7SSyuQWklf8AExwAPYDAHAAr26f1Zby2iuEBCyoGAPkZ8g/UHI/SoG76pubWWAXVtEkU8qwq0dx3HV3zsLIY1GDjHpJxn3oLfXFUv7WbbvWcUW5k7l3boWU4IDuFJH15qBvdce5tbJJuLq31S1huF8ZkR/xjxlXGGB8cn4oNpYrykuEVlUsoZs7VJALY84Hvj6VVZurbiV7j7naLPFauY5Habtl5EALpEuxslcjlioJ4HzUFr3UME9zol6G2wMLmQs2BtUQ+oN7ZBBBx7ig2ZilUDW9baeyhmuLYokt3CsUfdZH7bOO3I+0Dax4bt88Yyc+JnqbXLu0EsqW0MkES7izXBSR1Ay2xO2Rkc8FucUFmxTFRp1dWs/vUY3KYe8gPGRt3gH4zVTj6+nW2t72WzCWcvbDyd4F4+5gdwx7cGPccA7txBBIHigviSKSQCCR5APIz8/FROsaXcyuGgvHt127SgijkGck7wWXIbnHkjgcVSbTUriDUdZa2thOVaB23SdsbVh/Cp2sWc84GAPk+AbA/W3cjs/usJlmvELxxs+xURQC7SOA2AuccAknxQTfTmiJYwCGMs3LMzucs7ucs7H5JNSlU7/pm6RXwmgEdzZRGVohJuR0KllZJNoODtIOVyDXSx60mMtp3rTtwXnEMvdDMHK71Dx7fTuGcYY498eAF0pVN1TrGaP7zLDaiW2tGKzyGXY5KANL2k2EMEB5LMuSCB4zVvhkDqGU5DAEH6HkUEX1bpjXdlc26EB5YnRSfG4jjP0zVYm0a9dbC5EMSXVlvTsGbKSxOgRsSBfSx2hhkHHvV+pQUUdP3NxLeXc6JHLLaNbQQLJv2ocsS74C7mbHjgAeTXnddM3DWGkwBR3LWe1eYbhwsI9ZB98fA81fqUGt9R6KK3dzKdPtr5Lh+4rSSCN43KgMh3I2UJXcCORk8Grdq2gpcWD2YAiV4e2oXkJxhQPGQpx8eKzbTVoZZZYUcNLDt7qDOV3jK5/MD2rNoKBNpGoXkdta3MUMUUMkTzTJLv7ohwQETYCu4qCSx45xmpPR9Fmju9UlZQEuTF2jkc7IthyPbn5q2UoK50XpM1tpkFvJhJkiKnBDbW5weODjINUa36Huu3aq1nbCeG5ikmvDKJJZgjgswZlDAEckM3sAF542y0gBAJAJ8Ank454+eBmu9BXutdLkuo4FiAJS6gkbJAwkbhmPP0HioLrLpCaW+tbm2C7TPA10pIGVt3DJIPllBdfqCKv1YGt6vFZxGWYlUDKuQC3LkKvA58kUFTttKv7BruO1ihmiuJXmjkeXtmJ5QNwddhLKCMjac+3vkYFx9nI26VbMizW9r3vvBY4yZVzuCk55kJP04q9w6vE1w9sCe7Giuy4OArkgHPj2PFZ9BriTpy+azjtHUSfdryFopi65ktY3yC3uHVRgjHPGM8101npK4mnvS9rb3Xf8A/h7iZ89hCm3YImU4KnLArjcSMke161LWoLdlSV9rMkkijaxykIBkPAPgMOPJzxmsTUurLO2ijlmnVElUNHkEs6kA5VAN54YZ44yM0GHa2T2+jLDIMPHZbHGc4ZIsHkcHkVT9I0q91HSbOyaKJbZ44TJcCUkmBdrBBFtBEhwFJzjjOecC76h1RY/cjdSSg2j5Qvtcg7iUK7Qu7zkeOKy5bu20+0DllitokXBGSFTgLjGSfIAxmgidH0WaO71SVlAS5MXaORzsi2HI9ufmoLSOlby0h06aNI2ntYXhmgZ9oeOQ59MgBAYEA88HPkVcrvqW1ht0uZJkSGQKUdsjeHG5Qq43Ekc7QM/SvG06us5YRMk26MyrFu2P/WuVCoVK7gTvXyMcigrlx03d3EepTzIiz3Vt2IYFfcERVbAaQgAszOSccD5NZd70/O0ekKFGbWSJpvUPSEiKNj55PtVp03UY7hWaJtwV3jJwRh4yVYcgeCCM+Ky6DWc3Q/auLhjp1rerNM8qSySCN0MnLI+UbKhskMuTz4rZFvEERVUBVUABR4AHAH6V6UoFKUoFKUoNfSareF9aW29csLRC3QheN0YLY49R5JAOckAVMdCaik6Sbbue4ZWAdLhFjkibGdpRY0IB+uRxwfNeydMskl7JFcPFJdtG29UUmMxKF4DgqwIHOR7mvfp/p77tJNNJM888+3fIyqo2xghFVFAAAyfknPmgqnW2ttE109vfXRmgXcLeK2WWGMqoO2VxCcbsEnc4KhvjFZFnrNxqlwsUU7WsSWsM8jRqpkZ7kblQF1YKigeQM5rNuOhc/e1jupo4btneWFVQ/tJBhmDkbgp4JUH2xkZruvRPbMElvcywTRW6W7SKqssscYAXfGwI3DBIIwRmgguqtIkbVtKX73cBmiuB3F7YYFI0ywHb2gvn1cY44Aqc0HU5n1HVIXkLRwC37SnHp3xbmOQM8nnmsrWelWuDayi5lS5tdwWcKhLCRQsm5Cuz1Aew4Piut90hvupLmK5mgMyKlwkYTEqx5Cncyko2Dt3Lzjxigreh9QNNpVjJc308U02/mGJZJZirONqoInOFAGSq/GSKiNX1ma40y8jmd5DBfQIkkkXakaNpImXemBhhuIzgZGOKt1n0AIIrRYbmSOW0EipKEVtyTHLKyNkfGD9KS9AK0NzE1xKxuJ45mkdVLbotnxgYYp7AAZwBgCgwr6CWTU9SWBzHMbCLtuMcOGkK+RjGQAfoa76J1NLqE2mrE5UG3ee7UD3XEQjORx+1D/X0GrBNpq21zcagzOd0Cq0apuIWLc2VA5Zjk8YqK+zfRDCLm6eJoXu5WkWF/wAUcO5iiEZ9JJd3Kjxvx7UFh1TRI7iRJHLbkjljGCMbZwofyPPoGP1qta307cW1xb3diqTNBbfdzbSts3RA5BjfGFkyACSMEfFXioPW9GuJpA8N9NbDaFKLHE6nBJ3etCQxzjIPsOKCpdRa3FqVpaAIyiTUY4JomA3I6FjIjY4P4fP1H6RtvO93aWenvy8LTi5+qaeCiZz/AHnaBv0q42/RMUaWyI7/ALC5NyzthmllYMGZzxyd5OQPYVl6d0rFDd3V0pYvchQVPhcDDbf3sKT9QKCo6do09zp+j3VqYzNaRKVilz25A6BGBI5VwF9LexzVg0q/TVo2imie3ntp4mmhLKSssTLKmHAIZG2gZGMjPjg12tulJobW3t7e+mhMCld6xxsHBIxuR1YZGMDB9zUj0308tkJD3JJZZn3yzSY3OwGBwoACgcAAcUGZpGlpbKyoSQ8skpzjO6Z2dvAHALED6AeazqUoFKUoFKUoFKUoIu01RmmuEeMRxxFNspkUiQMMn0jlNp49Xn2qRWQEkAgkeRn58VqnWvwdS/lH/wCCKy30aG0u9GlgTZJKXSVwTulDQlj3D5c7hnJzzQbLeQLjJAycDJ8n4H1rj7wuCdy4Hk5GBjzk+1Uj7WIQ6achJAbUoFO0lTtZZQRkcjIJHFRdv0taDW5bYQRi3NkkptwP2RlEjIHMf4SwUnHHGSfNBs3eMZyMec/SuFmUjcGG3Gd2eMfOa0rpSBzY2U2TYjULyIoxJUmHm3iYk8ruJwpzkgVONax21/qVvaKqW504yTRJwiXJ3KuFBwhaMZIAGcA0GzVnU+GB4B4PsfB/I/NcxyqwypBHyDkfxrWei9ICbRIRAUWeeK3eRpclZu0AVikwc9vHowPArA1TUB9zFvHZw2uNRjgu4EcJC+VDf1qIcJJiJWyuQDg/NBtuOUMMqQR8g5/nSSVVGWIA+ScVUOjdEmtrmd/u9vawSomIIJS6iZCQXC9pAu5SAcDnYKjxZQ3utXkd6iSiGGH7tDJhkKOCZZBGeC2/ClsZGBQX95lUZLAD5JwP4123Cte/0bb3GrvbXMcbQwWkX3S3cAx7SSHZYz6SRtVc44AFVa4k22r24dv6P/pdYC2TgWpwXjD5/qt/pzn3NBsnVOpDFfWNsiq6XXfy+fw9lN4xjg58GrB3RnbkZxnGecfOPitY6rpdra65pS2scUbFbktFHhQf2LBGKDgE+obvJx74qL6X0q4vLe3uUt7b7yJxLJem4PeLCQ9yNlEOQNu6Pt78AYoL5rnVMtnMgltG+7PKkQuBKpO6TAVu1jOzJwTnPHg8VaaquqWv3nU4EkeIwwRGdYd43m43bUkaPzsQZKt43H5Aq1UClKUClKUClKUClKUEZLoNu3fDRKRc47/n9pgbRnn44r2l0mFjCWQEwHMR59Bxt4/Tis2lBh6hpkVx2+6gftyLImf7MiZ2sPqMmg0yITm4CDvFO2ZPftg7tv5Z5rMpQRT9OWrRPC0EbRSOZHRl3AyMclsH3zzmu1h0/bW8TwxQxpHJneqrjduGDuPkkjjJOak6UEZcdP20kC2zwo0KBQsZGQuz8OPcEexrmDQLZIDbrBEIWzui2Dac+SR7n6mpKlBGaNoFtZ7vu8KRbsbtoxkLnAJ84GTge2a41jp22vCpuII5Cv4WZeQD5Abzg/HipSlBEah0xaXCRxy28TpEu2MFB6FwBtX3C4AGBxxWT/Q8HY+79mPsY29nYNmPjbjHnms6lBC6d0pZ25jaG3ijMZZkKrghnXaxz75X08+1H6TsjN94NtD3twffsGd45D/BYHnd5qapQYY0uLv/AHjtr3tnb7uPVsznbn4zzWZSlApSlApSlApSlApSlApSvCa8jRkRnRXfOxSwBYgZO0E5bA54oPelYyX8bM6iRC0eO4oYEpkZG4Z9PHPOOK72l0kqB43V0YZV1IZSPkEcEUHtSlYOraxBaIHuJUiQttDOwUFiCQMn3wpP6UGdSofS+qbO6ft29zDK+CdqOGO0YycD25H8aw/+n2m/9+tv+YKCyUrhGyAR4Nc0ClYE2swpOls0iid1LpH7lV8n+R/gfisdOpbZkncTIUtmZZzz6GT8QPHt9M0EvSvCxu0mjSWNgyOoZWHgqeQa96BSlKBSlKBSlKBSlKBSlKBWDeaRDNLFNJGrSQkmJz5QsMHH54rOryupxGjO34VUsffgDJ4/Sgw49Dt1adxEga4AExx/WAAjDfTBI/WvfS9OitolhhQJGgwqDwB5/wAzWD05q8l2glaDtROivExkVyyuMjKr+E4IPkj61MUCsPVNKhulCXEUcyA7gsihgGAIzgjzgkZ+prMpQROm9NWls++C2gifGN0caqcHyMgeOB/CsX/oPp3/AHG0/wCQn/lXpH1EDftZFCCIu4Jc8MeNyYxwwDq31BPxXHS3UYvxOVQoIpjGCTneu1WWQccKwcED4oJtFwMCu1KUHi1qhcOVUuoID4G4A+QD5AOPFdBYRYde2mJMlxtGHJ4JYY9WR81jdQautnA0zKzYKqFXALPIwRFySAMswGSQBXtpk8rrmaIRNnG0OJOOOdwA/hj2oMmKMKAqgAAYAAwAB4AHxXelKBSlKBSlKBSlKBSlKBSlKBXncMQrELuIBwowMn4yeOfHNelKCndJac8dzI8VvJZ2rR4NvI6EGfdnfHHHI6xrtyDgjcSOOM1caUoFKhda6qtLMkTTKHAyYx6nx7HauSAfk4FUfU/tmt1OIYy/nLM2PHuAgYH9WWuyWiU6h0S6kkuZrdcTLcRmAlgAY2gELsefCmV2xwSYhj2qa6W0g2k10ipthJhER4wVjhSM+Pjtgc4rXP8A1o3Mx9OEH+FVUj/j7n+lZ9p1NebHminkkeIb3t5RGyvED6irJGjKwz9Riq4VPKNt0qN6e1iO9t454z6XGcfB9wfqKkqhSO18AwOGtzcqRhoRsyyk4PEjKpx5wSPFRnRFnLFHKJFkjiMubeGVxI8cW1RtZgzDBYMQu47QQM+wslKBSlKBSlKBSlKBSlKBSlKBSlKBSlKBUV1XdvDZXUsZw8cErKfhlQkH9CKlawtatu9bzR/34nX/AIlI/wBaD5V6qyrxJkkGGOQ5Odzvks7H+0xPuawdMxvUHwcqfyYY/wBalesk4s5PZrZV/WNnB/zFRmk2MkxxGu4gZIyBxkDPJAxyK1iak9Jc4GfI4P5jg1demr/tSI/kA8j5U8MP1BI/Wqolh2wS0sQbk7dzMcnJ5CgkZJHn5z7GpLSpTwcVvhqzTOtmfZ4/3O9urEn9mf20H1VueP0P8q2RWozd7Dp98DzFIbeY/wCA8DP6MBW21NeXKarXG7jmlKVLpSlKBSlKBSlKBSlKBSlKBSlKBSlKBXDVzSg+cvtA0ZjEoQc29zcRn6IR3c/kFXNVzT+lppBkqQvyx2j+eT/Kty9TWa/fLhGAxIscwH+EDtyn/gDD+Fa86svdkAiL/tQQCg+mQQf1/wAq55c8sdcf1nlb1GBp+mx93tCQEgcmNdwX6Fjx/KvO4c7jGiCRxxkzMR4JztAUYGOT84FLC4iXaI0JOP6wqMsTgHk88/ArJhDMQEQKD74A4wWGffGFJ8c4rDLyZ3upWbpG3Mtje2p/EqrIvOcMvBx+Q2n9a210jqH3mzgl92jGf3hwf5itSfZjMfvzxMMMyujA/VSf/wBRWwPs3m2pcQf7qYlR/glG8fpya9M94yrxXOlKVxZSlKBSlKBSlKBSlKBSlKBSlKBSlKBSlKCkdfjtTWtwfw7jE/7smNv6ZrV/WFgkd2+6Fpi8YK4z53DJ3DgEglskYGQK3J9oGm/eLGZPcLuBHkY8kfXaWrTkdxBrFqsdzIYbqD0hwC3/ABIOWU4zkcqc+1duPLHSMmBJqgUnaUiAyAplDYyc5MUQbLA+PUPArCbUFJJ3uxb8RQLECBkAE4ZuAxUeDjjNZ9p0K6vhz3l8gwtwR9R+MfwFXPTNBggALWseTwu5dxz+bZPtnnH50x+Pj3UaR32UafuvhKowsaHccs3tgAszEkgfkMe1Wnou9H31Dni4tyP/AL4G/wD4Irpq0yafZSFdqSTDYip6cE+SAMDhckn52iq101fbOxJ/ublM/wDy5wUP81WteP1ulS+28KVwK5rFoUpSgUpSgUpSgUpSgUpSgUpSgUpSgUpSg6TIGUg+CMH8jXyj1Ravp+oTqp2lXJB+Vb5Hgg819YGtGfbhZG2vIL1VVgRgg+CVGOfyGCD7E13Htyq90v1tFEf2qsD/AHk9Q5+hOR/OrhL1ULuLFrbXE7A5DbMJkcEEk85BIIHyapmtTXt1akNaZVMEyFlkkjC8ngAMMjzkHj+NcdH3V7IgWF4I0X0LLIvI2jdhQMgkA5yV/Wtdp0z7GZr+6/2uURogwVyEwFOO2ob8OOck5P8AHIkZGgL3cdocx9gMCCSDJCwckFucYH8d2OMVW5LJLS87d24kVCGkKEncWXdgk4Pkjd7+aujX33m6tXW2aG3YPCjMgTf3VIxgeF49PnPqI84FxDbukXXegik/vxq38QDWZVZ+zmcvp9vnyqlD+aEj/SrNXmbFKUoFKUoFKUoFKUoFKUoFKUoFKUoFK4pQc1R/tg0X73p0mBlo8OP9R/kf0q8V43kAkRkb8LAg/kRg0HzLoUU9xGCbztbtwB7Yc5Hp2s4O7cR74Jx71HaNbiK4kie6aIIcZhkC7z4yrEheBzk8/TzXrqWmQWd5cxXSk4b0DLBSCTuyU9X7vt81h3rWQnQwrK0OPWhJ4fnAVjhiv4Sc8+RmtHExrS2dvLEbZ2m2+qUOyuu4EEDcoAOcHI58/pVznnvJ4orqURxRRNHIIjneRuChycefWcLxwW4zVL1XXbaSCOKG2jVwwZpQgXwCCoGSSCTnk+wrldammCrLKWQHIBIVQf7xAABP1PPmtIit4/Z2dq3UX+7upMfuudw/zq31R/s0zJ95uMERyyLsJGNwjQKXx8EirxWF7rSFKUrgUpSgUpSgUpSgUpSgUpSgUpSgUpSgUpSg1T9rv2cy3zrc2u0ygYkjJxuHswPyMYwf/XXFl9lepyHBh2fViB/mRX07Sg0bpH2JzHme4RfkICx/8v51edE+y2xt8FkaZh7yHjP7o/1zV5pXdjpFEFAVQABwABgAflXelK4FKUoFKUoFKUoFKU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Baskerville Old Face" panose="02020602080505020303" pitchFamily="18" charset="0"/>
              </a:rPr>
              <a:t>External Hardware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Audio signals amplified first using transistor amplifier.</a:t>
            </a:r>
          </a:p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Output of amplifier is fed to comparator  (Compares voltages)  .</a:t>
            </a:r>
          </a:p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Output is a series of square pulses dependent on audio input.</a:t>
            </a:r>
          </a:p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No ADC (  Analog To Digital Converter ) is used .</a:t>
            </a:r>
          </a:p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Uses only one pin of microcontroller.</a:t>
            </a:r>
          </a:p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Internal Counter is used for  counting the pulses  on T1 (PC6) pin on </a:t>
            </a:r>
            <a:r>
              <a:rPr lang="en-US" sz="2800" i="1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atmega</a:t>
            </a:r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endParaRPr lang="en-US" sz="2800" i="1" dirty="0" smtClean="0">
              <a:latin typeface="Agency FB" panose="020B0503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87158" y="238183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200" b="1" dirty="0" smtClean="0">
                <a:latin typeface="Baskerville Old Face" panose="02020602080505020303" pitchFamily="18" charset="0"/>
              </a:rPr>
              <a:t>Limitations</a:t>
            </a:r>
            <a:endParaRPr lang="en-GB" sz="3200" b="1" dirty="0">
              <a:latin typeface="Baskerville Old Face" panose="02020602080505020303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0823" y="1095433"/>
            <a:ext cx="8142270" cy="370320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14313" indent="-214313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GB" sz="32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 surrounding noises should be minimal to avoid  false decoding by bot. It should be ensured that the bot should be kept in a noise free zone for error free processing.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GB" sz="3200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GB" sz="32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Can be overcome by advance audio processing techniques.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GB" sz="32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like DSP (Digital Signal Processing Techniques).</a:t>
            </a:r>
            <a:endParaRPr lang="en-GB" sz="32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2800" i="1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GB" sz="2800" i="1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>
                <a:latin typeface="Baskerville Old Face" panose="02020602080505020303" pitchFamily="18" charset="0"/>
              </a:rPr>
              <a:t>Future Work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1) 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One can introduce light sensors like LDR, and make the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iven project decode morse code transmitted as light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 Flashing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light Morse even from a flashlight may be read several miles away for a lost sailor or hunter. Countless snowstorm rescues have been recorded by stranded drivers flashing an SOS signal on a flashing light.  Mirrors accomplish the same thing during the day. The user directs a mirrored sun reflection and then blocks it with his other hand or piece of cardboard flashing out the Morse code signal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 The code for the program will still remain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quite similar .</a:t>
            </a:r>
            <a:endParaRPr lang="en-US" sz="2400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indent="-457200">
              <a:buAutoNum type="arabicParenR"/>
            </a:pPr>
            <a:endParaRPr lang="en-GB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 noGrp="1"/>
          </p:cNvSpPr>
          <p:nvPr>
            <p:ph type="title"/>
          </p:nvPr>
        </p:nvSpPr>
        <p:spPr>
          <a:xfrm>
            <a:off x="457200" y="215758"/>
            <a:ext cx="8229600" cy="87844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>
                <a:latin typeface="Baskerville Old Face" panose="02020602080505020303" pitchFamily="18" charset="0"/>
              </a:rPr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91802"/>
            <a:ext cx="9144000" cy="39516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2)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Medical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uses allow the severely handicapped person to tap or blink out a message that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could be read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by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our decoder,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giving new hope and meaning to life for sufferers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3)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new method for using Morse code involves cell phones and text messages entered from an iambic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keyer on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the cell phone face.  It seems that experienced Morse code operators can enter the text much faster than a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normal keyboard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operator and can do it without looking at the 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keyboard. Our decoder will play a role in converting the 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M</a:t>
            </a:r>
            <a:r>
              <a:rPr lang="en-US" sz="24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orse code written to text and to display it on the screen.</a:t>
            </a:r>
            <a:endParaRPr lang="en-US" sz="24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3.gstatic.com/images?q=tbn:ANd9GcRuZNDF41yy6A8fPo1w_OJHngp6R5LcsUvZs2XI9zJZlDSDV4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9" y="0"/>
            <a:ext cx="2248577" cy="26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2.gstatic.com/images?q=tbn:ANd9GcQYoD5yOlvV4evGFr5_jgKTc4bfm8MWrN_IuYtDFAHWkon3J1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768" y="2385505"/>
            <a:ext cx="2371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1.gstatic.com/images?q=tbn:ANd9GcSqXt85e7g68CML5BWipJ1V1nFC2sl4C33USlaPx6emPJFA2T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07" y="216008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3.gstatic.com/images?q=tbn:ANd9GcTtGXEfxZQ_iXiw_61fuJIlgRKiXbMIy3xDxDYEg9k4WfXaPP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9" y="3081689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gajitz.com/wp-content/uploads/2012/02/tworse-key-twitter-morse-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38" y="0"/>
            <a:ext cx="44577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96" y="2466975"/>
            <a:ext cx="3666457" cy="23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160" y="1035762"/>
            <a:ext cx="8517276" cy="2331797"/>
          </a:xfrm>
        </p:spPr>
        <p:txBody>
          <a:bodyPr/>
          <a:lstStyle/>
          <a:p>
            <a:r>
              <a:rPr lang="en-US" sz="8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THANK YOU !!! </a:t>
            </a:r>
            <a:endParaRPr lang="en-US" sz="8000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2" descr="http://ninefinestuff.com/wp-content/uploads/2015/03/smile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62" y="2505713"/>
            <a:ext cx="2597627" cy="248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RqBfsUXxZztjwDh6qvSreOptHTY94dzrhoScbAgNAp9E6VI6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1" y="2979506"/>
            <a:ext cx="2972286" cy="18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189827"/>
            <a:ext cx="9214338" cy="45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955498"/>
            <a:ext cx="8229600" cy="3970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1</a:t>
            </a: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: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Audio Morse code signals will be sent to the bot from source. The signal should be received without attenuation, converted into a pulse signal, and it should then be expressed as a series of </a:t>
            </a:r>
            <a:r>
              <a:rPr lang="en-GB" sz="2800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dits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and dahs by the microcontroller.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GB" sz="28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2</a:t>
            </a: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: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The series of </a:t>
            </a:r>
            <a:r>
              <a:rPr lang="en-GB" sz="2800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dits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and dahs will be converted into letters of English language. </a:t>
            </a:r>
            <a:r>
              <a:rPr lang="en-GB" sz="2800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Eg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: ‘F’,’B’,’R’,’L’,</a:t>
            </a:r>
            <a:r>
              <a:rPr lang="en-GB" sz="2800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etc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GB" sz="2800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Eg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-  (</a:t>
            </a:r>
            <a:r>
              <a:rPr lang="en-GB" sz="2800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Dit,dit,dah,dit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) ..-.  Corresponds to ‘F'</a:t>
            </a:r>
            <a:endParaRPr lang="en-GB" sz="28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0144" y="267128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Problem statement </a:t>
            </a:r>
            <a:endParaRPr lang="en-US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dn3.bigcommerce.com/s-ehq9w/products/1798/images/3693/Morse%252520Code%252520Tree%252520Army%252520THUMB__61342.1409340119.1280.1280.jpg?c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2" y="89020"/>
            <a:ext cx="7517219" cy="51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954" y="1007510"/>
            <a:ext cx="8142270" cy="370320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3</a:t>
            </a:r>
            <a:r>
              <a:rPr lang="en-GB" sz="2800" u="sng" dirty="0">
                <a:solidFill>
                  <a:srgbClr val="002060"/>
                </a:solidFill>
                <a:latin typeface="Agency FB" panose="020B0503020202020204" pitchFamily="34" charset="0"/>
              </a:rPr>
              <a:t>: </a:t>
            </a:r>
            <a:r>
              <a:rPr lang="en-GB" sz="2800" dirty="0">
                <a:solidFill>
                  <a:srgbClr val="002060"/>
                </a:solidFill>
                <a:latin typeface="Agency FB" panose="020B0503020202020204" pitchFamily="34" charset="0"/>
              </a:rPr>
              <a:t>Based on the letters received, the bot 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performs multiple operations. This exercise is being done to show the bot has decoded the signal and has processed it in the required way. </a:t>
            </a:r>
            <a:r>
              <a:rPr lang="en-GB" sz="2800" dirty="0" err="1">
                <a:solidFill>
                  <a:srgbClr val="002060"/>
                </a:solidFill>
                <a:latin typeface="Agency FB" panose="020B0503020202020204" pitchFamily="34" charset="0"/>
              </a:rPr>
              <a:t>Eg</a:t>
            </a:r>
            <a:r>
              <a:rPr lang="en-GB" sz="2800" dirty="0">
                <a:solidFill>
                  <a:srgbClr val="002060"/>
                </a:solidFill>
                <a:latin typeface="Agency FB" panose="020B0503020202020204" pitchFamily="34" charset="0"/>
              </a:rPr>
              <a:t>: for the letter ‘F’ the bot performs 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forward motion.</a:t>
            </a:r>
          </a:p>
          <a:p>
            <a:pPr marL="0" lvl="0" indent="0">
              <a:buNone/>
            </a:pPr>
            <a:endParaRPr lang="en-GB" sz="2800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lvl="0" indent="0">
              <a:buNone/>
            </a:pP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4</a:t>
            </a:r>
            <a:r>
              <a:rPr lang="en-GB" sz="28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: 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After the bot receives the signal , the bot should be able to transmit Morse code , conveying that it has received the signal. Also, after completing the required task the bot should be able to transmit Morse code. The morse code transmission 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is </a:t>
            </a:r>
            <a:r>
              <a:rPr lang="en-GB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using on board buzzer.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44" y="267128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Problem statement </a:t>
            </a:r>
            <a:endParaRPr lang="en-US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cdn.instructables.com/F1Q/9OFN/HCB8QEQP/F1Q9OFNHCB8QEQP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7" y="0"/>
            <a:ext cx="42290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gency FB" pitchFamily="34" charset="0"/>
              </a:rPr>
              <a:t>Receiving  morse  code in the form of audio signals and providing it to the microcontrolle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r, in such a way that it would be able to process it.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Solution</a:t>
            </a:r>
          </a:p>
          <a:p>
            <a:r>
              <a:rPr lang="en-US" sz="32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Converting the received audio signals to digital signals (as the following fig. suggests) using comparator .</a:t>
            </a:r>
          </a:p>
          <a:p>
            <a:pPr marL="0" indent="0">
              <a:buNone/>
            </a:pPr>
            <a:endParaRPr lang="en-US" sz="3200" i="1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hape 48"/>
          <p:cNvSpPr txBox="1">
            <a:spLocks/>
          </p:cNvSpPr>
          <p:nvPr/>
        </p:nvSpPr>
        <p:spPr>
          <a:xfrm>
            <a:off x="457200" y="12378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GB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Challenge</a:t>
            </a:r>
            <a:endParaRPr lang="en-GB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hrisfenton.com/wp-content/uploads/2011/09/comparator_input_vs_output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60" y="136220"/>
            <a:ext cx="6236432" cy="46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Baskerville Old Face" panose="02020602080505020303" pitchFamily="18" charset="0"/>
              </a:rPr>
              <a:t>External Hardware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7" y="1050008"/>
            <a:ext cx="8229600" cy="3725680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 circuit for the microphone receiver </a:t>
            </a:r>
            <a:r>
              <a:rPr lang="en-US" sz="28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:</a:t>
            </a:r>
            <a:endParaRPr lang="en-US" sz="28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51" y="1591408"/>
            <a:ext cx="7126110" cy="318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8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7567</TotalTime>
  <Words>497</Words>
  <Application>Microsoft Office PowerPoint</Application>
  <PresentationFormat>On-screen Show (16:9)</PresentationFormat>
  <Paragraphs>43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Morse-Code  BOT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External Hardware</vt:lpstr>
      <vt:lpstr>External Hardware</vt:lpstr>
      <vt:lpstr>Limitations</vt:lpstr>
      <vt:lpstr>Future Work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Kewal S Bhat</dc:creator>
  <cp:lastModifiedBy>ismail - [2010]</cp:lastModifiedBy>
  <cp:revision>56</cp:revision>
  <dcterms:modified xsi:type="dcterms:W3CDTF">2015-04-14T18:52:39Z</dcterms:modified>
</cp:coreProperties>
</file>