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15"/>
  </p:notesMasterIdLst>
  <p:sldIdLst>
    <p:sldId id="256" r:id="rId2"/>
    <p:sldId id="269" r:id="rId3"/>
    <p:sldId id="271" r:id="rId4"/>
    <p:sldId id="257" r:id="rId5"/>
    <p:sldId id="270" r:id="rId6"/>
    <p:sldId id="258" r:id="rId7"/>
    <p:sldId id="265" r:id="rId8"/>
    <p:sldId id="266" r:id="rId9"/>
    <p:sldId id="268" r:id="rId10"/>
    <p:sldId id="260" r:id="rId11"/>
    <p:sldId id="262" r:id="rId12"/>
    <p:sldId id="263" r:id="rId13"/>
    <p:sldId id="264" r:id="rId1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8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32553567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2792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55046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3190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9865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373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41650603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3873211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5169482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18932833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8688045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7162868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2509633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40448216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149309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8822522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8615825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2086944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434106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204969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10608004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6968531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3202277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smtClean="0"/>
              <a:pPr/>
              <a:t>4/9/2015</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a:spcBef>
                <a:spcPts val="0"/>
              </a:spcBef>
              <a:buNone/>
            </a:pPr>
            <a:fld id="{00000000-1234-1234-1234-123412341234}" type="slidenum">
              <a:rPr lang="en-GB" smtClean="0"/>
              <a:t>‹#›</a:t>
            </a:fld>
            <a:endParaRPr lang="en-GB"/>
          </a:p>
        </p:txBody>
      </p:sp>
    </p:spTree>
    <p:extLst>
      <p:ext uri="{BB962C8B-B14F-4D97-AF65-F5344CB8AC3E}">
        <p14:creationId xmlns:p14="http://schemas.microsoft.com/office/powerpoint/2010/main" val="3365096067"/>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image" Target="../media/image6.jpeg"/><Relationship Id="rId1" Type="http://schemas.openxmlformats.org/officeDocument/2006/relationships/slideLayout" Target="../slideLayouts/slideLayout18.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0" y="212200"/>
            <a:ext cx="7772400" cy="1159856"/>
          </a:xfrm>
          <a:prstGeom prst="rect">
            <a:avLst/>
          </a:prstGeom>
        </p:spPr>
        <p:txBody>
          <a:bodyPr lIns="91425" tIns="91425" rIns="91425" bIns="91425" anchor="b" anchorCtr="0">
            <a:noAutofit/>
          </a:bodyPr>
          <a:lstStyle/>
          <a:p>
            <a:pPr>
              <a:spcBef>
                <a:spcPts val="0"/>
              </a:spcBef>
              <a:buNone/>
            </a:pPr>
            <a:r>
              <a:rPr lang="en-GB" sz="4000" b="1" u="sng" dirty="0" smtClean="0">
                <a:solidFill>
                  <a:schemeClr val="accent6">
                    <a:lumMod val="50000"/>
                  </a:schemeClr>
                </a:solidFill>
                <a:latin typeface="Algerian" panose="04020705040A02060702" pitchFamily="82" charset="0"/>
              </a:rPr>
              <a:t>Morse-Code Decoder </a:t>
            </a:r>
            <a:endParaRPr lang="en-GB" sz="4000" b="1" u="sng" dirty="0">
              <a:solidFill>
                <a:schemeClr val="accent6">
                  <a:lumMod val="50000"/>
                </a:schemeClr>
              </a:solidFill>
              <a:latin typeface="Algerian" panose="04020705040A02060702" pitchFamily="82" charset="0"/>
            </a:endParaRPr>
          </a:p>
        </p:txBody>
      </p:sp>
      <p:sp>
        <p:nvSpPr>
          <p:cNvPr id="31" name="Shape 31"/>
          <p:cNvSpPr txBox="1">
            <a:spLocks noGrp="1"/>
          </p:cNvSpPr>
          <p:nvPr>
            <p:ph type="subTitle" idx="1"/>
          </p:nvPr>
        </p:nvSpPr>
        <p:spPr>
          <a:xfrm>
            <a:off x="202914" y="1962364"/>
            <a:ext cx="7772400" cy="2488483"/>
          </a:xfrm>
          <a:prstGeom prst="rect">
            <a:avLst/>
          </a:prstGeom>
        </p:spPr>
        <p:txBody>
          <a:bodyPr lIns="91425" tIns="91425" rIns="91425" bIns="91425" anchor="t" anchorCtr="0">
            <a:noAutofit/>
          </a:bodyPr>
          <a:lstStyle/>
          <a:p>
            <a:pPr rtl="0">
              <a:spcBef>
                <a:spcPts val="0"/>
              </a:spcBef>
              <a:buNone/>
            </a:pPr>
            <a:r>
              <a:rPr lang="en-GB" sz="2800" b="1" dirty="0" smtClean="0">
                <a:solidFill>
                  <a:schemeClr val="bg1">
                    <a:lumMod val="95000"/>
                    <a:lumOff val="5000"/>
                  </a:schemeClr>
                </a:solidFill>
                <a:latin typeface="Agency FB" panose="020B0503020202020204" pitchFamily="34" charset="0"/>
              </a:rPr>
              <a:t>GROUP MEMBERS </a:t>
            </a:r>
            <a:r>
              <a:rPr lang="en-GB" sz="2800" dirty="0" smtClean="0">
                <a:solidFill>
                  <a:schemeClr val="bg1">
                    <a:lumMod val="95000"/>
                    <a:lumOff val="5000"/>
                  </a:schemeClr>
                </a:solidFill>
                <a:latin typeface="Agency FB" panose="020B0503020202020204" pitchFamily="34" charset="0"/>
              </a:rPr>
              <a:t>:-</a:t>
            </a:r>
            <a:br>
              <a:rPr lang="en-GB" sz="2800" dirty="0" smtClean="0">
                <a:solidFill>
                  <a:schemeClr val="bg1">
                    <a:lumMod val="95000"/>
                    <a:lumOff val="5000"/>
                  </a:schemeClr>
                </a:solidFill>
                <a:latin typeface="Agency FB" panose="020B0503020202020204" pitchFamily="34" charset="0"/>
              </a:rPr>
            </a:br>
            <a:r>
              <a:rPr lang="en-GB" sz="2800" dirty="0" smtClean="0">
                <a:solidFill>
                  <a:schemeClr val="bg1">
                    <a:lumMod val="95000"/>
                    <a:lumOff val="5000"/>
                  </a:schemeClr>
                </a:solidFill>
                <a:latin typeface="Agency FB" panose="020B0503020202020204" pitchFamily="34" charset="0"/>
              </a:rPr>
              <a:t>Ajinkya Gorad   140110033</a:t>
            </a:r>
          </a:p>
          <a:p>
            <a:pPr rtl="0">
              <a:spcBef>
                <a:spcPts val="0"/>
              </a:spcBef>
              <a:buNone/>
            </a:pPr>
            <a:r>
              <a:rPr lang="en-GB" sz="2800" dirty="0" smtClean="0">
                <a:solidFill>
                  <a:schemeClr val="bg1">
                    <a:lumMod val="95000"/>
                    <a:lumOff val="5000"/>
                  </a:schemeClr>
                </a:solidFill>
                <a:latin typeface="Agency FB" panose="020B0503020202020204" pitchFamily="34" charset="0"/>
              </a:rPr>
              <a:t>Kewal S Bhat    14D110008</a:t>
            </a:r>
          </a:p>
          <a:p>
            <a:pPr rtl="0">
              <a:spcBef>
                <a:spcPts val="0"/>
              </a:spcBef>
              <a:buNone/>
            </a:pPr>
            <a:r>
              <a:rPr lang="en-GB" sz="2800" dirty="0" smtClean="0">
                <a:solidFill>
                  <a:schemeClr val="bg1">
                    <a:lumMod val="95000"/>
                    <a:lumOff val="5000"/>
                  </a:schemeClr>
                </a:solidFill>
                <a:latin typeface="Agency FB" panose="020B0503020202020204" pitchFamily="34" charset="0"/>
              </a:rPr>
              <a:t>Jenil P Shah     14D170008</a:t>
            </a:r>
          </a:p>
          <a:p>
            <a:pPr rtl="0">
              <a:spcBef>
                <a:spcPts val="0"/>
              </a:spcBef>
              <a:buNone/>
            </a:pPr>
            <a:r>
              <a:rPr lang="en-GB" sz="2800" dirty="0" smtClean="0">
                <a:solidFill>
                  <a:schemeClr val="bg1">
                    <a:lumMod val="95000"/>
                    <a:lumOff val="5000"/>
                  </a:schemeClr>
                </a:solidFill>
                <a:latin typeface="Agency FB" panose="020B0503020202020204" pitchFamily="34" charset="0"/>
              </a:rPr>
              <a:t>Shrenik S Jain  140110045</a:t>
            </a:r>
            <a:endParaRPr lang="en-GB" sz="2800" dirty="0">
              <a:solidFill>
                <a:schemeClr val="bg1">
                  <a:lumMod val="95000"/>
                  <a:lumOff val="5000"/>
                </a:schemeClr>
              </a:solidFill>
              <a:latin typeface="Agency FB" panose="020B0503020202020204" pitchFamily="34" charset="0"/>
            </a:endParaRPr>
          </a:p>
        </p:txBody>
      </p:sp>
      <p:sp>
        <p:nvSpPr>
          <p:cNvPr id="4" name="AutoShape 4" descr="data:image/jpeg;base64,/9j/4AAQSkZJRgABAQAAAQABAAD/2wCEAAkGBxQQEhUUExQVFhUXGB0bGBUYGB8aHhwXGCEdHx0bIBoeHSgiHx0lIxcaITEhJSkrLi4uGx81ODMsNygtLisBCgoKDg0OGhAQGywkHiQsLCwtLC8vNSwsLCwvLCwsLCwsNCssNCwsLCssNDcsLCwsKywsLCwsNywsLCwsLCwrK//AABEIAQkAvgMBIgACEQEDEQH/xAAcAAEAAgIDAQAAAAAAAAAAAAAABQYEBwECAwj/xABHEAACAQMDAwMBBQQHBAcJAAABAgMABBEFEiEGEzEiQVFhBxQycYEjcpGhFTNCUmKxwSRTkpMWFzVUs9HxJSY0c3SCssLS/8QAGAEBAQEBAQAAAAAAAAAAAAAAAAIDAQT/xAAeEQEBAAICAgMAAAAAAAAAAAAAAQIREjEDIQQiQf/aAAwDAQACEQMRAD8A3jSonqvXV0+1lunVnWMAlVxk7mC8Z4/tVETdZtb7De2kttE7BRPvSWNWb8Ico2UBOBuIxkjmgttKwIb9jcPEYmCKisJsjaxYnKgZzkYzyP8ATOF1brxsYVkVA5M0UZUtjHdYLnwfGc4oJylcFgPJrjePGeaDtSuocfNA4+Rx5oO1K6O/pJHPFQnRWvG/sYLp1VGlBO0HgYZlABP7tBPUrrvHyPj9a5LAUHNK6lwPeudwoOaV1DjzkVXb/q6IWNxeQYlWEScHK7miOGHIyBkEZxQWSlY9jc9yNH4BZVYj43DNe28Zxnn4oO1Kjk1qE3LWwf8AbLGJGXB4VjtHPjJIPA54prGtQ2gQzNtEkiRJwTmSQ4UcePzPFBI0qCl18rqEdnsBV7d5u5u8bGC7cY/xZzmpwMDQc0rqrg+K7UFL+2T/ALGu/wB1P/ESuv2qXSLpUsbcyTqsUUfG55XK7QoPkj8X0xVq1bTIruJoZ0DxuAGQ5AOCCPBB8gGo7S+j7K2cSRwJ3F/DI5aR18/heQsR5Pg+9BQ9VnmtZdWeMnvR6bb+seQwDguPqOW/SvLqjp+yt7Cylg2h3ntcShzun3MpJc5/ae785xjjFbPTR4RNJOEHclRUkYknciZwNpO3+0fA5zzURF0Fp6Z22sa5YNwWGCrK42+r0DcikquAccg0Hj9pdiz2ffjGZrR1uY/qYTll/VNwx78VUNV1F5bbVtVt2J3LHb28i+Vgj292RT+9JIc/Mf0rYnVCXLQFLQR9x/SXkPpjRgcvtwdxHsvvmu+g6FFaWkdogBjRNhDAerP4iw8eokk/maCjazo9vp76ZLYAJLLcxxsUYkzwSKxkZ+f2mBh95zg/nXexkVY+oAxAxJKSDxgNAME/Q4OPmrdpXSNnaydyG3RHwQG5O0HyEDEhAfhcDzS+6Rs55u/LbxvKQAXIPOMYJGcEjAwSMjAxig8Og/8Asqz/APpYv/wFa1+yt+42npeJtjWB2sBuBR5lkfuuw/3oGNo8Bcnya3HYWCQQpDGu2NFCKuScKowBkkk8fJqNXpO0EMEAhAjt3DwgO+UcEkEPu3eWPk0Gs10SGey1yeQFpYLu8aFtzDtNGd4KYPpJbyRyeAeAKmbJV1K+tYr39pH/AEbFOkLfgkmkOJJCvhyoxgHOM5+tXmLpy2WK4iEf7O5eR5l3N63m/Gc5yM/AwB7YrzvulrSeOKOSFWWFQsRywZFAAwsgIccAA884GaDXk1mzWmrwQEtFZXCy2vJfY8QWV4lPJwpBXHtuNe82tBL06tn9ie5aBs8duOETA/8AOjkStk6fpMNvEIYYkjiAI2KMDnz+ZPuajz0hZm0WyMC/dlORFlsZDb853bj6iTyeckeOKDG6I0QRaZDBMoYvFmZWAO55stIGHg8uRVA0vS4I9B1CVIo1k/2pC6qA2xZGwpI5wAFwPoK3LUCej7P/AGjECgXQInCsyh8+eA2ATnkrgmgp/wDQ8Vld6PLAGWSbdHM25iZV7Jb1kn1EEZBPj9BUF1fcJJZz6jZ2kUXbn3JetMVmeRZdrFUCnKMdy7WccHwMCttT6LC7QMyZNucwnc3pO3b7Hn0nHqzUXc9B6fJ3N9sh7pJcZYDcfLKA2EY+7LgnJ5oICDRLZuoJi0ERYWsUykoMibutmQf4uB6vPAr0+12wiljsmkjRj9+gTLAH9nI3rXJ/stgZHvgVbL3p63mniuJIlM0X4JMkMADkAkEbhkk4bIzXvq+lQ3cTQzxrJG2Mq305ByOQR8igo2q6Bbyaxa25jAgWxlxCuVQgSKNpUYBXnO08ZA+KgkunttNv4ImYRRan93T17e3bu8eUEhyVXDld3sGzWz7Xp+3ikjkSPDxRGGNtzHERIJXlsHkDk5P1pB0/bos6CJSlw7STK2WDu4AYkMSOcDgYFBW+k9Ent7xnW1jtLZ4cPFHKHDTKw2yBQowdpYE+/GavFROi9N21kSbeLYSMH1M3pHhRuY4UfAwKlqBSlKCt6n1xZ20ksUkjdyHHcRY3dgGUPuwik7ArDLeBkDOTiiddWLSRRicEylQjhWKF3AKp3NuwOQR6Sc8jiojp6P8A9ra0SPItRnHkdjkVV4IMdMWmFwwliOMchvvPJx88mg2Nq/VtraSGOWQhlAZ9sbuI1bhWkZFIjB9ixHzXfV+p7e1ZEkZmd1LqkUbytsHl9sasQvI9R4qg6ihhudRiubue2juZCy7bZZUmiaNU2h+253jaV2Zz7gcmsrqaKGyWF4LueO9htEjiIhaQXEa8pG6bCCxZT4IZd2figuOp9WW1u6o7SFygfbHDJKVjPhmCISoP1x4Ncav1fbWjskxkGwAuwglZEDeC0ioVX9TxVM6m1AwsLmGSWDVGgi7lmInljnbGRFjbyVLMu9WBX3xXHUmszTPfW88s8AWPbDawQBzOrx8sZWjcMpYlTt2BQOT7gLzq3U9ta9vuOS0ozGkaNKzqBksEjUkrj3xiuNP6qtZ4ppo5lMUBxJIchVIUMeSPYMM/B481r7pW6FlNZXFyriKXS4IUnCM4SRDloztBKlsgjPkjFYiQSXVlqxhjkB/pJZTEIx3DGphc/s2H4sDfsYZyMEZ4oNn6L1HBeMyxM29AGKSRvE21vwsFkVSVOPxDiumudU21kwSeTYxQuBtY5AZVwMA5bLqAo5Oar3Six3F595F9NcyJA0e17cRBUdlJBIiT1AqPSeR8V76xCG1yxJXO22nIOPDEoM/Q4JH8aCX1bqy2tWCyuwOwOwWN32Rn+2+xTsXzy2PB+DXtq3UttarGZZOZf6pUVpHk4B9CICzDBByBgZFUPUw9vqF8J7qa1juO2yOtusqSoIwhTeY3w6kMNnHnIHNekMKaXeWc8hlezGni3jnMbHtuHDAuqrlNyYGSBjGDjmgu1x1LBHCkzM4WQ7Y17UncZufSIdvcLcE42+BnxUdrXU0b2JuLa4WMGRU7jxM+1y4Uo0XDBuduDjGf1qD6yui9xYXkUs0dsFnU3EcHcMbPswzRuhIVtjLu28cc4NRmu2aDTLiSK4kue9ewOztF28uHiBIUIoIwq8gYPPNBse11mKSaaBW/aQbTIpBGBIMqQTwQQDyM1DW3UqXVxZmCcCKdJmEbQtulEeBuVzjYFPPI9QPGagvtIWW2uFmgDFry3eyO32mYgwufjG6TmsuTTlttU0qGMeiK1nQfkqxgZPycUEp/1g2AxmfALlCxjfajhiuHbbtQkg43EZHPjms/WuqLe0dY5XbuMCwjjjeV9g8uUjViFHyRitdtB/7u6iNvJmuDjHk97g/yHP0FTMF6LDVJpbkSCO5t4BBKI3cAxBt8WUUkMSdwHv8AniguWg69BfI0lu4kRXMZYA4LLjOCRyORyODUnVE+yJ90F4dpXOoXB2kYIyV4I9iPGKvdApSlApVb+0S/nttPuJbbaJEQncxxtUA5ZRtYMw4wpwPrUcnVFxBBapJAkl3cnbDEkx2sqorNLJIyDbgbiQFb2xnPAXXFcYqpW/V0gN1DcQLFc28BnCLJvSWLBwyvtDY3LtOV4yPNYWn9dzMLKWa07VveNHGknd3MJZFyuY9v4GIIB3ZxgkDOKC9YrmqlqnVcyvc/d7YTR2gHfcy7CW272SJdjb2VCCdxUZIAqbm1uJLQ3Zb9iIu7uxzs27vHzj2oJHFMVTI+sbiMW8t1ZiK2uHVEdZt7xmX+r7sewBQ3GcMducGuLzrC5M97Db2Yma0Kli03bDK6BwB6Tlz6hjxxknkCgn9Z064lKmC7a3wCCoiSQNn39QyCPbBx8g1x01oCWMTIrM7O7SSyuQWklf8AExwAPYDAHAAr26f1Zby2iuEBCyoGAPkZ8g/UHI/SoG76pubWWAXVtEkU8qwq0dx3HV3zsLIY1GDjHpJxn3oLfXFUv7WbbvWcUW5k7l3boWU4IDuFJH15qBvdce5tbJJuLq31S1huF8ZkR/xjxlXGGB8cn4oNpYrykuEVlUsoZs7VJALY84Hvj6VVZurbiV7j7naLPFauY5Habtl5EALpEuxslcjlioJ4HzUFr3UME9zol6G2wMLmQs2BtUQ+oN7ZBBBx7ig2ZilUDW9baeyhmuLYokt3CsUfdZH7bOO3I+0Dax4bt88Yyc+JnqbXLu0EsqW0MkES7izXBSR1Ay2xO2Rkc8FucUFmxTFRp1dWs/vUY3KYe8gPGRt3gH4zVTj6+nW2t72WzCWcvbDyd4F4+5gdwx7cGPccA7txBBIHigviSKSQCCR5APIz8/FROsaXcyuGgvHt127SgijkGck7wWXIbnHkjgcVSbTUriDUdZa2thOVaB23SdsbVh/Cp2sWc84GAPk+AbA/W3cjs/usJlmvELxxs+xURQC7SOA2AuccAknxQTfTmiJYwCGMs3LMzucs7ucs7H5JNSlU7/pm6RXwmgEdzZRGVohJuR0KllZJNoODtIOVyDXSx60mMtp3rTtwXnEMvdDMHK71Dx7fTuGcYY498eAF0pVN1TrGaP7zLDaiW2tGKzyGXY5KANL2k2EMEB5LMuSCB4zVvhkDqGU5DAEH6HkUEX1bpjXdlc26EB5YnRSfG4jjP0zVYm0a9dbC5EMSXVlvTsGbKSxOgRsSBfSx2hhkHHvV+pQUUdP3NxLeXc6JHLLaNbQQLJv2ocsS74C7mbHjgAeTXnddM3DWGkwBR3LWe1eYbhwsI9ZB98fA81fqUGt9R6KK3dzKdPtr5Lh+4rSSCN43KgMh3I2UJXcCORk8Grdq2gpcWD2YAiV4e2oXkJxhQPGQpx8eKzbTVoZZZYUcNLDt7qDOV3jK5/MD2rNoKBNpGoXkdta3MUMUUMkTzTJLv7ohwQETYCu4qCSx45xmpPR9Fmju9UlZQEuTF2jkc7IthyPbn5q2UoK50XpM1tpkFvJhJkiKnBDbW5weODjINUa36Huu3aq1nbCeG5ikmvDKJJZgjgswZlDAEckM3sAF542y0gBAJAJ8Ank454+eBmu9BXutdLkuo4FiAJS6gkbJAwkbhmPP0HioLrLpCaW+tbm2C7TPA10pIGVt3DJIPllBdfqCKv1YGt6vFZxGWYlUDKuQC3LkKvA58kUFTttKv7BruO1ihmiuJXmjkeXtmJ5QNwddhLKCMjac+3vkYFx9nI26VbMizW9r3vvBY4yZVzuCk55kJP04q9w6vE1w9sCe7Giuy4OArkgHPj2PFZ9BriTpy+azjtHUSfdryFopi65ktY3yC3uHVRgjHPGM8101npK4mnvS9rb3Xf8A/h7iZ89hCm3YImU4KnLArjcSMke161LWoLdlSV9rMkkijaxykIBkPAPgMOPJzxmsTUurLO2ijlmnVElUNHkEs6kA5VAN54YZ44yM0GHa2T2+jLDIMPHZbHGc4ZIsHkcHkVT9I0q91HSbOyaKJbZ44TJcCUkmBdrBBFtBEhwFJzjjOecC76h1RY/cjdSSg2j5Qvtcg7iUK7Qu7zkeOKy5bu20+0DllitokXBGSFTgLjGSfIAxmgidH0WaO71SVlAS5MXaORzsi2HI9ufmoLSOlby0h06aNI2ntYXhmgZ9oeOQ59MgBAYEA88HPkVcrvqW1ht0uZJkSGQKUdsjeHG5Qq43Ekc7QM/SvG06us5YRMk26MyrFu2P/WuVCoVK7gTvXyMcigrlx03d3EepTzIiz3Vt2IYFfcERVbAaQgAszOSccD5NZd70/O0ekKFGbWSJpvUPSEiKNj55PtVp03UY7hWaJtwV3jJwRh4yVYcgeCCM+Ky6DWc3Q/auLhjp1rerNM8qSySCN0MnLI+UbKhskMuTz4rZFvEERVUBVUABR4AHAH6V6UoFKUoFKUoNfSareF9aW29csLRC3QheN0YLY49R5JAOckAVMdCaik6Sbbue4ZWAdLhFjkibGdpRY0IB+uRxwfNeydMskl7JFcPFJdtG29UUmMxKF4DgqwIHOR7mvfp/p77tJNNJM888+3fIyqo2xghFVFAAAyfknPmgqnW2ttE109vfXRmgXcLeK2WWGMqoO2VxCcbsEnc4KhvjFZFnrNxqlwsUU7WsSWsM8jRqpkZ7kblQF1YKigeQM5rNuOhc/e1jupo4btneWFVQ/tJBhmDkbgp4JUH2xkZruvRPbMElvcywTRW6W7SKqssscYAXfGwI3DBIIwRmgguqtIkbVtKX73cBmiuB3F7YYFI0ywHb2gvn1cY44Aqc0HU5n1HVIXkLRwC37SnHp3xbmOQM8nnmsrWelWuDayi5lS5tdwWcKhLCRQsm5Cuz1Aew4Piut90hvupLmK5mgMyKlwkYTEqx5Cncyko2Dt3Lzjxigreh9QNNpVjJc308U02/mGJZJZirONqoInOFAGSq/GSKiNX1ma40y8jmd5DBfQIkkkXakaNpImXemBhhuIzgZGOKt1n0AIIrRYbmSOW0EipKEVtyTHLKyNkfGD9KS9AK0NzE1xKxuJ45mkdVLbotnxgYYp7AAZwBgCgwr6CWTU9SWBzHMbCLtuMcOGkK+RjGQAfoa76J1NLqE2mrE5UG3ee7UD3XEQjORx+1D/X0GrBNpq21zcagzOd0Cq0apuIWLc2VA5Zjk8YqK+zfRDCLm6eJoXu5WkWF/wAUcO5iiEZ9JJd3Kjxvx7UFh1TRI7iRJHLbkjljGCMbZwofyPPoGP1qta307cW1xb3diqTNBbfdzbSts3RA5BjfGFkyACSMEfFXioPW9GuJpA8N9NbDaFKLHE6nBJ3etCQxzjIPsOKCpdRa3FqVpaAIyiTUY4JomA3I6FjIjY4P4fP1H6RtvO93aWenvy8LTi5+qaeCiZz/AHnaBv0q42/RMUaWyI7/ALC5NyzthmllYMGZzxyd5OQPYVl6d0rFDd3V0pYvchQVPhcDDbf3sKT9QKCo6do09zp+j3VqYzNaRKVilz25A6BGBI5VwF9LexzVg0q/TVo2imie3ntp4mmhLKSssTLKmHAIZG2gZGMjPjg12tulJobW3t7e+mhMCld6xxsHBIxuR1YZGMDB9zUj0308tkJD3JJZZn3yzSY3OwGBwoACgcAAcUGZpGlpbKyoSQ8skpzjO6Z2dvAHALED6AeazqUoFKUoFKUoFKUoIu01RmmuEeMRxxFNspkUiQMMn0jlNp49Xn2qRWQEkAgkeRn58VqnWvwdS/lH/wCCKy30aG0u9GlgTZJKXSVwTulDQlj3D5c7hnJzzQbLeQLjJAycDJ8n4H1rj7wuCdy4Hk5GBjzk+1Uj7WIQ6achJAbUoFO0lTtZZQRkcjIJHFRdv0taDW5bYQRi3NkkptwP2RlEjIHMf4SwUnHHGSfNBs3eMZyMec/SuFmUjcGG3Gd2eMfOa0rpSBzY2U2TYjULyIoxJUmHm3iYk8ruJwpzkgVONax21/qVvaKqW504yTRJwiXJ3KuFBwhaMZIAGcA0GzVnU+GB4B4PsfB/I/NcxyqwypBHyDkfxrWei9ICbRIRAUWeeK3eRpclZu0AVikwc9vHowPArA1TUB9zFvHZw2uNRjgu4EcJC+VDf1qIcJJiJWyuQDg/NBtuOUMMqQR8g5/nSSVVGWIA+ScVUOjdEmtrmd/u9vawSomIIJS6iZCQXC9pAu5SAcDnYKjxZQ3utXkd6iSiGGH7tDJhkKOCZZBGeC2/ClsZGBQX95lUZLAD5JwP4123Cte/0bb3GrvbXMcbQwWkX3S3cAx7SSHZYz6SRtVc44AFVa4k22r24dv6P/pdYC2TgWpwXjD5/qt/pzn3NBsnVOpDFfWNsiq6XXfy+fw9lN4xjg58GrB3RnbkZxnGecfOPitY6rpdra65pS2scUbFbktFHhQf2LBGKDgE+obvJx74qL6X0q4vLe3uUt7b7yJxLJem4PeLCQ9yNlEOQNu6Pt78AYoL5rnVMtnMgltG+7PKkQuBKpO6TAVu1jOzJwTnPHg8VaaquqWv3nU4EkeIwwRGdYd43m43bUkaPzsQZKt43H5Aq1UClKUClKUClKUClKUEZLoNu3fDRKRc47/n9pgbRnn44r2l0mFjCWQEwHMR59Bxt4/Tis2lBh6hpkVx2+6gftyLImf7MiZ2sPqMmg0yITm4CDvFO2ZPftg7tv5Z5rMpQRT9OWrRPC0EbRSOZHRl3AyMclsH3zzmu1h0/bW8TwxQxpHJneqrjduGDuPkkjjJOak6UEZcdP20kC2zwo0KBQsZGQuz8OPcEexrmDQLZIDbrBEIWzui2Dac+SR7n6mpKlBGaNoFtZ7vu8KRbsbtoxkLnAJ84GTge2a41jp22vCpuII5Cv4WZeQD5Abzg/HipSlBEah0xaXCRxy28TpEu2MFB6FwBtX3C4AGBxxWT/Q8HY+79mPsY29nYNmPjbjHnms6lBC6d0pZ25jaG3ijMZZkKrghnXaxz75X08+1H6TsjN94NtD3twffsGd45D/BYHnd5qapQYY0uLv/AHjtr3tnb7uPVsznbn4zzWZSlApSlApSlApSlApSlApSvCa8jRkRnRXfOxSwBYgZO0E5bA54oPelYyX8bM6iRC0eO4oYEpkZG4Z9PHPOOK72l0kqB43V0YZV1IZSPkEcEUHtSlYOraxBaIHuJUiQttDOwUFiCQMn3wpP6UGdSofS+qbO6ft29zDK+CdqOGO0YycD25H8aw/+n2m/9+tv+YKCyUrhGyAR4Nc0ClYE2swpOls0iid1LpH7lV8n+R/gfisdOpbZkncTIUtmZZzz6GT8QPHt9M0EvSvCxu0mjSWNgyOoZWHgqeQa96BSlKBSlKBSlKBSlKBSlKBWDeaRDNLFNJGrSQkmJz5QsMHH54rOryupxGjO34VUsffgDJ4/Sgw49Dt1adxEga4AExx/WAAjDfTBI/WvfS9OitolhhQJGgwqDwB5/wAzWD05q8l2glaDtROivExkVyyuMjKr+E4IPkj61MUCsPVNKhulCXEUcyA7gsihgGAIzgjzgkZ+prMpQROm9NWls++C2gifGN0caqcHyMgeOB/CsX/oPp3/AHG0/wCQn/lXpH1EDftZFCCIu4Jc8MeNyYxwwDq31BPxXHS3UYvxOVQoIpjGCTneu1WWQccKwcED4oJtFwMCu1KUHi1qhcOVUuoID4G4A+QD5AOPFdBYRYde2mJMlxtGHJ4JYY9WR81jdQautnA0zKzYKqFXALPIwRFySAMswGSQBXtpk8rrmaIRNnG0OJOOOdwA/hj2oMmKMKAqgAAYAAwAB4AHxXelKBSlKBSlKBSlKBSlKBSlKBXncMQrELuIBwowMn4yeOfHNelKCndJac8dzI8VvJZ2rR4NvI6EGfdnfHHHI6xrtyDgjcSOOM1caUoFKhda6qtLMkTTKHAyYx6nx7HauSAfk4FUfU/tmt1OIYy/nLM2PHuAgYH9WWuyWiU6h0S6kkuZrdcTLcRmAlgAY2gELsefCmV2xwSYhj2qa6W0g2k10ipthJhER4wVjhSM+Pjtgc4rXP8A1o3Mx9OEH+FVUj/j7n+lZ9p1NebHminkkeIb3t5RGyvED6irJGjKwz9Riq4VPKNt0qN6e1iO9t454z6XGcfB9wfqKkqhSO18AwOGtzcqRhoRsyyk4PEjKpx5wSPFRnRFnLFHKJFkjiMubeGVxI8cW1RtZgzDBYMQu47QQM+wslKBSlKBSlKBSlKBSlKBSlKBSlKBSlKBUV1XdvDZXUsZw8cErKfhlQkH9CKlawtatu9bzR/34nX/AIlI/wBaD5V6qyrxJkkGGOQ5Odzvks7H+0xPuawdMxvUHwcqfyYY/wBalesk4s5PZrZV/WNnB/zFRmk2MkxxGu4gZIyBxkDPJAxyK1iak9Jc4GfI4P5jg1demr/tSI/kA8j5U8MP1BI/Wqolh2wS0sQbk7dzMcnJ5CgkZJHn5z7GpLSpTwcVvhqzTOtmfZ4/3O9urEn9mf20H1VueP0P8q2RWozd7Dp98DzFIbeY/wCA8DP6MBW21NeXKarXG7jmlKVLpSlKBSlKBSlKBSlKBSlKBSlKBSlKBXDVzSg+cvtA0ZjEoQc29zcRn6IR3c/kFXNVzT+lppBkqQvyx2j+eT/Kty9TWa/fLhGAxIscwH+EDtyn/gDD+Fa86svdkAiL/tQQCg+mQQf1/wAq55c8sdcf1nlb1GBp+mx93tCQEgcmNdwX6Fjx/KvO4c7jGiCRxxkzMR4JztAUYGOT84FLC4iXaI0JOP6wqMsTgHk88/ArJhDMQEQKD74A4wWGffGFJ8c4rDLyZ3upWbpG3Mtje2p/EqrIvOcMvBx+Q2n9a210jqH3mzgl92jGf3hwf5itSfZjMfvzxMMMyujA/VSf/wBRWwPs3m2pcQf7qYlR/glG8fpya9M94yrxXOlKVxZSlKBSlKBSlKBSlKBSlKBSlKBSlKBSlKCkdfjtTWtwfw7jE/7smNv6ZrV/WFgkd2+6Fpi8YK4z53DJ3DgEglskYGQK3J9oGm/eLGZPcLuBHkY8kfXaWrTkdxBrFqsdzIYbqD0hwC3/ABIOWU4zkcqc+1duPLHSMmBJqgUnaUiAyAplDYyc5MUQbLA+PUPArCbUFJJ3uxb8RQLECBkAE4ZuAxUeDjjNZ9p0K6vhz3l8gwtwR9R+MfwFXPTNBggALWseTwu5dxz+bZPtnnH50x+Pj3UaR32UafuvhKowsaHccs3tgAszEkgfkMe1Wnou9H31Dni4tyP/AL4G/wD4Irpq0yafZSFdqSTDYip6cE+SAMDhckn52iq101fbOxJ/ublM/wDy5wUP81WteP1ulS+28KVwK5rFoUpSgUpSgUpSgUpSgUpSgUpSgUpSgUpSg6TIGUg+CMH8jXyj1Ravp+oTqp2lXJB+Vb5Hgg819YGtGfbhZG2vIL1VVgRgg+CVGOfyGCD7E13Htyq90v1tFEf2qsD/AHk9Q5+hOR/OrhL1ULuLFrbXE7A5DbMJkcEEk85BIIHyapmtTXt1akNaZVMEyFlkkjC8ngAMMjzkHj+NcdH3V7IgWF4I0X0LLIvI2jdhQMgkA5yV/Wtdp0z7GZr+6/2uURogwVyEwFOO2ob8OOck5P8AHIkZGgL3cdocx9gMCCSDJCwckFucYH8d2OMVW5LJLS87d24kVCGkKEncWXdgk4Pkjd7+aujX33m6tXW2aG3YPCjMgTf3VIxgeF49PnPqI84FxDbukXXegik/vxq38QDWZVZ+zmcvp9vnyqlD+aEj/SrNXmbFKUoFKUoFKUoFKUoFKUoFKUoFKUoFK4pQc1R/tg0X73p0mBlo8OP9R/kf0q8V43kAkRkb8LAg/kRg0HzLoUU9xGCbztbtwB7Yc5Hp2s4O7cR74Jx71HaNbiK4kie6aIIcZhkC7z4yrEheBzk8/TzXrqWmQWd5cxXSk4b0DLBSCTuyU9X7vt81h3rWQnQwrK0OPWhJ4fnAVjhiv4Sc8+RmtHExrS2dvLEbZ2m2+qUOyuu4EEDcoAOcHI58/pVznnvJ4orqURxRRNHIIjneRuChycefWcLxwW4zVL1XXbaSCOKG2jVwwZpQgXwCCoGSSCTnk+wrldammCrLKWQHIBIVQf7xAABP1PPmtIit4/Z2dq3UX+7upMfuudw/zq31R/s0zJ95uMERyyLsJGNwjQKXx8EirxWF7rSFKUrgUpSgUpSgUpSgUpSgUpSgUpSgUpSgUpSg1T9rv2cy3zrc2u0ygYkjJxuHswPyMYwf/XXFl9lepyHBh2fViB/mRX07Sg0bpH2JzHme4RfkICx/8v51edE+y2xt8FkaZh7yHjP7o/1zV5pXdjpFEFAVQABwABgAflXelK4FKUoFKUoFKUoFKUo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QEhUUExQVFhUXGB0bGBUYGB8aHhwXGCEdHx0bIBoeHSgiHx0lIxcaITEhJSkrLi4uGx81ODMsNygtLisBCgoKDg0OGhAQGywkHiQsLCwtLC8vNSwsLCwvLCwsLCwsNCssNCwsLCssNDcsLCwsKywsLCwsNywsLCwsLCwrK//AABEIAQkAvgMBIgACEQEDEQH/xAAcAAEAAgIDAQAAAAAAAAAAAAAABQYEBwECAwj/xABHEAACAQMDAwMBBQQHBAcJAAABAgMABBEFEiEGEzEiQVFhBxQycYEjcpGhFTNCUmKxwSRTkpMWFzVUs9HxJSY0c3SCssLS/8QAGAEBAQEBAQAAAAAAAAAAAAAAAAIDAQT/xAAeEQEBAAICAgMAAAAAAAAAAAAAAQIREjEDIQQiQf/aAAwDAQACEQMRAD8A3jSonqvXV0+1lunVnWMAlVxk7mC8Z4/tVETdZtb7De2kttE7BRPvSWNWb8Ico2UBOBuIxkjmgttKwIb9jcPEYmCKisJsjaxYnKgZzkYzyP8ATOF1brxsYVkVA5M0UZUtjHdYLnwfGc4oJylcFgPJrjePGeaDtSuocfNA4+Rx5oO1K6O/pJHPFQnRWvG/sYLp1VGlBO0HgYZlABP7tBPUrrvHyPj9a5LAUHNK6lwPeudwoOaV1DjzkVXb/q6IWNxeQYlWEScHK7miOGHIyBkEZxQWSlY9jc9yNH4BZVYj43DNe28Zxnn4oO1Kjk1qE3LWwf8AbLGJGXB4VjtHPjJIPA54prGtQ2gQzNtEkiRJwTmSQ4UcePzPFBI0qCl18rqEdnsBV7d5u5u8bGC7cY/xZzmpwMDQc0rqrg+K7UFL+2T/ALGu/wB1P/ESuv2qXSLpUsbcyTqsUUfG55XK7QoPkj8X0xVq1bTIruJoZ0DxuAGQ5AOCCPBB8gGo7S+j7K2cSRwJ3F/DI5aR18/heQsR5Pg+9BQ9VnmtZdWeMnvR6bb+seQwDguPqOW/SvLqjp+yt7Cylg2h3ntcShzun3MpJc5/ae785xjjFbPTR4RNJOEHclRUkYknciZwNpO3+0fA5zzURF0Fp6Z22sa5YNwWGCrK42+r0DcikquAccg0Hj9pdiz2ffjGZrR1uY/qYTll/VNwx78VUNV1F5bbVtVt2J3LHb28i+Vgj292RT+9JIc/Mf0rYnVCXLQFLQR9x/SXkPpjRgcvtwdxHsvvmu+g6FFaWkdogBjRNhDAerP4iw8eokk/maCjazo9vp76ZLYAJLLcxxsUYkzwSKxkZ+f2mBh95zg/nXexkVY+oAxAxJKSDxgNAME/Q4OPmrdpXSNnaydyG3RHwQG5O0HyEDEhAfhcDzS+6Rs55u/LbxvKQAXIPOMYJGcEjAwSMjAxig8Og/8Asqz/APpYv/wFa1+yt+42npeJtjWB2sBuBR5lkfuuw/3oGNo8Bcnya3HYWCQQpDGu2NFCKuScKowBkkk8fJqNXpO0EMEAhAjt3DwgO+UcEkEPu3eWPk0Gs10SGey1yeQFpYLu8aFtzDtNGd4KYPpJbyRyeAeAKmbJV1K+tYr39pH/AEbFOkLfgkmkOJJCvhyoxgHOM5+tXmLpy2WK4iEf7O5eR5l3N63m/Gc5yM/AwB7YrzvulrSeOKOSFWWFQsRywZFAAwsgIccAA884GaDXk1mzWmrwQEtFZXCy2vJfY8QWV4lPJwpBXHtuNe82tBL06tn9ie5aBs8duOETA/8AOjkStk6fpMNvEIYYkjiAI2KMDnz+ZPuajz0hZm0WyMC/dlORFlsZDb853bj6iTyeckeOKDG6I0QRaZDBMoYvFmZWAO55stIGHg8uRVA0vS4I9B1CVIo1k/2pC6qA2xZGwpI5wAFwPoK3LUCej7P/AGjECgXQInCsyh8+eA2ATnkrgmgp/wDQ8Vld6PLAGWSbdHM25iZV7Jb1kn1EEZBPj9BUF1fcJJZz6jZ2kUXbn3JetMVmeRZdrFUCnKMdy7WccHwMCttT6LC7QMyZNucwnc3pO3b7Hn0nHqzUXc9B6fJ3N9sh7pJcZYDcfLKA2EY+7LgnJ5oICDRLZuoJi0ERYWsUykoMibutmQf4uB6vPAr0+12wiljsmkjRj9+gTLAH9nI3rXJ/stgZHvgVbL3p63mniuJIlM0X4JMkMADkAkEbhkk4bIzXvq+lQ3cTQzxrJG2Mq305ByOQR8igo2q6Bbyaxa25jAgWxlxCuVQgSKNpUYBXnO08ZA+KgkunttNv4ImYRRan93T17e3bu8eUEhyVXDld3sGzWz7Xp+3ikjkSPDxRGGNtzHERIJXlsHkDk5P1pB0/bos6CJSlw7STK2WDu4AYkMSOcDgYFBW+k9Ent7xnW1jtLZ4cPFHKHDTKw2yBQowdpYE+/GavFROi9N21kSbeLYSMH1M3pHhRuY4UfAwKlqBSlKCt6n1xZ20ksUkjdyHHcRY3dgGUPuwik7ArDLeBkDOTiiddWLSRRicEylQjhWKF3AKp3NuwOQR6Sc8jiojp6P8A9ra0SPItRnHkdjkVV4IMdMWmFwwliOMchvvPJx88mg2Nq/VtraSGOWQhlAZ9sbuI1bhWkZFIjB9ixHzXfV+p7e1ZEkZmd1LqkUbytsHl9sasQvI9R4qg6ihhudRiubue2juZCy7bZZUmiaNU2h+253jaV2Zz7gcmsrqaKGyWF4LueO9htEjiIhaQXEa8pG6bCCxZT4IZd2figuOp9WW1u6o7SFygfbHDJKVjPhmCISoP1x4Ncav1fbWjskxkGwAuwglZEDeC0ioVX9TxVM6m1AwsLmGSWDVGgi7lmInljnbGRFjbyVLMu9WBX3xXHUmszTPfW88s8AWPbDawQBzOrx8sZWjcMpYlTt2BQOT7gLzq3U9ta9vuOS0ozGkaNKzqBksEjUkrj3xiuNP6qtZ4ppo5lMUBxJIchVIUMeSPYMM/B481r7pW6FlNZXFyriKXS4IUnCM4SRDloztBKlsgjPkjFYiQSXVlqxhjkB/pJZTEIx3DGphc/s2H4sDfsYZyMEZ4oNn6L1HBeMyxM29AGKSRvE21vwsFkVSVOPxDiumudU21kwSeTYxQuBtY5AZVwMA5bLqAo5Oar3Six3F595F9NcyJA0e17cRBUdlJBIiT1AqPSeR8V76xCG1yxJXO22nIOPDEoM/Q4JH8aCX1bqy2tWCyuwOwOwWN32Rn+2+xTsXzy2PB+DXtq3UttarGZZOZf6pUVpHk4B9CICzDBByBgZFUPUw9vqF8J7qa1juO2yOtusqSoIwhTeY3w6kMNnHnIHNekMKaXeWc8hlezGni3jnMbHtuHDAuqrlNyYGSBjGDjmgu1x1LBHCkzM4WQ7Y17UncZufSIdvcLcE42+BnxUdrXU0b2JuLa4WMGRU7jxM+1y4Uo0XDBuduDjGf1qD6yui9xYXkUs0dsFnU3EcHcMbPswzRuhIVtjLu28cc4NRmu2aDTLiSK4kue9ewOztF28uHiBIUIoIwq8gYPPNBse11mKSaaBW/aQbTIpBGBIMqQTwQQDyM1DW3UqXVxZmCcCKdJmEbQtulEeBuVzjYFPPI9QPGagvtIWW2uFmgDFry3eyO32mYgwufjG6TmsuTTlttU0qGMeiK1nQfkqxgZPycUEp/1g2AxmfALlCxjfajhiuHbbtQkg43EZHPjms/WuqLe0dY5XbuMCwjjjeV9g8uUjViFHyRitdtB/7u6iNvJmuDjHk97g/yHP0FTMF6LDVJpbkSCO5t4BBKI3cAxBt8WUUkMSdwHv8AniguWg69BfI0lu4kRXMZYA4LLjOCRyORyODUnVE+yJ90F4dpXOoXB2kYIyV4I9iPGKvdApSlApVb+0S/nttPuJbbaJEQncxxtUA5ZRtYMw4wpwPrUcnVFxBBapJAkl3cnbDEkx2sqorNLJIyDbgbiQFb2xnPAXXFcYqpW/V0gN1DcQLFc28BnCLJvSWLBwyvtDY3LtOV4yPNYWn9dzMLKWa07VveNHGknd3MJZFyuY9v4GIIB3ZxgkDOKC9YrmqlqnVcyvc/d7YTR2gHfcy7CW272SJdjb2VCCdxUZIAqbm1uJLQ3Zb9iIu7uxzs27vHzj2oJHFMVTI+sbiMW8t1ZiK2uHVEdZt7xmX+r7sewBQ3GcMducGuLzrC5M97Db2Yma0Kli03bDK6BwB6Tlz6hjxxknkCgn9Z064lKmC7a3wCCoiSQNn39QyCPbBx8g1x01oCWMTIrM7O7SSyuQWklf8AExwAPYDAHAAr26f1Zby2iuEBCyoGAPkZ8g/UHI/SoG76pubWWAXVtEkU8qwq0dx3HV3zsLIY1GDjHpJxn3oLfXFUv7WbbvWcUW5k7l3boWU4IDuFJH15qBvdce5tbJJuLq31S1huF8ZkR/xjxlXGGB8cn4oNpYrykuEVlUsoZs7VJALY84Hvj6VVZurbiV7j7naLPFauY5Habtl5EALpEuxslcjlioJ4HzUFr3UME9zol6G2wMLmQs2BtUQ+oN7ZBBBx7ig2ZilUDW9baeyhmuLYokt3CsUfdZH7bOO3I+0Dax4bt88Yyc+JnqbXLu0EsqW0MkES7izXBSR1Ay2xO2Rkc8FucUFmxTFRp1dWs/vUY3KYe8gPGRt3gH4zVTj6+nW2t72WzCWcvbDyd4F4+5gdwx7cGPccA7txBBIHigviSKSQCCR5APIz8/FROsaXcyuGgvHt127SgijkGck7wWXIbnHkjgcVSbTUriDUdZa2thOVaB23SdsbVh/Cp2sWc84GAPk+AbA/W3cjs/usJlmvELxxs+xURQC7SOA2AuccAknxQTfTmiJYwCGMs3LMzucs7ucs7H5JNSlU7/pm6RXwmgEdzZRGVohJuR0KllZJNoODtIOVyDXSx60mMtp3rTtwXnEMvdDMHK71Dx7fTuGcYY498eAF0pVN1TrGaP7zLDaiW2tGKzyGXY5KANL2k2EMEB5LMuSCB4zVvhkDqGU5DAEH6HkUEX1bpjXdlc26EB5YnRSfG4jjP0zVYm0a9dbC5EMSXVlvTsGbKSxOgRsSBfSx2hhkHHvV+pQUUdP3NxLeXc6JHLLaNbQQLJv2ocsS74C7mbHjgAeTXnddM3DWGkwBR3LWe1eYbhwsI9ZB98fA81fqUGt9R6KK3dzKdPtr5Lh+4rSSCN43KgMh3I2UJXcCORk8Grdq2gpcWD2YAiV4e2oXkJxhQPGQpx8eKzbTVoZZZYUcNLDt7qDOV3jK5/MD2rNoKBNpGoXkdta3MUMUUMkTzTJLv7ohwQETYCu4qCSx45xmpPR9Fmju9UlZQEuTF2jkc7IthyPbn5q2UoK50XpM1tpkFvJhJkiKnBDbW5weODjINUa36Huu3aq1nbCeG5ikmvDKJJZgjgswZlDAEckM3sAF542y0gBAJAJ8Ank454+eBmu9BXutdLkuo4FiAJS6gkbJAwkbhmPP0HioLrLpCaW+tbm2C7TPA10pIGVt3DJIPllBdfqCKv1YGt6vFZxGWYlUDKuQC3LkKvA58kUFTttKv7BruO1ihmiuJXmjkeXtmJ5QNwddhLKCMjac+3vkYFx9nI26VbMizW9r3vvBY4yZVzuCk55kJP04q9w6vE1w9sCe7Giuy4OArkgHPj2PFZ9BriTpy+azjtHUSfdryFopi65ktY3yC3uHVRgjHPGM8101npK4mnvS9rb3Xf8A/h7iZ89hCm3YImU4KnLArjcSMke161LWoLdlSV9rMkkijaxykIBkPAPgMOPJzxmsTUurLO2ijlmnVElUNHkEs6kA5VAN54YZ44yM0GHa2T2+jLDIMPHZbHGc4ZIsHkcHkVT9I0q91HSbOyaKJbZ44TJcCUkmBdrBBFtBEhwFJzjjOecC76h1RY/cjdSSg2j5Qvtcg7iUK7Qu7zkeOKy5bu20+0DllitokXBGSFTgLjGSfIAxmgidH0WaO71SVlAS5MXaORzsi2HI9ufmoLSOlby0h06aNI2ntYXhmgZ9oeOQ59MgBAYEA88HPkVcrvqW1ht0uZJkSGQKUdsjeHG5Qq43Ekc7QM/SvG06us5YRMk26MyrFu2P/WuVCoVK7gTvXyMcigrlx03d3EepTzIiz3Vt2IYFfcERVbAaQgAszOSccD5NZd70/O0ekKFGbWSJpvUPSEiKNj55PtVp03UY7hWaJtwV3jJwRh4yVYcgeCCM+Ky6DWc3Q/auLhjp1rerNM8qSySCN0MnLI+UbKhskMuTz4rZFvEERVUBVUABR4AHAH6V6UoFKUoFKUoNfSareF9aW29csLRC3QheN0YLY49R5JAOckAVMdCaik6Sbbue4ZWAdLhFjkibGdpRY0IB+uRxwfNeydMskl7JFcPFJdtG29UUmMxKF4DgqwIHOR7mvfp/p77tJNNJM888+3fIyqo2xghFVFAAAyfknPmgqnW2ttE109vfXRmgXcLeK2WWGMqoO2VxCcbsEnc4KhvjFZFnrNxqlwsUU7WsSWsM8jRqpkZ7kblQF1YKigeQM5rNuOhc/e1jupo4btneWFVQ/tJBhmDkbgp4JUH2xkZruvRPbMElvcywTRW6W7SKqssscYAXfGwI3DBIIwRmgguqtIkbVtKX73cBmiuB3F7YYFI0ywHb2gvn1cY44Aqc0HU5n1HVIXkLRwC37SnHp3xbmOQM8nnmsrWelWuDayi5lS5tdwWcKhLCRQsm5Cuz1Aew4Piut90hvupLmK5mgMyKlwkYTEqx5Cncyko2Dt3Lzjxigreh9QNNpVjJc308U02/mGJZJZirONqoInOFAGSq/GSKiNX1ma40y8jmd5DBfQIkkkXakaNpImXemBhhuIzgZGOKt1n0AIIrRYbmSOW0EipKEVtyTHLKyNkfGD9KS9AK0NzE1xKxuJ45mkdVLbotnxgYYp7AAZwBgCgwr6CWTU9SWBzHMbCLtuMcOGkK+RjGQAfoa76J1NLqE2mrE5UG3ee7UD3XEQjORx+1D/X0GrBNpq21zcagzOd0Cq0apuIWLc2VA5Zjk8YqK+zfRDCLm6eJoXu5WkWF/wAUcO5iiEZ9JJd3Kjxvx7UFh1TRI7iRJHLbkjljGCMbZwofyPPoGP1qta307cW1xb3diqTNBbfdzbSts3RA5BjfGFkyACSMEfFXioPW9GuJpA8N9NbDaFKLHE6nBJ3etCQxzjIPsOKCpdRa3FqVpaAIyiTUY4JomA3I6FjIjY4P4fP1H6RtvO93aWenvy8LTi5+qaeCiZz/AHnaBv0q42/RMUaWyI7/ALC5NyzthmllYMGZzxyd5OQPYVl6d0rFDd3V0pYvchQVPhcDDbf3sKT9QKCo6do09zp+j3VqYzNaRKVilz25A6BGBI5VwF9LexzVg0q/TVo2imie3ntp4mmhLKSssTLKmHAIZG2gZGMjPjg12tulJobW3t7e+mhMCld6xxsHBIxuR1YZGMDB9zUj0308tkJD3JJZZn3yzSY3OwGBwoACgcAAcUGZpGlpbKyoSQ8skpzjO6Z2dvAHALED6AeazqUoFKUoFKUoFKUoIu01RmmuEeMRxxFNspkUiQMMn0jlNp49Xn2qRWQEkAgkeRn58VqnWvwdS/lH/wCCKy30aG0u9GlgTZJKXSVwTulDQlj3D5c7hnJzzQbLeQLjJAycDJ8n4H1rj7wuCdy4Hk5GBjzk+1Uj7WIQ6achJAbUoFO0lTtZZQRkcjIJHFRdv0taDW5bYQRi3NkkptwP2RlEjIHMf4SwUnHHGSfNBs3eMZyMec/SuFmUjcGG3Gd2eMfOa0rpSBzY2U2TYjULyIoxJUmHm3iYk8ruJwpzkgVONax21/qVvaKqW504yTRJwiXJ3KuFBwhaMZIAGcA0GzVnU+GB4B4PsfB/I/NcxyqwypBHyDkfxrWei9ICbRIRAUWeeK3eRpclZu0AVikwc9vHowPArA1TUB9zFvHZw2uNRjgu4EcJC+VDf1qIcJJiJWyuQDg/NBtuOUMMqQR8g5/nSSVVGWIA+ScVUOjdEmtrmd/u9vawSomIIJS6iZCQXC9pAu5SAcDnYKjxZQ3utXkd6iSiGGH7tDJhkKOCZZBGeC2/ClsZGBQX95lUZLAD5JwP4123Cte/0bb3GrvbXMcbQwWkX3S3cAx7SSHZYz6SRtVc44AFVa4k22r24dv6P/pdYC2TgWpwXjD5/qt/pzn3NBsnVOpDFfWNsiq6XXfy+fw9lN4xjg58GrB3RnbkZxnGecfOPitY6rpdra65pS2scUbFbktFHhQf2LBGKDgE+obvJx74qL6X0q4vLe3uUt7b7yJxLJem4PeLCQ9yNlEOQNu6Pt78AYoL5rnVMtnMgltG+7PKkQuBKpO6TAVu1jOzJwTnPHg8VaaquqWv3nU4EkeIwwRGdYd43m43bUkaPzsQZKt43H5Aq1UClKUClKUClKUClKUEZLoNu3fDRKRc47/n9pgbRnn44r2l0mFjCWQEwHMR59Bxt4/Tis2lBh6hpkVx2+6gftyLImf7MiZ2sPqMmg0yITm4CDvFO2ZPftg7tv5Z5rMpQRT9OWrRPC0EbRSOZHRl3AyMclsH3zzmu1h0/bW8TwxQxpHJneqrjduGDuPkkjjJOak6UEZcdP20kC2zwo0KBQsZGQuz8OPcEexrmDQLZIDbrBEIWzui2Dac+SR7n6mpKlBGaNoFtZ7vu8KRbsbtoxkLnAJ84GTge2a41jp22vCpuII5Cv4WZeQD5Abzg/HipSlBEah0xaXCRxy28TpEu2MFB6FwBtX3C4AGBxxWT/Q8HY+79mPsY29nYNmPjbjHnms6lBC6d0pZ25jaG3ijMZZkKrghnXaxz75X08+1H6TsjN94NtD3twffsGd45D/BYHnd5qapQYY0uLv/AHjtr3tnb7uPVsznbn4zzWZSlApSlApSlApSlApSlApSvCa8jRkRnRXfOxSwBYgZO0E5bA54oPelYyX8bM6iRC0eO4oYEpkZG4Z9PHPOOK72l0kqB43V0YZV1IZSPkEcEUHtSlYOraxBaIHuJUiQttDOwUFiCQMn3wpP6UGdSofS+qbO6ft29zDK+CdqOGO0YycD25H8aw/+n2m/9+tv+YKCyUrhGyAR4Nc0ClYE2swpOls0iid1LpH7lV8n+R/gfisdOpbZkncTIUtmZZzz6GT8QPHt9M0EvSvCxu0mjSWNgyOoZWHgqeQa96BSlKBSlKBSlKBSlKBSlKBWDeaRDNLFNJGrSQkmJz5QsMHH54rOryupxGjO34VUsffgDJ4/Sgw49Dt1adxEga4AExx/WAAjDfTBI/WvfS9OitolhhQJGgwqDwB5/wAzWD05q8l2glaDtROivExkVyyuMjKr+E4IPkj61MUCsPVNKhulCXEUcyA7gsihgGAIzgjzgkZ+prMpQROm9NWls++C2gifGN0caqcHyMgeOB/CsX/oPp3/AHG0/wCQn/lXpH1EDftZFCCIu4Jc8MeNyYxwwDq31BPxXHS3UYvxOVQoIpjGCTneu1WWQccKwcED4oJtFwMCu1KUHi1qhcOVUuoID4G4A+QD5AOPFdBYRYde2mJMlxtGHJ4JYY9WR81jdQautnA0zKzYKqFXALPIwRFySAMswGSQBXtpk8rrmaIRNnG0OJOOOdwA/hj2oMmKMKAqgAAYAAwAB4AHxXelKBSlKBSlKBSlKBSlKBSlKBXncMQrELuIBwowMn4yeOfHNelKCndJac8dzI8VvJZ2rR4NvI6EGfdnfHHHI6xrtyDgjcSOOM1caUoFKhda6qtLMkTTKHAyYx6nx7HauSAfk4FUfU/tmt1OIYy/nLM2PHuAgYH9WWuyWiU6h0S6kkuZrdcTLcRmAlgAY2gELsefCmV2xwSYhj2qa6W0g2k10ipthJhER4wVjhSM+Pjtgc4rXP8A1o3Mx9OEH+FVUj/j7n+lZ9p1NebHminkkeIb3t5RGyvED6irJGjKwz9Riq4VPKNt0qN6e1iO9t454z6XGcfB9wfqKkqhSO18AwOGtzcqRhoRsyyk4PEjKpx5wSPFRnRFnLFHKJFkjiMubeGVxI8cW1RtZgzDBYMQu47QQM+wslKBSlKBSlKBSlKBSlKBSlKBSlKBSlKBUV1XdvDZXUsZw8cErKfhlQkH9CKlawtatu9bzR/34nX/AIlI/wBaD5V6qyrxJkkGGOQ5Odzvks7H+0xPuawdMxvUHwcqfyYY/wBalesk4s5PZrZV/WNnB/zFRmk2MkxxGu4gZIyBxkDPJAxyK1iak9Jc4GfI4P5jg1demr/tSI/kA8j5U8MP1BI/Wqolh2wS0sQbk7dzMcnJ5CgkZJHn5z7GpLSpTwcVvhqzTOtmfZ4/3O9urEn9mf20H1VueP0P8q2RWozd7Dp98DzFIbeY/wCA8DP6MBW21NeXKarXG7jmlKVLpSlKBSlKBSlKBSlKBSlKBSlKBSlKBXDVzSg+cvtA0ZjEoQc29zcRn6IR3c/kFXNVzT+lppBkqQvyx2j+eT/Kty9TWa/fLhGAxIscwH+EDtyn/gDD+Fa86svdkAiL/tQQCg+mQQf1/wAq55c8sdcf1nlb1GBp+mx93tCQEgcmNdwX6Fjx/KvO4c7jGiCRxxkzMR4JztAUYGOT84FLC4iXaI0JOP6wqMsTgHk88/ArJhDMQEQKD74A4wWGffGFJ8c4rDLyZ3upWbpG3Mtje2p/EqrIvOcMvBx+Q2n9a210jqH3mzgl92jGf3hwf5itSfZjMfvzxMMMyujA/VSf/wBRWwPs3m2pcQf7qYlR/glG8fpya9M94yrxXOlKVxZSlKBSlKBSlKBSlKBSlKBSlKBSlKBSlKCkdfjtTWtwfw7jE/7smNv6ZrV/WFgkd2+6Fpi8YK4z53DJ3DgEglskYGQK3J9oGm/eLGZPcLuBHkY8kfXaWrTkdxBrFqsdzIYbqD0hwC3/ABIOWU4zkcqc+1duPLHSMmBJqgUnaUiAyAplDYyc5MUQbLA+PUPArCbUFJJ3uxb8RQLECBkAE4ZuAxUeDjjNZ9p0K6vhz3l8gwtwR9R+MfwFXPTNBggALWseTwu5dxz+bZPtnnH50x+Pj3UaR32UafuvhKowsaHccs3tgAszEkgfkMe1Wnou9H31Dni4tyP/AL4G/wD4Irpq0yafZSFdqSTDYip6cE+SAMDhckn52iq101fbOxJ/ublM/wDy5wUP81WteP1ulS+28KVwK5rFoUpSgUpSgUpSgUpSgUpSgUpSgUpSgUpSg6TIGUg+CMH8jXyj1Ravp+oTqp2lXJB+Vb5Hgg819YGtGfbhZG2vIL1VVgRgg+CVGOfyGCD7E13Htyq90v1tFEf2qsD/AHk9Q5+hOR/OrhL1ULuLFrbXE7A5DbMJkcEEk85BIIHyapmtTXt1akNaZVMEyFlkkjC8ngAMMjzkHj+NcdH3V7IgWF4I0X0LLIvI2jdhQMgkA5yV/Wtdp0z7GZr+6/2uURogwVyEwFOO2ob8OOck5P8AHIkZGgL3cdocx9gMCCSDJCwckFucYH8d2OMVW5LJLS87d24kVCGkKEncWXdgk4Pkjd7+aujX33m6tXW2aG3YPCjMgTf3VIxgeF49PnPqI84FxDbukXXegik/vxq38QDWZVZ+zmcvp9vnyqlD+aEj/SrNXmbFKUoFKUoFKUoFKUoFKUoFKUoFKUoFK4pQc1R/tg0X73p0mBlo8OP9R/kf0q8V43kAkRkb8LAg/kRg0HzLoUU9xGCbztbtwB7Yc5Hp2s4O7cR74Jx71HaNbiK4kie6aIIcZhkC7z4yrEheBzk8/TzXrqWmQWd5cxXSk4b0DLBSCTuyU9X7vt81h3rWQnQwrK0OPWhJ4fnAVjhiv4Sc8+RmtHExrS2dvLEbZ2m2+qUOyuu4EEDcoAOcHI58/pVznnvJ4orqURxRRNHIIjneRuChycefWcLxwW4zVL1XXbaSCOKG2jVwwZpQgXwCCoGSSCTnk+wrldammCrLKWQHIBIVQf7xAABP1PPmtIit4/Z2dq3UX+7upMfuudw/zq31R/s0zJ95uMERyyLsJGNwjQKXx8EirxWF7rSFKUrgUpSgUpSgUpSgUpSgUpSgUpSgUpSgUpSg1T9rv2cy3zrc2u0ygYkjJxuHswPyMYwf/XXFl9lepyHBh2fViB/mRX07Sg0bpH2JzHme4RfkICx/8v51edE+y2xt8FkaZh7yHjP7o/1zV5pXdjpFEFAVQABwABgAflXelK4FKUoFKUoFKUoFKUoP/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cdn.instructables.com/F1Q/9OFN/HCB8QEQP/F1Q9OFNHCB8QEQP.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583" y="888911"/>
            <a:ext cx="3376417" cy="42545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i="1" u="sng" dirty="0">
                <a:latin typeface="Baskerville Old Face" panose="02020602080505020303" pitchFamily="18" charset="0"/>
              </a:rPr>
              <a:t>Future Work</a:t>
            </a:r>
          </a:p>
        </p:txBody>
      </p:sp>
      <p:sp>
        <p:nvSpPr>
          <p:cNvPr id="55" name="Shape 55"/>
          <p:cNvSpPr txBox="1">
            <a:spLocks noGrp="1"/>
          </p:cNvSpPr>
          <p:nvPr>
            <p:ph type="body" idx="1"/>
          </p:nvPr>
        </p:nvSpPr>
        <p:spPr>
          <a:prstGeom prst="rect">
            <a:avLst/>
          </a:prstGeom>
        </p:spPr>
        <p:txBody>
          <a:bodyPr lIns="91425" tIns="91425" rIns="91425" bIns="91425" anchor="t" anchorCtr="0">
            <a:noAutofit/>
          </a:bodyPr>
          <a:lstStyle/>
          <a:p>
            <a:pPr marL="0" indent="0">
              <a:buNone/>
            </a:pPr>
            <a:r>
              <a:rPr lang="en-US" sz="2400" dirty="0" smtClean="0">
                <a:latin typeface="Agency FB" panose="020B0503020202020204" pitchFamily="34" charset="0"/>
              </a:rPr>
              <a:t>1)  One can introduce light sensors like LDR, and make the </a:t>
            </a:r>
            <a:r>
              <a:rPr lang="en-US" sz="2400" dirty="0">
                <a:latin typeface="Agency FB" panose="020B0503020202020204" pitchFamily="34" charset="0"/>
              </a:rPr>
              <a:t>g</a:t>
            </a:r>
            <a:r>
              <a:rPr lang="en-US" sz="2400" dirty="0" smtClean="0">
                <a:latin typeface="Agency FB" panose="020B0503020202020204" pitchFamily="34" charset="0"/>
              </a:rPr>
              <a:t>iven project decode </a:t>
            </a:r>
            <a:r>
              <a:rPr lang="en-US" sz="2400" dirty="0" err="1" smtClean="0">
                <a:latin typeface="Agency FB" panose="020B0503020202020204" pitchFamily="34" charset="0"/>
              </a:rPr>
              <a:t>morse</a:t>
            </a:r>
            <a:r>
              <a:rPr lang="en-US" sz="2400" dirty="0" smtClean="0">
                <a:latin typeface="Agency FB" panose="020B0503020202020204" pitchFamily="34" charset="0"/>
              </a:rPr>
              <a:t> code transmitted as </a:t>
            </a:r>
            <a:r>
              <a:rPr lang="en-US" sz="2400" dirty="0" err="1" smtClean="0">
                <a:latin typeface="Agency FB" panose="020B0503020202020204" pitchFamily="34" charset="0"/>
              </a:rPr>
              <a:t>light.Flashing</a:t>
            </a:r>
            <a:r>
              <a:rPr lang="en-US" sz="2400" dirty="0" smtClean="0">
                <a:latin typeface="Agency FB" panose="020B0503020202020204" pitchFamily="34" charset="0"/>
              </a:rPr>
              <a:t> </a:t>
            </a:r>
            <a:r>
              <a:rPr lang="en-US" sz="2400" dirty="0">
                <a:latin typeface="Agency FB" panose="020B0503020202020204" pitchFamily="34" charset="0"/>
              </a:rPr>
              <a:t>light Morse even from a flashlight may be read several miles away for a lost sailor or hunter. Countless snowstorm rescues have been recorded by stranded drivers flashing an SOS signal on a flashing light.  Mirrors accomplish the same thing during the day. The user directs a mirrored sun reflection and then blocks it with his other hand or piece of cardboard flashing out the Morse code signal</a:t>
            </a:r>
            <a:r>
              <a:rPr lang="en-US" sz="2400" dirty="0" smtClean="0">
                <a:latin typeface="Agency FB" panose="020B0503020202020204" pitchFamily="34" charset="0"/>
              </a:rPr>
              <a:t>. The code for the program will still remain quite similar to what we have done.</a:t>
            </a:r>
          </a:p>
          <a:p>
            <a:pPr marL="457200" indent="-457200">
              <a:buAutoNum type="arabicParenR"/>
            </a:pPr>
            <a:endParaRPr lang="en-GB" sz="2400" dirty="0">
              <a:latin typeface="Agency FB" panose="020B0503020202020204" pitchFamily="34" charset="0"/>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4"/>
          <p:cNvSpPr txBox="1">
            <a:spLocks noGrp="1"/>
          </p:cNvSpPr>
          <p:nvPr>
            <p:ph type="title"/>
          </p:nvPr>
        </p:nvSpPr>
        <p:spPr>
          <a:xfrm>
            <a:off x="457200" y="215758"/>
            <a:ext cx="8229600" cy="878443"/>
          </a:xfrm>
          <a:prstGeom prst="rect">
            <a:avLst/>
          </a:prstGeom>
        </p:spPr>
        <p:txBody>
          <a:bodyPr lIns="91425" tIns="91425" rIns="91425" bIns="91425" anchor="b" anchorCtr="0">
            <a:noAutofit/>
          </a:bodyPr>
          <a:lstStyle/>
          <a:p>
            <a:pPr>
              <a:spcBef>
                <a:spcPts val="0"/>
              </a:spcBef>
              <a:buNone/>
            </a:pPr>
            <a:r>
              <a:rPr lang="en-GB" i="1" u="sng" dirty="0">
                <a:latin typeface="Baskerville Old Face" panose="02020602080505020303" pitchFamily="18" charset="0"/>
              </a:rPr>
              <a:t>Future Work</a:t>
            </a:r>
          </a:p>
        </p:txBody>
      </p:sp>
      <p:sp>
        <p:nvSpPr>
          <p:cNvPr id="3" name="Text Placeholder 2"/>
          <p:cNvSpPr>
            <a:spLocks noGrp="1"/>
          </p:cNvSpPr>
          <p:nvPr>
            <p:ph type="body" idx="1"/>
          </p:nvPr>
        </p:nvSpPr>
        <p:spPr>
          <a:xfrm>
            <a:off x="0" y="1191802"/>
            <a:ext cx="9144000" cy="3951698"/>
          </a:xfrm>
        </p:spPr>
        <p:txBody>
          <a:bodyPr/>
          <a:lstStyle/>
          <a:p>
            <a:pPr marL="0" indent="0">
              <a:buNone/>
            </a:pPr>
            <a:r>
              <a:rPr lang="en-US" sz="2400" dirty="0" smtClean="0">
                <a:latin typeface="Agency FB" panose="020B0503020202020204" pitchFamily="34" charset="0"/>
              </a:rPr>
              <a:t>2) Medical </a:t>
            </a:r>
            <a:r>
              <a:rPr lang="en-US" sz="2400" dirty="0">
                <a:latin typeface="Agency FB" panose="020B0503020202020204" pitchFamily="34" charset="0"/>
              </a:rPr>
              <a:t>uses allow the severely handicapped person to tap or blink out a message that </a:t>
            </a:r>
            <a:r>
              <a:rPr lang="en-US" sz="2400" dirty="0" smtClean="0">
                <a:latin typeface="Agency FB" panose="020B0503020202020204" pitchFamily="34" charset="0"/>
              </a:rPr>
              <a:t>could be read </a:t>
            </a:r>
            <a:r>
              <a:rPr lang="en-US" sz="2400" dirty="0">
                <a:latin typeface="Agency FB" panose="020B0503020202020204" pitchFamily="34" charset="0"/>
              </a:rPr>
              <a:t>by </a:t>
            </a:r>
            <a:r>
              <a:rPr lang="en-US" sz="2400" dirty="0" smtClean="0">
                <a:latin typeface="Agency FB" panose="020B0503020202020204" pitchFamily="34" charset="0"/>
              </a:rPr>
              <a:t>our decoder, </a:t>
            </a:r>
            <a:r>
              <a:rPr lang="en-US" sz="2400" dirty="0">
                <a:latin typeface="Agency FB" panose="020B0503020202020204" pitchFamily="34" charset="0"/>
              </a:rPr>
              <a:t>giving new hope and meaning to life for sufferers</a:t>
            </a:r>
            <a:r>
              <a:rPr lang="en-US" sz="2400" dirty="0" smtClean="0">
                <a:latin typeface="Agency FB" panose="020B0503020202020204" pitchFamily="34" charset="0"/>
              </a:rPr>
              <a:t>.</a:t>
            </a:r>
          </a:p>
          <a:p>
            <a:endParaRPr lang="en-US" sz="2400" dirty="0" smtClean="0">
              <a:latin typeface="Agency FB" panose="020B0503020202020204" pitchFamily="34" charset="0"/>
            </a:endParaRPr>
          </a:p>
          <a:p>
            <a:pPr marL="0" indent="0">
              <a:buNone/>
            </a:pPr>
            <a:r>
              <a:rPr lang="en-US" sz="2400" dirty="0" smtClean="0">
                <a:latin typeface="Agency FB" panose="020B0503020202020204" pitchFamily="34" charset="0"/>
              </a:rPr>
              <a:t>3) A </a:t>
            </a:r>
            <a:r>
              <a:rPr lang="en-US" sz="2400" dirty="0">
                <a:latin typeface="Agency FB" panose="020B0503020202020204" pitchFamily="34" charset="0"/>
              </a:rPr>
              <a:t>new method for using Morse code involves cell phones and text messages entered from an iambic </a:t>
            </a:r>
            <a:r>
              <a:rPr lang="en-US" sz="2400" dirty="0" smtClean="0">
                <a:latin typeface="Agency FB" panose="020B0503020202020204" pitchFamily="34" charset="0"/>
              </a:rPr>
              <a:t>keyer on </a:t>
            </a:r>
            <a:r>
              <a:rPr lang="en-US" sz="2400" dirty="0">
                <a:latin typeface="Agency FB" panose="020B0503020202020204" pitchFamily="34" charset="0"/>
              </a:rPr>
              <a:t>the cell phone face.  It seems that experienced Morse code operators can enter the text much faster than a </a:t>
            </a:r>
            <a:r>
              <a:rPr lang="en-US" sz="2400" dirty="0" smtClean="0">
                <a:latin typeface="Agency FB" panose="020B0503020202020204" pitchFamily="34" charset="0"/>
              </a:rPr>
              <a:t>normal keyboard </a:t>
            </a:r>
            <a:r>
              <a:rPr lang="en-US" sz="2400" dirty="0">
                <a:latin typeface="Agency FB" panose="020B0503020202020204" pitchFamily="34" charset="0"/>
              </a:rPr>
              <a:t>operator and can do it without looking at the </a:t>
            </a:r>
            <a:r>
              <a:rPr lang="en-US" sz="2400" dirty="0" smtClean="0">
                <a:latin typeface="Agency FB" panose="020B0503020202020204" pitchFamily="34" charset="0"/>
              </a:rPr>
              <a:t>keyboard. Our decoder will play a role in converting the </a:t>
            </a:r>
            <a:r>
              <a:rPr lang="en-US" sz="2400" dirty="0">
                <a:latin typeface="Agency FB" panose="020B0503020202020204" pitchFamily="34" charset="0"/>
              </a:rPr>
              <a:t>M</a:t>
            </a:r>
            <a:r>
              <a:rPr lang="en-US" sz="2400" dirty="0" smtClean="0">
                <a:latin typeface="Agency FB" panose="020B0503020202020204" pitchFamily="34" charset="0"/>
              </a:rPr>
              <a:t>orse code written to text and to display it on the screen.</a:t>
            </a:r>
            <a:endParaRPr lang="en-US" sz="2400" dirty="0">
              <a:latin typeface="Agency FB" panose="020B0503020202020204" pitchFamily="34" charset="0"/>
            </a:endParaRPr>
          </a:p>
        </p:txBody>
      </p:sp>
    </p:spTree>
    <p:extLst>
      <p:ext uri="{BB962C8B-B14F-4D97-AF65-F5344CB8AC3E}">
        <p14:creationId xmlns:p14="http://schemas.microsoft.com/office/powerpoint/2010/main" val="185330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ncrypted-tbn3.gstatic.com/images?q=tbn:ANd9GcRuZNDF41yy6A8fPo1w_OJHngp6R5LcsUvZs2XI9zJZlDSDV4T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9" y="0"/>
            <a:ext cx="2248577" cy="26396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QYoD5yOlvV4evGFr5_jgKTc4bfm8MWrN_IuYtDFAHWkon3J1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768" y="2385505"/>
            <a:ext cx="2371725" cy="19240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1.gstatic.com/images?q=tbn:ANd9GcSqXt85e7g68CML5BWipJ1V1nFC2sl4C33USlaPx6emPJFA2Tk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807" y="216008"/>
            <a:ext cx="2438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encrypted-tbn3.gstatic.com/images?q=tbn:ANd9GcTtGXEfxZQ_iXiw_61fuJIlgRKiXbMIy3xDxDYEg9k4WfXaPPA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39" y="3081689"/>
            <a:ext cx="318135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gajitz.com/wp-content/uploads/2012/02/tworse-key-twitter-morse-cod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838" y="0"/>
            <a:ext cx="44577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1196" y="2466975"/>
            <a:ext cx="3666457" cy="2357008"/>
          </a:xfrm>
          <a:prstGeom prst="rect">
            <a:avLst/>
          </a:prstGeom>
        </p:spPr>
      </p:pic>
    </p:spTree>
    <p:extLst>
      <p:ext uri="{BB962C8B-B14F-4D97-AF65-F5344CB8AC3E}">
        <p14:creationId xmlns:p14="http://schemas.microsoft.com/office/powerpoint/2010/main" val="2255227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3160" y="1035762"/>
            <a:ext cx="8517276" cy="2331797"/>
          </a:xfrm>
        </p:spPr>
        <p:txBody>
          <a:bodyPr/>
          <a:lstStyle/>
          <a:p>
            <a:r>
              <a:rPr lang="en-US" sz="8000" b="1" i="1" dirty="0" smtClean="0">
                <a:solidFill>
                  <a:srgbClr val="0070C0"/>
                </a:solidFill>
                <a:latin typeface="Comic Sans MS" panose="030F0702030302020204" pitchFamily="66" charset="0"/>
              </a:rPr>
              <a:t>THANK YOU !!! </a:t>
            </a:r>
            <a:endParaRPr lang="en-US" sz="8000" b="1" i="1" dirty="0">
              <a:solidFill>
                <a:srgbClr val="0070C0"/>
              </a:solidFill>
              <a:latin typeface="Comic Sans MS" panose="030F0702030302020204" pitchFamily="66" charset="0"/>
            </a:endParaRPr>
          </a:p>
        </p:txBody>
      </p:sp>
      <p:pic>
        <p:nvPicPr>
          <p:cNvPr id="5" name="Picture 2" descr="http://ninefinestuff.com/wp-content/uploads/2015/03/smile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262" y="2505713"/>
            <a:ext cx="2597627" cy="24839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encrypted-tbn0.gstatic.com/images?q=tbn:ANd9GcRqBfsUXxZztjwDh6qvSreOptHTY94dzrhoScbAgNAp9E6VI6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21" y="2979506"/>
            <a:ext cx="2972286" cy="1812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345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66599" cy="4458984"/>
          </a:xfrm>
          <a:prstGeom prst="rect">
            <a:avLst/>
          </a:prstGeom>
        </p:spPr>
      </p:pic>
    </p:spTree>
    <p:extLst>
      <p:ext uri="{BB962C8B-B14F-4D97-AF65-F5344CB8AC3E}">
        <p14:creationId xmlns:p14="http://schemas.microsoft.com/office/powerpoint/2010/main" val="791997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cdn3.bigcommerce.com/s-ehq9w/products/1798/images/3693/Morse%252520Code%252520Tree%252520Army%252520THUMB__61342.1409340119.1280.1280.jpg?c=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72" y="89020"/>
            <a:ext cx="7517219" cy="519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032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7" name="Shape 37"/>
          <p:cNvSpPr txBox="1">
            <a:spLocks noGrp="1"/>
          </p:cNvSpPr>
          <p:nvPr>
            <p:ph type="body" idx="1"/>
          </p:nvPr>
        </p:nvSpPr>
        <p:spPr>
          <a:xfrm>
            <a:off x="457200" y="955498"/>
            <a:ext cx="8229600" cy="3970352"/>
          </a:xfrm>
          <a:prstGeom prst="rect">
            <a:avLst/>
          </a:prstGeom>
        </p:spPr>
        <p:txBody>
          <a:bodyPr lIns="91425" tIns="91425" rIns="91425" bIns="91425" anchor="t" anchorCtr="0">
            <a:noAutofit/>
          </a:bodyPr>
          <a:lstStyle/>
          <a:p>
            <a:pPr marL="38100" lvl="0" indent="0" rtl="0">
              <a:spcBef>
                <a:spcPts val="0"/>
              </a:spcBef>
              <a:buClr>
                <a:schemeClr val="dk1"/>
              </a:buClr>
              <a:buSzPct val="100000"/>
              <a:buNone/>
            </a:pPr>
            <a:r>
              <a:rPr lang="en-GB" sz="2800" b="1" dirty="0" smtClean="0">
                <a:solidFill>
                  <a:schemeClr val="bg1">
                    <a:lumMod val="95000"/>
                    <a:lumOff val="5000"/>
                  </a:schemeClr>
                </a:solidFill>
                <a:latin typeface="Agency FB" panose="020B0503020202020204" pitchFamily="34" charset="0"/>
              </a:rPr>
              <a:t>1. </a:t>
            </a:r>
            <a:r>
              <a:rPr lang="en-GB" sz="2800" b="1" u="sng" dirty="0" smtClean="0">
                <a:solidFill>
                  <a:schemeClr val="bg1">
                    <a:lumMod val="95000"/>
                    <a:lumOff val="5000"/>
                  </a:schemeClr>
                </a:solidFill>
                <a:latin typeface="Agency FB" panose="020B0503020202020204" pitchFamily="34" charset="0"/>
              </a:rPr>
              <a:t>Goal 1:</a:t>
            </a:r>
            <a:r>
              <a:rPr lang="en-GB" sz="2800" dirty="0" smtClean="0">
                <a:solidFill>
                  <a:schemeClr val="bg1">
                    <a:lumMod val="95000"/>
                    <a:lumOff val="5000"/>
                  </a:schemeClr>
                </a:solidFill>
                <a:latin typeface="Agency FB" panose="020B0503020202020204" pitchFamily="34" charset="0"/>
              </a:rPr>
              <a:t> Audio Morse code signals will be sent to the bot from source. The signal should be received without </a:t>
            </a:r>
            <a:r>
              <a:rPr lang="en-GB" sz="2800" dirty="0" smtClean="0">
                <a:solidFill>
                  <a:schemeClr val="bg1">
                    <a:lumMod val="95000"/>
                    <a:lumOff val="5000"/>
                  </a:schemeClr>
                </a:solidFill>
                <a:latin typeface="Agency FB" panose="020B0503020202020204" pitchFamily="34" charset="0"/>
              </a:rPr>
              <a:t>attenuation</a:t>
            </a:r>
            <a:r>
              <a:rPr lang="en-GB" sz="2800" dirty="0" smtClean="0">
                <a:solidFill>
                  <a:schemeClr val="bg1">
                    <a:lumMod val="95000"/>
                    <a:lumOff val="5000"/>
                  </a:schemeClr>
                </a:solidFill>
                <a:latin typeface="Agency FB" panose="020B0503020202020204" pitchFamily="34" charset="0"/>
              </a:rPr>
              <a:t>, converted into a pulse signal, and it should then be expressed as a series of </a:t>
            </a:r>
            <a:r>
              <a:rPr lang="en-GB" sz="2800" dirty="0" err="1" smtClean="0">
                <a:solidFill>
                  <a:schemeClr val="bg1">
                    <a:lumMod val="95000"/>
                    <a:lumOff val="5000"/>
                  </a:schemeClr>
                </a:solidFill>
                <a:latin typeface="Agency FB" panose="020B0503020202020204" pitchFamily="34" charset="0"/>
              </a:rPr>
              <a:t>dits</a:t>
            </a:r>
            <a:r>
              <a:rPr lang="en-GB" sz="2800" dirty="0" smtClean="0">
                <a:solidFill>
                  <a:schemeClr val="bg1">
                    <a:lumMod val="95000"/>
                    <a:lumOff val="5000"/>
                  </a:schemeClr>
                </a:solidFill>
                <a:latin typeface="Agency FB" panose="020B0503020202020204" pitchFamily="34" charset="0"/>
              </a:rPr>
              <a:t> and dahs by the microcontroller.</a:t>
            </a:r>
          </a:p>
          <a:p>
            <a:pPr marL="38100" lvl="0" indent="0" rtl="0">
              <a:spcBef>
                <a:spcPts val="0"/>
              </a:spcBef>
              <a:buClr>
                <a:schemeClr val="dk1"/>
              </a:buClr>
              <a:buSzPct val="100000"/>
              <a:buNone/>
            </a:pPr>
            <a:endParaRPr lang="en-GB" sz="2800" dirty="0">
              <a:solidFill>
                <a:schemeClr val="bg1">
                  <a:lumMod val="95000"/>
                  <a:lumOff val="5000"/>
                </a:schemeClr>
              </a:solidFill>
              <a:latin typeface="Agency FB" panose="020B0503020202020204" pitchFamily="34" charset="0"/>
            </a:endParaRPr>
          </a:p>
          <a:p>
            <a:pPr marL="38100" lvl="0" indent="0" rtl="0">
              <a:spcBef>
                <a:spcPts val="0"/>
              </a:spcBef>
              <a:buClr>
                <a:schemeClr val="dk1"/>
              </a:buClr>
              <a:buSzPct val="100000"/>
              <a:buNone/>
            </a:pPr>
            <a:r>
              <a:rPr lang="en-GB" sz="2800" b="1" dirty="0" smtClean="0">
                <a:solidFill>
                  <a:schemeClr val="bg1">
                    <a:lumMod val="95000"/>
                    <a:lumOff val="5000"/>
                  </a:schemeClr>
                </a:solidFill>
                <a:latin typeface="Agency FB" panose="020B0503020202020204" pitchFamily="34" charset="0"/>
              </a:rPr>
              <a:t>2. </a:t>
            </a:r>
            <a:r>
              <a:rPr lang="en-GB" sz="2800" b="1" u="sng" dirty="0" smtClean="0">
                <a:solidFill>
                  <a:schemeClr val="bg1">
                    <a:lumMod val="95000"/>
                    <a:lumOff val="5000"/>
                  </a:schemeClr>
                </a:solidFill>
                <a:latin typeface="Agency FB" panose="020B0503020202020204" pitchFamily="34" charset="0"/>
              </a:rPr>
              <a:t>Goal 2:</a:t>
            </a:r>
            <a:r>
              <a:rPr lang="en-GB" sz="2800" dirty="0" smtClean="0">
                <a:solidFill>
                  <a:schemeClr val="bg1">
                    <a:lumMod val="95000"/>
                    <a:lumOff val="5000"/>
                  </a:schemeClr>
                </a:solidFill>
                <a:latin typeface="Agency FB" panose="020B0503020202020204" pitchFamily="34" charset="0"/>
              </a:rPr>
              <a:t> The series of </a:t>
            </a:r>
            <a:r>
              <a:rPr lang="en-GB" sz="2800" dirty="0" err="1" smtClean="0">
                <a:solidFill>
                  <a:schemeClr val="bg1">
                    <a:lumMod val="95000"/>
                    <a:lumOff val="5000"/>
                  </a:schemeClr>
                </a:solidFill>
                <a:latin typeface="Agency FB" panose="020B0503020202020204" pitchFamily="34" charset="0"/>
              </a:rPr>
              <a:t>dits</a:t>
            </a:r>
            <a:r>
              <a:rPr lang="en-GB" sz="2800" dirty="0" smtClean="0">
                <a:solidFill>
                  <a:schemeClr val="bg1">
                    <a:lumMod val="95000"/>
                    <a:lumOff val="5000"/>
                  </a:schemeClr>
                </a:solidFill>
                <a:latin typeface="Agency FB" panose="020B0503020202020204" pitchFamily="34" charset="0"/>
              </a:rPr>
              <a:t> and dahs will be converted into letters of English language. </a:t>
            </a:r>
            <a:r>
              <a:rPr lang="en-GB" sz="2800" dirty="0" err="1" smtClean="0">
                <a:solidFill>
                  <a:schemeClr val="bg1">
                    <a:lumMod val="95000"/>
                    <a:lumOff val="5000"/>
                  </a:schemeClr>
                </a:solidFill>
                <a:latin typeface="Agency FB" panose="020B0503020202020204" pitchFamily="34" charset="0"/>
              </a:rPr>
              <a:t>Eg</a:t>
            </a:r>
            <a:r>
              <a:rPr lang="en-GB" sz="2800" dirty="0" smtClean="0">
                <a:solidFill>
                  <a:schemeClr val="bg1">
                    <a:lumMod val="95000"/>
                    <a:lumOff val="5000"/>
                  </a:schemeClr>
                </a:solidFill>
                <a:latin typeface="Agency FB" panose="020B0503020202020204" pitchFamily="34" charset="0"/>
              </a:rPr>
              <a:t>: ‘F’,’B’,’R’,’L’,</a:t>
            </a:r>
            <a:r>
              <a:rPr lang="en-GB" sz="2800" dirty="0" err="1" smtClean="0">
                <a:solidFill>
                  <a:schemeClr val="bg1">
                    <a:lumMod val="95000"/>
                    <a:lumOff val="5000"/>
                  </a:schemeClr>
                </a:solidFill>
                <a:latin typeface="Agency FB" panose="020B0503020202020204" pitchFamily="34" charset="0"/>
              </a:rPr>
              <a:t>etc</a:t>
            </a:r>
            <a:r>
              <a:rPr lang="en-GB" sz="2800" dirty="0" smtClean="0">
                <a:solidFill>
                  <a:schemeClr val="bg1">
                    <a:lumMod val="95000"/>
                    <a:lumOff val="5000"/>
                  </a:schemeClr>
                </a:solidFill>
                <a:latin typeface="Agency FB" panose="020B0503020202020204" pitchFamily="34" charset="0"/>
              </a:rPr>
              <a:t>.</a:t>
            </a:r>
          </a:p>
        </p:txBody>
      </p:sp>
      <p:sp>
        <p:nvSpPr>
          <p:cNvPr id="4" name="TextBox 3"/>
          <p:cNvSpPr txBox="1"/>
          <p:nvPr/>
        </p:nvSpPr>
        <p:spPr>
          <a:xfrm>
            <a:off x="380144" y="267128"/>
            <a:ext cx="3353803" cy="584775"/>
          </a:xfrm>
          <a:prstGeom prst="rect">
            <a:avLst/>
          </a:prstGeom>
          <a:noFill/>
        </p:spPr>
        <p:txBody>
          <a:bodyPr wrap="none" rtlCol="0">
            <a:spAutoFit/>
          </a:bodyPr>
          <a:lstStyle/>
          <a:p>
            <a:r>
              <a:rPr lang="en-US" sz="3200" b="1" dirty="0" smtClean="0">
                <a:solidFill>
                  <a:schemeClr val="tx1"/>
                </a:solidFill>
                <a:latin typeface="Baskerville Old Face" panose="02020602080505020303" pitchFamily="18" charset="0"/>
              </a:rPr>
              <a:t>Problem statement </a:t>
            </a:r>
            <a:endParaRPr lang="en-US" sz="3200" b="1" dirty="0">
              <a:solidFill>
                <a:schemeClr val="tx1"/>
              </a:solidFill>
              <a:latin typeface="Baskerville Old Face" panose="02020602080505020303" pitchFamily="18" charset="0"/>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42680"/>
            <a:ext cx="8142270" cy="3703205"/>
          </a:xfrm>
        </p:spPr>
        <p:txBody>
          <a:bodyPr>
            <a:normAutofit fontScale="92500" lnSpcReduction="10000"/>
          </a:bodyPr>
          <a:lstStyle/>
          <a:p>
            <a:pPr marL="0" lvl="0" indent="0">
              <a:buNone/>
            </a:pPr>
            <a:r>
              <a:rPr lang="en-GB" sz="2800" b="1" dirty="0" smtClean="0">
                <a:solidFill>
                  <a:schemeClr val="bg1">
                    <a:lumMod val="95000"/>
                    <a:lumOff val="5000"/>
                  </a:schemeClr>
                </a:solidFill>
                <a:latin typeface="Agency FB" panose="020B0503020202020204" pitchFamily="34" charset="0"/>
              </a:rPr>
              <a:t>3.  </a:t>
            </a:r>
            <a:r>
              <a:rPr lang="en-GB" sz="2800" b="1" u="sng" dirty="0" smtClean="0">
                <a:solidFill>
                  <a:schemeClr val="bg1">
                    <a:lumMod val="95000"/>
                    <a:lumOff val="5000"/>
                  </a:schemeClr>
                </a:solidFill>
                <a:latin typeface="Agency FB" panose="020B0503020202020204" pitchFamily="34" charset="0"/>
              </a:rPr>
              <a:t>Goal </a:t>
            </a:r>
            <a:r>
              <a:rPr lang="en-GB" sz="2800" b="1" u="sng" dirty="0">
                <a:solidFill>
                  <a:schemeClr val="bg1">
                    <a:lumMod val="95000"/>
                    <a:lumOff val="5000"/>
                  </a:schemeClr>
                </a:solidFill>
                <a:latin typeface="Agency FB" panose="020B0503020202020204" pitchFamily="34" charset="0"/>
              </a:rPr>
              <a:t>3: </a:t>
            </a:r>
            <a:r>
              <a:rPr lang="en-GB" sz="2800" dirty="0">
                <a:solidFill>
                  <a:schemeClr val="bg1">
                    <a:lumMod val="95000"/>
                    <a:lumOff val="5000"/>
                  </a:schemeClr>
                </a:solidFill>
                <a:latin typeface="Agency FB" panose="020B0503020202020204" pitchFamily="34" charset="0"/>
              </a:rPr>
              <a:t>Based on the letters received, the bot </a:t>
            </a:r>
            <a:r>
              <a:rPr lang="en-GB" sz="2800" dirty="0" smtClean="0">
                <a:solidFill>
                  <a:schemeClr val="bg1">
                    <a:lumMod val="95000"/>
                    <a:lumOff val="5000"/>
                  </a:schemeClr>
                </a:solidFill>
                <a:latin typeface="Agency FB" panose="020B0503020202020204" pitchFamily="34" charset="0"/>
              </a:rPr>
              <a:t>performs multiple operations. This exercise is being done to show the bot has decoded the signal and has processed it in the required way. </a:t>
            </a:r>
            <a:r>
              <a:rPr lang="en-GB" sz="2800" dirty="0" err="1">
                <a:solidFill>
                  <a:schemeClr val="bg1">
                    <a:lumMod val="95000"/>
                    <a:lumOff val="5000"/>
                  </a:schemeClr>
                </a:solidFill>
                <a:latin typeface="Agency FB" panose="020B0503020202020204" pitchFamily="34" charset="0"/>
              </a:rPr>
              <a:t>Eg</a:t>
            </a:r>
            <a:r>
              <a:rPr lang="en-GB" sz="2800" dirty="0">
                <a:solidFill>
                  <a:schemeClr val="bg1">
                    <a:lumMod val="95000"/>
                    <a:lumOff val="5000"/>
                  </a:schemeClr>
                </a:solidFill>
                <a:latin typeface="Agency FB" panose="020B0503020202020204" pitchFamily="34" charset="0"/>
              </a:rPr>
              <a:t>: for the letter ‘F’ the bot performs </a:t>
            </a:r>
            <a:r>
              <a:rPr lang="en-GB" sz="2800" dirty="0" smtClean="0">
                <a:solidFill>
                  <a:schemeClr val="bg1">
                    <a:lumMod val="95000"/>
                    <a:lumOff val="5000"/>
                  </a:schemeClr>
                </a:solidFill>
                <a:latin typeface="Agency FB" panose="020B0503020202020204" pitchFamily="34" charset="0"/>
              </a:rPr>
              <a:t> forward motion.</a:t>
            </a:r>
          </a:p>
          <a:p>
            <a:pPr marL="0" lvl="0" indent="0">
              <a:buNone/>
            </a:pPr>
            <a:endParaRPr lang="en-GB" sz="2800" dirty="0" smtClean="0">
              <a:solidFill>
                <a:schemeClr val="bg1">
                  <a:lumMod val="95000"/>
                  <a:lumOff val="5000"/>
                </a:schemeClr>
              </a:solidFill>
              <a:latin typeface="Agency FB" panose="020B0503020202020204" pitchFamily="34" charset="0"/>
            </a:endParaRPr>
          </a:p>
          <a:p>
            <a:pPr marL="0" lvl="0" indent="0">
              <a:buNone/>
            </a:pPr>
            <a:r>
              <a:rPr lang="en-GB" sz="2800" b="1" dirty="0" smtClean="0">
                <a:solidFill>
                  <a:schemeClr val="bg1">
                    <a:lumMod val="95000"/>
                    <a:lumOff val="5000"/>
                  </a:schemeClr>
                </a:solidFill>
                <a:latin typeface="Agency FB" panose="020B0503020202020204" pitchFamily="34" charset="0"/>
              </a:rPr>
              <a:t>4. </a:t>
            </a:r>
            <a:r>
              <a:rPr lang="en-GB" sz="2800" b="1" u="sng" dirty="0" smtClean="0">
                <a:solidFill>
                  <a:schemeClr val="bg1">
                    <a:lumMod val="95000"/>
                    <a:lumOff val="5000"/>
                  </a:schemeClr>
                </a:solidFill>
                <a:latin typeface="Agency FB" panose="020B0503020202020204" pitchFamily="34" charset="0"/>
              </a:rPr>
              <a:t>Goal 4: </a:t>
            </a:r>
            <a:r>
              <a:rPr lang="en-GB" sz="2800" dirty="0" smtClean="0">
                <a:solidFill>
                  <a:schemeClr val="bg1">
                    <a:lumMod val="95000"/>
                    <a:lumOff val="5000"/>
                  </a:schemeClr>
                </a:solidFill>
                <a:latin typeface="Agency FB" panose="020B0503020202020204" pitchFamily="34" charset="0"/>
              </a:rPr>
              <a:t>After the bot receives the signal , the bot should be able to transmit Morse code , conveying that it has received the signal. Also, after completing the required task the bot should be able to transmit Morse code. The morse code transmission to be done using on board buzzer.</a:t>
            </a:r>
            <a:endParaRPr lang="en-US" sz="2800" dirty="0">
              <a:solidFill>
                <a:schemeClr val="bg1">
                  <a:lumMod val="95000"/>
                  <a:lumOff val="5000"/>
                </a:schemeClr>
              </a:solidFill>
            </a:endParaRPr>
          </a:p>
        </p:txBody>
      </p:sp>
      <p:sp>
        <p:nvSpPr>
          <p:cNvPr id="5" name="TextBox 4"/>
          <p:cNvSpPr txBox="1"/>
          <p:nvPr/>
        </p:nvSpPr>
        <p:spPr>
          <a:xfrm>
            <a:off x="380144" y="267128"/>
            <a:ext cx="3353803" cy="584775"/>
          </a:xfrm>
          <a:prstGeom prst="rect">
            <a:avLst/>
          </a:prstGeom>
          <a:noFill/>
        </p:spPr>
        <p:txBody>
          <a:bodyPr wrap="none" rtlCol="0">
            <a:spAutoFit/>
          </a:bodyPr>
          <a:lstStyle/>
          <a:p>
            <a:r>
              <a:rPr lang="en-US" sz="3200" b="1" dirty="0" smtClean="0">
                <a:solidFill>
                  <a:schemeClr val="tx1"/>
                </a:solidFill>
                <a:latin typeface="Baskerville Old Face" panose="02020602080505020303" pitchFamily="18" charset="0"/>
              </a:rPr>
              <a:t>Problem statement </a:t>
            </a:r>
            <a:endParaRPr lang="en-US" sz="3200" b="1"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532481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GB" sz="3200" b="1" dirty="0">
                <a:latin typeface="Baskerville Old Face" panose="02020602080505020303" pitchFamily="18" charset="0"/>
              </a:rPr>
              <a:t>Project Screenshots/Video</a:t>
            </a:r>
          </a:p>
        </p:txBody>
      </p:sp>
      <p:sp>
        <p:nvSpPr>
          <p:cNvPr id="43" name="Shape 43"/>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r>
              <a:rPr lang="en-GB" dirty="0" smtClean="0"/>
              <a:t>Add screenshots or video describing project</a:t>
            </a:r>
          </a:p>
          <a:p>
            <a:pPr>
              <a:spcBef>
                <a:spcPts val="0"/>
              </a:spcBef>
              <a:buNone/>
            </a:pPr>
            <a:r>
              <a:rPr lang="en-GB" dirty="0" smtClean="0"/>
              <a:t>(</a:t>
            </a:r>
            <a:r>
              <a:rPr lang="en-GB" dirty="0" err="1" smtClean="0"/>
              <a:t>Ajinkya</a:t>
            </a:r>
            <a:r>
              <a:rPr lang="en-GB" dirty="0" smtClean="0"/>
              <a:t>)</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198" y="703384"/>
            <a:ext cx="3436092" cy="5143500"/>
          </a:xfrm>
          <a:prstGeom prst="rect">
            <a:avLst/>
          </a:prstGeom>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2800" i="1" dirty="0" smtClean="0">
                <a:latin typeface="Agency FB" panose="020B0503020202020204" pitchFamily="34" charset="0"/>
              </a:rPr>
              <a:t>The biggest challenge that we faced while making our </a:t>
            </a:r>
            <a:r>
              <a:rPr lang="en-US" sz="2800" i="1" dirty="0">
                <a:latin typeface="Agency FB" panose="020B0503020202020204" pitchFamily="34" charset="0"/>
              </a:rPr>
              <a:t>M</a:t>
            </a:r>
            <a:r>
              <a:rPr lang="en-US" sz="2800" i="1" dirty="0" smtClean="0">
                <a:latin typeface="Agency FB" panose="020B0503020202020204" pitchFamily="34" charset="0"/>
              </a:rPr>
              <a:t>orse code decoder was that part of the project in which we had to </a:t>
            </a:r>
            <a:r>
              <a:rPr lang="en-US" sz="2800" i="1" dirty="0" smtClean="0">
                <a:latin typeface="Agency FB" panose="020B0503020202020204" pitchFamily="34" charset="0"/>
              </a:rPr>
              <a:t> and </a:t>
            </a:r>
            <a:r>
              <a:rPr lang="en-US" sz="2800" i="1" dirty="0" smtClean="0">
                <a:latin typeface="Agency FB" panose="020B0503020202020204" pitchFamily="34" charset="0"/>
              </a:rPr>
              <a:t>first </a:t>
            </a:r>
            <a:r>
              <a:rPr lang="en-US" sz="2800" i="1" dirty="0" smtClean="0">
                <a:latin typeface="Agency FB" panose="020B0503020202020204" pitchFamily="34" charset="0"/>
              </a:rPr>
              <a:t>make the hardware for receiving signal from the microphone, and then, had to convert those received signals into </a:t>
            </a:r>
            <a:r>
              <a:rPr lang="en-US" sz="2800" i="1" dirty="0" err="1" smtClean="0">
                <a:latin typeface="Agency FB" panose="020B0503020202020204" pitchFamily="34" charset="0"/>
              </a:rPr>
              <a:t>dits</a:t>
            </a:r>
            <a:r>
              <a:rPr lang="en-US" sz="2800" i="1" dirty="0" smtClean="0">
                <a:latin typeface="Agency FB" panose="020B0503020202020204" pitchFamily="34" charset="0"/>
              </a:rPr>
              <a:t> and </a:t>
            </a:r>
            <a:r>
              <a:rPr lang="en-US" sz="2800" i="1" dirty="0" err="1" smtClean="0">
                <a:latin typeface="Agency FB" panose="020B0503020202020204" pitchFamily="34" charset="0"/>
              </a:rPr>
              <a:t>dahs,along</a:t>
            </a:r>
            <a:r>
              <a:rPr lang="en-US" sz="2800" i="1" dirty="0" smtClean="0">
                <a:latin typeface="Agency FB" panose="020B0503020202020204" pitchFamily="34" charset="0"/>
              </a:rPr>
              <a:t> </a:t>
            </a:r>
            <a:r>
              <a:rPr lang="en-US" sz="2800" i="1" dirty="0">
                <a:latin typeface="Agency FB" panose="020B0503020202020204" pitchFamily="34" charset="0"/>
              </a:rPr>
              <a:t>with minimization of noise during </a:t>
            </a:r>
            <a:r>
              <a:rPr lang="en-US" sz="2800" i="1" dirty="0" smtClean="0">
                <a:latin typeface="Agency FB" panose="020B0503020202020204" pitchFamily="34" charset="0"/>
              </a:rPr>
              <a:t>receiving.</a:t>
            </a:r>
            <a:endParaRPr lang="en-US" sz="2800" i="1" dirty="0">
              <a:latin typeface="Agency FB" panose="020B0503020202020204" pitchFamily="34" charset="0"/>
            </a:endParaRPr>
          </a:p>
        </p:txBody>
      </p:sp>
      <p:sp>
        <p:nvSpPr>
          <p:cNvPr id="5" name="Shape 48"/>
          <p:cNvSpPr txBox="1">
            <a:spLocks/>
          </p:cNvSpPr>
          <p:nvPr/>
        </p:nvSpPr>
        <p:spPr>
          <a:xfrm>
            <a:off x="457200" y="123786"/>
            <a:ext cx="8229600" cy="857400"/>
          </a:xfrm>
          <a:prstGeom prst="rect">
            <a:avLst/>
          </a:prstGeom>
          <a:no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3600" b="1" i="0" u="none" strike="noStrike" cap="none" baseline="0">
                <a:solidFill>
                  <a:schemeClr val="dk1"/>
                </a:solidFill>
                <a:latin typeface="Arial"/>
                <a:ea typeface="Arial"/>
                <a:cs typeface="Arial"/>
                <a:sym typeface="Arial"/>
                <a:rtl val="0"/>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r>
              <a:rPr lang="en-GB" sz="3200" dirty="0" smtClean="0">
                <a:solidFill>
                  <a:schemeClr val="tx1"/>
                </a:solidFill>
                <a:latin typeface="Baskerville Old Face" panose="02020602080505020303" pitchFamily="18" charset="0"/>
              </a:rPr>
              <a:t>Challenge</a:t>
            </a:r>
            <a:endParaRPr lang="en-GB" sz="3200"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069278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Solution To The Challenge</a:t>
            </a:r>
            <a:endParaRPr lang="en-US" dirty="0">
              <a:latin typeface="Baskerville Old Face" panose="02020602080505020303" pitchFamily="18" charset="0"/>
            </a:endParaRPr>
          </a:p>
        </p:txBody>
      </p:sp>
      <p:sp>
        <p:nvSpPr>
          <p:cNvPr id="3" name="Text Placeholder 2"/>
          <p:cNvSpPr>
            <a:spLocks noGrp="1"/>
          </p:cNvSpPr>
          <p:nvPr>
            <p:ph type="body" idx="1"/>
          </p:nvPr>
        </p:nvSpPr>
        <p:spPr/>
        <p:txBody>
          <a:bodyPr/>
          <a:lstStyle/>
          <a:p>
            <a:r>
              <a:rPr lang="en-US" sz="2800" i="1" dirty="0" smtClean="0">
                <a:latin typeface="Agency FB" panose="020B0503020202020204" pitchFamily="34" charset="0"/>
              </a:rPr>
              <a:t>The circuit for the microphone receiver is as shown below  :</a:t>
            </a:r>
            <a:endParaRPr lang="en-US" sz="2800" i="1" dirty="0">
              <a:latin typeface="Agency FB" panose="020B0503020202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705" y="1732085"/>
            <a:ext cx="6811291" cy="304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820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Solution To The Challenge</a:t>
            </a:r>
            <a:endParaRPr lang="en-US" dirty="0">
              <a:latin typeface="Baskerville Old Face" panose="02020602080505020303" pitchFamily="18" charset="0"/>
            </a:endParaRPr>
          </a:p>
        </p:txBody>
      </p:sp>
      <p:sp>
        <p:nvSpPr>
          <p:cNvPr id="3" name="Text Placeholder 2"/>
          <p:cNvSpPr>
            <a:spLocks noGrp="1"/>
          </p:cNvSpPr>
          <p:nvPr>
            <p:ph type="body" idx="1"/>
          </p:nvPr>
        </p:nvSpPr>
        <p:spPr/>
        <p:txBody>
          <a:bodyPr/>
          <a:lstStyle/>
          <a:p>
            <a:r>
              <a:rPr lang="en-US" sz="2800" i="1" dirty="0" smtClean="0">
                <a:latin typeface="Agency FB" panose="020B0503020202020204" pitchFamily="34" charset="0"/>
              </a:rPr>
              <a:t>The input to the circuit is of the form :</a:t>
            </a:r>
          </a:p>
          <a:p>
            <a:r>
              <a:rPr lang="en-US" sz="2800" i="1" dirty="0" smtClean="0">
                <a:latin typeface="Agency FB" panose="020B0503020202020204" pitchFamily="34" charset="0"/>
              </a:rPr>
              <a:t>The output is: </a:t>
            </a:r>
          </a:p>
          <a:p>
            <a:r>
              <a:rPr lang="en-US" sz="2800" i="1" dirty="0" smtClean="0">
                <a:latin typeface="Agency FB" panose="020B0503020202020204" pitchFamily="34" charset="0"/>
              </a:rPr>
              <a:t>The microcontroller does : (</a:t>
            </a:r>
            <a:r>
              <a:rPr lang="en-US" sz="2800" i="1" dirty="0" err="1" smtClean="0">
                <a:latin typeface="Agency FB" panose="020B0503020202020204" pitchFamily="34" charset="0"/>
              </a:rPr>
              <a:t>Ajinkya</a:t>
            </a:r>
            <a:r>
              <a:rPr lang="en-US" sz="2800" i="1" dirty="0" smtClean="0">
                <a:latin typeface="Agency FB" panose="020B0503020202020204" pitchFamily="34" charset="0"/>
              </a:rPr>
              <a:t> explain your part in detail . If possible, also put some pictures)</a:t>
            </a:r>
          </a:p>
          <a:p>
            <a:r>
              <a:rPr lang="en-US" sz="2800" i="1" dirty="0" smtClean="0">
                <a:latin typeface="Agency FB" panose="020B0503020202020204" pitchFamily="34" charset="0"/>
              </a:rPr>
              <a:t>Thus, in this way we were able to tackle this challenge. </a:t>
            </a:r>
          </a:p>
          <a:p>
            <a:endParaRPr lang="en-US" dirty="0" smtClean="0"/>
          </a:p>
          <a:p>
            <a:endParaRPr lang="en-US" dirty="0"/>
          </a:p>
        </p:txBody>
      </p:sp>
    </p:spTree>
    <p:extLst>
      <p:ext uri="{BB962C8B-B14F-4D97-AF65-F5344CB8AC3E}">
        <p14:creationId xmlns:p14="http://schemas.microsoft.com/office/powerpoint/2010/main" val="1212197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6079</TotalTime>
  <Words>461</Words>
  <Application>Microsoft Office PowerPoint</Application>
  <PresentationFormat>On-screen Show (16:9)</PresentationFormat>
  <Paragraphs>32</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Morse-Code Decoder </vt:lpstr>
      <vt:lpstr>PowerPoint Presentation</vt:lpstr>
      <vt:lpstr>PowerPoint Presentation</vt:lpstr>
      <vt:lpstr>PowerPoint Presentation</vt:lpstr>
      <vt:lpstr>PowerPoint Presentation</vt:lpstr>
      <vt:lpstr>Project Screenshots/Video</vt:lpstr>
      <vt:lpstr>PowerPoint Presentation</vt:lpstr>
      <vt:lpstr>Solution To The Challenge</vt:lpstr>
      <vt:lpstr>Solution To The Challenge</vt:lpstr>
      <vt:lpstr>Future Work</vt:lpstr>
      <vt:lpstr>Future Work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Kewal S Bhat</dc:creator>
  <cp:lastModifiedBy>ismail - [2010]</cp:lastModifiedBy>
  <cp:revision>25</cp:revision>
  <dcterms:modified xsi:type="dcterms:W3CDTF">2015-04-13T12:51:22Z</dcterms:modified>
</cp:coreProperties>
</file>