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Nunito" pitchFamily="2"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6e55e246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6e55e246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6e55e246f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6e55e246f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6e55e246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6e55e246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6e55e246f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6e55e246f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e55e246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e55e246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6e55e246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6e55e246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6e55e246f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6e55e246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e55e246f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e55e246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e55e246f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6e55e246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6e55e246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6e55e246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6e55e246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6e55e246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6e55e246f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6e55e246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e55e246f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e55e246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6e55e246f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6e55e246f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87140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54151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09271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6245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7764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68082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1767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66619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8924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31973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23032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40253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891944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23982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216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18382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140607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51984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VWvfW4gHhfR2lVwd1Ag3iZvitVlIJe4_/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QzXSPg3-El5bAzYZGVGhFMMnjaE-o5mH/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V7mH7xav550wOBP_DVChtd4tCr1EmAv0/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NyKmQw2nuPFSxgiJ0xRA_qlVCKY4DJPX/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1jXrT0LHU56yvLa60gT2__pp108C1JnB/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CNLdwOXsc0gf9wSDUXtbyumHWOyL1zue/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3550" y="-62"/>
            <a:ext cx="8520600" cy="238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800">
                <a:latin typeface="Nunito"/>
                <a:ea typeface="Nunito"/>
                <a:cs typeface="Nunito"/>
                <a:sym typeface="Nunito"/>
              </a:rPr>
              <a:t>AIRLINE BOOKING MANAGEMENT SYSTEM</a:t>
            </a:r>
            <a:r>
              <a:rPr lang="en-GB" sz="4800">
                <a:solidFill>
                  <a:schemeClr val="lt1"/>
                </a:solidFill>
                <a:latin typeface="Nunito"/>
                <a:ea typeface="Nunito"/>
                <a:cs typeface="Nunito"/>
                <a:sym typeface="Nunito"/>
              </a:rPr>
              <a:t> </a:t>
            </a:r>
            <a:endParaRPr sz="4800">
              <a:solidFill>
                <a:schemeClr val="lt1"/>
              </a:solidFill>
              <a:latin typeface="Nunito"/>
              <a:ea typeface="Nunito"/>
              <a:cs typeface="Nunito"/>
              <a:sym typeface="Nunito"/>
            </a:endParaRPr>
          </a:p>
        </p:txBody>
      </p:sp>
      <p:sp>
        <p:nvSpPr>
          <p:cNvPr id="55" name="Google Shape;55;p13"/>
          <p:cNvSpPr txBox="1">
            <a:spLocks noGrp="1"/>
          </p:cNvSpPr>
          <p:nvPr>
            <p:ph type="subTitle" idx="1"/>
          </p:nvPr>
        </p:nvSpPr>
        <p:spPr>
          <a:xfrm>
            <a:off x="-80575" y="3294063"/>
            <a:ext cx="9144000" cy="18495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GB" sz="1700" b="1" dirty="0">
                <a:solidFill>
                  <a:schemeClr val="tx1"/>
                </a:solidFill>
              </a:rPr>
              <a:t>Presented By :-     Group 34</a:t>
            </a:r>
            <a:endParaRPr sz="1700" b="1" dirty="0">
              <a:solidFill>
                <a:schemeClr val="tx1"/>
              </a:solidFill>
            </a:endParaRPr>
          </a:p>
          <a:p>
            <a:pPr marL="2743200" lvl="0" indent="457200" algn="l" rtl="0">
              <a:lnSpc>
                <a:spcPct val="80000"/>
              </a:lnSpc>
              <a:spcBef>
                <a:spcPts val="0"/>
              </a:spcBef>
              <a:spcAft>
                <a:spcPts val="0"/>
              </a:spcAft>
              <a:buNone/>
            </a:pPr>
            <a:r>
              <a:rPr lang="en-GB" sz="1900" b="1" dirty="0" err="1">
                <a:solidFill>
                  <a:schemeClr val="tx1"/>
                </a:solidFill>
              </a:rPr>
              <a:t>Rachit</a:t>
            </a:r>
            <a:r>
              <a:rPr lang="en-GB" sz="1900" b="1" dirty="0">
                <a:solidFill>
                  <a:schemeClr val="tx1"/>
                </a:solidFill>
              </a:rPr>
              <a:t> Kumar Singh - 202118015</a:t>
            </a:r>
            <a:endParaRPr sz="1900" b="1" dirty="0">
              <a:solidFill>
                <a:schemeClr val="tx1"/>
              </a:solidFill>
            </a:endParaRPr>
          </a:p>
          <a:p>
            <a:pPr marL="2743200" lvl="0" indent="457200" algn="l" rtl="0">
              <a:lnSpc>
                <a:spcPct val="80000"/>
              </a:lnSpc>
              <a:spcBef>
                <a:spcPts val="0"/>
              </a:spcBef>
              <a:spcAft>
                <a:spcPts val="0"/>
              </a:spcAft>
              <a:buNone/>
            </a:pPr>
            <a:r>
              <a:rPr lang="en-GB" sz="1900" b="1" dirty="0">
                <a:solidFill>
                  <a:schemeClr val="tx1"/>
                </a:solidFill>
              </a:rPr>
              <a:t>Jenil Doshi - 202118034</a:t>
            </a:r>
            <a:endParaRPr sz="1900" b="1" dirty="0">
              <a:solidFill>
                <a:schemeClr val="tx1"/>
              </a:solidFill>
            </a:endParaRPr>
          </a:p>
          <a:p>
            <a:pPr marL="2743200" lvl="0" indent="457200" algn="l" rtl="0">
              <a:lnSpc>
                <a:spcPct val="80000"/>
              </a:lnSpc>
              <a:spcBef>
                <a:spcPts val="0"/>
              </a:spcBef>
              <a:spcAft>
                <a:spcPts val="0"/>
              </a:spcAft>
              <a:buNone/>
            </a:pPr>
            <a:r>
              <a:rPr lang="en-GB" sz="1900" b="1" dirty="0">
                <a:solidFill>
                  <a:schemeClr val="tx1"/>
                </a:solidFill>
              </a:rPr>
              <a:t>Akanksha </a:t>
            </a:r>
            <a:r>
              <a:rPr lang="en-GB" sz="1900" b="1" dirty="0" err="1">
                <a:solidFill>
                  <a:schemeClr val="tx1"/>
                </a:solidFill>
              </a:rPr>
              <a:t>Porwal</a:t>
            </a:r>
            <a:r>
              <a:rPr lang="en-GB" sz="1900" b="1" dirty="0">
                <a:solidFill>
                  <a:schemeClr val="tx1"/>
                </a:solidFill>
              </a:rPr>
              <a:t> - 202118017</a:t>
            </a:r>
            <a:endParaRPr sz="1900" b="1" dirty="0">
              <a:solidFill>
                <a:schemeClr val="tx1"/>
              </a:solidFill>
            </a:endParaRPr>
          </a:p>
          <a:p>
            <a:pPr marL="2743200" lvl="0" indent="457200" algn="l" rtl="0">
              <a:lnSpc>
                <a:spcPct val="80000"/>
              </a:lnSpc>
              <a:spcBef>
                <a:spcPts val="0"/>
              </a:spcBef>
              <a:spcAft>
                <a:spcPts val="0"/>
              </a:spcAft>
              <a:buNone/>
            </a:pPr>
            <a:r>
              <a:rPr lang="en-GB" sz="1900" b="1" dirty="0" err="1">
                <a:solidFill>
                  <a:schemeClr val="tx1"/>
                </a:solidFill>
              </a:rPr>
              <a:t>Dipshi</a:t>
            </a:r>
            <a:r>
              <a:rPr lang="en-GB" sz="1900" b="1" dirty="0">
                <a:solidFill>
                  <a:schemeClr val="tx1"/>
                </a:solidFill>
              </a:rPr>
              <a:t> Jain - 202118018</a:t>
            </a:r>
            <a:endParaRPr sz="1900" b="1" dirty="0">
              <a:solidFill>
                <a:schemeClr val="tx1"/>
              </a:solidFill>
            </a:endParaRPr>
          </a:p>
          <a:p>
            <a:pPr marL="2743200" lvl="0" indent="457200" algn="l" rtl="0">
              <a:lnSpc>
                <a:spcPct val="80000"/>
              </a:lnSpc>
              <a:spcBef>
                <a:spcPts val="0"/>
              </a:spcBef>
              <a:spcAft>
                <a:spcPts val="0"/>
              </a:spcAft>
              <a:buNone/>
            </a:pPr>
            <a:r>
              <a:rPr lang="en-GB" sz="1900" b="1" dirty="0">
                <a:solidFill>
                  <a:schemeClr val="tx1"/>
                </a:solidFill>
              </a:rPr>
              <a:t>Abhishek Singh - 202118004</a:t>
            </a:r>
            <a:endParaRPr sz="1900" b="1" dirty="0">
              <a:solidFill>
                <a:schemeClr val="tx1"/>
              </a:solidFill>
            </a:endParaRPr>
          </a:p>
          <a:p>
            <a:pPr marL="0" lvl="0" indent="0" algn="r" rtl="0">
              <a:lnSpc>
                <a:spcPct val="80000"/>
              </a:lnSpc>
              <a:spcBef>
                <a:spcPts val="0"/>
              </a:spcBef>
              <a:spcAft>
                <a:spcPts val="0"/>
              </a:spcAft>
              <a:buNone/>
            </a:pPr>
            <a:endParaRPr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10676475" y="55575"/>
            <a:ext cx="519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2"/>
          <p:cNvSpPr txBox="1">
            <a:spLocks noGrp="1"/>
          </p:cNvSpPr>
          <p:nvPr>
            <p:ph type="body" idx="1"/>
          </p:nvPr>
        </p:nvSpPr>
        <p:spPr>
          <a:xfrm>
            <a:off x="107850" y="55575"/>
            <a:ext cx="8520600" cy="5143500"/>
          </a:xfrm>
          <a:prstGeom prst="rect">
            <a:avLst/>
          </a:prstGeom>
        </p:spPr>
        <p:txBody>
          <a:bodyPr spcFirstLastPara="1" wrap="square" lIns="91425" tIns="91425" rIns="91425" bIns="91425" anchor="t" anchorCtr="0">
            <a:normAutofit/>
          </a:bodyPr>
          <a:lstStyle/>
          <a:p>
            <a:pPr marL="450000" lvl="0" indent="0" algn="l" rtl="0">
              <a:lnSpc>
                <a:spcPct val="154000"/>
              </a:lnSpc>
              <a:spcBef>
                <a:spcPts val="0"/>
              </a:spcBef>
              <a:spcAft>
                <a:spcPts val="0"/>
              </a:spcAft>
              <a:buNone/>
            </a:pPr>
            <a:r>
              <a:rPr lang="en-GB" b="1" dirty="0">
                <a:solidFill>
                  <a:schemeClr val="tx1"/>
                </a:solidFill>
              </a:rPr>
              <a:t>-&gt; Output:</a:t>
            </a:r>
            <a:endParaRPr dirty="0">
              <a:solidFill>
                <a:schemeClr val="tx1"/>
              </a:solidFill>
            </a:endParaRPr>
          </a:p>
        </p:txBody>
      </p:sp>
      <p:pic>
        <p:nvPicPr>
          <p:cNvPr id="112" name="Google Shape;112;p22"/>
          <p:cNvPicPr preferRelativeResize="0"/>
          <p:nvPr/>
        </p:nvPicPr>
        <p:blipFill>
          <a:blip r:embed="rId3">
            <a:alphaModFix/>
          </a:blip>
          <a:stretch>
            <a:fillRect/>
          </a:stretch>
        </p:blipFill>
        <p:spPr>
          <a:xfrm>
            <a:off x="819200" y="476250"/>
            <a:ext cx="8013100" cy="466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555575" y="0"/>
            <a:ext cx="627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dirty="0">
                <a:solidFill>
                  <a:schemeClr val="tx1"/>
                </a:solidFill>
              </a:rPr>
              <a:t>4.) </a:t>
            </a:r>
            <a:r>
              <a:rPr lang="en-GB" sz="2000" b="1" dirty="0">
                <a:solidFill>
                  <a:schemeClr val="tx1"/>
                </a:solidFill>
              </a:rPr>
              <a:t>Total</a:t>
            </a:r>
            <a:r>
              <a:rPr lang="en-GB" sz="2000" dirty="0">
                <a:solidFill>
                  <a:schemeClr val="tx1"/>
                </a:solidFill>
              </a:rPr>
              <a:t> </a:t>
            </a:r>
            <a:r>
              <a:rPr lang="en-GB" sz="2000" b="1" dirty="0">
                <a:solidFill>
                  <a:schemeClr val="tx1"/>
                </a:solidFill>
              </a:rPr>
              <a:t>Revenue generated by each airline?</a:t>
            </a:r>
            <a:endParaRPr sz="2000" b="1" dirty="0">
              <a:solidFill>
                <a:schemeClr val="tx1"/>
              </a:solidFill>
            </a:endParaRPr>
          </a:p>
          <a:p>
            <a:pPr marL="660400" marR="571500" lvl="0" indent="0" algn="l" rtl="0">
              <a:lnSpc>
                <a:spcPct val="98000"/>
              </a:lnSpc>
              <a:spcBef>
                <a:spcPts val="1000"/>
              </a:spcBef>
              <a:spcAft>
                <a:spcPts val="0"/>
              </a:spcAft>
              <a:buNone/>
            </a:pPr>
            <a:endParaRPr sz="2000" dirty="0">
              <a:solidFill>
                <a:schemeClr val="tx1"/>
              </a:solidFill>
            </a:endParaRPr>
          </a:p>
          <a:p>
            <a:pPr marL="0" lvl="0" indent="0" algn="l" rtl="0">
              <a:spcBef>
                <a:spcPts val="0"/>
              </a:spcBef>
              <a:spcAft>
                <a:spcPts val="0"/>
              </a:spcAft>
              <a:buNone/>
            </a:pPr>
            <a:r>
              <a:rPr lang="en-GB" b="1" dirty="0">
                <a:solidFill>
                  <a:schemeClr val="tx1"/>
                </a:solidFill>
              </a:rPr>
              <a:t>-&gt; SQL:</a:t>
            </a:r>
            <a:endParaRPr b="1" dirty="0">
              <a:solidFill>
                <a:schemeClr val="tx1"/>
              </a:solidFill>
            </a:endParaRPr>
          </a:p>
          <a:p>
            <a:pPr marL="0" marR="59721" lvl="0" indent="0" algn="l" rtl="0">
              <a:spcBef>
                <a:spcPts val="1200"/>
              </a:spcBef>
              <a:spcAft>
                <a:spcPts val="0"/>
              </a:spcAft>
              <a:buNone/>
            </a:pPr>
            <a:r>
              <a:rPr lang="en-GB" sz="1700" b="1" dirty="0">
                <a:solidFill>
                  <a:schemeClr val="tx1"/>
                </a:solidFill>
              </a:rPr>
              <a:t>select </a:t>
            </a:r>
            <a:r>
              <a:rPr lang="en-GB" sz="1700" b="1" dirty="0" err="1">
                <a:solidFill>
                  <a:schemeClr val="tx1"/>
                </a:solidFill>
              </a:rPr>
              <a:t>a_name,sum</a:t>
            </a:r>
            <a:r>
              <a:rPr lang="en-GB" sz="1700" b="1" dirty="0">
                <a:solidFill>
                  <a:schemeClr val="tx1"/>
                </a:solidFill>
              </a:rPr>
              <a:t>(prices) as </a:t>
            </a:r>
            <a:r>
              <a:rPr lang="en-GB" sz="1700" b="1" dirty="0" err="1">
                <a:solidFill>
                  <a:schemeClr val="tx1"/>
                </a:solidFill>
              </a:rPr>
              <a:t>total_revenue</a:t>
            </a:r>
            <a:r>
              <a:rPr lang="en-GB" sz="1700" b="1" dirty="0">
                <a:solidFill>
                  <a:schemeClr val="tx1"/>
                </a:solidFill>
              </a:rPr>
              <a:t> from airlines</a:t>
            </a:r>
            <a:endParaRPr sz="1700" b="1" dirty="0">
              <a:solidFill>
                <a:schemeClr val="tx1"/>
              </a:solidFill>
            </a:endParaRPr>
          </a:p>
          <a:p>
            <a:pPr marL="0" marR="59721" lvl="0" indent="0" algn="l" rtl="0">
              <a:lnSpc>
                <a:spcPct val="114090"/>
              </a:lnSpc>
              <a:spcBef>
                <a:spcPts val="1200"/>
              </a:spcBef>
              <a:spcAft>
                <a:spcPts val="0"/>
              </a:spcAft>
              <a:buNone/>
            </a:pPr>
            <a:r>
              <a:rPr lang="en-GB" sz="1700" b="1" dirty="0">
                <a:solidFill>
                  <a:schemeClr val="tx1"/>
                </a:solidFill>
              </a:rPr>
              <a:t>natural join flight</a:t>
            </a:r>
            <a:endParaRPr sz="1700" b="1" dirty="0">
              <a:solidFill>
                <a:schemeClr val="tx1"/>
              </a:solidFill>
            </a:endParaRPr>
          </a:p>
          <a:p>
            <a:pPr marL="0" marR="59721" lvl="0" indent="0" algn="l" rtl="0">
              <a:spcBef>
                <a:spcPts val="1200"/>
              </a:spcBef>
              <a:spcAft>
                <a:spcPts val="0"/>
              </a:spcAft>
              <a:buNone/>
            </a:pPr>
            <a:r>
              <a:rPr lang="en-GB" sz="1700" b="1" dirty="0">
                <a:solidFill>
                  <a:schemeClr val="tx1"/>
                </a:solidFill>
              </a:rPr>
              <a:t>natural join </a:t>
            </a:r>
            <a:r>
              <a:rPr lang="en-GB" sz="1700" b="1" dirty="0" err="1">
                <a:solidFill>
                  <a:schemeClr val="tx1"/>
                </a:solidFill>
              </a:rPr>
              <a:t>flight_details</a:t>
            </a:r>
            <a:r>
              <a:rPr lang="en-GB" sz="1700" b="1" dirty="0">
                <a:solidFill>
                  <a:schemeClr val="tx1"/>
                </a:solidFill>
              </a:rPr>
              <a:t> group by </a:t>
            </a:r>
            <a:r>
              <a:rPr lang="en-GB" sz="1700" b="1" dirty="0" err="1">
                <a:solidFill>
                  <a:schemeClr val="tx1"/>
                </a:solidFill>
              </a:rPr>
              <a:t>a_name</a:t>
            </a:r>
            <a:endParaRPr sz="1700" b="1" dirty="0">
              <a:solidFill>
                <a:schemeClr val="tx1"/>
              </a:solidFill>
            </a:endParaRPr>
          </a:p>
          <a:p>
            <a:pPr marL="0" marR="59721" lvl="0" indent="0" algn="l" rtl="0">
              <a:lnSpc>
                <a:spcPct val="114090"/>
              </a:lnSpc>
              <a:spcBef>
                <a:spcPts val="1200"/>
              </a:spcBef>
              <a:spcAft>
                <a:spcPts val="0"/>
              </a:spcAft>
              <a:buNone/>
            </a:pPr>
            <a:r>
              <a:rPr lang="en-GB" sz="1700" b="1" dirty="0">
                <a:solidFill>
                  <a:schemeClr val="tx1"/>
                </a:solidFill>
              </a:rPr>
              <a:t>order by </a:t>
            </a:r>
            <a:r>
              <a:rPr lang="en-GB" sz="1700" b="1" dirty="0" err="1">
                <a:solidFill>
                  <a:schemeClr val="tx1"/>
                </a:solidFill>
              </a:rPr>
              <a:t>total_revenue</a:t>
            </a:r>
            <a:r>
              <a:rPr lang="en-GB" sz="1700" b="1" dirty="0">
                <a:solidFill>
                  <a:schemeClr val="tx1"/>
                </a:solidFill>
              </a:rPr>
              <a:t> </a:t>
            </a:r>
            <a:r>
              <a:rPr lang="en-GB" sz="1700" b="1" dirty="0" err="1">
                <a:solidFill>
                  <a:schemeClr val="tx1"/>
                </a:solidFill>
              </a:rPr>
              <a:t>desc</a:t>
            </a:r>
            <a:r>
              <a:rPr lang="en-GB" sz="1700" b="1" dirty="0">
                <a:solidFill>
                  <a:schemeClr val="tx1"/>
                </a:solidFill>
              </a:rPr>
              <a:t>;</a:t>
            </a:r>
            <a:endParaRPr dirty="0">
              <a:solidFill>
                <a:schemeClr val="tx1"/>
              </a:solidFill>
            </a:endParaRPr>
          </a:p>
          <a:p>
            <a:pPr marL="0" lvl="0" indent="0" algn="l" rtl="0">
              <a:lnSpc>
                <a:spcPct val="154000"/>
              </a:lnSpc>
              <a:spcBef>
                <a:spcPts val="1200"/>
              </a:spcBef>
              <a:spcAft>
                <a:spcPts val="0"/>
              </a:spcAft>
              <a:buNone/>
            </a:pPr>
            <a:r>
              <a:rPr lang="en-GB" b="1" dirty="0">
                <a:solidFill>
                  <a:schemeClr val="tx1"/>
                </a:solidFill>
              </a:rPr>
              <a:t>-&gt; Output:	</a:t>
            </a:r>
            <a:endParaRPr dirty="0">
              <a:solidFill>
                <a:schemeClr val="tx1"/>
              </a:solidFill>
            </a:endParaRPr>
          </a:p>
        </p:txBody>
      </p:sp>
      <p:pic>
        <p:nvPicPr>
          <p:cNvPr id="119" name="Google Shape;119;p23"/>
          <p:cNvPicPr preferRelativeResize="0"/>
          <p:nvPr/>
        </p:nvPicPr>
        <p:blipFill>
          <a:blip r:embed="rId3">
            <a:alphaModFix/>
          </a:blip>
          <a:stretch>
            <a:fillRect/>
          </a:stretch>
        </p:blipFill>
        <p:spPr>
          <a:xfrm>
            <a:off x="5015275" y="1716900"/>
            <a:ext cx="4016575" cy="333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10555575" y="0"/>
            <a:ext cx="627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5" name="Google Shape;125;p24"/>
          <p:cNvSpPr txBox="1">
            <a:spLocks noGrp="1"/>
          </p:cNvSpPr>
          <p:nvPr>
            <p:ph type="body" idx="1"/>
          </p:nvPr>
        </p:nvSpPr>
        <p:spPr>
          <a:xfrm>
            <a:off x="180550" y="7840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dirty="0">
                <a:solidFill>
                  <a:schemeClr val="tx1"/>
                </a:solidFill>
              </a:rPr>
              <a:t>5.) </a:t>
            </a:r>
            <a:r>
              <a:rPr lang="en-GB" sz="2000" b="1" dirty="0">
                <a:solidFill>
                  <a:schemeClr val="tx1"/>
                </a:solidFill>
              </a:rPr>
              <a:t>Most preferred payment mode?</a:t>
            </a:r>
            <a:endParaRPr sz="2000" b="1" dirty="0">
              <a:solidFill>
                <a:schemeClr val="tx1"/>
              </a:solidFill>
            </a:endParaRPr>
          </a:p>
          <a:p>
            <a:pPr marL="660400" marR="571500" lvl="0" indent="0" algn="l" rtl="0">
              <a:lnSpc>
                <a:spcPct val="98000"/>
              </a:lnSpc>
              <a:spcBef>
                <a:spcPts val="1000"/>
              </a:spcBef>
              <a:spcAft>
                <a:spcPts val="0"/>
              </a:spcAft>
              <a:buNone/>
            </a:pPr>
            <a:endParaRPr sz="2000" dirty="0">
              <a:solidFill>
                <a:schemeClr val="tx1"/>
              </a:solidFill>
            </a:endParaRPr>
          </a:p>
          <a:p>
            <a:pPr marL="0" lvl="0" indent="0" algn="l" rtl="0">
              <a:spcBef>
                <a:spcPts val="0"/>
              </a:spcBef>
              <a:spcAft>
                <a:spcPts val="0"/>
              </a:spcAft>
              <a:buNone/>
            </a:pPr>
            <a:r>
              <a:rPr lang="en-GB" b="1" dirty="0">
                <a:solidFill>
                  <a:schemeClr val="tx1"/>
                </a:solidFill>
              </a:rPr>
              <a:t>-&gt; SQL:</a:t>
            </a:r>
            <a:endParaRPr b="1" dirty="0">
              <a:solidFill>
                <a:schemeClr val="tx1"/>
              </a:solidFill>
            </a:endParaRPr>
          </a:p>
          <a:p>
            <a:pPr marL="0" marR="2197100" lvl="0" indent="0" algn="l" rtl="0">
              <a:lnSpc>
                <a:spcPct val="98000"/>
              </a:lnSpc>
              <a:spcBef>
                <a:spcPts val="1200"/>
              </a:spcBef>
              <a:spcAft>
                <a:spcPts val="0"/>
              </a:spcAft>
              <a:buNone/>
            </a:pPr>
            <a:r>
              <a:rPr lang="en-GB" sz="1700" b="1" dirty="0">
                <a:solidFill>
                  <a:schemeClr val="tx1"/>
                </a:solidFill>
              </a:rPr>
              <a:t>select </a:t>
            </a:r>
            <a:r>
              <a:rPr lang="en-GB" sz="1700" b="1" dirty="0" err="1">
                <a:solidFill>
                  <a:schemeClr val="tx1"/>
                </a:solidFill>
              </a:rPr>
              <a:t>payment_mode,count</a:t>
            </a:r>
            <a:r>
              <a:rPr lang="en-GB" sz="1700" b="1" dirty="0">
                <a:solidFill>
                  <a:schemeClr val="tx1"/>
                </a:solidFill>
              </a:rPr>
              <a:t>(</a:t>
            </a:r>
            <a:r>
              <a:rPr lang="en-GB" sz="1700" b="1" dirty="0" err="1">
                <a:solidFill>
                  <a:schemeClr val="tx1"/>
                </a:solidFill>
              </a:rPr>
              <a:t>transaction_id</a:t>
            </a:r>
            <a:r>
              <a:rPr lang="en-GB" sz="1700" b="1" dirty="0">
                <a:solidFill>
                  <a:schemeClr val="tx1"/>
                </a:solidFill>
              </a:rPr>
              <a:t>) from payment group by </a:t>
            </a:r>
            <a:r>
              <a:rPr lang="en-GB" sz="1700" b="1" dirty="0" err="1">
                <a:solidFill>
                  <a:schemeClr val="tx1"/>
                </a:solidFill>
              </a:rPr>
              <a:t>payment_mode</a:t>
            </a:r>
            <a:endParaRPr sz="1700" b="1" dirty="0">
              <a:solidFill>
                <a:schemeClr val="tx1"/>
              </a:solidFill>
            </a:endParaRPr>
          </a:p>
          <a:p>
            <a:pPr marL="0" marR="4572000" lvl="0" indent="0" algn="l" rtl="0">
              <a:spcBef>
                <a:spcPts val="0"/>
              </a:spcBef>
              <a:spcAft>
                <a:spcPts val="0"/>
              </a:spcAft>
              <a:buNone/>
            </a:pPr>
            <a:r>
              <a:rPr lang="en-GB" sz="1700" b="1" dirty="0">
                <a:solidFill>
                  <a:schemeClr val="tx1"/>
                </a:solidFill>
              </a:rPr>
              <a:t>order by count </a:t>
            </a:r>
            <a:r>
              <a:rPr lang="en-GB" sz="1700" b="1" dirty="0" err="1">
                <a:solidFill>
                  <a:schemeClr val="tx1"/>
                </a:solidFill>
              </a:rPr>
              <a:t>desc</a:t>
            </a:r>
            <a:r>
              <a:rPr lang="en-GB" sz="1700" b="1" dirty="0">
                <a:solidFill>
                  <a:schemeClr val="tx1"/>
                </a:solidFill>
              </a:rPr>
              <a:t> limit 2;</a:t>
            </a:r>
            <a:endParaRPr sz="1700" b="1" dirty="0">
              <a:solidFill>
                <a:schemeClr val="tx1"/>
              </a:solidFill>
            </a:endParaRPr>
          </a:p>
          <a:p>
            <a:pPr marL="0" marR="59721" lvl="0" indent="0" algn="l" rtl="0">
              <a:lnSpc>
                <a:spcPct val="114090"/>
              </a:lnSpc>
              <a:spcBef>
                <a:spcPts val="1200"/>
              </a:spcBef>
              <a:spcAft>
                <a:spcPts val="0"/>
              </a:spcAft>
              <a:buNone/>
            </a:pPr>
            <a:endParaRPr sz="1700" b="1" dirty="0">
              <a:solidFill>
                <a:schemeClr val="tx1"/>
              </a:solidFill>
            </a:endParaRPr>
          </a:p>
          <a:p>
            <a:pPr marL="0" lvl="0" indent="0" algn="l" rtl="0">
              <a:lnSpc>
                <a:spcPct val="154000"/>
              </a:lnSpc>
              <a:spcBef>
                <a:spcPts val="1200"/>
              </a:spcBef>
              <a:spcAft>
                <a:spcPts val="0"/>
              </a:spcAft>
              <a:buNone/>
            </a:pPr>
            <a:r>
              <a:rPr lang="en-GB" b="1" dirty="0">
                <a:solidFill>
                  <a:schemeClr val="tx1"/>
                </a:solidFill>
              </a:rPr>
              <a:t>-&gt; Output:	</a:t>
            </a:r>
            <a:endParaRPr dirty="0">
              <a:solidFill>
                <a:schemeClr val="tx1"/>
              </a:solidFill>
            </a:endParaRPr>
          </a:p>
        </p:txBody>
      </p:sp>
      <p:pic>
        <p:nvPicPr>
          <p:cNvPr id="126" name="Google Shape;126;p24"/>
          <p:cNvPicPr preferRelativeResize="0"/>
          <p:nvPr/>
        </p:nvPicPr>
        <p:blipFill>
          <a:blip r:embed="rId3">
            <a:alphaModFix/>
          </a:blip>
          <a:stretch>
            <a:fillRect/>
          </a:stretch>
        </p:blipFill>
        <p:spPr>
          <a:xfrm>
            <a:off x="2392599" y="2712874"/>
            <a:ext cx="6308550" cy="231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1495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20"/>
              <a:t>OTHER QUERIES</a:t>
            </a:r>
            <a:endParaRPr sz="3620"/>
          </a:p>
        </p:txBody>
      </p:sp>
      <p:sp>
        <p:nvSpPr>
          <p:cNvPr id="132" name="Google Shape;132;p25"/>
          <p:cNvSpPr txBox="1">
            <a:spLocks noGrp="1"/>
          </p:cNvSpPr>
          <p:nvPr>
            <p:ph type="body" idx="1"/>
          </p:nvPr>
        </p:nvSpPr>
        <p:spPr>
          <a:xfrm>
            <a:off x="311700" y="3795925"/>
            <a:ext cx="8520600" cy="12387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700" u="sng">
                <a:solidFill>
                  <a:schemeClr val="dk2"/>
                </a:solidFill>
                <a:hlinkClick r:id="rId3">
                  <a:extLst>
                    <a:ext uri="{A12FA001-AC4F-418D-AE19-62706E023703}">
                      <ahyp:hlinkClr xmlns:ahyp="http://schemas.microsoft.com/office/drawing/2018/hyperlinkcolor" val="tx"/>
                    </a:ext>
                  </a:extLst>
                </a:hlinkClick>
              </a:rPr>
              <a:t>Queries (click here)</a:t>
            </a:r>
            <a:endParaRPr sz="2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217650" y="648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11"/>
              <a:t>CONCLUSION</a:t>
            </a:r>
            <a:endParaRPr sz="3611"/>
          </a:p>
        </p:txBody>
      </p:sp>
      <p:sp>
        <p:nvSpPr>
          <p:cNvPr id="138" name="Google Shape;138;p26"/>
          <p:cNvSpPr txBox="1">
            <a:spLocks noGrp="1"/>
          </p:cNvSpPr>
          <p:nvPr>
            <p:ph type="body" idx="1"/>
          </p:nvPr>
        </p:nvSpPr>
        <p:spPr>
          <a:xfrm>
            <a:off x="311700" y="1678925"/>
            <a:ext cx="8520600" cy="3464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GB" sz="3097" dirty="0">
                <a:solidFill>
                  <a:schemeClr val="tx1"/>
                </a:solidFill>
              </a:rPr>
              <a:t>The Airline reservation system has been a way of minimizing the clerical work, which is almost a routine and consumes the most precious time.</a:t>
            </a:r>
            <a:endParaRPr sz="3097" dirty="0">
              <a:solidFill>
                <a:schemeClr val="tx1"/>
              </a:solidFill>
            </a:endParaRPr>
          </a:p>
          <a:p>
            <a:pPr marL="0" lvl="0" indent="0" algn="l" rtl="0">
              <a:spcBef>
                <a:spcPts val="1200"/>
              </a:spcBef>
              <a:spcAft>
                <a:spcPts val="0"/>
              </a:spcAft>
              <a:buNone/>
            </a:pPr>
            <a:endParaRPr sz="3097" dirty="0">
              <a:solidFill>
                <a:schemeClr val="tx1"/>
              </a:solidFill>
            </a:endParaRPr>
          </a:p>
          <a:p>
            <a:pPr marL="0" lvl="0" indent="0" algn="l" rtl="0">
              <a:spcBef>
                <a:spcPts val="1200"/>
              </a:spcBef>
              <a:spcAft>
                <a:spcPts val="0"/>
              </a:spcAft>
              <a:buNone/>
            </a:pPr>
            <a:r>
              <a:rPr lang="en-GB" sz="3097" dirty="0">
                <a:solidFill>
                  <a:schemeClr val="tx1"/>
                </a:solidFill>
              </a:rPr>
              <a:t>This AIRLINE RESERVATION SYSTEM has been an attempt to help the user to minimize his workload along with minimizing the paper works and saving of time.</a:t>
            </a:r>
            <a:endParaRPr sz="3097" dirty="0">
              <a:solidFill>
                <a:schemeClr val="tx1"/>
              </a:solidFill>
            </a:endParaRPr>
          </a:p>
          <a:p>
            <a:pPr marL="0" lvl="0" indent="0" algn="l" rtl="0">
              <a:spcBef>
                <a:spcPts val="1200"/>
              </a:spcBef>
              <a:spcAft>
                <a:spcPts val="0"/>
              </a:spcAft>
              <a:buNone/>
            </a:pPr>
            <a:endParaRPr sz="3097" dirty="0">
              <a:solidFill>
                <a:schemeClr val="tx1"/>
              </a:solidFill>
            </a:endParaRPr>
          </a:p>
          <a:p>
            <a:pPr marL="0" lvl="0" indent="0" algn="l" rtl="0">
              <a:spcBef>
                <a:spcPts val="1200"/>
              </a:spcBef>
              <a:spcAft>
                <a:spcPts val="1200"/>
              </a:spcAft>
              <a:buNone/>
            </a:pPr>
            <a:r>
              <a:rPr lang="en-GB" sz="3097" dirty="0">
                <a:solidFill>
                  <a:schemeClr val="tx1"/>
                </a:solidFill>
              </a:rPr>
              <a:t>Almost all the difficulties of manual reservation have been removed by this system. To wind up let me welcome all the suggestions and other improvements, which the system needs so that it covers all the needs if the user in the user way.</a:t>
            </a:r>
            <a:endParaRPr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201925" y="1652500"/>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20"/>
              <a:t>THANK YOU !!</a:t>
            </a:r>
            <a:endParaRPr sz="3620"/>
          </a:p>
        </p:txBody>
      </p:sp>
      <p:sp>
        <p:nvSpPr>
          <p:cNvPr id="144" name="Google Shape;144;p27"/>
          <p:cNvSpPr txBox="1">
            <a:spLocks noGrp="1"/>
          </p:cNvSpPr>
          <p:nvPr>
            <p:ph type="body" idx="1"/>
          </p:nvPr>
        </p:nvSpPr>
        <p:spPr>
          <a:xfrm>
            <a:off x="311700" y="4431725"/>
            <a:ext cx="8520600" cy="137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4450" y="1272925"/>
            <a:ext cx="8520600" cy="1437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a:t>FUNCTIONAL REQUIREMENTS</a:t>
            </a:r>
            <a:endParaRPr sz="3600"/>
          </a:p>
        </p:txBody>
      </p:sp>
      <p:sp>
        <p:nvSpPr>
          <p:cNvPr id="61" name="Google Shape;61;p14"/>
          <p:cNvSpPr txBox="1">
            <a:spLocks noGrp="1"/>
          </p:cNvSpPr>
          <p:nvPr>
            <p:ph type="body" idx="1"/>
          </p:nvPr>
        </p:nvSpPr>
        <p:spPr>
          <a:xfrm>
            <a:off x="374450" y="3705600"/>
            <a:ext cx="8520600" cy="1437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400" u="sng">
                <a:solidFill>
                  <a:schemeClr val="dk2"/>
                </a:solidFill>
                <a:hlinkClick r:id="rId3">
                  <a:extLst>
                    <a:ext uri="{A12FA001-AC4F-418D-AE19-62706E023703}">
                      <ahyp:hlinkClr xmlns:ahyp="http://schemas.microsoft.com/office/drawing/2018/hyperlinkcolor" val="tx"/>
                    </a:ext>
                  </a:extLst>
                </a:hlinkClick>
              </a:rPr>
              <a:t>Functional Requirements (click here)</a:t>
            </a:r>
            <a:endParaRPr sz="2400" u="sng">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21475" y="1246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20"/>
              <a:t>ENTITY RELATIONSHIP DIAGRAM (ERD)</a:t>
            </a:r>
            <a:endParaRPr sz="3220"/>
          </a:p>
        </p:txBody>
      </p:sp>
      <p:sp>
        <p:nvSpPr>
          <p:cNvPr id="67" name="Google Shape;67;p15"/>
          <p:cNvSpPr txBox="1">
            <a:spLocks noGrp="1"/>
          </p:cNvSpPr>
          <p:nvPr>
            <p:ph type="body" idx="1"/>
          </p:nvPr>
        </p:nvSpPr>
        <p:spPr>
          <a:xfrm>
            <a:off x="311700" y="3466600"/>
            <a:ext cx="8520600" cy="1023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400" u="sng">
                <a:solidFill>
                  <a:schemeClr val="dk2"/>
                </a:solidFill>
                <a:hlinkClick r:id="rId3">
                  <a:extLst>
                    <a:ext uri="{A12FA001-AC4F-418D-AE19-62706E023703}">
                      <ahyp:hlinkClr xmlns:ahyp="http://schemas.microsoft.com/office/drawing/2018/hyperlinkcolor" val="tx"/>
                    </a:ext>
                  </a:extLst>
                </a:hlinkClick>
              </a:rPr>
              <a:t>ERD (click here)</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86250" y="1385925"/>
            <a:ext cx="8520600" cy="95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600"/>
              <a:t>RELATIONAL MODEL</a:t>
            </a:r>
            <a:endParaRPr sz="4400"/>
          </a:p>
        </p:txBody>
      </p:sp>
      <p:sp>
        <p:nvSpPr>
          <p:cNvPr id="73" name="Google Shape;73;p16"/>
          <p:cNvSpPr txBox="1">
            <a:spLocks noGrp="1"/>
          </p:cNvSpPr>
          <p:nvPr>
            <p:ph type="body" idx="1"/>
          </p:nvPr>
        </p:nvSpPr>
        <p:spPr>
          <a:xfrm>
            <a:off x="311700" y="3748875"/>
            <a:ext cx="8520600" cy="1462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300" u="sng">
                <a:solidFill>
                  <a:schemeClr val="dk2"/>
                </a:solidFill>
                <a:hlinkClick r:id="rId3">
                  <a:extLst>
                    <a:ext uri="{A12FA001-AC4F-418D-AE19-62706E023703}">
                      <ahyp:hlinkClr xmlns:ahyp="http://schemas.microsoft.com/office/drawing/2018/hyperlinkcolor" val="tx"/>
                    </a:ext>
                  </a:extLst>
                </a:hlinkClick>
              </a:rPr>
              <a:t>Relational Model</a:t>
            </a:r>
            <a:endParaRPr sz="2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86250" y="1369050"/>
            <a:ext cx="8520600" cy="12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611"/>
              <a:t>SQL - DDL STATEMENTS</a:t>
            </a:r>
            <a:endParaRPr sz="3611"/>
          </a:p>
        </p:txBody>
      </p:sp>
      <p:sp>
        <p:nvSpPr>
          <p:cNvPr id="79" name="Google Shape;79;p17"/>
          <p:cNvSpPr txBox="1">
            <a:spLocks noGrp="1"/>
          </p:cNvSpPr>
          <p:nvPr>
            <p:ph type="body" idx="1"/>
          </p:nvPr>
        </p:nvSpPr>
        <p:spPr>
          <a:xfrm>
            <a:off x="311700" y="3795925"/>
            <a:ext cx="8520600" cy="1347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700" u="sng">
                <a:solidFill>
                  <a:schemeClr val="dk2"/>
                </a:solidFill>
                <a:hlinkClick r:id="rId3">
                  <a:extLst>
                    <a:ext uri="{A12FA001-AC4F-418D-AE19-62706E023703}">
                      <ahyp:hlinkClr xmlns:ahyp="http://schemas.microsoft.com/office/drawing/2018/hyperlinkcolor" val="tx"/>
                    </a:ext>
                  </a:extLst>
                </a:hlinkClick>
              </a:rPr>
              <a:t>DDL (click here)</a:t>
            </a:r>
            <a:endParaRPr sz="2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201925" y="979800"/>
            <a:ext cx="8520600" cy="1185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SQL - DML STATEMENTS</a:t>
            </a:r>
            <a:endParaRPr/>
          </a:p>
        </p:txBody>
      </p:sp>
      <p:sp>
        <p:nvSpPr>
          <p:cNvPr id="85" name="Google Shape;85;p18"/>
          <p:cNvSpPr txBox="1">
            <a:spLocks noGrp="1"/>
          </p:cNvSpPr>
          <p:nvPr>
            <p:ph type="subTitle" idx="1"/>
          </p:nvPr>
        </p:nvSpPr>
        <p:spPr>
          <a:xfrm>
            <a:off x="311700" y="37750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u="sng">
                <a:solidFill>
                  <a:schemeClr val="lt1"/>
                </a:solidFill>
                <a:hlinkClick r:id="rId3">
                  <a:extLst>
                    <a:ext uri="{A12FA001-AC4F-418D-AE19-62706E023703}">
                      <ahyp:hlinkClr xmlns:ahyp="http://schemas.microsoft.com/office/drawing/2018/hyperlinkcolor" val="tx"/>
                    </a:ext>
                  </a:extLst>
                </a:hlinkClick>
              </a:rPr>
              <a:t>DML (click here)</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093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a:t>QUERIES</a:t>
            </a:r>
            <a:endParaRPr sz="3600"/>
          </a:p>
        </p:txBody>
      </p:sp>
      <p:sp>
        <p:nvSpPr>
          <p:cNvPr id="91" name="Google Shape;91;p19"/>
          <p:cNvSpPr txBox="1">
            <a:spLocks noGrp="1"/>
          </p:cNvSpPr>
          <p:nvPr>
            <p:ph type="body" idx="1"/>
          </p:nvPr>
        </p:nvSpPr>
        <p:spPr>
          <a:xfrm>
            <a:off x="0" y="800775"/>
            <a:ext cx="9144000" cy="4342500"/>
          </a:xfrm>
          <a:prstGeom prst="rect">
            <a:avLst/>
          </a:prstGeom>
        </p:spPr>
        <p:txBody>
          <a:bodyPr spcFirstLastPara="1" wrap="square" lIns="91425" tIns="91425" rIns="91425" bIns="91425" anchor="t" anchorCtr="0">
            <a:normAutofit/>
          </a:bodyPr>
          <a:lstStyle/>
          <a:p>
            <a:pPr marL="457200" lvl="0" indent="-355600" algn="l" rtl="0">
              <a:spcBef>
                <a:spcPts val="400"/>
              </a:spcBef>
              <a:spcAft>
                <a:spcPts val="0"/>
              </a:spcAft>
              <a:buClr>
                <a:schemeClr val="lt1"/>
              </a:buClr>
              <a:buSzPts val="2000"/>
              <a:buAutoNum type="arabicPeriod"/>
            </a:pPr>
            <a:r>
              <a:rPr lang="en-GB" sz="2000" b="1" dirty="0">
                <a:solidFill>
                  <a:schemeClr val="tx1"/>
                </a:solidFill>
              </a:rPr>
              <a:t> What Percentage of passengers have negative RT-PCR?</a:t>
            </a:r>
            <a:endParaRPr sz="2000" b="1" dirty="0">
              <a:solidFill>
                <a:schemeClr val="tx1"/>
              </a:solidFill>
            </a:endParaRPr>
          </a:p>
          <a:p>
            <a:pPr marL="0" lvl="0" indent="0" algn="l" rtl="0">
              <a:spcBef>
                <a:spcPts val="0"/>
              </a:spcBef>
              <a:spcAft>
                <a:spcPts val="0"/>
              </a:spcAft>
              <a:buNone/>
            </a:pPr>
            <a:endParaRPr sz="1700" b="1" dirty="0">
              <a:solidFill>
                <a:schemeClr val="tx1"/>
              </a:solidFill>
            </a:endParaRPr>
          </a:p>
          <a:p>
            <a:pPr marL="0" lvl="0" indent="450000" algn="l" rtl="0">
              <a:spcBef>
                <a:spcPts val="1200"/>
              </a:spcBef>
              <a:spcAft>
                <a:spcPts val="0"/>
              </a:spcAft>
              <a:buNone/>
            </a:pPr>
            <a:r>
              <a:rPr lang="en-GB" b="1" dirty="0">
                <a:solidFill>
                  <a:schemeClr val="tx1"/>
                </a:solidFill>
              </a:rPr>
              <a:t>-&gt; SQL:</a:t>
            </a:r>
            <a:endParaRPr b="1" dirty="0">
              <a:solidFill>
                <a:schemeClr val="tx1"/>
              </a:solidFill>
            </a:endParaRPr>
          </a:p>
          <a:p>
            <a:pPr marL="660400" marR="47478" lvl="0" indent="-210399" algn="l" rtl="0">
              <a:lnSpc>
                <a:spcPct val="98000"/>
              </a:lnSpc>
              <a:spcBef>
                <a:spcPts val="1200"/>
              </a:spcBef>
              <a:spcAft>
                <a:spcPts val="0"/>
              </a:spcAft>
              <a:buNone/>
            </a:pPr>
            <a:r>
              <a:rPr lang="en-GB" sz="1700" b="1" dirty="0">
                <a:solidFill>
                  <a:schemeClr val="tx1"/>
                </a:solidFill>
              </a:rPr>
              <a:t>select distinct (select count(</a:t>
            </a:r>
            <a:r>
              <a:rPr lang="en-GB" sz="1700" b="1" dirty="0" err="1">
                <a:solidFill>
                  <a:schemeClr val="tx1"/>
                </a:solidFill>
              </a:rPr>
              <a:t>rt_pcr</a:t>
            </a:r>
            <a:r>
              <a:rPr lang="en-GB" sz="1700" b="1" dirty="0">
                <a:solidFill>
                  <a:schemeClr val="tx1"/>
                </a:solidFill>
              </a:rPr>
              <a:t>)from covid19_data where </a:t>
            </a:r>
            <a:r>
              <a:rPr lang="en-GB" sz="1700" b="1" dirty="0" err="1">
                <a:solidFill>
                  <a:schemeClr val="tx1"/>
                </a:solidFill>
              </a:rPr>
              <a:t>rt_pcr</a:t>
            </a:r>
            <a:r>
              <a:rPr lang="en-GB" sz="1700" b="1" dirty="0">
                <a:solidFill>
                  <a:schemeClr val="tx1"/>
                </a:solidFill>
              </a:rPr>
              <a:t>='false' )*100 / (select count(</a:t>
            </a:r>
            <a:r>
              <a:rPr lang="en-GB" sz="1700" b="1" dirty="0" err="1">
                <a:solidFill>
                  <a:schemeClr val="tx1"/>
                </a:solidFill>
              </a:rPr>
              <a:t>b_id</a:t>
            </a:r>
            <a:r>
              <a:rPr lang="en-GB" sz="1700" b="1" dirty="0">
                <a:solidFill>
                  <a:schemeClr val="tx1"/>
                </a:solidFill>
              </a:rPr>
              <a:t>) from covid19_data)</a:t>
            </a:r>
            <a:endParaRPr sz="1700" b="1" dirty="0">
              <a:solidFill>
                <a:schemeClr val="tx1"/>
              </a:solidFill>
            </a:endParaRPr>
          </a:p>
          <a:p>
            <a:pPr marL="450000" lvl="0" indent="0" algn="l" rtl="0">
              <a:spcBef>
                <a:spcPts val="0"/>
              </a:spcBef>
              <a:spcAft>
                <a:spcPts val="0"/>
              </a:spcAft>
              <a:buNone/>
            </a:pPr>
            <a:r>
              <a:rPr lang="en-GB" sz="1700" b="1" dirty="0">
                <a:solidFill>
                  <a:schemeClr val="tx1"/>
                </a:solidFill>
              </a:rPr>
              <a:t>as </a:t>
            </a:r>
            <a:r>
              <a:rPr lang="en-GB" sz="1700" b="1" dirty="0" err="1">
                <a:solidFill>
                  <a:schemeClr val="tx1"/>
                </a:solidFill>
              </a:rPr>
              <a:t>Perecentage_of_negative_RT_PCR</a:t>
            </a:r>
            <a:r>
              <a:rPr lang="en-GB" sz="1700" b="1" dirty="0">
                <a:solidFill>
                  <a:schemeClr val="tx1"/>
                </a:solidFill>
              </a:rPr>
              <a:t> from covid19_data;</a:t>
            </a:r>
            <a:endParaRPr sz="1700" b="1" dirty="0">
              <a:solidFill>
                <a:schemeClr val="tx1"/>
              </a:solidFill>
            </a:endParaRPr>
          </a:p>
          <a:p>
            <a:pPr marL="0" lvl="0" indent="450000" algn="l" rtl="0">
              <a:spcBef>
                <a:spcPts val="0"/>
              </a:spcBef>
              <a:spcAft>
                <a:spcPts val="0"/>
              </a:spcAft>
              <a:buNone/>
            </a:pPr>
            <a:endParaRPr sz="1700" b="1" dirty="0">
              <a:solidFill>
                <a:schemeClr val="tx1"/>
              </a:solidFill>
            </a:endParaRPr>
          </a:p>
          <a:p>
            <a:pPr marL="0" lvl="0" indent="457200" algn="l" rtl="0">
              <a:lnSpc>
                <a:spcPct val="154000"/>
              </a:lnSpc>
              <a:spcBef>
                <a:spcPts val="1200"/>
              </a:spcBef>
              <a:spcAft>
                <a:spcPts val="0"/>
              </a:spcAft>
              <a:buNone/>
            </a:pPr>
            <a:r>
              <a:rPr lang="en-GB" b="1" dirty="0">
                <a:solidFill>
                  <a:schemeClr val="tx1"/>
                </a:solidFill>
              </a:rPr>
              <a:t>-&gt; Output:	</a:t>
            </a:r>
            <a:endParaRPr sz="1700" b="1" dirty="0">
              <a:solidFill>
                <a:schemeClr val="tx1"/>
              </a:solidFill>
            </a:endParaRPr>
          </a:p>
          <a:p>
            <a:pPr marL="0" lvl="0" indent="450000" algn="l" rtl="0">
              <a:spcBef>
                <a:spcPts val="0"/>
              </a:spcBef>
              <a:spcAft>
                <a:spcPts val="1200"/>
              </a:spcAft>
              <a:buNone/>
            </a:pPr>
            <a:endParaRPr sz="1700" b="1" dirty="0">
              <a:solidFill>
                <a:schemeClr val="tx1"/>
              </a:solidFill>
            </a:endParaRPr>
          </a:p>
        </p:txBody>
      </p:sp>
      <p:pic>
        <p:nvPicPr>
          <p:cNvPr id="92" name="Google Shape;92;p19"/>
          <p:cNvPicPr preferRelativeResize="0"/>
          <p:nvPr/>
        </p:nvPicPr>
        <p:blipFill>
          <a:blip r:embed="rId3">
            <a:alphaModFix/>
          </a:blip>
          <a:stretch>
            <a:fillRect/>
          </a:stretch>
        </p:blipFill>
        <p:spPr>
          <a:xfrm>
            <a:off x="2702475" y="3214150"/>
            <a:ext cx="4887600" cy="183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flipH="1">
            <a:off x="10152675" y="814325"/>
            <a:ext cx="667200" cy="20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0"/>
            <a:ext cx="8520600" cy="5143500"/>
          </a:xfrm>
          <a:prstGeom prst="rect">
            <a:avLst/>
          </a:prstGeom>
        </p:spPr>
        <p:txBody>
          <a:bodyPr spcFirstLastPara="1" wrap="square" lIns="91425" tIns="91425" rIns="91425" bIns="91425" anchor="t" anchorCtr="0">
            <a:normAutofit/>
          </a:bodyPr>
          <a:lstStyle/>
          <a:p>
            <a:pPr marL="0" marR="571500" lvl="0" indent="0" algn="l" rtl="0">
              <a:lnSpc>
                <a:spcPct val="98000"/>
              </a:lnSpc>
              <a:spcBef>
                <a:spcPts val="1000"/>
              </a:spcBef>
              <a:spcAft>
                <a:spcPts val="0"/>
              </a:spcAft>
              <a:buNone/>
            </a:pPr>
            <a:r>
              <a:rPr lang="en-GB" sz="2000" dirty="0">
                <a:solidFill>
                  <a:schemeClr val="tx1"/>
                </a:solidFill>
              </a:rPr>
              <a:t>2.) </a:t>
            </a:r>
            <a:r>
              <a:rPr lang="en-GB" sz="2000" b="1" dirty="0">
                <a:solidFill>
                  <a:schemeClr val="tx1"/>
                </a:solidFill>
              </a:rPr>
              <a:t>Display </a:t>
            </a:r>
            <a:r>
              <a:rPr lang="en-GB" sz="2000" b="1" dirty="0" err="1">
                <a:solidFill>
                  <a:schemeClr val="tx1"/>
                </a:solidFill>
              </a:rPr>
              <a:t>flight_ID,Departure_date,flight_type</a:t>
            </a:r>
            <a:r>
              <a:rPr lang="en-GB" sz="2000" b="1" dirty="0">
                <a:solidFill>
                  <a:schemeClr val="tx1"/>
                </a:solidFill>
              </a:rPr>
              <a:t> of all flights whose ticket price is less than 8000?</a:t>
            </a:r>
            <a:endParaRPr sz="2000" b="1" dirty="0">
              <a:solidFill>
                <a:schemeClr val="tx1"/>
              </a:solidFill>
            </a:endParaRPr>
          </a:p>
          <a:p>
            <a:pPr marL="660400" marR="571500" lvl="0" indent="0" algn="l" rtl="0">
              <a:lnSpc>
                <a:spcPct val="98000"/>
              </a:lnSpc>
              <a:spcBef>
                <a:spcPts val="1000"/>
              </a:spcBef>
              <a:spcAft>
                <a:spcPts val="0"/>
              </a:spcAft>
              <a:buNone/>
            </a:pPr>
            <a:endParaRPr sz="2000" dirty="0">
              <a:solidFill>
                <a:schemeClr val="tx1"/>
              </a:solidFill>
            </a:endParaRPr>
          </a:p>
          <a:p>
            <a:pPr marL="0" lvl="0" indent="0" algn="l" rtl="0">
              <a:spcBef>
                <a:spcPts val="0"/>
              </a:spcBef>
              <a:spcAft>
                <a:spcPts val="0"/>
              </a:spcAft>
              <a:buNone/>
            </a:pPr>
            <a:r>
              <a:rPr lang="en-GB" b="1" dirty="0">
                <a:solidFill>
                  <a:schemeClr val="tx1"/>
                </a:solidFill>
              </a:rPr>
              <a:t>-&gt; SQL:</a:t>
            </a:r>
            <a:endParaRPr b="1" dirty="0">
              <a:solidFill>
                <a:schemeClr val="tx1"/>
              </a:solidFill>
            </a:endParaRPr>
          </a:p>
          <a:p>
            <a:pPr marL="0" marR="2336800" lvl="0" indent="0" algn="l" rtl="0">
              <a:lnSpc>
                <a:spcPct val="98000"/>
              </a:lnSpc>
              <a:spcBef>
                <a:spcPts val="1200"/>
              </a:spcBef>
              <a:spcAft>
                <a:spcPts val="0"/>
              </a:spcAft>
              <a:buNone/>
            </a:pPr>
            <a:r>
              <a:rPr lang="en-GB" sz="1700" b="1" dirty="0">
                <a:solidFill>
                  <a:schemeClr val="tx1"/>
                </a:solidFill>
              </a:rPr>
              <a:t>select </a:t>
            </a:r>
            <a:r>
              <a:rPr lang="en-GB" sz="1700" b="1" dirty="0" err="1">
                <a:solidFill>
                  <a:schemeClr val="tx1"/>
                </a:solidFill>
              </a:rPr>
              <a:t>flight_id,departure_date,flight_type</a:t>
            </a:r>
            <a:r>
              <a:rPr lang="en-GB" sz="1700" b="1" dirty="0">
                <a:solidFill>
                  <a:schemeClr val="tx1"/>
                </a:solidFill>
              </a:rPr>
              <a:t> from flight f natural join booking b</a:t>
            </a:r>
            <a:endParaRPr sz="1700" b="1" dirty="0">
              <a:solidFill>
                <a:schemeClr val="tx1"/>
              </a:solidFill>
            </a:endParaRPr>
          </a:p>
          <a:p>
            <a:pPr marL="0" marR="4140200" lvl="0" indent="0" algn="l" rtl="0">
              <a:spcBef>
                <a:spcPts val="0"/>
              </a:spcBef>
              <a:spcAft>
                <a:spcPts val="0"/>
              </a:spcAft>
              <a:buNone/>
            </a:pPr>
            <a:r>
              <a:rPr lang="en-GB" sz="1700" b="1" dirty="0">
                <a:solidFill>
                  <a:schemeClr val="tx1"/>
                </a:solidFill>
              </a:rPr>
              <a:t>natural join </a:t>
            </a:r>
            <a:r>
              <a:rPr lang="en-GB" sz="1700" b="1" dirty="0" err="1">
                <a:solidFill>
                  <a:schemeClr val="tx1"/>
                </a:solidFill>
              </a:rPr>
              <a:t>flight_details</a:t>
            </a:r>
            <a:r>
              <a:rPr lang="en-GB" sz="1700" b="1" dirty="0">
                <a:solidFill>
                  <a:schemeClr val="tx1"/>
                </a:solidFill>
              </a:rPr>
              <a:t> </a:t>
            </a:r>
            <a:r>
              <a:rPr lang="en-GB" sz="1700" b="1" dirty="0" err="1">
                <a:solidFill>
                  <a:schemeClr val="tx1"/>
                </a:solidFill>
              </a:rPr>
              <a:t>fd</a:t>
            </a:r>
            <a:r>
              <a:rPr lang="en-GB" sz="1700" b="1" dirty="0">
                <a:solidFill>
                  <a:schemeClr val="tx1"/>
                </a:solidFill>
              </a:rPr>
              <a:t> where </a:t>
            </a:r>
            <a:r>
              <a:rPr lang="en-GB" sz="1700" b="1" dirty="0" err="1">
                <a:solidFill>
                  <a:schemeClr val="tx1"/>
                </a:solidFill>
              </a:rPr>
              <a:t>fd.prices</a:t>
            </a:r>
            <a:r>
              <a:rPr lang="en-GB" sz="1700" b="1" dirty="0">
                <a:solidFill>
                  <a:schemeClr val="tx1"/>
                </a:solidFill>
              </a:rPr>
              <a:t>&gt;8000;</a:t>
            </a:r>
            <a:endParaRPr sz="1700" b="1" dirty="0">
              <a:solidFill>
                <a:schemeClr val="tx1"/>
              </a:solidFill>
            </a:endParaRPr>
          </a:p>
          <a:p>
            <a:pPr marL="630000" lvl="0" indent="628650" algn="l" rtl="0">
              <a:spcBef>
                <a:spcPts val="0"/>
              </a:spcBef>
              <a:spcAft>
                <a:spcPts val="0"/>
              </a:spcAft>
              <a:buNone/>
            </a:pPr>
            <a:endParaRPr dirty="0">
              <a:solidFill>
                <a:schemeClr val="tx1"/>
              </a:solidFill>
            </a:endParaRPr>
          </a:p>
          <a:p>
            <a:pPr marL="0" lvl="0" indent="0" algn="l" rtl="0">
              <a:lnSpc>
                <a:spcPct val="154000"/>
              </a:lnSpc>
              <a:spcBef>
                <a:spcPts val="1200"/>
              </a:spcBef>
              <a:spcAft>
                <a:spcPts val="0"/>
              </a:spcAft>
              <a:buNone/>
            </a:pPr>
            <a:r>
              <a:rPr lang="en-GB" b="1" dirty="0">
                <a:solidFill>
                  <a:schemeClr val="tx1"/>
                </a:solidFill>
              </a:rPr>
              <a:t>-&gt; Output:		</a:t>
            </a:r>
            <a:endParaRPr b="1" dirty="0">
              <a:solidFill>
                <a:schemeClr val="tx1"/>
              </a:solidFill>
            </a:endParaRPr>
          </a:p>
          <a:p>
            <a:pPr marL="0" lvl="0" indent="630000" algn="l" rtl="0">
              <a:spcBef>
                <a:spcPts val="0"/>
              </a:spcBef>
              <a:spcAft>
                <a:spcPts val="0"/>
              </a:spcAft>
              <a:buNone/>
            </a:pPr>
            <a:endParaRPr dirty="0">
              <a:solidFill>
                <a:schemeClr val="tx1"/>
              </a:solidFill>
            </a:endParaRPr>
          </a:p>
          <a:p>
            <a:pPr marL="0" lvl="0" indent="0" algn="l" rtl="0">
              <a:spcBef>
                <a:spcPts val="1200"/>
              </a:spcBef>
              <a:spcAft>
                <a:spcPts val="1200"/>
              </a:spcAft>
              <a:buNone/>
            </a:pPr>
            <a:endParaRPr dirty="0">
              <a:solidFill>
                <a:schemeClr val="tx1"/>
              </a:solidFill>
            </a:endParaRPr>
          </a:p>
        </p:txBody>
      </p:sp>
      <p:pic>
        <p:nvPicPr>
          <p:cNvPr id="99" name="Google Shape;99;p20"/>
          <p:cNvPicPr preferRelativeResize="0"/>
          <p:nvPr/>
        </p:nvPicPr>
        <p:blipFill>
          <a:blip r:embed="rId3">
            <a:alphaModFix/>
          </a:blip>
          <a:stretch>
            <a:fillRect/>
          </a:stretch>
        </p:blipFill>
        <p:spPr>
          <a:xfrm>
            <a:off x="2619075" y="2493350"/>
            <a:ext cx="5566901"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515300" y="270450"/>
            <a:ext cx="922200" cy="13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5" name="Google Shape;105;p21"/>
          <p:cNvSpPr txBox="1">
            <a:spLocks noGrp="1"/>
          </p:cNvSpPr>
          <p:nvPr>
            <p:ph type="body" idx="1"/>
          </p:nvPr>
        </p:nvSpPr>
        <p:spPr>
          <a:xfrm>
            <a:off x="311700" y="270450"/>
            <a:ext cx="8520600" cy="4794600"/>
          </a:xfrm>
          <a:prstGeom prst="rect">
            <a:avLst/>
          </a:prstGeom>
        </p:spPr>
        <p:txBody>
          <a:bodyPr spcFirstLastPara="1" wrap="square" lIns="91425" tIns="91425" rIns="91425" bIns="91425" anchor="t" anchorCtr="0">
            <a:normAutofit/>
          </a:bodyPr>
          <a:lstStyle/>
          <a:p>
            <a:pPr marL="431800" lvl="0" indent="0" algn="l" rtl="0">
              <a:spcBef>
                <a:spcPts val="700"/>
              </a:spcBef>
              <a:spcAft>
                <a:spcPts val="0"/>
              </a:spcAft>
              <a:buNone/>
            </a:pPr>
            <a:r>
              <a:rPr lang="en-GB" sz="2000" b="1" dirty="0">
                <a:solidFill>
                  <a:schemeClr val="tx1"/>
                </a:solidFill>
              </a:rPr>
              <a:t>3.) Revenue of Airlines by Month?</a:t>
            </a:r>
            <a:endParaRPr sz="2000" b="1" dirty="0">
              <a:solidFill>
                <a:schemeClr val="tx1"/>
              </a:solidFill>
            </a:endParaRPr>
          </a:p>
          <a:p>
            <a:pPr marL="450000" lvl="0" indent="0" algn="l" rtl="0">
              <a:spcBef>
                <a:spcPts val="1200"/>
              </a:spcBef>
              <a:spcAft>
                <a:spcPts val="0"/>
              </a:spcAft>
              <a:buNone/>
            </a:pPr>
            <a:r>
              <a:rPr lang="en-GB" sz="1400" b="1" dirty="0">
                <a:solidFill>
                  <a:schemeClr val="tx1"/>
                </a:solidFill>
              </a:rPr>
              <a:t> </a:t>
            </a:r>
            <a:r>
              <a:rPr lang="en-GB" b="1" dirty="0">
                <a:solidFill>
                  <a:schemeClr val="tx1"/>
                </a:solidFill>
              </a:rPr>
              <a:t>-&gt; SQL:</a:t>
            </a:r>
            <a:endParaRPr sz="1400" b="1" dirty="0">
              <a:solidFill>
                <a:schemeClr val="tx1"/>
              </a:solidFill>
            </a:endParaRPr>
          </a:p>
          <a:p>
            <a:pPr marL="450000" marR="939800" lvl="0" indent="0" algn="l" rtl="0">
              <a:spcBef>
                <a:spcPts val="1200"/>
              </a:spcBef>
              <a:spcAft>
                <a:spcPts val="0"/>
              </a:spcAft>
              <a:buNone/>
            </a:pPr>
            <a:r>
              <a:rPr lang="en-GB" sz="1700" b="1" dirty="0">
                <a:solidFill>
                  <a:schemeClr val="tx1"/>
                </a:solidFill>
              </a:rPr>
              <a:t>select extract(MONTH from </a:t>
            </a:r>
            <a:r>
              <a:rPr lang="en-GB" sz="1700" b="1" dirty="0" err="1">
                <a:solidFill>
                  <a:schemeClr val="tx1"/>
                </a:solidFill>
              </a:rPr>
              <a:t>departure_time</a:t>
            </a:r>
            <a:r>
              <a:rPr lang="en-GB" sz="1700" b="1" dirty="0">
                <a:solidFill>
                  <a:schemeClr val="tx1"/>
                </a:solidFill>
              </a:rPr>
              <a:t> ) as </a:t>
            </a:r>
            <a:r>
              <a:rPr lang="en-GB" sz="1700" b="1" dirty="0" err="1">
                <a:solidFill>
                  <a:schemeClr val="tx1"/>
                </a:solidFill>
              </a:rPr>
              <a:t>months,sum</a:t>
            </a:r>
            <a:r>
              <a:rPr lang="en-GB" sz="1700" b="1" dirty="0">
                <a:solidFill>
                  <a:schemeClr val="tx1"/>
                </a:solidFill>
              </a:rPr>
              <a:t>(prices) over (partition by </a:t>
            </a:r>
            <a:r>
              <a:rPr lang="en-GB" sz="1700" b="1" dirty="0" err="1">
                <a:solidFill>
                  <a:schemeClr val="tx1"/>
                </a:solidFill>
              </a:rPr>
              <a:t>a_name</a:t>
            </a:r>
            <a:r>
              <a:rPr lang="en-GB" sz="1700" b="1" dirty="0">
                <a:solidFill>
                  <a:schemeClr val="tx1"/>
                </a:solidFill>
              </a:rPr>
              <a:t> order by extract(MONTH from </a:t>
            </a:r>
            <a:r>
              <a:rPr lang="en-GB" sz="1700" b="1" dirty="0" err="1">
                <a:solidFill>
                  <a:schemeClr val="tx1"/>
                </a:solidFill>
              </a:rPr>
              <a:t>departure_time</a:t>
            </a:r>
            <a:r>
              <a:rPr lang="en-GB" sz="1700" b="1" dirty="0">
                <a:solidFill>
                  <a:schemeClr val="tx1"/>
                </a:solidFill>
              </a:rPr>
              <a:t> ) ),</a:t>
            </a:r>
            <a:r>
              <a:rPr lang="en-GB" sz="1700" b="1" dirty="0" err="1">
                <a:solidFill>
                  <a:schemeClr val="tx1"/>
                </a:solidFill>
              </a:rPr>
              <a:t>a_name</a:t>
            </a:r>
            <a:r>
              <a:rPr lang="en-GB" sz="1700" b="1" dirty="0">
                <a:solidFill>
                  <a:schemeClr val="tx1"/>
                </a:solidFill>
              </a:rPr>
              <a:t> from airlines</a:t>
            </a:r>
            <a:endParaRPr sz="1700" b="1" dirty="0">
              <a:solidFill>
                <a:schemeClr val="tx1"/>
              </a:solidFill>
            </a:endParaRPr>
          </a:p>
          <a:p>
            <a:pPr marL="450000" lvl="0" indent="0" algn="l" rtl="0">
              <a:spcBef>
                <a:spcPts val="1200"/>
              </a:spcBef>
              <a:spcAft>
                <a:spcPts val="0"/>
              </a:spcAft>
              <a:buNone/>
            </a:pPr>
            <a:r>
              <a:rPr lang="en-GB" sz="1700" b="1" dirty="0">
                <a:solidFill>
                  <a:schemeClr val="tx1"/>
                </a:solidFill>
              </a:rPr>
              <a:t>natural join flight</a:t>
            </a:r>
            <a:endParaRPr sz="1700" b="1" dirty="0">
              <a:solidFill>
                <a:schemeClr val="tx1"/>
              </a:solidFill>
            </a:endParaRPr>
          </a:p>
          <a:p>
            <a:pPr marL="450000" lvl="0" indent="0" algn="l" rtl="0">
              <a:spcBef>
                <a:spcPts val="1200"/>
              </a:spcBef>
              <a:spcAft>
                <a:spcPts val="0"/>
              </a:spcAft>
              <a:buNone/>
            </a:pPr>
            <a:r>
              <a:rPr lang="en-GB" sz="1700" b="1" dirty="0">
                <a:solidFill>
                  <a:schemeClr val="tx1"/>
                </a:solidFill>
              </a:rPr>
              <a:t>natural join </a:t>
            </a:r>
            <a:r>
              <a:rPr lang="en-GB" sz="1700" b="1" dirty="0" err="1">
                <a:solidFill>
                  <a:schemeClr val="tx1"/>
                </a:solidFill>
              </a:rPr>
              <a:t>flight_details</a:t>
            </a:r>
            <a:endParaRPr sz="1700" b="1" dirty="0">
              <a:solidFill>
                <a:schemeClr val="tx1"/>
              </a:solidFill>
            </a:endParaRPr>
          </a:p>
          <a:p>
            <a:pPr marL="450000" lvl="0" indent="0" algn="l" rtl="0">
              <a:spcBef>
                <a:spcPts val="0"/>
              </a:spcBef>
              <a:spcAft>
                <a:spcPts val="0"/>
              </a:spcAft>
              <a:buNone/>
            </a:pPr>
            <a:r>
              <a:rPr lang="en-GB" sz="1700" b="1" dirty="0">
                <a:solidFill>
                  <a:schemeClr val="tx1"/>
                </a:solidFill>
              </a:rPr>
              <a:t>group by </a:t>
            </a:r>
            <a:r>
              <a:rPr lang="en-GB" sz="1700" b="1" dirty="0" err="1">
                <a:solidFill>
                  <a:schemeClr val="tx1"/>
                </a:solidFill>
              </a:rPr>
              <a:t>a_name,extract</a:t>
            </a:r>
            <a:r>
              <a:rPr lang="en-GB" sz="1700" b="1" dirty="0">
                <a:solidFill>
                  <a:schemeClr val="tx1"/>
                </a:solidFill>
              </a:rPr>
              <a:t>(MONTH from </a:t>
            </a:r>
            <a:r>
              <a:rPr lang="en-GB" sz="1700" b="1" dirty="0" err="1">
                <a:solidFill>
                  <a:schemeClr val="tx1"/>
                </a:solidFill>
              </a:rPr>
              <a:t>departure_time</a:t>
            </a:r>
            <a:r>
              <a:rPr lang="en-GB" sz="1700" b="1" dirty="0">
                <a:solidFill>
                  <a:schemeClr val="tx1"/>
                </a:solidFill>
              </a:rPr>
              <a:t> ),prices;</a:t>
            </a:r>
            <a:endParaRPr sz="1700" b="1" dirty="0">
              <a:solidFill>
                <a:schemeClr val="tx1"/>
              </a:solidFill>
            </a:endParaRPr>
          </a:p>
          <a:p>
            <a:pPr marL="0" lvl="0" indent="0" algn="l" rtl="0">
              <a:lnSpc>
                <a:spcPct val="154000"/>
              </a:lnSpc>
              <a:spcBef>
                <a:spcPts val="0"/>
              </a:spcBef>
              <a:spcAft>
                <a:spcPts val="0"/>
              </a:spcAft>
              <a:buNone/>
            </a:pPr>
            <a:endParaRPr b="1" dirty="0">
              <a:solidFill>
                <a:schemeClr val="tx1"/>
              </a:solidFill>
            </a:endParaRPr>
          </a:p>
          <a:p>
            <a:pPr marL="450000" lvl="0" indent="0" algn="l" rtl="0">
              <a:lnSpc>
                <a:spcPct val="154000"/>
              </a:lnSpc>
              <a:spcBef>
                <a:spcPts val="0"/>
              </a:spcBef>
              <a:spcAft>
                <a:spcPts val="0"/>
              </a:spcAft>
              <a:buNone/>
            </a:pPr>
            <a:r>
              <a:rPr lang="en-GB" b="1" dirty="0">
                <a:solidFill>
                  <a:schemeClr val="tx1"/>
                </a:solidFill>
              </a:rPr>
              <a:t>	</a:t>
            </a:r>
            <a:endParaRPr b="1" dirty="0">
              <a:solidFill>
                <a:schemeClr val="tx1"/>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TotalTime>
  <Words>484</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Wingdings 3</vt:lpstr>
      <vt:lpstr>Nunito</vt:lpstr>
      <vt:lpstr>Arial</vt:lpstr>
      <vt:lpstr>Wisp</vt:lpstr>
      <vt:lpstr>AIRLINE BOOKING MANAGEMENT SYSTEM </vt:lpstr>
      <vt:lpstr>FUNCTIONAL REQUIREMENTS</vt:lpstr>
      <vt:lpstr>ENTITY RELATIONSHIP DIAGRAM (ERD)</vt:lpstr>
      <vt:lpstr>RELATIONAL MODEL</vt:lpstr>
      <vt:lpstr>SQL - DDL STATEMENTS</vt:lpstr>
      <vt:lpstr>SQL - DML STATEMENTS</vt:lpstr>
      <vt:lpstr>QUERIES</vt:lpstr>
      <vt:lpstr>PowerPoint Presentation</vt:lpstr>
      <vt:lpstr>PowerPoint Presentation</vt:lpstr>
      <vt:lpstr>PowerPoint Presentation</vt:lpstr>
      <vt:lpstr>PowerPoint Presentation</vt:lpstr>
      <vt:lpstr>PowerPoint Presentation</vt:lpstr>
      <vt:lpstr>OTHER QUERIES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BOOKING MANAGEMENT SYSTEM </dc:title>
  <cp:lastModifiedBy>Jenil Doshi</cp:lastModifiedBy>
  <cp:revision>2</cp:revision>
  <dcterms:modified xsi:type="dcterms:W3CDTF">2022-12-03T18:51:36Z</dcterms:modified>
</cp:coreProperties>
</file>