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Nunito"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06e55e246f_0_3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06e55e246f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6e55e246f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06e55e246f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6e55e246f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6e55e246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06e55e246f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06e55e246f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06e55e246f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06e55e246f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06e55e246f_0_3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06e55e246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6e55e246f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6e55e246f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6e55e246f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6e55e246f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6e55e246f_0_3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6e55e246f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6e55e246f_0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6e55e246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6e55e246f_4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6e55e246f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6e55e246f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6e55e246f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6e55e246f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6e55e246f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6e55e246f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6e55e246f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VWvfW4gHhfR2lVwd1Ag3iZvitVlIJe4_/view?usp=sharing"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QzXSPg3-El5bAzYZGVGhFMMnjaE-o5mH/view?usp=sharin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V7mH7xav550wOBP_DVChtd4tCr1EmAv0/view?usp=shar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NyKmQw2nuPFSxgiJ0xRA_qlVCKY4DJPX/view?usp=sharin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1jXrT0LHU56yvLa60gT2__pp108C1JnB/view?usp=sharin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CNLdwOXsc0gf9wSDUXtbyumHWOyL1zue/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83550" y="-62"/>
            <a:ext cx="8520600" cy="2384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4800">
                <a:latin typeface="Nunito"/>
                <a:ea typeface="Nunito"/>
                <a:cs typeface="Nunito"/>
                <a:sym typeface="Nunito"/>
              </a:rPr>
              <a:t>AIRLINE BOOKING MANAGEMENT SYSTEM</a:t>
            </a:r>
            <a:r>
              <a:rPr lang="en-GB" sz="4800">
                <a:solidFill>
                  <a:schemeClr val="lt1"/>
                </a:solidFill>
                <a:latin typeface="Nunito"/>
                <a:ea typeface="Nunito"/>
                <a:cs typeface="Nunito"/>
                <a:sym typeface="Nunito"/>
              </a:rPr>
              <a:t> </a:t>
            </a:r>
            <a:endParaRPr sz="4800">
              <a:solidFill>
                <a:schemeClr val="lt1"/>
              </a:solidFill>
              <a:latin typeface="Nunito"/>
              <a:ea typeface="Nunito"/>
              <a:cs typeface="Nunito"/>
              <a:sym typeface="Nunito"/>
            </a:endParaRPr>
          </a:p>
        </p:txBody>
      </p:sp>
      <p:sp>
        <p:nvSpPr>
          <p:cNvPr id="55" name="Google Shape;55;p13"/>
          <p:cNvSpPr txBox="1">
            <a:spLocks noGrp="1"/>
          </p:cNvSpPr>
          <p:nvPr>
            <p:ph type="subTitle" idx="1"/>
          </p:nvPr>
        </p:nvSpPr>
        <p:spPr>
          <a:xfrm>
            <a:off x="-80575" y="3294063"/>
            <a:ext cx="9144000" cy="18495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GB" sz="1700" b="1" dirty="0">
                <a:solidFill>
                  <a:schemeClr val="lt1"/>
                </a:solidFill>
              </a:rPr>
              <a:t>Presented By :-     Group 34</a:t>
            </a:r>
            <a:endParaRPr sz="1700" b="1" dirty="0">
              <a:solidFill>
                <a:schemeClr val="lt1"/>
              </a:solidFill>
            </a:endParaRPr>
          </a:p>
          <a:p>
            <a:pPr marL="2743200" lvl="0" indent="457200" algn="l" rtl="0">
              <a:lnSpc>
                <a:spcPct val="80000"/>
              </a:lnSpc>
              <a:spcBef>
                <a:spcPts val="0"/>
              </a:spcBef>
              <a:spcAft>
                <a:spcPts val="0"/>
              </a:spcAft>
              <a:buNone/>
            </a:pPr>
            <a:r>
              <a:rPr lang="en-GB" sz="1900" b="1" dirty="0" err="1">
                <a:solidFill>
                  <a:srgbClr val="6D9EEB"/>
                </a:solidFill>
              </a:rPr>
              <a:t>Rachit</a:t>
            </a:r>
            <a:r>
              <a:rPr lang="en-GB" sz="1900" b="1" dirty="0">
                <a:solidFill>
                  <a:srgbClr val="6D9EEB"/>
                </a:solidFill>
              </a:rPr>
              <a:t> Kumar Singh - 202118015</a:t>
            </a:r>
            <a:endParaRPr sz="1900" b="1" dirty="0">
              <a:solidFill>
                <a:srgbClr val="6D9EEB"/>
              </a:solidFill>
            </a:endParaRPr>
          </a:p>
          <a:p>
            <a:pPr marL="2743200" lvl="0" indent="457200" algn="l" rtl="0">
              <a:lnSpc>
                <a:spcPct val="80000"/>
              </a:lnSpc>
              <a:spcBef>
                <a:spcPts val="0"/>
              </a:spcBef>
              <a:spcAft>
                <a:spcPts val="0"/>
              </a:spcAft>
              <a:buNone/>
            </a:pPr>
            <a:r>
              <a:rPr lang="en-GB" sz="1900" b="1" dirty="0">
                <a:solidFill>
                  <a:srgbClr val="6D9EEB"/>
                </a:solidFill>
              </a:rPr>
              <a:t>Jenil Doshi - 202118034</a:t>
            </a:r>
            <a:endParaRPr sz="1900" b="1" dirty="0">
              <a:solidFill>
                <a:srgbClr val="6D9EEB"/>
              </a:solidFill>
            </a:endParaRPr>
          </a:p>
          <a:p>
            <a:pPr marL="2743200" lvl="0" indent="457200" algn="l" rtl="0">
              <a:lnSpc>
                <a:spcPct val="80000"/>
              </a:lnSpc>
              <a:spcBef>
                <a:spcPts val="0"/>
              </a:spcBef>
              <a:spcAft>
                <a:spcPts val="0"/>
              </a:spcAft>
              <a:buNone/>
            </a:pPr>
            <a:r>
              <a:rPr lang="en-GB" sz="1900" b="1" dirty="0">
                <a:solidFill>
                  <a:srgbClr val="6D9EEB"/>
                </a:solidFill>
              </a:rPr>
              <a:t>Akanksha </a:t>
            </a:r>
            <a:r>
              <a:rPr lang="en-GB" sz="1900" b="1" dirty="0" err="1">
                <a:solidFill>
                  <a:srgbClr val="6D9EEB"/>
                </a:solidFill>
              </a:rPr>
              <a:t>Porwal</a:t>
            </a:r>
            <a:r>
              <a:rPr lang="en-GB" sz="1900" b="1" dirty="0">
                <a:solidFill>
                  <a:srgbClr val="6D9EEB"/>
                </a:solidFill>
              </a:rPr>
              <a:t> - 202118017</a:t>
            </a:r>
            <a:endParaRPr sz="1900" b="1" dirty="0">
              <a:solidFill>
                <a:srgbClr val="6D9EEB"/>
              </a:solidFill>
            </a:endParaRPr>
          </a:p>
          <a:p>
            <a:pPr marL="2743200" lvl="0" indent="457200" algn="l" rtl="0">
              <a:lnSpc>
                <a:spcPct val="80000"/>
              </a:lnSpc>
              <a:spcBef>
                <a:spcPts val="0"/>
              </a:spcBef>
              <a:spcAft>
                <a:spcPts val="0"/>
              </a:spcAft>
              <a:buNone/>
            </a:pPr>
            <a:r>
              <a:rPr lang="en-GB" sz="1900" b="1" dirty="0" err="1">
                <a:solidFill>
                  <a:srgbClr val="6D9EEB"/>
                </a:solidFill>
              </a:rPr>
              <a:t>Dipshi</a:t>
            </a:r>
            <a:r>
              <a:rPr lang="en-GB" sz="1900" b="1" dirty="0">
                <a:solidFill>
                  <a:srgbClr val="6D9EEB"/>
                </a:solidFill>
              </a:rPr>
              <a:t> Jain - 202118018</a:t>
            </a:r>
            <a:endParaRPr sz="1900" b="1" dirty="0">
              <a:solidFill>
                <a:srgbClr val="6D9EEB"/>
              </a:solidFill>
            </a:endParaRPr>
          </a:p>
          <a:p>
            <a:pPr marL="2743200" lvl="0" indent="457200" algn="l" rtl="0">
              <a:lnSpc>
                <a:spcPct val="80000"/>
              </a:lnSpc>
              <a:spcBef>
                <a:spcPts val="0"/>
              </a:spcBef>
              <a:spcAft>
                <a:spcPts val="0"/>
              </a:spcAft>
              <a:buNone/>
            </a:pPr>
            <a:r>
              <a:rPr lang="en-GB" sz="1900" b="1">
                <a:solidFill>
                  <a:srgbClr val="6D9EEB"/>
                </a:solidFill>
              </a:rPr>
              <a:t>Abhishek Singh - 202118004</a:t>
            </a:r>
            <a:endParaRPr sz="1900" b="1" dirty="0">
              <a:solidFill>
                <a:srgbClr val="6D9EEB"/>
              </a:solidFill>
            </a:endParaRPr>
          </a:p>
          <a:p>
            <a:pPr marL="0" lvl="0" indent="0" algn="r" rtl="0">
              <a:lnSpc>
                <a:spcPct val="80000"/>
              </a:lnSpc>
              <a:spcBef>
                <a:spcPts val="0"/>
              </a:spcBef>
              <a:spcAft>
                <a:spcPts val="0"/>
              </a:spcAft>
              <a:buNone/>
            </a:pPr>
            <a:endParaRPr b="1"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10676475" y="55575"/>
            <a:ext cx="519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1" name="Google Shape;111;p22"/>
          <p:cNvSpPr txBox="1">
            <a:spLocks noGrp="1"/>
          </p:cNvSpPr>
          <p:nvPr>
            <p:ph type="body" idx="1"/>
          </p:nvPr>
        </p:nvSpPr>
        <p:spPr>
          <a:xfrm>
            <a:off x="107850" y="55575"/>
            <a:ext cx="8520600" cy="5143500"/>
          </a:xfrm>
          <a:prstGeom prst="rect">
            <a:avLst/>
          </a:prstGeom>
        </p:spPr>
        <p:txBody>
          <a:bodyPr spcFirstLastPara="1" wrap="square" lIns="91425" tIns="91425" rIns="91425" bIns="91425" anchor="t" anchorCtr="0">
            <a:normAutofit/>
          </a:bodyPr>
          <a:lstStyle/>
          <a:p>
            <a:pPr marL="450000" lvl="0" indent="0" algn="l" rtl="0">
              <a:lnSpc>
                <a:spcPct val="154000"/>
              </a:lnSpc>
              <a:spcBef>
                <a:spcPts val="0"/>
              </a:spcBef>
              <a:spcAft>
                <a:spcPts val="0"/>
              </a:spcAft>
              <a:buNone/>
            </a:pPr>
            <a:r>
              <a:rPr lang="en-GB" b="1">
                <a:solidFill>
                  <a:schemeClr val="lt1"/>
                </a:solidFill>
              </a:rPr>
              <a:t>-&gt; Output:</a:t>
            </a:r>
            <a:endParaRPr>
              <a:solidFill>
                <a:schemeClr val="lt1"/>
              </a:solidFill>
            </a:endParaRPr>
          </a:p>
        </p:txBody>
      </p:sp>
      <p:pic>
        <p:nvPicPr>
          <p:cNvPr id="112" name="Google Shape;112;p22"/>
          <p:cNvPicPr preferRelativeResize="0"/>
          <p:nvPr/>
        </p:nvPicPr>
        <p:blipFill>
          <a:blip r:embed="rId3">
            <a:alphaModFix/>
          </a:blip>
          <a:stretch>
            <a:fillRect/>
          </a:stretch>
        </p:blipFill>
        <p:spPr>
          <a:xfrm>
            <a:off x="819200" y="476250"/>
            <a:ext cx="8013100" cy="4667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10555575" y="0"/>
            <a:ext cx="627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8" name="Google Shape;118;p23"/>
          <p:cNvSpPr txBox="1">
            <a:spLocks noGrp="1"/>
          </p:cNvSpPr>
          <p:nvPr>
            <p:ph type="body" idx="1"/>
          </p:nvPr>
        </p:nvSpPr>
        <p:spPr>
          <a:xfrm>
            <a:off x="311700" y="0"/>
            <a:ext cx="8520600" cy="5143500"/>
          </a:xfrm>
          <a:prstGeom prst="rect">
            <a:avLst/>
          </a:prstGeom>
        </p:spPr>
        <p:txBody>
          <a:bodyPr spcFirstLastPara="1" wrap="square" lIns="91425" tIns="91425" rIns="91425" bIns="91425" anchor="t" anchorCtr="0">
            <a:normAutofit/>
          </a:bodyPr>
          <a:lstStyle/>
          <a:p>
            <a:pPr marL="0" marR="571500" lvl="0" indent="0" algn="l" rtl="0">
              <a:lnSpc>
                <a:spcPct val="98000"/>
              </a:lnSpc>
              <a:spcBef>
                <a:spcPts val="1000"/>
              </a:spcBef>
              <a:spcAft>
                <a:spcPts val="0"/>
              </a:spcAft>
              <a:buNone/>
            </a:pPr>
            <a:r>
              <a:rPr lang="en-GB" sz="2000">
                <a:solidFill>
                  <a:schemeClr val="lt1"/>
                </a:solidFill>
              </a:rPr>
              <a:t>4.) </a:t>
            </a:r>
            <a:r>
              <a:rPr lang="en-GB" sz="2000" b="1">
                <a:solidFill>
                  <a:schemeClr val="lt1"/>
                </a:solidFill>
              </a:rPr>
              <a:t>Total</a:t>
            </a:r>
            <a:r>
              <a:rPr lang="en-GB" sz="2000">
                <a:solidFill>
                  <a:schemeClr val="lt1"/>
                </a:solidFill>
              </a:rPr>
              <a:t> </a:t>
            </a:r>
            <a:r>
              <a:rPr lang="en-GB" sz="2000" b="1">
                <a:solidFill>
                  <a:schemeClr val="lt1"/>
                </a:solidFill>
              </a:rPr>
              <a:t>Revenue generated by each airline?</a:t>
            </a:r>
            <a:endParaRPr sz="2000" b="1">
              <a:solidFill>
                <a:schemeClr val="lt1"/>
              </a:solidFill>
            </a:endParaRPr>
          </a:p>
          <a:p>
            <a:pPr marL="660400" marR="571500" lvl="0" indent="0" algn="l" rtl="0">
              <a:lnSpc>
                <a:spcPct val="98000"/>
              </a:lnSpc>
              <a:spcBef>
                <a:spcPts val="1000"/>
              </a:spcBef>
              <a:spcAft>
                <a:spcPts val="0"/>
              </a:spcAft>
              <a:buNone/>
            </a:pPr>
            <a:endParaRPr sz="2000">
              <a:solidFill>
                <a:schemeClr val="dk1"/>
              </a:solidFill>
            </a:endParaRPr>
          </a:p>
          <a:p>
            <a:pPr marL="0" lvl="0" indent="0" algn="l" rtl="0">
              <a:spcBef>
                <a:spcPts val="0"/>
              </a:spcBef>
              <a:spcAft>
                <a:spcPts val="0"/>
              </a:spcAft>
              <a:buNone/>
            </a:pPr>
            <a:r>
              <a:rPr lang="en-GB" b="1">
                <a:solidFill>
                  <a:schemeClr val="dk1"/>
                </a:solidFill>
              </a:rPr>
              <a:t>-&gt; SQL:</a:t>
            </a:r>
            <a:endParaRPr b="1">
              <a:solidFill>
                <a:schemeClr val="dk1"/>
              </a:solidFill>
            </a:endParaRPr>
          </a:p>
          <a:p>
            <a:pPr marL="0" marR="59721" lvl="0" indent="0" algn="l" rtl="0">
              <a:spcBef>
                <a:spcPts val="1200"/>
              </a:spcBef>
              <a:spcAft>
                <a:spcPts val="0"/>
              </a:spcAft>
              <a:buNone/>
            </a:pPr>
            <a:r>
              <a:rPr lang="en-GB" sz="1700" b="1">
                <a:solidFill>
                  <a:schemeClr val="dk1"/>
                </a:solidFill>
              </a:rPr>
              <a:t>select a_name,sum(prices) as total_revenue from airlines</a:t>
            </a:r>
            <a:endParaRPr sz="1700" b="1">
              <a:solidFill>
                <a:schemeClr val="dk1"/>
              </a:solidFill>
            </a:endParaRPr>
          </a:p>
          <a:p>
            <a:pPr marL="0" marR="59721" lvl="0" indent="0" algn="l" rtl="0">
              <a:lnSpc>
                <a:spcPct val="114090"/>
              </a:lnSpc>
              <a:spcBef>
                <a:spcPts val="1200"/>
              </a:spcBef>
              <a:spcAft>
                <a:spcPts val="0"/>
              </a:spcAft>
              <a:buNone/>
            </a:pPr>
            <a:r>
              <a:rPr lang="en-GB" sz="1700" b="1">
                <a:solidFill>
                  <a:schemeClr val="dk1"/>
                </a:solidFill>
              </a:rPr>
              <a:t>natural join flight</a:t>
            </a:r>
            <a:endParaRPr sz="1700" b="1">
              <a:solidFill>
                <a:schemeClr val="dk1"/>
              </a:solidFill>
            </a:endParaRPr>
          </a:p>
          <a:p>
            <a:pPr marL="0" marR="59721" lvl="0" indent="0" algn="l" rtl="0">
              <a:spcBef>
                <a:spcPts val="1200"/>
              </a:spcBef>
              <a:spcAft>
                <a:spcPts val="0"/>
              </a:spcAft>
              <a:buNone/>
            </a:pPr>
            <a:r>
              <a:rPr lang="en-GB" sz="1700" b="1">
                <a:solidFill>
                  <a:schemeClr val="dk1"/>
                </a:solidFill>
              </a:rPr>
              <a:t>natural join flight_details group by a_name</a:t>
            </a:r>
            <a:endParaRPr sz="1700" b="1">
              <a:solidFill>
                <a:schemeClr val="dk1"/>
              </a:solidFill>
            </a:endParaRPr>
          </a:p>
          <a:p>
            <a:pPr marL="0" marR="59721" lvl="0" indent="0" algn="l" rtl="0">
              <a:lnSpc>
                <a:spcPct val="114090"/>
              </a:lnSpc>
              <a:spcBef>
                <a:spcPts val="1200"/>
              </a:spcBef>
              <a:spcAft>
                <a:spcPts val="0"/>
              </a:spcAft>
              <a:buNone/>
            </a:pPr>
            <a:r>
              <a:rPr lang="en-GB" sz="1700" b="1">
                <a:solidFill>
                  <a:schemeClr val="dk1"/>
                </a:solidFill>
              </a:rPr>
              <a:t>order by total_revenue desc;</a:t>
            </a:r>
            <a:endParaRPr>
              <a:solidFill>
                <a:schemeClr val="dk1"/>
              </a:solidFill>
            </a:endParaRPr>
          </a:p>
          <a:p>
            <a:pPr marL="0" lvl="0" indent="0" algn="l" rtl="0">
              <a:lnSpc>
                <a:spcPct val="154000"/>
              </a:lnSpc>
              <a:spcBef>
                <a:spcPts val="1200"/>
              </a:spcBef>
              <a:spcAft>
                <a:spcPts val="0"/>
              </a:spcAft>
              <a:buNone/>
            </a:pPr>
            <a:r>
              <a:rPr lang="en-GB" b="1">
                <a:solidFill>
                  <a:schemeClr val="lt1"/>
                </a:solidFill>
              </a:rPr>
              <a:t>-&gt; Output:	</a:t>
            </a:r>
            <a:endParaRPr>
              <a:solidFill>
                <a:schemeClr val="lt1"/>
              </a:solidFill>
            </a:endParaRPr>
          </a:p>
        </p:txBody>
      </p:sp>
      <p:pic>
        <p:nvPicPr>
          <p:cNvPr id="119" name="Google Shape;119;p23"/>
          <p:cNvPicPr preferRelativeResize="0"/>
          <p:nvPr/>
        </p:nvPicPr>
        <p:blipFill>
          <a:blip r:embed="rId3">
            <a:alphaModFix/>
          </a:blip>
          <a:stretch>
            <a:fillRect/>
          </a:stretch>
        </p:blipFill>
        <p:spPr>
          <a:xfrm>
            <a:off x="5015275" y="1716900"/>
            <a:ext cx="4016575" cy="3333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10555575" y="0"/>
            <a:ext cx="627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5" name="Google Shape;125;p24"/>
          <p:cNvSpPr txBox="1">
            <a:spLocks noGrp="1"/>
          </p:cNvSpPr>
          <p:nvPr>
            <p:ph type="body" idx="1"/>
          </p:nvPr>
        </p:nvSpPr>
        <p:spPr>
          <a:xfrm>
            <a:off x="180550" y="78400"/>
            <a:ext cx="8520600" cy="5143500"/>
          </a:xfrm>
          <a:prstGeom prst="rect">
            <a:avLst/>
          </a:prstGeom>
        </p:spPr>
        <p:txBody>
          <a:bodyPr spcFirstLastPara="1" wrap="square" lIns="91425" tIns="91425" rIns="91425" bIns="91425" anchor="t" anchorCtr="0">
            <a:normAutofit/>
          </a:bodyPr>
          <a:lstStyle/>
          <a:p>
            <a:pPr marL="0" marR="571500" lvl="0" indent="0" algn="l" rtl="0">
              <a:lnSpc>
                <a:spcPct val="98000"/>
              </a:lnSpc>
              <a:spcBef>
                <a:spcPts val="1000"/>
              </a:spcBef>
              <a:spcAft>
                <a:spcPts val="0"/>
              </a:spcAft>
              <a:buNone/>
            </a:pPr>
            <a:r>
              <a:rPr lang="en-GB" sz="2000">
                <a:solidFill>
                  <a:schemeClr val="lt1"/>
                </a:solidFill>
              </a:rPr>
              <a:t>5.) </a:t>
            </a:r>
            <a:r>
              <a:rPr lang="en-GB" sz="2000" b="1">
                <a:solidFill>
                  <a:schemeClr val="lt1"/>
                </a:solidFill>
              </a:rPr>
              <a:t>Most preferred payment mode?</a:t>
            </a:r>
            <a:endParaRPr sz="2000" b="1">
              <a:solidFill>
                <a:schemeClr val="lt1"/>
              </a:solidFill>
            </a:endParaRPr>
          </a:p>
          <a:p>
            <a:pPr marL="660400" marR="571500" lvl="0" indent="0" algn="l" rtl="0">
              <a:lnSpc>
                <a:spcPct val="98000"/>
              </a:lnSpc>
              <a:spcBef>
                <a:spcPts val="1000"/>
              </a:spcBef>
              <a:spcAft>
                <a:spcPts val="0"/>
              </a:spcAft>
              <a:buNone/>
            </a:pPr>
            <a:endParaRPr sz="2000">
              <a:solidFill>
                <a:schemeClr val="dk1"/>
              </a:solidFill>
            </a:endParaRPr>
          </a:p>
          <a:p>
            <a:pPr marL="0" lvl="0" indent="0" algn="l" rtl="0">
              <a:spcBef>
                <a:spcPts val="0"/>
              </a:spcBef>
              <a:spcAft>
                <a:spcPts val="0"/>
              </a:spcAft>
              <a:buNone/>
            </a:pPr>
            <a:r>
              <a:rPr lang="en-GB" b="1">
                <a:solidFill>
                  <a:schemeClr val="dk1"/>
                </a:solidFill>
              </a:rPr>
              <a:t>-&gt; SQL:</a:t>
            </a:r>
            <a:endParaRPr b="1">
              <a:solidFill>
                <a:schemeClr val="dk1"/>
              </a:solidFill>
            </a:endParaRPr>
          </a:p>
          <a:p>
            <a:pPr marL="0" marR="2197100" lvl="0" indent="0" algn="l" rtl="0">
              <a:lnSpc>
                <a:spcPct val="98000"/>
              </a:lnSpc>
              <a:spcBef>
                <a:spcPts val="1200"/>
              </a:spcBef>
              <a:spcAft>
                <a:spcPts val="0"/>
              </a:spcAft>
              <a:buNone/>
            </a:pPr>
            <a:r>
              <a:rPr lang="en-GB" sz="1700" b="1">
                <a:solidFill>
                  <a:schemeClr val="dk1"/>
                </a:solidFill>
              </a:rPr>
              <a:t>select payment_mode,count(transaction_id) from payment group by payment_mode</a:t>
            </a:r>
            <a:endParaRPr sz="1700" b="1">
              <a:solidFill>
                <a:schemeClr val="dk1"/>
              </a:solidFill>
            </a:endParaRPr>
          </a:p>
          <a:p>
            <a:pPr marL="0" marR="4572000" lvl="0" indent="0" algn="l" rtl="0">
              <a:spcBef>
                <a:spcPts val="0"/>
              </a:spcBef>
              <a:spcAft>
                <a:spcPts val="0"/>
              </a:spcAft>
              <a:buNone/>
            </a:pPr>
            <a:r>
              <a:rPr lang="en-GB" sz="1700" b="1">
                <a:solidFill>
                  <a:schemeClr val="dk1"/>
                </a:solidFill>
              </a:rPr>
              <a:t>order by count desc limit 2;</a:t>
            </a:r>
            <a:endParaRPr sz="1700" b="1">
              <a:solidFill>
                <a:schemeClr val="dk1"/>
              </a:solidFill>
            </a:endParaRPr>
          </a:p>
          <a:p>
            <a:pPr marL="0" marR="59721" lvl="0" indent="0" algn="l" rtl="0">
              <a:lnSpc>
                <a:spcPct val="114090"/>
              </a:lnSpc>
              <a:spcBef>
                <a:spcPts val="1200"/>
              </a:spcBef>
              <a:spcAft>
                <a:spcPts val="0"/>
              </a:spcAft>
              <a:buNone/>
            </a:pPr>
            <a:endParaRPr sz="1700" b="1">
              <a:solidFill>
                <a:schemeClr val="dk1"/>
              </a:solidFill>
            </a:endParaRPr>
          </a:p>
          <a:p>
            <a:pPr marL="0" lvl="0" indent="0" algn="l" rtl="0">
              <a:lnSpc>
                <a:spcPct val="154000"/>
              </a:lnSpc>
              <a:spcBef>
                <a:spcPts val="1200"/>
              </a:spcBef>
              <a:spcAft>
                <a:spcPts val="0"/>
              </a:spcAft>
              <a:buNone/>
            </a:pPr>
            <a:r>
              <a:rPr lang="en-GB" b="1">
                <a:solidFill>
                  <a:schemeClr val="lt1"/>
                </a:solidFill>
              </a:rPr>
              <a:t>-&gt; Output:	</a:t>
            </a:r>
            <a:endParaRPr>
              <a:solidFill>
                <a:schemeClr val="lt1"/>
              </a:solidFill>
            </a:endParaRPr>
          </a:p>
        </p:txBody>
      </p:sp>
      <p:pic>
        <p:nvPicPr>
          <p:cNvPr id="126" name="Google Shape;126;p24"/>
          <p:cNvPicPr preferRelativeResize="0"/>
          <p:nvPr/>
        </p:nvPicPr>
        <p:blipFill>
          <a:blip r:embed="rId3">
            <a:alphaModFix/>
          </a:blip>
          <a:stretch>
            <a:fillRect/>
          </a:stretch>
        </p:blipFill>
        <p:spPr>
          <a:xfrm>
            <a:off x="2392599" y="2712874"/>
            <a:ext cx="6308550" cy="2314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14956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620"/>
              <a:t>OTHER QUERIES</a:t>
            </a:r>
            <a:endParaRPr sz="3620"/>
          </a:p>
        </p:txBody>
      </p:sp>
      <p:sp>
        <p:nvSpPr>
          <p:cNvPr id="132" name="Google Shape;132;p25"/>
          <p:cNvSpPr txBox="1">
            <a:spLocks noGrp="1"/>
          </p:cNvSpPr>
          <p:nvPr>
            <p:ph type="body" idx="1"/>
          </p:nvPr>
        </p:nvSpPr>
        <p:spPr>
          <a:xfrm>
            <a:off x="311700" y="3795925"/>
            <a:ext cx="8520600" cy="12387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sz="2700" u="sng">
                <a:solidFill>
                  <a:schemeClr val="dk2"/>
                </a:solidFill>
                <a:hlinkClick r:id="rId3">
                  <a:extLst>
                    <a:ext uri="{A12FA001-AC4F-418D-AE19-62706E023703}">
                      <ahyp:hlinkClr xmlns:ahyp="http://schemas.microsoft.com/office/drawing/2018/hyperlinkcolor" val="tx"/>
                    </a:ext>
                  </a:extLst>
                </a:hlinkClick>
              </a:rPr>
              <a:t>Queries (click here)</a:t>
            </a:r>
            <a:endParaRPr sz="27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217650" y="648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611"/>
              <a:t>CONCLUSION</a:t>
            </a:r>
            <a:endParaRPr sz="3611"/>
          </a:p>
        </p:txBody>
      </p:sp>
      <p:sp>
        <p:nvSpPr>
          <p:cNvPr id="138" name="Google Shape;138;p26"/>
          <p:cNvSpPr txBox="1">
            <a:spLocks noGrp="1"/>
          </p:cNvSpPr>
          <p:nvPr>
            <p:ph type="body" idx="1"/>
          </p:nvPr>
        </p:nvSpPr>
        <p:spPr>
          <a:xfrm>
            <a:off x="311700" y="1678925"/>
            <a:ext cx="8520600" cy="3464700"/>
          </a:xfrm>
          <a:prstGeom prst="rect">
            <a:avLst/>
          </a:prstGeom>
        </p:spPr>
        <p:txBody>
          <a:bodyPr spcFirstLastPara="1" wrap="square" lIns="91425" tIns="91425" rIns="91425" bIns="91425" anchor="t" anchorCtr="0">
            <a:normAutofit fontScale="55000"/>
          </a:bodyPr>
          <a:lstStyle/>
          <a:p>
            <a:pPr marL="0" lvl="0" indent="0" algn="l" rtl="0">
              <a:spcBef>
                <a:spcPts val="0"/>
              </a:spcBef>
              <a:spcAft>
                <a:spcPts val="0"/>
              </a:spcAft>
              <a:buNone/>
            </a:pPr>
            <a:r>
              <a:rPr lang="en-GB" sz="3097">
                <a:solidFill>
                  <a:schemeClr val="lt1"/>
                </a:solidFill>
              </a:rPr>
              <a:t>The Airline reservation system has been a way of minimizing the clerical work, which is almost a routine and consumes the most precious time.</a:t>
            </a:r>
            <a:endParaRPr sz="3097">
              <a:solidFill>
                <a:schemeClr val="lt1"/>
              </a:solidFill>
            </a:endParaRPr>
          </a:p>
          <a:p>
            <a:pPr marL="0" lvl="0" indent="0" algn="l" rtl="0">
              <a:spcBef>
                <a:spcPts val="1200"/>
              </a:spcBef>
              <a:spcAft>
                <a:spcPts val="0"/>
              </a:spcAft>
              <a:buNone/>
            </a:pPr>
            <a:endParaRPr sz="3097">
              <a:solidFill>
                <a:schemeClr val="lt1"/>
              </a:solidFill>
            </a:endParaRPr>
          </a:p>
          <a:p>
            <a:pPr marL="0" lvl="0" indent="0" algn="l" rtl="0">
              <a:spcBef>
                <a:spcPts val="1200"/>
              </a:spcBef>
              <a:spcAft>
                <a:spcPts val="0"/>
              </a:spcAft>
              <a:buNone/>
            </a:pPr>
            <a:r>
              <a:rPr lang="en-GB" sz="3097">
                <a:solidFill>
                  <a:schemeClr val="lt1"/>
                </a:solidFill>
              </a:rPr>
              <a:t>This AIRLINE RESERVATION SYSTEM has been an attempt to help the user to minimize his workload along with minimizing the paper works and saving of time.</a:t>
            </a:r>
            <a:endParaRPr sz="3097">
              <a:solidFill>
                <a:schemeClr val="lt1"/>
              </a:solidFill>
            </a:endParaRPr>
          </a:p>
          <a:p>
            <a:pPr marL="0" lvl="0" indent="0" algn="l" rtl="0">
              <a:spcBef>
                <a:spcPts val="1200"/>
              </a:spcBef>
              <a:spcAft>
                <a:spcPts val="0"/>
              </a:spcAft>
              <a:buNone/>
            </a:pPr>
            <a:endParaRPr sz="3097">
              <a:solidFill>
                <a:schemeClr val="lt1"/>
              </a:solidFill>
            </a:endParaRPr>
          </a:p>
          <a:p>
            <a:pPr marL="0" lvl="0" indent="0" algn="l" rtl="0">
              <a:spcBef>
                <a:spcPts val="1200"/>
              </a:spcBef>
              <a:spcAft>
                <a:spcPts val="1200"/>
              </a:spcAft>
              <a:buNone/>
            </a:pPr>
            <a:r>
              <a:rPr lang="en-GB" sz="3097">
                <a:solidFill>
                  <a:schemeClr val="lt1"/>
                </a:solidFill>
              </a:rPr>
              <a:t>Almost all the difficulties of manual reservation have been removed by this system. To wind up let me welcome all the suggestions and other improvements, which the system needs so that it covers all the needs if the user in the user way.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201925" y="1652500"/>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620"/>
              <a:t>THANK YOU !!</a:t>
            </a:r>
            <a:endParaRPr sz="3620"/>
          </a:p>
        </p:txBody>
      </p:sp>
      <p:sp>
        <p:nvSpPr>
          <p:cNvPr id="144" name="Google Shape;144;p27"/>
          <p:cNvSpPr txBox="1">
            <a:spLocks noGrp="1"/>
          </p:cNvSpPr>
          <p:nvPr>
            <p:ph type="body" idx="1"/>
          </p:nvPr>
        </p:nvSpPr>
        <p:spPr>
          <a:xfrm>
            <a:off x="311700" y="4431725"/>
            <a:ext cx="8520600" cy="137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74450" y="1272925"/>
            <a:ext cx="8520600" cy="1437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600"/>
              <a:t>FUNCTIONAL REQUIREMENTS</a:t>
            </a:r>
            <a:endParaRPr sz="3600"/>
          </a:p>
        </p:txBody>
      </p:sp>
      <p:sp>
        <p:nvSpPr>
          <p:cNvPr id="61" name="Google Shape;61;p14"/>
          <p:cNvSpPr txBox="1">
            <a:spLocks noGrp="1"/>
          </p:cNvSpPr>
          <p:nvPr>
            <p:ph type="body" idx="1"/>
          </p:nvPr>
        </p:nvSpPr>
        <p:spPr>
          <a:xfrm>
            <a:off x="374450" y="3705600"/>
            <a:ext cx="8520600" cy="14379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sz="2400" u="sng">
                <a:solidFill>
                  <a:schemeClr val="dk2"/>
                </a:solidFill>
                <a:hlinkClick r:id="rId3">
                  <a:extLst>
                    <a:ext uri="{A12FA001-AC4F-418D-AE19-62706E023703}">
                      <ahyp:hlinkClr xmlns:ahyp="http://schemas.microsoft.com/office/drawing/2018/hyperlinkcolor" val="tx"/>
                    </a:ext>
                  </a:extLst>
                </a:hlinkClick>
              </a:rPr>
              <a:t>Functional Requirements (click here)</a:t>
            </a:r>
            <a:endParaRPr sz="2400" u="sng">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21475" y="1246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20"/>
              <a:t>ENTITY RELATIONSHIP DIAGRAM (ERD)</a:t>
            </a:r>
            <a:endParaRPr sz="3220"/>
          </a:p>
        </p:txBody>
      </p:sp>
      <p:sp>
        <p:nvSpPr>
          <p:cNvPr id="67" name="Google Shape;67;p15"/>
          <p:cNvSpPr txBox="1">
            <a:spLocks noGrp="1"/>
          </p:cNvSpPr>
          <p:nvPr>
            <p:ph type="body" idx="1"/>
          </p:nvPr>
        </p:nvSpPr>
        <p:spPr>
          <a:xfrm>
            <a:off x="311700" y="3466600"/>
            <a:ext cx="8520600" cy="10239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sz="2400" u="sng">
                <a:solidFill>
                  <a:schemeClr val="dk2"/>
                </a:solidFill>
                <a:hlinkClick r:id="rId3">
                  <a:extLst>
                    <a:ext uri="{A12FA001-AC4F-418D-AE19-62706E023703}">
                      <ahyp:hlinkClr xmlns:ahyp="http://schemas.microsoft.com/office/drawing/2018/hyperlinkcolor" val="tx"/>
                    </a:ext>
                  </a:extLst>
                </a:hlinkClick>
              </a:rPr>
              <a:t>ERD (click here)</a:t>
            </a:r>
            <a:endParaRPr sz="24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86250" y="1385925"/>
            <a:ext cx="8520600" cy="951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600"/>
              <a:t>RELATIONAL MODEL</a:t>
            </a:r>
            <a:endParaRPr sz="4400"/>
          </a:p>
        </p:txBody>
      </p:sp>
      <p:sp>
        <p:nvSpPr>
          <p:cNvPr id="73" name="Google Shape;73;p16"/>
          <p:cNvSpPr txBox="1">
            <a:spLocks noGrp="1"/>
          </p:cNvSpPr>
          <p:nvPr>
            <p:ph type="body" idx="1"/>
          </p:nvPr>
        </p:nvSpPr>
        <p:spPr>
          <a:xfrm>
            <a:off x="311700" y="3748875"/>
            <a:ext cx="8520600" cy="1462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sz="2300" u="sng">
                <a:solidFill>
                  <a:schemeClr val="dk2"/>
                </a:solidFill>
                <a:hlinkClick r:id="rId3">
                  <a:extLst>
                    <a:ext uri="{A12FA001-AC4F-418D-AE19-62706E023703}">
                      <ahyp:hlinkClr xmlns:ahyp="http://schemas.microsoft.com/office/drawing/2018/hyperlinkcolor" val="tx"/>
                    </a:ext>
                  </a:extLst>
                </a:hlinkClick>
              </a:rPr>
              <a:t>Relational Model</a:t>
            </a:r>
            <a:endParaRPr sz="23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86250" y="1369050"/>
            <a:ext cx="8520600" cy="12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611"/>
              <a:t>SQL - DDL STATEMENTS</a:t>
            </a:r>
            <a:endParaRPr sz="3611"/>
          </a:p>
        </p:txBody>
      </p:sp>
      <p:sp>
        <p:nvSpPr>
          <p:cNvPr id="79" name="Google Shape;79;p17"/>
          <p:cNvSpPr txBox="1">
            <a:spLocks noGrp="1"/>
          </p:cNvSpPr>
          <p:nvPr>
            <p:ph type="body" idx="1"/>
          </p:nvPr>
        </p:nvSpPr>
        <p:spPr>
          <a:xfrm>
            <a:off x="311700" y="3795925"/>
            <a:ext cx="8520600" cy="13473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sz="2700" u="sng">
                <a:solidFill>
                  <a:schemeClr val="dk2"/>
                </a:solidFill>
                <a:hlinkClick r:id="rId3">
                  <a:extLst>
                    <a:ext uri="{A12FA001-AC4F-418D-AE19-62706E023703}">
                      <ahyp:hlinkClr xmlns:ahyp="http://schemas.microsoft.com/office/drawing/2018/hyperlinkcolor" val="tx"/>
                    </a:ext>
                  </a:extLst>
                </a:hlinkClick>
              </a:rPr>
              <a:t>DDL (click here)</a:t>
            </a:r>
            <a:endParaRPr sz="27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ctrTitle"/>
          </p:nvPr>
        </p:nvSpPr>
        <p:spPr>
          <a:xfrm>
            <a:off x="201925" y="979800"/>
            <a:ext cx="8520600" cy="1185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SQL - DML STATEMENTS</a:t>
            </a:r>
            <a:endParaRPr/>
          </a:p>
        </p:txBody>
      </p:sp>
      <p:sp>
        <p:nvSpPr>
          <p:cNvPr id="85" name="Google Shape;85;p18"/>
          <p:cNvSpPr txBox="1">
            <a:spLocks noGrp="1"/>
          </p:cNvSpPr>
          <p:nvPr>
            <p:ph type="subTitle" idx="1"/>
          </p:nvPr>
        </p:nvSpPr>
        <p:spPr>
          <a:xfrm>
            <a:off x="311700" y="37750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u="sng">
                <a:solidFill>
                  <a:schemeClr val="lt1"/>
                </a:solidFill>
                <a:hlinkClick r:id="rId3">
                  <a:extLst>
                    <a:ext uri="{A12FA001-AC4F-418D-AE19-62706E023703}">
                      <ahyp:hlinkClr xmlns:ahyp="http://schemas.microsoft.com/office/drawing/2018/hyperlinkcolor" val="tx"/>
                    </a:ext>
                  </a:extLst>
                </a:hlinkClick>
              </a:rPr>
              <a:t>DML (click here)</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1093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a:t>QUERIES</a:t>
            </a:r>
            <a:endParaRPr sz="3600"/>
          </a:p>
        </p:txBody>
      </p:sp>
      <p:sp>
        <p:nvSpPr>
          <p:cNvPr id="91" name="Google Shape;91;p19"/>
          <p:cNvSpPr txBox="1">
            <a:spLocks noGrp="1"/>
          </p:cNvSpPr>
          <p:nvPr>
            <p:ph type="body" idx="1"/>
          </p:nvPr>
        </p:nvSpPr>
        <p:spPr>
          <a:xfrm>
            <a:off x="0" y="800775"/>
            <a:ext cx="9144000" cy="4342500"/>
          </a:xfrm>
          <a:prstGeom prst="rect">
            <a:avLst/>
          </a:prstGeom>
        </p:spPr>
        <p:txBody>
          <a:bodyPr spcFirstLastPara="1" wrap="square" lIns="91425" tIns="91425" rIns="91425" bIns="91425" anchor="t" anchorCtr="0">
            <a:normAutofit/>
          </a:bodyPr>
          <a:lstStyle/>
          <a:p>
            <a:pPr marL="457200" lvl="0" indent="-355600" algn="l" rtl="0">
              <a:spcBef>
                <a:spcPts val="400"/>
              </a:spcBef>
              <a:spcAft>
                <a:spcPts val="0"/>
              </a:spcAft>
              <a:buClr>
                <a:schemeClr val="lt1"/>
              </a:buClr>
              <a:buSzPts val="2000"/>
              <a:buAutoNum type="arabicPeriod"/>
            </a:pPr>
            <a:r>
              <a:rPr lang="en-GB" sz="2000" b="1">
                <a:solidFill>
                  <a:schemeClr val="lt1"/>
                </a:solidFill>
              </a:rPr>
              <a:t> What Percentage of passengers have negative RT-PCR?</a:t>
            </a:r>
            <a:endParaRPr sz="2000" b="1">
              <a:solidFill>
                <a:schemeClr val="lt1"/>
              </a:solidFill>
            </a:endParaRPr>
          </a:p>
          <a:p>
            <a:pPr marL="0" lvl="0" indent="0" algn="l" rtl="0">
              <a:spcBef>
                <a:spcPts val="0"/>
              </a:spcBef>
              <a:spcAft>
                <a:spcPts val="0"/>
              </a:spcAft>
              <a:buNone/>
            </a:pPr>
            <a:endParaRPr sz="1700" b="1">
              <a:solidFill>
                <a:schemeClr val="dk1"/>
              </a:solidFill>
            </a:endParaRPr>
          </a:p>
          <a:p>
            <a:pPr marL="0" lvl="0" indent="450000" algn="l" rtl="0">
              <a:spcBef>
                <a:spcPts val="1200"/>
              </a:spcBef>
              <a:spcAft>
                <a:spcPts val="0"/>
              </a:spcAft>
              <a:buNone/>
            </a:pPr>
            <a:r>
              <a:rPr lang="en-GB" b="1">
                <a:solidFill>
                  <a:schemeClr val="dk1"/>
                </a:solidFill>
              </a:rPr>
              <a:t>-&gt; SQL:</a:t>
            </a:r>
            <a:endParaRPr b="1">
              <a:solidFill>
                <a:schemeClr val="dk1"/>
              </a:solidFill>
            </a:endParaRPr>
          </a:p>
          <a:p>
            <a:pPr marL="660400" marR="47478" lvl="0" indent="-210399" algn="l" rtl="0">
              <a:lnSpc>
                <a:spcPct val="98000"/>
              </a:lnSpc>
              <a:spcBef>
                <a:spcPts val="1200"/>
              </a:spcBef>
              <a:spcAft>
                <a:spcPts val="0"/>
              </a:spcAft>
              <a:buNone/>
            </a:pPr>
            <a:r>
              <a:rPr lang="en-GB" sz="1700" b="1">
                <a:solidFill>
                  <a:schemeClr val="dk1"/>
                </a:solidFill>
              </a:rPr>
              <a:t>select distinct (select count(rt_pcr)from covid19_data where rt_pcr='false' )*100 / (select count(b_id) from covid19_data)</a:t>
            </a:r>
            <a:endParaRPr sz="1700" b="1">
              <a:solidFill>
                <a:schemeClr val="dk1"/>
              </a:solidFill>
            </a:endParaRPr>
          </a:p>
          <a:p>
            <a:pPr marL="450000" lvl="0" indent="0" algn="l" rtl="0">
              <a:spcBef>
                <a:spcPts val="0"/>
              </a:spcBef>
              <a:spcAft>
                <a:spcPts val="0"/>
              </a:spcAft>
              <a:buNone/>
            </a:pPr>
            <a:r>
              <a:rPr lang="en-GB" sz="1700" b="1">
                <a:solidFill>
                  <a:schemeClr val="dk1"/>
                </a:solidFill>
              </a:rPr>
              <a:t>as Perecentage_of_negative_RT_PCR from covid19_data;</a:t>
            </a:r>
            <a:endParaRPr sz="1700" b="1">
              <a:solidFill>
                <a:schemeClr val="dk1"/>
              </a:solidFill>
            </a:endParaRPr>
          </a:p>
          <a:p>
            <a:pPr marL="0" lvl="0" indent="450000" algn="l" rtl="0">
              <a:spcBef>
                <a:spcPts val="0"/>
              </a:spcBef>
              <a:spcAft>
                <a:spcPts val="0"/>
              </a:spcAft>
              <a:buNone/>
            </a:pPr>
            <a:endParaRPr sz="1700" b="1">
              <a:solidFill>
                <a:schemeClr val="lt1"/>
              </a:solidFill>
            </a:endParaRPr>
          </a:p>
          <a:p>
            <a:pPr marL="0" lvl="0" indent="457200" algn="l" rtl="0">
              <a:lnSpc>
                <a:spcPct val="154000"/>
              </a:lnSpc>
              <a:spcBef>
                <a:spcPts val="1200"/>
              </a:spcBef>
              <a:spcAft>
                <a:spcPts val="0"/>
              </a:spcAft>
              <a:buNone/>
            </a:pPr>
            <a:r>
              <a:rPr lang="en-GB" b="1">
                <a:solidFill>
                  <a:schemeClr val="lt1"/>
                </a:solidFill>
              </a:rPr>
              <a:t>-&gt; Output</a:t>
            </a:r>
            <a:r>
              <a:rPr lang="en-GB" b="1">
                <a:solidFill>
                  <a:schemeClr val="dk1"/>
                </a:solidFill>
              </a:rPr>
              <a:t>:	</a:t>
            </a:r>
            <a:endParaRPr sz="1700" b="1">
              <a:solidFill>
                <a:schemeClr val="dk1"/>
              </a:solidFill>
            </a:endParaRPr>
          </a:p>
          <a:p>
            <a:pPr marL="0" lvl="0" indent="450000" algn="l" rtl="0">
              <a:spcBef>
                <a:spcPts val="0"/>
              </a:spcBef>
              <a:spcAft>
                <a:spcPts val="1200"/>
              </a:spcAft>
              <a:buNone/>
            </a:pPr>
            <a:endParaRPr sz="1700" b="1">
              <a:solidFill>
                <a:schemeClr val="dk1"/>
              </a:solidFill>
            </a:endParaRPr>
          </a:p>
        </p:txBody>
      </p:sp>
      <p:pic>
        <p:nvPicPr>
          <p:cNvPr id="92" name="Google Shape;92;p19"/>
          <p:cNvPicPr preferRelativeResize="0"/>
          <p:nvPr/>
        </p:nvPicPr>
        <p:blipFill>
          <a:blip r:embed="rId3">
            <a:alphaModFix/>
          </a:blip>
          <a:stretch>
            <a:fillRect/>
          </a:stretch>
        </p:blipFill>
        <p:spPr>
          <a:xfrm>
            <a:off x="2702475" y="3214150"/>
            <a:ext cx="4887600" cy="183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flipH="1">
            <a:off x="10152675" y="814325"/>
            <a:ext cx="667200" cy="20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8" name="Google Shape;98;p20"/>
          <p:cNvSpPr txBox="1">
            <a:spLocks noGrp="1"/>
          </p:cNvSpPr>
          <p:nvPr>
            <p:ph type="body" idx="1"/>
          </p:nvPr>
        </p:nvSpPr>
        <p:spPr>
          <a:xfrm>
            <a:off x="311700" y="0"/>
            <a:ext cx="8520600" cy="5143500"/>
          </a:xfrm>
          <a:prstGeom prst="rect">
            <a:avLst/>
          </a:prstGeom>
        </p:spPr>
        <p:txBody>
          <a:bodyPr spcFirstLastPara="1" wrap="square" lIns="91425" tIns="91425" rIns="91425" bIns="91425" anchor="t" anchorCtr="0">
            <a:normAutofit/>
          </a:bodyPr>
          <a:lstStyle/>
          <a:p>
            <a:pPr marL="0" marR="571500" lvl="0" indent="0" algn="l" rtl="0">
              <a:lnSpc>
                <a:spcPct val="98000"/>
              </a:lnSpc>
              <a:spcBef>
                <a:spcPts val="1000"/>
              </a:spcBef>
              <a:spcAft>
                <a:spcPts val="0"/>
              </a:spcAft>
              <a:buNone/>
            </a:pPr>
            <a:r>
              <a:rPr lang="en-GB" sz="2000">
                <a:solidFill>
                  <a:schemeClr val="lt1"/>
                </a:solidFill>
              </a:rPr>
              <a:t>2.) </a:t>
            </a:r>
            <a:r>
              <a:rPr lang="en-GB" sz="2000" b="1">
                <a:solidFill>
                  <a:schemeClr val="lt1"/>
                </a:solidFill>
              </a:rPr>
              <a:t>Display flight_ID,Departure_date,flight_type of all flights whose ticket price is less than 8000?</a:t>
            </a:r>
            <a:endParaRPr sz="2000" b="1">
              <a:solidFill>
                <a:schemeClr val="lt1"/>
              </a:solidFill>
            </a:endParaRPr>
          </a:p>
          <a:p>
            <a:pPr marL="660400" marR="571500" lvl="0" indent="0" algn="l" rtl="0">
              <a:lnSpc>
                <a:spcPct val="98000"/>
              </a:lnSpc>
              <a:spcBef>
                <a:spcPts val="1000"/>
              </a:spcBef>
              <a:spcAft>
                <a:spcPts val="0"/>
              </a:spcAft>
              <a:buNone/>
            </a:pPr>
            <a:endParaRPr sz="2000">
              <a:solidFill>
                <a:schemeClr val="dk1"/>
              </a:solidFill>
            </a:endParaRPr>
          </a:p>
          <a:p>
            <a:pPr marL="0" lvl="0" indent="0" algn="l" rtl="0">
              <a:spcBef>
                <a:spcPts val="0"/>
              </a:spcBef>
              <a:spcAft>
                <a:spcPts val="0"/>
              </a:spcAft>
              <a:buNone/>
            </a:pPr>
            <a:r>
              <a:rPr lang="en-GB" b="1">
                <a:solidFill>
                  <a:schemeClr val="dk1"/>
                </a:solidFill>
              </a:rPr>
              <a:t>-&gt; SQL:</a:t>
            </a:r>
            <a:endParaRPr b="1">
              <a:solidFill>
                <a:schemeClr val="dk1"/>
              </a:solidFill>
            </a:endParaRPr>
          </a:p>
          <a:p>
            <a:pPr marL="0" marR="2336800" lvl="0" indent="0" algn="l" rtl="0">
              <a:lnSpc>
                <a:spcPct val="98000"/>
              </a:lnSpc>
              <a:spcBef>
                <a:spcPts val="1200"/>
              </a:spcBef>
              <a:spcAft>
                <a:spcPts val="0"/>
              </a:spcAft>
              <a:buNone/>
            </a:pPr>
            <a:r>
              <a:rPr lang="en-GB" sz="1700" b="1">
                <a:solidFill>
                  <a:schemeClr val="dk1"/>
                </a:solidFill>
              </a:rPr>
              <a:t>select flight_id,departure_date,flight_type from flight f natural join booking b</a:t>
            </a:r>
            <a:endParaRPr sz="1700" b="1">
              <a:solidFill>
                <a:schemeClr val="dk1"/>
              </a:solidFill>
            </a:endParaRPr>
          </a:p>
          <a:p>
            <a:pPr marL="0" marR="4140200" lvl="0" indent="0" algn="l" rtl="0">
              <a:spcBef>
                <a:spcPts val="0"/>
              </a:spcBef>
              <a:spcAft>
                <a:spcPts val="0"/>
              </a:spcAft>
              <a:buNone/>
            </a:pPr>
            <a:r>
              <a:rPr lang="en-GB" sz="1700" b="1">
                <a:solidFill>
                  <a:schemeClr val="dk1"/>
                </a:solidFill>
              </a:rPr>
              <a:t>natural join flight_details fd where fd.prices&gt;8000;</a:t>
            </a:r>
            <a:endParaRPr sz="1700" b="1">
              <a:solidFill>
                <a:schemeClr val="dk1"/>
              </a:solidFill>
            </a:endParaRPr>
          </a:p>
          <a:p>
            <a:pPr marL="630000" lvl="0" indent="628650" algn="l" rtl="0">
              <a:spcBef>
                <a:spcPts val="0"/>
              </a:spcBef>
              <a:spcAft>
                <a:spcPts val="0"/>
              </a:spcAft>
              <a:buNone/>
            </a:pPr>
            <a:endParaRPr>
              <a:solidFill>
                <a:schemeClr val="dk1"/>
              </a:solidFill>
            </a:endParaRPr>
          </a:p>
          <a:p>
            <a:pPr marL="0" lvl="0" indent="0" algn="l" rtl="0">
              <a:lnSpc>
                <a:spcPct val="154000"/>
              </a:lnSpc>
              <a:spcBef>
                <a:spcPts val="1200"/>
              </a:spcBef>
              <a:spcAft>
                <a:spcPts val="0"/>
              </a:spcAft>
              <a:buNone/>
            </a:pPr>
            <a:r>
              <a:rPr lang="en-GB" b="1">
                <a:solidFill>
                  <a:schemeClr val="dk1"/>
                </a:solidFill>
              </a:rPr>
              <a:t>-</a:t>
            </a:r>
            <a:r>
              <a:rPr lang="en-GB" b="1">
                <a:solidFill>
                  <a:schemeClr val="lt1"/>
                </a:solidFill>
              </a:rPr>
              <a:t>&gt; Output:	</a:t>
            </a:r>
            <a:r>
              <a:rPr lang="en-GB" b="1">
                <a:solidFill>
                  <a:schemeClr val="dk1"/>
                </a:solidFill>
              </a:rPr>
              <a:t>	</a:t>
            </a:r>
            <a:endParaRPr b="1">
              <a:solidFill>
                <a:schemeClr val="dk1"/>
              </a:solidFill>
            </a:endParaRPr>
          </a:p>
          <a:p>
            <a:pPr marL="0" lvl="0" indent="630000" algn="l" rtl="0">
              <a:spcBef>
                <a:spcPts val="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pic>
        <p:nvPicPr>
          <p:cNvPr id="99" name="Google Shape;99;p20"/>
          <p:cNvPicPr preferRelativeResize="0"/>
          <p:nvPr/>
        </p:nvPicPr>
        <p:blipFill>
          <a:blip r:embed="rId3">
            <a:alphaModFix/>
          </a:blip>
          <a:stretch>
            <a:fillRect/>
          </a:stretch>
        </p:blipFill>
        <p:spPr>
          <a:xfrm>
            <a:off x="2619075" y="2493350"/>
            <a:ext cx="5566901" cy="257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0515300" y="270450"/>
            <a:ext cx="922200" cy="132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5" name="Google Shape;105;p21"/>
          <p:cNvSpPr txBox="1">
            <a:spLocks noGrp="1"/>
          </p:cNvSpPr>
          <p:nvPr>
            <p:ph type="body" idx="1"/>
          </p:nvPr>
        </p:nvSpPr>
        <p:spPr>
          <a:xfrm>
            <a:off x="311700" y="270450"/>
            <a:ext cx="8520600" cy="4794600"/>
          </a:xfrm>
          <a:prstGeom prst="rect">
            <a:avLst/>
          </a:prstGeom>
        </p:spPr>
        <p:txBody>
          <a:bodyPr spcFirstLastPara="1" wrap="square" lIns="91425" tIns="91425" rIns="91425" bIns="91425" anchor="t" anchorCtr="0">
            <a:normAutofit/>
          </a:bodyPr>
          <a:lstStyle/>
          <a:p>
            <a:pPr marL="431800" lvl="0" indent="0" algn="l" rtl="0">
              <a:spcBef>
                <a:spcPts val="700"/>
              </a:spcBef>
              <a:spcAft>
                <a:spcPts val="0"/>
              </a:spcAft>
              <a:buNone/>
            </a:pPr>
            <a:r>
              <a:rPr lang="en-GB" sz="2000" b="1">
                <a:solidFill>
                  <a:schemeClr val="lt1"/>
                </a:solidFill>
              </a:rPr>
              <a:t>3.) Revenue of Airlines by Month?</a:t>
            </a:r>
            <a:endParaRPr sz="2000" b="1">
              <a:solidFill>
                <a:schemeClr val="lt1"/>
              </a:solidFill>
            </a:endParaRPr>
          </a:p>
          <a:p>
            <a:pPr marL="450000" lvl="0" indent="0" algn="l" rtl="0">
              <a:spcBef>
                <a:spcPts val="1200"/>
              </a:spcBef>
              <a:spcAft>
                <a:spcPts val="0"/>
              </a:spcAft>
              <a:buNone/>
            </a:pPr>
            <a:r>
              <a:rPr lang="en-GB" sz="1400" b="1">
                <a:solidFill>
                  <a:schemeClr val="dk1"/>
                </a:solidFill>
              </a:rPr>
              <a:t> </a:t>
            </a:r>
            <a:r>
              <a:rPr lang="en-GB" b="1">
                <a:solidFill>
                  <a:schemeClr val="dk1"/>
                </a:solidFill>
              </a:rPr>
              <a:t>-&gt; SQL:</a:t>
            </a:r>
            <a:endParaRPr sz="1400" b="1">
              <a:solidFill>
                <a:schemeClr val="dk1"/>
              </a:solidFill>
            </a:endParaRPr>
          </a:p>
          <a:p>
            <a:pPr marL="450000" marR="939800" lvl="0" indent="0" algn="l" rtl="0">
              <a:spcBef>
                <a:spcPts val="1200"/>
              </a:spcBef>
              <a:spcAft>
                <a:spcPts val="0"/>
              </a:spcAft>
              <a:buNone/>
            </a:pPr>
            <a:r>
              <a:rPr lang="en-GB" sz="1700" b="1">
                <a:solidFill>
                  <a:schemeClr val="dk1"/>
                </a:solidFill>
              </a:rPr>
              <a:t>select extract(MONTH from departure_time ) as months,sum(prices) over (partition by a_name order by extract(MONTH from departure_time ) ),a_name from airlines</a:t>
            </a:r>
            <a:endParaRPr sz="1700" b="1">
              <a:solidFill>
                <a:schemeClr val="dk1"/>
              </a:solidFill>
            </a:endParaRPr>
          </a:p>
          <a:p>
            <a:pPr marL="450000" lvl="0" indent="0" algn="l" rtl="0">
              <a:spcBef>
                <a:spcPts val="1200"/>
              </a:spcBef>
              <a:spcAft>
                <a:spcPts val="0"/>
              </a:spcAft>
              <a:buNone/>
            </a:pPr>
            <a:r>
              <a:rPr lang="en-GB" sz="1700" b="1">
                <a:solidFill>
                  <a:schemeClr val="dk1"/>
                </a:solidFill>
              </a:rPr>
              <a:t>natural join flight</a:t>
            </a:r>
            <a:endParaRPr sz="1700" b="1">
              <a:solidFill>
                <a:schemeClr val="dk1"/>
              </a:solidFill>
            </a:endParaRPr>
          </a:p>
          <a:p>
            <a:pPr marL="450000" lvl="0" indent="0" algn="l" rtl="0">
              <a:spcBef>
                <a:spcPts val="1200"/>
              </a:spcBef>
              <a:spcAft>
                <a:spcPts val="0"/>
              </a:spcAft>
              <a:buNone/>
            </a:pPr>
            <a:r>
              <a:rPr lang="en-GB" sz="1700" b="1">
                <a:solidFill>
                  <a:schemeClr val="dk1"/>
                </a:solidFill>
              </a:rPr>
              <a:t>natural join flight_details</a:t>
            </a:r>
            <a:endParaRPr sz="1700" b="1">
              <a:solidFill>
                <a:schemeClr val="dk1"/>
              </a:solidFill>
            </a:endParaRPr>
          </a:p>
          <a:p>
            <a:pPr marL="450000" lvl="0" indent="0" algn="l" rtl="0">
              <a:spcBef>
                <a:spcPts val="0"/>
              </a:spcBef>
              <a:spcAft>
                <a:spcPts val="0"/>
              </a:spcAft>
              <a:buNone/>
            </a:pPr>
            <a:r>
              <a:rPr lang="en-GB" sz="1700" b="1">
                <a:solidFill>
                  <a:schemeClr val="dk1"/>
                </a:solidFill>
              </a:rPr>
              <a:t>group by a_name,extract(MONTH from departure_time ),prices;</a:t>
            </a:r>
            <a:endParaRPr sz="1700" b="1">
              <a:solidFill>
                <a:schemeClr val="dk1"/>
              </a:solidFill>
            </a:endParaRPr>
          </a:p>
          <a:p>
            <a:pPr marL="0" lvl="0" indent="0" algn="l" rtl="0">
              <a:lnSpc>
                <a:spcPct val="154000"/>
              </a:lnSpc>
              <a:spcBef>
                <a:spcPts val="0"/>
              </a:spcBef>
              <a:spcAft>
                <a:spcPts val="0"/>
              </a:spcAft>
              <a:buNone/>
            </a:pPr>
            <a:endParaRPr b="1">
              <a:solidFill>
                <a:schemeClr val="dk1"/>
              </a:solidFill>
            </a:endParaRPr>
          </a:p>
          <a:p>
            <a:pPr marL="450000" lvl="0" indent="0" algn="l" rtl="0">
              <a:lnSpc>
                <a:spcPct val="154000"/>
              </a:lnSpc>
              <a:spcBef>
                <a:spcPts val="0"/>
              </a:spcBef>
              <a:spcAft>
                <a:spcPts val="0"/>
              </a:spcAft>
              <a:buNone/>
            </a:pPr>
            <a:r>
              <a:rPr lang="en-GB" b="1">
                <a:solidFill>
                  <a:schemeClr val="dk1"/>
                </a:solidFill>
              </a:rPr>
              <a:t>	</a:t>
            </a:r>
            <a:endParaRPr b="1"/>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484</Words>
  <Application>Microsoft Office PowerPoint</Application>
  <PresentationFormat>On-screen Show (16:9)</PresentationFormat>
  <Paragraphs>65</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Nunito</vt:lpstr>
      <vt:lpstr>Simple Dark</vt:lpstr>
      <vt:lpstr>AIRLINE BOOKING MANAGEMENT SYSTEM </vt:lpstr>
      <vt:lpstr>FUNCTIONAL REQUIREMENTS</vt:lpstr>
      <vt:lpstr>ENTITY RELATIONSHIP DIAGRAM (ERD)</vt:lpstr>
      <vt:lpstr>RELATIONAL MODEL</vt:lpstr>
      <vt:lpstr>SQL - DDL STATEMENTS</vt:lpstr>
      <vt:lpstr>SQL - DML STATEMENTS</vt:lpstr>
      <vt:lpstr>QUERIES</vt:lpstr>
      <vt:lpstr>PowerPoint Presentation</vt:lpstr>
      <vt:lpstr>PowerPoint Presentation</vt:lpstr>
      <vt:lpstr>PowerPoint Presentation</vt:lpstr>
      <vt:lpstr>PowerPoint Presentation</vt:lpstr>
      <vt:lpstr>PowerPoint Presentation</vt:lpstr>
      <vt:lpstr>OTHER QUERIES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BOOKING MANAGEMENT SYSTEM </dc:title>
  <cp:lastModifiedBy>Jenil Doshi</cp:lastModifiedBy>
  <cp:revision>1</cp:revision>
  <dcterms:modified xsi:type="dcterms:W3CDTF">2021-12-10T10:51:51Z</dcterms:modified>
</cp:coreProperties>
</file>