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0"/>
  </p:notesMasterIdLst>
  <p:handoutMasterIdLst>
    <p:handoutMasterId r:id="rId31"/>
  </p:handoutMasterIdLst>
  <p:sldIdLst>
    <p:sldId id="256" r:id="rId5"/>
    <p:sldId id="261" r:id="rId6"/>
    <p:sldId id="259" r:id="rId7"/>
    <p:sldId id="262" r:id="rId8"/>
    <p:sldId id="264" r:id="rId9"/>
    <p:sldId id="263" r:id="rId10"/>
    <p:sldId id="268" r:id="rId11"/>
    <p:sldId id="265" r:id="rId12"/>
    <p:sldId id="277" r:id="rId13"/>
    <p:sldId id="278" r:id="rId14"/>
    <p:sldId id="279" r:id="rId15"/>
    <p:sldId id="270" r:id="rId16"/>
    <p:sldId id="271" r:id="rId17"/>
    <p:sldId id="272" r:id="rId18"/>
    <p:sldId id="273" r:id="rId19"/>
    <p:sldId id="276" r:id="rId20"/>
    <p:sldId id="274" r:id="rId21"/>
    <p:sldId id="275" r:id="rId22"/>
    <p:sldId id="280" r:id="rId23"/>
    <p:sldId id="281" r:id="rId24"/>
    <p:sldId id="282" r:id="rId25"/>
    <p:sldId id="266" r:id="rId26"/>
    <p:sldId id="267" r:id="rId27"/>
    <p:sldId id="283"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72"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4/29/2022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25</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95123" y="2713981"/>
            <a:ext cx="6858000" cy="1367896"/>
          </a:xfrm>
        </p:spPr>
        <p:txBody>
          <a:bodyPr anchor="ctr">
            <a:normAutofit fontScale="90000"/>
          </a:bodyPr>
          <a:lstStyle/>
          <a:p>
            <a:pPr algn="ctr"/>
            <a:r>
              <a:rPr lang="en-US" sz="5300" b="1" dirty="0"/>
              <a:t>SENTIMENT ANALYSIS OF IMDB REVIEWS</a:t>
            </a:r>
            <a:br>
              <a:rPr lang="en-US" dirty="0"/>
            </a:br>
            <a:r>
              <a:rPr lang="en-US" dirty="0">
                <a:sym typeface="Wingdings" panose="05000000000000000000" pitchFamily="2" charset="2"/>
              </a:rPr>
              <a:t> </a:t>
            </a:r>
            <a:endParaRPr lang="en-US" dirty="0"/>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582333" y="4740803"/>
            <a:ext cx="6857999" cy="1615421"/>
          </a:xfrm>
        </p:spPr>
        <p:txBody>
          <a:bodyPr>
            <a:normAutofit fontScale="77500" lnSpcReduction="20000"/>
          </a:bodyPr>
          <a:lstStyle/>
          <a:p>
            <a:pPr algn="ctr"/>
            <a:r>
              <a:rPr lang="en-US" sz="1700" dirty="0">
                <a:solidFill>
                  <a:schemeClr val="tx1"/>
                </a:solidFill>
              </a:rPr>
              <a:t>Presented by:</a:t>
            </a:r>
          </a:p>
          <a:p>
            <a:pPr algn="ctr"/>
            <a:r>
              <a:rPr lang="en-US" sz="1700" b="1" dirty="0">
                <a:solidFill>
                  <a:schemeClr val="tx1"/>
                </a:solidFill>
              </a:rPr>
              <a:t>Rachit Kumar Singh    202118015</a:t>
            </a:r>
          </a:p>
          <a:p>
            <a:pPr algn="ctr"/>
            <a:r>
              <a:rPr lang="en-US" sz="1700" b="1" dirty="0">
                <a:solidFill>
                  <a:schemeClr val="tx1"/>
                </a:solidFill>
              </a:rPr>
              <a:t>Akanksha Porwal      202118017</a:t>
            </a:r>
          </a:p>
          <a:p>
            <a:pPr algn="ctr"/>
            <a:r>
              <a:rPr lang="en-US" sz="1700" b="1" dirty="0">
                <a:solidFill>
                  <a:schemeClr val="tx1"/>
                </a:solidFill>
              </a:rPr>
              <a:t>Dipshi Jain                    202118018</a:t>
            </a:r>
          </a:p>
          <a:p>
            <a:pPr algn="ctr"/>
            <a:r>
              <a:rPr lang="en-US" sz="1700" b="1" dirty="0">
                <a:solidFill>
                  <a:schemeClr val="tx1"/>
                </a:solidFill>
              </a:rPr>
              <a:t>Jenil Doshi                   202118034</a:t>
            </a:r>
          </a:p>
          <a:p>
            <a:pPr algn="ctr"/>
            <a:endParaRPr lang="en-US"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304C-2347-419D-9824-A41A4A70B7A2}"/>
              </a:ext>
            </a:extLst>
          </p:cNvPr>
          <p:cNvSpPr>
            <a:spLocks noGrp="1"/>
          </p:cNvSpPr>
          <p:nvPr>
            <p:ph type="title"/>
          </p:nvPr>
        </p:nvSpPr>
        <p:spPr/>
        <p:txBody>
          <a:bodyPr/>
          <a:lstStyle/>
          <a:p>
            <a:pPr algn="ctr"/>
            <a:r>
              <a:rPr lang="en-IN" dirty="0" err="1"/>
              <a:t>Tf-idf</a:t>
            </a:r>
            <a:endParaRPr lang="en-IN" dirty="0"/>
          </a:p>
        </p:txBody>
      </p:sp>
      <p:sp>
        <p:nvSpPr>
          <p:cNvPr id="3" name="Content Placeholder 2">
            <a:extLst>
              <a:ext uri="{FF2B5EF4-FFF2-40B4-BE49-F238E27FC236}">
                <a16:creationId xmlns:a16="http://schemas.microsoft.com/office/drawing/2014/main" id="{ED11C26A-B2F8-4646-9333-11D9E49095AE}"/>
              </a:ext>
            </a:extLst>
          </p:cNvPr>
          <p:cNvSpPr>
            <a:spLocks noGrp="1"/>
          </p:cNvSpPr>
          <p:nvPr>
            <p:ph idx="1"/>
          </p:nvPr>
        </p:nvSpPr>
        <p:spPr/>
        <p:txBody>
          <a:bodyPr>
            <a:normAutofit/>
          </a:bodyPr>
          <a:lstStyle/>
          <a:p>
            <a:r>
              <a:rPr lang="en-US" sz="2200" b="0" i="0" dirty="0">
                <a:effectLst/>
                <a:latin typeface="+mj-lt"/>
              </a:rPr>
              <a:t>TF-IDF stands for </a:t>
            </a:r>
            <a:r>
              <a:rPr lang="en-US" sz="2200" b="1" i="0" dirty="0">
                <a:effectLst/>
                <a:latin typeface="+mj-lt"/>
              </a:rPr>
              <a:t>“Term Frequency — Inverse Document Frequency”</a:t>
            </a:r>
            <a:r>
              <a:rPr lang="en-US" sz="2200" b="0" i="0" dirty="0">
                <a:effectLst/>
                <a:latin typeface="+mj-lt"/>
              </a:rPr>
              <a:t>. This is a technique to quantify words in a set of documents. We generally compute a score for each word to signify its importance in the document and corpus.</a:t>
            </a:r>
          </a:p>
          <a:p>
            <a:endParaRPr lang="en-US" sz="2200" b="0" i="0" dirty="0">
              <a:effectLst/>
              <a:latin typeface="+mj-lt"/>
            </a:endParaRPr>
          </a:p>
          <a:p>
            <a:r>
              <a:rPr lang="de-DE" b="1" i="0" dirty="0">
                <a:effectLst/>
                <a:latin typeface="+mj-lt"/>
              </a:rPr>
              <a:t>tf-idf(t, d) = tf(t, d) * log(N/(df + 1))</a:t>
            </a:r>
            <a:endParaRPr lang="en-US" b="1" dirty="0">
              <a:latin typeface="+mj-lt"/>
            </a:endParaRPr>
          </a:p>
        </p:txBody>
      </p:sp>
      <p:pic>
        <p:nvPicPr>
          <p:cNvPr id="5" name="Picture 4">
            <a:extLst>
              <a:ext uri="{FF2B5EF4-FFF2-40B4-BE49-F238E27FC236}">
                <a16:creationId xmlns:a16="http://schemas.microsoft.com/office/drawing/2014/main" id="{732C2C54-6B2C-4536-833B-4ADD50990895}"/>
              </a:ext>
            </a:extLst>
          </p:cNvPr>
          <p:cNvPicPr>
            <a:picLocks noChangeAspect="1"/>
          </p:cNvPicPr>
          <p:nvPr/>
        </p:nvPicPr>
        <p:blipFill>
          <a:blip r:embed="rId2"/>
          <a:stretch>
            <a:fillRect/>
          </a:stretch>
        </p:blipFill>
        <p:spPr>
          <a:xfrm>
            <a:off x="4276911" y="4897375"/>
            <a:ext cx="3371850" cy="809625"/>
          </a:xfrm>
          <a:prstGeom prst="rect">
            <a:avLst/>
          </a:prstGeom>
        </p:spPr>
      </p:pic>
    </p:spTree>
    <p:extLst>
      <p:ext uri="{BB962C8B-B14F-4D97-AF65-F5344CB8AC3E}">
        <p14:creationId xmlns:p14="http://schemas.microsoft.com/office/powerpoint/2010/main" val="253410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68C-0AE5-4880-B148-0F341910B53C}"/>
              </a:ext>
            </a:extLst>
          </p:cNvPr>
          <p:cNvSpPr>
            <a:spLocks noGrp="1"/>
          </p:cNvSpPr>
          <p:nvPr>
            <p:ph type="title"/>
          </p:nvPr>
        </p:nvSpPr>
        <p:spPr/>
        <p:txBody>
          <a:bodyPr/>
          <a:lstStyle/>
          <a:p>
            <a:r>
              <a:rPr lang="en-IN" dirty="0"/>
              <a:t>Label </a:t>
            </a:r>
            <a:r>
              <a:rPr lang="en-IN" dirty="0" err="1"/>
              <a:t>binarizer</a:t>
            </a:r>
            <a:endParaRPr lang="en-IN" dirty="0"/>
          </a:p>
        </p:txBody>
      </p:sp>
      <p:sp>
        <p:nvSpPr>
          <p:cNvPr id="3" name="Content Placeholder 2">
            <a:extLst>
              <a:ext uri="{FF2B5EF4-FFF2-40B4-BE49-F238E27FC236}">
                <a16:creationId xmlns:a16="http://schemas.microsoft.com/office/drawing/2014/main" id="{0722883D-9AE1-486D-AE6F-C01C07FC2024}"/>
              </a:ext>
            </a:extLst>
          </p:cNvPr>
          <p:cNvSpPr>
            <a:spLocks noGrp="1"/>
          </p:cNvSpPr>
          <p:nvPr>
            <p:ph idx="1"/>
          </p:nvPr>
        </p:nvSpPr>
        <p:spPr/>
        <p:txBody>
          <a:bodyPr/>
          <a:lstStyle/>
          <a:p>
            <a:r>
              <a:rPr lang="en-US" i="0" dirty="0">
                <a:effectLst/>
                <a:latin typeface="+mj-lt"/>
              </a:rPr>
              <a:t>Label </a:t>
            </a:r>
            <a:r>
              <a:rPr lang="en-US" i="0" dirty="0" err="1">
                <a:effectLst/>
                <a:latin typeface="+mj-lt"/>
              </a:rPr>
              <a:t>Binarizer</a:t>
            </a:r>
            <a:r>
              <a:rPr lang="en-US" i="0" dirty="0">
                <a:effectLst/>
                <a:latin typeface="+mj-lt"/>
              </a:rPr>
              <a:t> is an </a:t>
            </a:r>
            <a:r>
              <a:rPr lang="en-US" i="0" dirty="0" err="1">
                <a:effectLst/>
                <a:latin typeface="+mj-lt"/>
              </a:rPr>
              <a:t>SciKit</a:t>
            </a:r>
            <a:r>
              <a:rPr lang="en-US" i="0" dirty="0">
                <a:effectLst/>
                <a:latin typeface="+mj-lt"/>
              </a:rPr>
              <a:t> Learn class that accepts Categorical data as input and returns an </a:t>
            </a:r>
            <a:r>
              <a:rPr lang="en-US" i="0" dirty="0" err="1">
                <a:effectLst/>
                <a:latin typeface="+mj-lt"/>
              </a:rPr>
              <a:t>Numpy</a:t>
            </a:r>
            <a:r>
              <a:rPr lang="en-US" i="0" dirty="0">
                <a:effectLst/>
                <a:latin typeface="+mj-lt"/>
              </a:rPr>
              <a:t> array.</a:t>
            </a:r>
            <a:endParaRPr lang="en-IN" dirty="0">
              <a:latin typeface="+mj-lt"/>
            </a:endParaRPr>
          </a:p>
        </p:txBody>
      </p:sp>
      <p:pic>
        <p:nvPicPr>
          <p:cNvPr id="5" name="Picture 4">
            <a:extLst>
              <a:ext uri="{FF2B5EF4-FFF2-40B4-BE49-F238E27FC236}">
                <a16:creationId xmlns:a16="http://schemas.microsoft.com/office/drawing/2014/main" id="{F36646EF-FF79-4C66-8CE0-D2014B75A83E}"/>
              </a:ext>
            </a:extLst>
          </p:cNvPr>
          <p:cNvPicPr>
            <a:picLocks noChangeAspect="1"/>
          </p:cNvPicPr>
          <p:nvPr/>
        </p:nvPicPr>
        <p:blipFill rotWithShape="1">
          <a:blip r:embed="rId2"/>
          <a:srcRect t="3586" b="30272"/>
          <a:stretch/>
        </p:blipFill>
        <p:spPr>
          <a:xfrm>
            <a:off x="4468429" y="3729731"/>
            <a:ext cx="2228850" cy="1600200"/>
          </a:xfrm>
          <a:prstGeom prst="rect">
            <a:avLst/>
          </a:prstGeom>
        </p:spPr>
      </p:pic>
      <p:pic>
        <p:nvPicPr>
          <p:cNvPr id="7" name="Picture 6">
            <a:extLst>
              <a:ext uri="{FF2B5EF4-FFF2-40B4-BE49-F238E27FC236}">
                <a16:creationId xmlns:a16="http://schemas.microsoft.com/office/drawing/2014/main" id="{D837AF81-503B-48A3-BD15-B4D2DE57EDA9}"/>
              </a:ext>
            </a:extLst>
          </p:cNvPr>
          <p:cNvPicPr>
            <a:picLocks noChangeAspect="1"/>
          </p:cNvPicPr>
          <p:nvPr/>
        </p:nvPicPr>
        <p:blipFill>
          <a:blip r:embed="rId3"/>
          <a:stretch>
            <a:fillRect/>
          </a:stretch>
        </p:blipFill>
        <p:spPr>
          <a:xfrm>
            <a:off x="3116710" y="3729731"/>
            <a:ext cx="1314450" cy="1600200"/>
          </a:xfrm>
          <a:prstGeom prst="rect">
            <a:avLst/>
          </a:prstGeom>
        </p:spPr>
      </p:pic>
    </p:spTree>
    <p:extLst>
      <p:ext uri="{BB962C8B-B14F-4D97-AF65-F5344CB8AC3E}">
        <p14:creationId xmlns:p14="http://schemas.microsoft.com/office/powerpoint/2010/main" val="117649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041E-6879-4300-877B-D6832A613342}"/>
              </a:ext>
            </a:extLst>
          </p:cNvPr>
          <p:cNvSpPr>
            <a:spLocks noGrp="1"/>
          </p:cNvSpPr>
          <p:nvPr>
            <p:ph type="title"/>
          </p:nvPr>
        </p:nvSpPr>
        <p:spPr>
          <a:xfrm>
            <a:off x="1212434" y="165757"/>
            <a:ext cx="9905998" cy="1478570"/>
          </a:xfrm>
        </p:spPr>
        <p:txBody>
          <a:bodyPr/>
          <a:lstStyle/>
          <a:p>
            <a:r>
              <a:rPr lang="en-IN" dirty="0"/>
              <a:t>EVALUATION STRATEGY</a:t>
            </a:r>
          </a:p>
        </p:txBody>
      </p:sp>
      <p:sp>
        <p:nvSpPr>
          <p:cNvPr id="3" name="Content Placeholder 2">
            <a:extLst>
              <a:ext uri="{FF2B5EF4-FFF2-40B4-BE49-F238E27FC236}">
                <a16:creationId xmlns:a16="http://schemas.microsoft.com/office/drawing/2014/main" id="{F28BD07C-7774-47C3-8F5E-799B0246BFAA}"/>
              </a:ext>
            </a:extLst>
          </p:cNvPr>
          <p:cNvSpPr>
            <a:spLocks noGrp="1"/>
          </p:cNvSpPr>
          <p:nvPr>
            <p:ph idx="1"/>
          </p:nvPr>
        </p:nvSpPr>
        <p:spPr>
          <a:xfrm>
            <a:off x="1073567" y="1530395"/>
            <a:ext cx="9905999" cy="4968059"/>
          </a:xfrm>
        </p:spPr>
        <p:txBody>
          <a:bodyPr/>
          <a:lstStyle/>
          <a:p>
            <a:r>
              <a:rPr lang="en-IN" dirty="0"/>
              <a:t>We have used Accuracy, Precision, Recall, F1 score and Confusion Matrix as our parameters to evaluate our model. </a:t>
            </a:r>
          </a:p>
          <a:p>
            <a:endParaRPr lang="en-IN" dirty="0"/>
          </a:p>
        </p:txBody>
      </p:sp>
      <p:pic>
        <p:nvPicPr>
          <p:cNvPr id="4" name="Picture 3">
            <a:extLst>
              <a:ext uri="{FF2B5EF4-FFF2-40B4-BE49-F238E27FC236}">
                <a16:creationId xmlns:a16="http://schemas.microsoft.com/office/drawing/2014/main" id="{40F1B3A6-E3F5-439D-849C-F64B05C2644C}"/>
              </a:ext>
            </a:extLst>
          </p:cNvPr>
          <p:cNvPicPr>
            <a:picLocks noChangeAspect="1"/>
          </p:cNvPicPr>
          <p:nvPr/>
        </p:nvPicPr>
        <p:blipFill>
          <a:blip r:embed="rId2"/>
          <a:stretch>
            <a:fillRect/>
          </a:stretch>
        </p:blipFill>
        <p:spPr>
          <a:xfrm>
            <a:off x="1212434" y="3008963"/>
            <a:ext cx="4324653" cy="621845"/>
          </a:xfrm>
          <a:prstGeom prst="rect">
            <a:avLst/>
          </a:prstGeom>
        </p:spPr>
      </p:pic>
      <p:pic>
        <p:nvPicPr>
          <p:cNvPr id="5" name="Picture 4">
            <a:extLst>
              <a:ext uri="{FF2B5EF4-FFF2-40B4-BE49-F238E27FC236}">
                <a16:creationId xmlns:a16="http://schemas.microsoft.com/office/drawing/2014/main" id="{DBE84C0E-18C2-4D2B-95A0-9E671ABC2789}"/>
              </a:ext>
            </a:extLst>
          </p:cNvPr>
          <p:cNvPicPr>
            <a:picLocks noChangeAspect="1"/>
          </p:cNvPicPr>
          <p:nvPr/>
        </p:nvPicPr>
        <p:blipFill>
          <a:blip r:embed="rId3"/>
          <a:stretch>
            <a:fillRect/>
          </a:stretch>
        </p:blipFill>
        <p:spPr>
          <a:xfrm>
            <a:off x="6363178" y="3008962"/>
            <a:ext cx="2981202" cy="621846"/>
          </a:xfrm>
          <a:prstGeom prst="rect">
            <a:avLst/>
          </a:prstGeom>
        </p:spPr>
      </p:pic>
      <p:pic>
        <p:nvPicPr>
          <p:cNvPr id="6" name="Picture 5">
            <a:extLst>
              <a:ext uri="{FF2B5EF4-FFF2-40B4-BE49-F238E27FC236}">
                <a16:creationId xmlns:a16="http://schemas.microsoft.com/office/drawing/2014/main" id="{5FCDB1A2-4CF6-4037-B7DB-7A9A605C8A20}"/>
              </a:ext>
            </a:extLst>
          </p:cNvPr>
          <p:cNvPicPr>
            <a:picLocks noChangeAspect="1"/>
          </p:cNvPicPr>
          <p:nvPr/>
        </p:nvPicPr>
        <p:blipFill>
          <a:blip r:embed="rId4"/>
          <a:stretch>
            <a:fillRect/>
          </a:stretch>
        </p:blipFill>
        <p:spPr>
          <a:xfrm>
            <a:off x="1212434" y="4406205"/>
            <a:ext cx="3731075" cy="658425"/>
          </a:xfrm>
          <a:prstGeom prst="rect">
            <a:avLst/>
          </a:prstGeom>
        </p:spPr>
      </p:pic>
      <p:pic>
        <p:nvPicPr>
          <p:cNvPr id="7" name="Picture 6">
            <a:extLst>
              <a:ext uri="{FF2B5EF4-FFF2-40B4-BE49-F238E27FC236}">
                <a16:creationId xmlns:a16="http://schemas.microsoft.com/office/drawing/2014/main" id="{D147F22E-7F89-4BFC-9AD7-DB923DA60FFD}"/>
              </a:ext>
            </a:extLst>
          </p:cNvPr>
          <p:cNvPicPr>
            <a:picLocks noChangeAspect="1"/>
          </p:cNvPicPr>
          <p:nvPr/>
        </p:nvPicPr>
        <p:blipFill>
          <a:blip r:embed="rId5"/>
          <a:stretch>
            <a:fillRect/>
          </a:stretch>
        </p:blipFill>
        <p:spPr>
          <a:xfrm>
            <a:off x="6363178" y="4302565"/>
            <a:ext cx="2792210" cy="762066"/>
          </a:xfrm>
          <a:prstGeom prst="rect">
            <a:avLst/>
          </a:prstGeom>
        </p:spPr>
      </p:pic>
    </p:spTree>
    <p:extLst>
      <p:ext uri="{BB962C8B-B14F-4D97-AF65-F5344CB8AC3E}">
        <p14:creationId xmlns:p14="http://schemas.microsoft.com/office/powerpoint/2010/main" val="146894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286E-0C3B-4F14-870B-3FFA87D851E4}"/>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8EA52DE1-5481-4294-B937-5CF4ED7D26EA}"/>
              </a:ext>
            </a:extLst>
          </p:cNvPr>
          <p:cNvSpPr>
            <a:spLocks noGrp="1"/>
          </p:cNvSpPr>
          <p:nvPr>
            <p:ph idx="1"/>
          </p:nvPr>
        </p:nvSpPr>
        <p:spPr/>
        <p:txBody>
          <a:bodyPr/>
          <a:lstStyle/>
          <a:p>
            <a:r>
              <a:rPr lang="en-US" dirty="0"/>
              <a:t>Logistic regression is a process of modeling the probability of a discrete outcome given an input variable. The most common logistic regression models a binary outcome; something that can take two values such as true/false, yes/no, and so on. Multinomial logistic regression can model scenarios where there are more than two possible discrete outcomes. Logistic regression is a useful analysis method for classification problems, where you are trying to determine if a new sample fits best into a category.</a:t>
            </a:r>
            <a:endParaRPr lang="en-IN" dirty="0"/>
          </a:p>
        </p:txBody>
      </p:sp>
    </p:spTree>
    <p:extLst>
      <p:ext uri="{BB962C8B-B14F-4D97-AF65-F5344CB8AC3E}">
        <p14:creationId xmlns:p14="http://schemas.microsoft.com/office/powerpoint/2010/main" val="4817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C0F3A-0FBD-479E-BEAF-255337D07008}"/>
              </a:ext>
            </a:extLst>
          </p:cNvPr>
          <p:cNvSpPr>
            <a:spLocks noGrp="1"/>
          </p:cNvSpPr>
          <p:nvPr>
            <p:ph type="title"/>
          </p:nvPr>
        </p:nvSpPr>
        <p:spPr/>
        <p:txBody>
          <a:bodyPr/>
          <a:lstStyle/>
          <a:p>
            <a:r>
              <a:rPr lang="en-IN" dirty="0"/>
              <a:t>LOGISTIC REGRESSION(bow)</a:t>
            </a:r>
          </a:p>
        </p:txBody>
      </p:sp>
      <p:pic>
        <p:nvPicPr>
          <p:cNvPr id="6" name="Content Placeholder 5">
            <a:extLst>
              <a:ext uri="{FF2B5EF4-FFF2-40B4-BE49-F238E27FC236}">
                <a16:creationId xmlns:a16="http://schemas.microsoft.com/office/drawing/2014/main" id="{F82FE24B-E8B3-4128-9557-BEAF90FD550D}"/>
              </a:ext>
            </a:extLst>
          </p:cNvPr>
          <p:cNvPicPr>
            <a:picLocks noGrp="1" noChangeAspect="1"/>
          </p:cNvPicPr>
          <p:nvPr>
            <p:ph idx="1"/>
          </p:nvPr>
        </p:nvPicPr>
        <p:blipFill>
          <a:blip r:embed="rId2"/>
          <a:stretch>
            <a:fillRect/>
          </a:stretch>
        </p:blipFill>
        <p:spPr>
          <a:xfrm>
            <a:off x="1141413" y="2210541"/>
            <a:ext cx="3670284" cy="2855901"/>
          </a:xfrm>
          <a:prstGeom prst="rect">
            <a:avLst/>
          </a:prstGeom>
        </p:spPr>
      </p:pic>
      <p:pic>
        <p:nvPicPr>
          <p:cNvPr id="8" name="Picture 7">
            <a:extLst>
              <a:ext uri="{FF2B5EF4-FFF2-40B4-BE49-F238E27FC236}">
                <a16:creationId xmlns:a16="http://schemas.microsoft.com/office/drawing/2014/main" id="{0B56F4D0-2E59-42F7-B781-E13DF110CFC0}"/>
              </a:ext>
            </a:extLst>
          </p:cNvPr>
          <p:cNvPicPr>
            <a:picLocks noChangeAspect="1"/>
          </p:cNvPicPr>
          <p:nvPr/>
        </p:nvPicPr>
        <p:blipFill>
          <a:blip r:embed="rId3"/>
          <a:stretch>
            <a:fillRect/>
          </a:stretch>
        </p:blipFill>
        <p:spPr>
          <a:xfrm>
            <a:off x="5398039" y="2700337"/>
            <a:ext cx="4733925" cy="1457325"/>
          </a:xfrm>
          <a:prstGeom prst="rect">
            <a:avLst/>
          </a:prstGeom>
        </p:spPr>
      </p:pic>
      <p:pic>
        <p:nvPicPr>
          <p:cNvPr id="3" name="Picture 2">
            <a:extLst>
              <a:ext uri="{FF2B5EF4-FFF2-40B4-BE49-F238E27FC236}">
                <a16:creationId xmlns:a16="http://schemas.microsoft.com/office/drawing/2014/main" id="{BE84C590-14B7-4511-91FF-E29BEF15E7EC}"/>
              </a:ext>
            </a:extLst>
          </p:cNvPr>
          <p:cNvPicPr>
            <a:picLocks noChangeAspect="1"/>
          </p:cNvPicPr>
          <p:nvPr/>
        </p:nvPicPr>
        <p:blipFill>
          <a:blip r:embed="rId4"/>
          <a:stretch>
            <a:fillRect/>
          </a:stretch>
        </p:blipFill>
        <p:spPr>
          <a:xfrm>
            <a:off x="1882382" y="5179895"/>
            <a:ext cx="1600200" cy="533400"/>
          </a:xfrm>
          <a:prstGeom prst="rect">
            <a:avLst/>
          </a:prstGeom>
        </p:spPr>
      </p:pic>
    </p:spTree>
    <p:extLst>
      <p:ext uri="{BB962C8B-B14F-4D97-AF65-F5344CB8AC3E}">
        <p14:creationId xmlns:p14="http://schemas.microsoft.com/office/powerpoint/2010/main" val="263840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A819-FCC2-4B57-8CA5-CA73F63008EE}"/>
              </a:ext>
            </a:extLst>
          </p:cNvPr>
          <p:cNvSpPr>
            <a:spLocks noGrp="1"/>
          </p:cNvSpPr>
          <p:nvPr>
            <p:ph type="title"/>
          </p:nvPr>
        </p:nvSpPr>
        <p:spPr/>
        <p:txBody>
          <a:bodyPr/>
          <a:lstStyle/>
          <a:p>
            <a:r>
              <a:rPr lang="en-IN" dirty="0"/>
              <a:t>LOGISTIC REGRESSION(</a:t>
            </a:r>
            <a:r>
              <a:rPr lang="en-IN" dirty="0" err="1"/>
              <a:t>tf-idf</a:t>
            </a:r>
            <a:r>
              <a:rPr lang="en-IN" dirty="0"/>
              <a:t>)</a:t>
            </a:r>
          </a:p>
        </p:txBody>
      </p:sp>
      <p:pic>
        <p:nvPicPr>
          <p:cNvPr id="1026" name="Picture 2">
            <a:extLst>
              <a:ext uri="{FF2B5EF4-FFF2-40B4-BE49-F238E27FC236}">
                <a16:creationId xmlns:a16="http://schemas.microsoft.com/office/drawing/2014/main" id="{57351AE4-E47B-4962-B019-BD442C8C5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118" y="2469363"/>
            <a:ext cx="3480593" cy="304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2800E6-E288-4B3D-B348-8DFC0F7582E0}"/>
              </a:ext>
            </a:extLst>
          </p:cNvPr>
          <p:cNvPicPr>
            <a:picLocks noChangeAspect="1"/>
          </p:cNvPicPr>
          <p:nvPr/>
        </p:nvPicPr>
        <p:blipFill>
          <a:blip r:embed="rId3"/>
          <a:stretch>
            <a:fillRect/>
          </a:stretch>
        </p:blipFill>
        <p:spPr>
          <a:xfrm>
            <a:off x="5689199" y="2999126"/>
            <a:ext cx="4133850" cy="1690766"/>
          </a:xfrm>
          <a:prstGeom prst="rect">
            <a:avLst/>
          </a:prstGeom>
        </p:spPr>
      </p:pic>
      <p:pic>
        <p:nvPicPr>
          <p:cNvPr id="4" name="Picture 3">
            <a:extLst>
              <a:ext uri="{FF2B5EF4-FFF2-40B4-BE49-F238E27FC236}">
                <a16:creationId xmlns:a16="http://schemas.microsoft.com/office/drawing/2014/main" id="{ED6E4E0F-7028-4688-BC2D-F4CF3C24A011}"/>
              </a:ext>
            </a:extLst>
          </p:cNvPr>
          <p:cNvPicPr>
            <a:picLocks noChangeAspect="1"/>
          </p:cNvPicPr>
          <p:nvPr/>
        </p:nvPicPr>
        <p:blipFill>
          <a:blip r:embed="rId4"/>
          <a:stretch>
            <a:fillRect/>
          </a:stretch>
        </p:blipFill>
        <p:spPr>
          <a:xfrm>
            <a:off x="2156672" y="5518058"/>
            <a:ext cx="1628775" cy="533400"/>
          </a:xfrm>
          <a:prstGeom prst="rect">
            <a:avLst/>
          </a:prstGeom>
        </p:spPr>
      </p:pic>
    </p:spTree>
    <p:extLst>
      <p:ext uri="{BB962C8B-B14F-4D97-AF65-F5344CB8AC3E}">
        <p14:creationId xmlns:p14="http://schemas.microsoft.com/office/powerpoint/2010/main" val="396208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A4EE-BC6E-4974-BCA3-2A5A17642928}"/>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C909877F-8F79-4707-A21E-9799C8931E53}"/>
              </a:ext>
            </a:extLst>
          </p:cNvPr>
          <p:cNvSpPr>
            <a:spLocks noGrp="1"/>
          </p:cNvSpPr>
          <p:nvPr>
            <p:ph idx="1"/>
          </p:nvPr>
        </p:nvSpPr>
        <p:spPr/>
        <p:txBody>
          <a:bodyPr>
            <a:normAutofit lnSpcReduction="10000"/>
          </a:bodyPr>
          <a:lstStyle/>
          <a:p>
            <a:r>
              <a:rPr lang="en-US" dirty="0"/>
              <a:t>Support vector machines (SVMs) area family of supervised learning algorithms for classification, regression , and identification of outliers. The goal of the support vector machine (SVM)method is to </a:t>
            </a:r>
            <a:r>
              <a:rPr lang="en-US" dirty="0" err="1"/>
              <a:t>maximise</a:t>
            </a:r>
            <a:r>
              <a:rPr lang="en-US" dirty="0"/>
              <a:t> the margin , which is defined as the distance between the separating hyperplane (or decision border) and the nearest training samples, also known as support vectors. We use the perpendicular distance from the line to just the nearest spots to determine the margin. Also , it uses a subset of training points in the decision function (called support vectors), so itis also memory efficient.</a:t>
            </a:r>
            <a:endParaRPr lang="en-IN" dirty="0"/>
          </a:p>
        </p:txBody>
      </p:sp>
    </p:spTree>
    <p:extLst>
      <p:ext uri="{BB962C8B-B14F-4D97-AF65-F5344CB8AC3E}">
        <p14:creationId xmlns:p14="http://schemas.microsoft.com/office/powerpoint/2010/main" val="211437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911F-38D5-4DDD-AC59-DCB6A51B565C}"/>
              </a:ext>
            </a:extLst>
          </p:cNvPr>
          <p:cNvSpPr>
            <a:spLocks noGrp="1"/>
          </p:cNvSpPr>
          <p:nvPr>
            <p:ph type="title"/>
          </p:nvPr>
        </p:nvSpPr>
        <p:spPr/>
        <p:txBody>
          <a:bodyPr/>
          <a:lstStyle/>
          <a:p>
            <a:r>
              <a:rPr lang="en-IN" dirty="0"/>
              <a:t>Support vector machine(BOW)</a:t>
            </a:r>
          </a:p>
        </p:txBody>
      </p:sp>
      <p:pic>
        <p:nvPicPr>
          <p:cNvPr id="5" name="Content Placeholder 4">
            <a:extLst>
              <a:ext uri="{FF2B5EF4-FFF2-40B4-BE49-F238E27FC236}">
                <a16:creationId xmlns:a16="http://schemas.microsoft.com/office/drawing/2014/main" id="{E9DEFDF7-39E9-4193-8BE9-F9E4E751917D}"/>
              </a:ext>
            </a:extLst>
          </p:cNvPr>
          <p:cNvPicPr>
            <a:picLocks noGrp="1" noChangeAspect="1"/>
          </p:cNvPicPr>
          <p:nvPr>
            <p:ph idx="1"/>
          </p:nvPr>
        </p:nvPicPr>
        <p:blipFill>
          <a:blip r:embed="rId2"/>
          <a:stretch>
            <a:fillRect/>
          </a:stretch>
        </p:blipFill>
        <p:spPr>
          <a:xfrm>
            <a:off x="6094412" y="2920761"/>
            <a:ext cx="4248150" cy="1400175"/>
          </a:xfrm>
        </p:spPr>
      </p:pic>
      <p:pic>
        <p:nvPicPr>
          <p:cNvPr id="7" name="Picture 6">
            <a:extLst>
              <a:ext uri="{FF2B5EF4-FFF2-40B4-BE49-F238E27FC236}">
                <a16:creationId xmlns:a16="http://schemas.microsoft.com/office/drawing/2014/main" id="{4BBC62C9-5D76-4A90-A590-C31B29B0C508}"/>
              </a:ext>
            </a:extLst>
          </p:cNvPr>
          <p:cNvPicPr>
            <a:picLocks noChangeAspect="1"/>
          </p:cNvPicPr>
          <p:nvPr/>
        </p:nvPicPr>
        <p:blipFill>
          <a:blip r:embed="rId3"/>
          <a:stretch>
            <a:fillRect/>
          </a:stretch>
        </p:blipFill>
        <p:spPr>
          <a:xfrm>
            <a:off x="1575555" y="2173550"/>
            <a:ext cx="3838575" cy="3153052"/>
          </a:xfrm>
          <a:prstGeom prst="rect">
            <a:avLst/>
          </a:prstGeom>
        </p:spPr>
      </p:pic>
    </p:spTree>
    <p:extLst>
      <p:ext uri="{BB962C8B-B14F-4D97-AF65-F5344CB8AC3E}">
        <p14:creationId xmlns:p14="http://schemas.microsoft.com/office/powerpoint/2010/main" val="65850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A48F-7061-43CB-AF91-6AEE3E550D1C}"/>
              </a:ext>
            </a:extLst>
          </p:cNvPr>
          <p:cNvSpPr>
            <a:spLocks noGrp="1"/>
          </p:cNvSpPr>
          <p:nvPr>
            <p:ph type="title"/>
          </p:nvPr>
        </p:nvSpPr>
        <p:spPr/>
        <p:txBody>
          <a:bodyPr/>
          <a:lstStyle/>
          <a:p>
            <a:r>
              <a:rPr lang="en-IN" dirty="0"/>
              <a:t>Support vector machine(TF-IDF)</a:t>
            </a:r>
          </a:p>
        </p:txBody>
      </p:sp>
      <p:pic>
        <p:nvPicPr>
          <p:cNvPr id="5" name="Content Placeholder 4">
            <a:extLst>
              <a:ext uri="{FF2B5EF4-FFF2-40B4-BE49-F238E27FC236}">
                <a16:creationId xmlns:a16="http://schemas.microsoft.com/office/drawing/2014/main" id="{91E453DD-DE2A-49C5-B770-381DA67AC72A}"/>
              </a:ext>
            </a:extLst>
          </p:cNvPr>
          <p:cNvPicPr>
            <a:picLocks noGrp="1" noChangeAspect="1"/>
          </p:cNvPicPr>
          <p:nvPr>
            <p:ph idx="1"/>
          </p:nvPr>
        </p:nvPicPr>
        <p:blipFill>
          <a:blip r:embed="rId2"/>
          <a:stretch>
            <a:fillRect/>
          </a:stretch>
        </p:blipFill>
        <p:spPr>
          <a:xfrm>
            <a:off x="1330209" y="2222855"/>
            <a:ext cx="3722411" cy="3541712"/>
          </a:xfrm>
        </p:spPr>
      </p:pic>
      <p:pic>
        <p:nvPicPr>
          <p:cNvPr id="7" name="Picture 6">
            <a:extLst>
              <a:ext uri="{FF2B5EF4-FFF2-40B4-BE49-F238E27FC236}">
                <a16:creationId xmlns:a16="http://schemas.microsoft.com/office/drawing/2014/main" id="{8DF0F22E-EC43-4FF6-BC71-E5C550100F94}"/>
              </a:ext>
            </a:extLst>
          </p:cNvPr>
          <p:cNvPicPr>
            <a:picLocks noChangeAspect="1"/>
          </p:cNvPicPr>
          <p:nvPr/>
        </p:nvPicPr>
        <p:blipFill>
          <a:blip r:embed="rId3"/>
          <a:stretch>
            <a:fillRect/>
          </a:stretch>
        </p:blipFill>
        <p:spPr>
          <a:xfrm>
            <a:off x="6094412" y="2852320"/>
            <a:ext cx="4305300" cy="1835089"/>
          </a:xfrm>
          <a:prstGeom prst="rect">
            <a:avLst/>
          </a:prstGeom>
        </p:spPr>
      </p:pic>
    </p:spTree>
    <p:extLst>
      <p:ext uri="{BB962C8B-B14F-4D97-AF65-F5344CB8AC3E}">
        <p14:creationId xmlns:p14="http://schemas.microsoft.com/office/powerpoint/2010/main" val="3968015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CC0D-4E55-457A-8927-2E4E356BB454}"/>
              </a:ext>
            </a:extLst>
          </p:cNvPr>
          <p:cNvSpPr>
            <a:spLocks noGrp="1"/>
          </p:cNvSpPr>
          <p:nvPr>
            <p:ph type="title"/>
          </p:nvPr>
        </p:nvSpPr>
        <p:spPr/>
        <p:txBody>
          <a:bodyPr/>
          <a:lstStyle/>
          <a:p>
            <a:r>
              <a:rPr lang="en-IN" dirty="0"/>
              <a:t>Multinomial naïve bias</a:t>
            </a:r>
          </a:p>
        </p:txBody>
      </p:sp>
      <p:sp>
        <p:nvSpPr>
          <p:cNvPr id="3" name="Content Placeholder 2">
            <a:extLst>
              <a:ext uri="{FF2B5EF4-FFF2-40B4-BE49-F238E27FC236}">
                <a16:creationId xmlns:a16="http://schemas.microsoft.com/office/drawing/2014/main" id="{6C23D322-DC0E-431E-8BCB-D705921EED88}"/>
              </a:ext>
            </a:extLst>
          </p:cNvPr>
          <p:cNvSpPr>
            <a:spLocks noGrp="1"/>
          </p:cNvSpPr>
          <p:nvPr>
            <p:ph idx="1"/>
          </p:nvPr>
        </p:nvSpPr>
        <p:spPr/>
        <p:txBody>
          <a:bodyPr>
            <a:normAutofit lnSpcReduction="10000"/>
          </a:bodyPr>
          <a:lstStyle/>
          <a:p>
            <a:r>
              <a:rPr lang="en-US" dirty="0"/>
              <a:t>One The Naive Bayes technique is an effective way for assessing text input and solving issues involving several classes . Because the Naive Bayes theorem is based on the Bayes theorem, a basic understanding of the Bayes theorem is required. The Bayes theorem, devised by Thomas Bayes, calculates the probability of an event occurring based on prior knowledge of the event’s circumstances. We calculate the chance of class A when predictor B is provided . It’s calculated using the following formula: P(A—B) = P(A) * P(B—A)/P(B)</a:t>
            </a:r>
            <a:endParaRPr lang="en-IN" dirty="0"/>
          </a:p>
        </p:txBody>
      </p:sp>
    </p:spTree>
    <p:extLst>
      <p:ext uri="{BB962C8B-B14F-4D97-AF65-F5344CB8AC3E}">
        <p14:creationId xmlns:p14="http://schemas.microsoft.com/office/powerpoint/2010/main" val="60442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DADE5DE3-1BEE-447E-AA96-C500BD057F00}"/>
              </a:ext>
            </a:extLst>
          </p:cNvPr>
          <p:cNvSpPr>
            <a:spLocks noGrp="1"/>
          </p:cNvSpPr>
          <p:nvPr>
            <p:ph idx="1"/>
          </p:nvPr>
        </p:nvSpPr>
        <p:spPr>
          <a:xfrm>
            <a:off x="4127769" y="158954"/>
            <a:ext cx="9905999" cy="1246095"/>
          </a:xfrm>
        </p:spPr>
        <p:txBody>
          <a:bodyPr>
            <a:normAutofit/>
          </a:bodyPr>
          <a:lstStyle/>
          <a:p>
            <a:pPr>
              <a:buFont typeface="Wingdings" panose="05000000000000000000" pitchFamily="2" charset="2"/>
              <a:buChar char="q"/>
            </a:pPr>
            <a:r>
              <a:rPr lang="en-IN" sz="3200" b="1" dirty="0">
                <a:solidFill>
                  <a:schemeClr val="bg1"/>
                </a:solidFill>
              </a:rPr>
              <a:t>INTRODUCTION</a:t>
            </a:r>
            <a:endParaRPr lang="en-IN" sz="2800" b="1" dirty="0">
              <a:solidFill>
                <a:schemeClr val="bg1"/>
              </a:solidFill>
            </a:endParaRPr>
          </a:p>
        </p:txBody>
      </p:sp>
      <p:sp>
        <p:nvSpPr>
          <p:cNvPr id="2" name="TextBox 1">
            <a:extLst>
              <a:ext uri="{FF2B5EF4-FFF2-40B4-BE49-F238E27FC236}">
                <a16:creationId xmlns:a16="http://schemas.microsoft.com/office/drawing/2014/main" id="{382A5F8F-0277-4543-A4E3-4AD689504FE1}"/>
              </a:ext>
            </a:extLst>
          </p:cNvPr>
          <p:cNvSpPr txBox="1"/>
          <p:nvPr/>
        </p:nvSpPr>
        <p:spPr>
          <a:xfrm flipH="1">
            <a:off x="4155185" y="951164"/>
            <a:ext cx="6640084" cy="4801314"/>
          </a:xfrm>
          <a:prstGeom prst="rect">
            <a:avLst/>
          </a:prstGeom>
          <a:noFill/>
        </p:spPr>
        <p:txBody>
          <a:bodyPr wrap="square" rtlCol="0">
            <a:spAutoFit/>
          </a:bodyPr>
          <a:lstStyle/>
          <a:p>
            <a:pPr marL="285750" indent="-285750" algn="just" rtl="0" fontAlgn="base">
              <a:buFont typeface="Arial" panose="020B0604020202020204" pitchFamily="34" charset="0"/>
              <a:buChar char="•"/>
            </a:pPr>
            <a:r>
              <a:rPr lang="en-US" b="0" i="0" dirty="0">
                <a:solidFill>
                  <a:srgbClr val="122B55"/>
                </a:solidFill>
                <a:effectLst/>
                <a:latin typeface="wfont_e284c3_91da953f2a074607a13d16b52a7f41b4"/>
              </a:rPr>
              <a:t>Techniques for sentiment analysis, its interpretation, and its benefits are hotly disputed issues. The domain that deals with judgments, emotions, and sentiments formed from texts is referred to as opinion mining. Data mining, web mining, and social media analytics are just a few of the sectors where it's applied. Sentiment Analysis reviews sometimes are the only reliable source of information about what individuals are attempting to say to us, thus their analysis is critical.</a:t>
            </a:r>
          </a:p>
          <a:p>
            <a:pPr marL="285750" indent="-285750" algn="just" rtl="0" fontAlgn="base">
              <a:buFont typeface="Arial" panose="020B0604020202020204" pitchFamily="34" charset="0"/>
              <a:buChar char="•"/>
            </a:pPr>
            <a:endParaRPr lang="en-US" b="0" i="0" dirty="0">
              <a:solidFill>
                <a:srgbClr val="122B55"/>
              </a:solidFill>
              <a:effectLst/>
              <a:latin typeface="wfont_e284c3_91da953f2a074607a13d16b52a7f41b4"/>
            </a:endParaRPr>
          </a:p>
          <a:p>
            <a:pPr marL="285750" indent="-285750" algn="just" rtl="0" fontAlgn="base">
              <a:buFont typeface="Arial" panose="020B0604020202020204" pitchFamily="34" charset="0"/>
              <a:buChar char="•"/>
            </a:pPr>
            <a:r>
              <a:rPr lang="en-US" b="0" i="0" dirty="0">
                <a:solidFill>
                  <a:srgbClr val="122B55"/>
                </a:solidFill>
                <a:effectLst/>
                <a:latin typeface="wfont_e284c3_91da953f2a074607a13d16b52a7f41b4"/>
              </a:rPr>
              <a:t>Gaining a thorough understanding of people's emotions is critical to the company since it provides for a broad picture of public opinion on particular subjects. Customers' opinions are automatically analyzed in the form of surveys, questionnaires, and social media forums, allowing companies to hear what they have to say.</a:t>
            </a:r>
          </a:p>
          <a:p>
            <a:pPr marL="285750" indent="-285750" algn="just" rtl="0" fontAlgn="base">
              <a:buFont typeface="Arial" panose="020B0604020202020204" pitchFamily="34" charset="0"/>
              <a:buChar char="•"/>
            </a:pPr>
            <a:r>
              <a:rPr lang="en-US" b="0" i="0" dirty="0">
                <a:solidFill>
                  <a:srgbClr val="002060"/>
                </a:solidFill>
                <a:effectLst/>
                <a:latin typeface="wfont_e284c3_91da953f2a074607a13d16b52a7f41b4"/>
              </a:rPr>
              <a:t>Natural Language Processing (NLP) and Text Analysis approaches are used in sentiment analysis.</a:t>
            </a:r>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2D94-AE5E-46F4-9838-C2D043FB1F9D}"/>
              </a:ext>
            </a:extLst>
          </p:cNvPr>
          <p:cNvSpPr>
            <a:spLocks noGrp="1"/>
          </p:cNvSpPr>
          <p:nvPr>
            <p:ph type="title"/>
          </p:nvPr>
        </p:nvSpPr>
        <p:spPr/>
        <p:txBody>
          <a:bodyPr/>
          <a:lstStyle/>
          <a:p>
            <a:r>
              <a:rPr lang="en-IN" dirty="0"/>
              <a:t>Multinomial naïve bias(</a:t>
            </a:r>
            <a:r>
              <a:rPr lang="en-IN" dirty="0" err="1"/>
              <a:t>BOw</a:t>
            </a:r>
            <a:r>
              <a:rPr lang="en-IN" dirty="0"/>
              <a:t>)</a:t>
            </a:r>
          </a:p>
        </p:txBody>
      </p:sp>
      <p:pic>
        <p:nvPicPr>
          <p:cNvPr id="5" name="Content Placeholder 4">
            <a:extLst>
              <a:ext uri="{FF2B5EF4-FFF2-40B4-BE49-F238E27FC236}">
                <a16:creationId xmlns:a16="http://schemas.microsoft.com/office/drawing/2014/main" id="{97055A6C-CA04-4C7A-B9A4-4B4BB4F9B14A}"/>
              </a:ext>
            </a:extLst>
          </p:cNvPr>
          <p:cNvPicPr>
            <a:picLocks noGrp="1" noChangeAspect="1"/>
          </p:cNvPicPr>
          <p:nvPr>
            <p:ph idx="1"/>
          </p:nvPr>
        </p:nvPicPr>
        <p:blipFill>
          <a:blip r:embed="rId2"/>
          <a:stretch>
            <a:fillRect/>
          </a:stretch>
        </p:blipFill>
        <p:spPr>
          <a:xfrm>
            <a:off x="5910710" y="2733675"/>
            <a:ext cx="4752975" cy="1390650"/>
          </a:xfrm>
        </p:spPr>
      </p:pic>
      <p:pic>
        <p:nvPicPr>
          <p:cNvPr id="9" name="Picture 8">
            <a:extLst>
              <a:ext uri="{FF2B5EF4-FFF2-40B4-BE49-F238E27FC236}">
                <a16:creationId xmlns:a16="http://schemas.microsoft.com/office/drawing/2014/main" id="{E32CC60A-2953-4824-B2F0-D44419FB4048}"/>
              </a:ext>
            </a:extLst>
          </p:cNvPr>
          <p:cNvPicPr>
            <a:picLocks noChangeAspect="1"/>
          </p:cNvPicPr>
          <p:nvPr/>
        </p:nvPicPr>
        <p:blipFill>
          <a:blip r:embed="rId3"/>
          <a:stretch>
            <a:fillRect/>
          </a:stretch>
        </p:blipFill>
        <p:spPr>
          <a:xfrm>
            <a:off x="1310104" y="2097088"/>
            <a:ext cx="3943350" cy="3571875"/>
          </a:xfrm>
          <a:prstGeom prst="rect">
            <a:avLst/>
          </a:prstGeom>
        </p:spPr>
      </p:pic>
    </p:spTree>
    <p:extLst>
      <p:ext uri="{BB962C8B-B14F-4D97-AF65-F5344CB8AC3E}">
        <p14:creationId xmlns:p14="http://schemas.microsoft.com/office/powerpoint/2010/main" val="204634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68A0-296E-4EA2-B72E-3E345729F987}"/>
              </a:ext>
            </a:extLst>
          </p:cNvPr>
          <p:cNvSpPr>
            <a:spLocks noGrp="1"/>
          </p:cNvSpPr>
          <p:nvPr>
            <p:ph type="title"/>
          </p:nvPr>
        </p:nvSpPr>
        <p:spPr/>
        <p:txBody>
          <a:bodyPr/>
          <a:lstStyle/>
          <a:p>
            <a:r>
              <a:rPr lang="en-IN" dirty="0"/>
              <a:t>Multinomial naïve bias(</a:t>
            </a:r>
            <a:r>
              <a:rPr lang="en-IN" dirty="0" err="1"/>
              <a:t>tf-idf</a:t>
            </a:r>
            <a:r>
              <a:rPr lang="en-IN" dirty="0"/>
              <a:t>)</a:t>
            </a:r>
          </a:p>
        </p:txBody>
      </p:sp>
      <p:pic>
        <p:nvPicPr>
          <p:cNvPr id="4" name="Content Placeholder 3">
            <a:extLst>
              <a:ext uri="{FF2B5EF4-FFF2-40B4-BE49-F238E27FC236}">
                <a16:creationId xmlns:a16="http://schemas.microsoft.com/office/drawing/2014/main" id="{F2B6E9F4-3A8F-4DCE-9A72-7852E0DFE930}"/>
              </a:ext>
            </a:extLst>
          </p:cNvPr>
          <p:cNvPicPr>
            <a:picLocks noGrp="1" noChangeAspect="1"/>
          </p:cNvPicPr>
          <p:nvPr>
            <p:ph idx="1"/>
          </p:nvPr>
        </p:nvPicPr>
        <p:blipFill>
          <a:blip r:embed="rId2"/>
          <a:stretch>
            <a:fillRect/>
          </a:stretch>
        </p:blipFill>
        <p:spPr>
          <a:xfrm>
            <a:off x="6234490" y="2982693"/>
            <a:ext cx="4389500" cy="1347333"/>
          </a:xfrm>
          <a:prstGeom prst="rect">
            <a:avLst/>
          </a:prstGeom>
        </p:spPr>
      </p:pic>
      <p:pic>
        <p:nvPicPr>
          <p:cNvPr id="7" name="Picture 6">
            <a:extLst>
              <a:ext uri="{FF2B5EF4-FFF2-40B4-BE49-F238E27FC236}">
                <a16:creationId xmlns:a16="http://schemas.microsoft.com/office/drawing/2014/main" id="{0974D86E-D9F0-431C-8382-DFE6FC9C8E87}"/>
              </a:ext>
            </a:extLst>
          </p:cNvPr>
          <p:cNvPicPr>
            <a:picLocks noChangeAspect="1"/>
          </p:cNvPicPr>
          <p:nvPr/>
        </p:nvPicPr>
        <p:blipFill>
          <a:blip r:embed="rId3"/>
          <a:stretch>
            <a:fillRect/>
          </a:stretch>
        </p:blipFill>
        <p:spPr>
          <a:xfrm>
            <a:off x="1266778" y="2248685"/>
            <a:ext cx="3781425" cy="3514725"/>
          </a:xfrm>
          <a:prstGeom prst="rect">
            <a:avLst/>
          </a:prstGeom>
        </p:spPr>
      </p:pic>
    </p:spTree>
    <p:extLst>
      <p:ext uri="{BB962C8B-B14F-4D97-AF65-F5344CB8AC3E}">
        <p14:creationId xmlns:p14="http://schemas.microsoft.com/office/powerpoint/2010/main" val="16335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DDB2-B828-43E0-9A5A-22659BF09A82}"/>
              </a:ext>
            </a:extLst>
          </p:cNvPr>
          <p:cNvSpPr>
            <a:spLocks noGrp="1"/>
          </p:cNvSpPr>
          <p:nvPr>
            <p:ph type="title"/>
          </p:nvPr>
        </p:nvSpPr>
        <p:spPr/>
        <p:txBody>
          <a:bodyPr/>
          <a:lstStyle/>
          <a:p>
            <a:pPr algn="ctr"/>
            <a:r>
              <a:rPr lang="en-IN" sz="4800" b="1" dirty="0"/>
              <a:t>WORD - CLOUD</a:t>
            </a:r>
            <a:endParaRPr lang="en-IN" b="1" dirty="0"/>
          </a:p>
        </p:txBody>
      </p:sp>
      <p:sp>
        <p:nvSpPr>
          <p:cNvPr id="3" name="Content Placeholder 2">
            <a:extLst>
              <a:ext uri="{FF2B5EF4-FFF2-40B4-BE49-F238E27FC236}">
                <a16:creationId xmlns:a16="http://schemas.microsoft.com/office/drawing/2014/main" id="{7C3B8D2C-9B85-40DB-9EBB-7F8224BE9720}"/>
              </a:ext>
            </a:extLst>
          </p:cNvPr>
          <p:cNvSpPr>
            <a:spLocks noGrp="1"/>
          </p:cNvSpPr>
          <p:nvPr>
            <p:ph sz="half" idx="1"/>
          </p:nvPr>
        </p:nvSpPr>
        <p:spPr/>
        <p:txBody>
          <a:bodyPr/>
          <a:lstStyle/>
          <a:p>
            <a:r>
              <a:rPr lang="en-US" b="0" i="0" dirty="0">
                <a:effectLst/>
                <a:latin typeface="Roboto" panose="02000000000000000000" pitchFamily="2" charset="0"/>
              </a:rPr>
              <a:t>Word cloud for positive review words after normalizing the data</a:t>
            </a:r>
          </a:p>
          <a:p>
            <a:endParaRPr lang="en-IN" dirty="0"/>
          </a:p>
        </p:txBody>
      </p:sp>
      <p:sp>
        <p:nvSpPr>
          <p:cNvPr id="4" name="Content Placeholder 3">
            <a:extLst>
              <a:ext uri="{FF2B5EF4-FFF2-40B4-BE49-F238E27FC236}">
                <a16:creationId xmlns:a16="http://schemas.microsoft.com/office/drawing/2014/main" id="{322F7719-3DF6-41DD-BC41-EF4E064C0C3D}"/>
              </a:ext>
            </a:extLst>
          </p:cNvPr>
          <p:cNvSpPr>
            <a:spLocks noGrp="1"/>
          </p:cNvSpPr>
          <p:nvPr>
            <p:ph sz="half" idx="2"/>
          </p:nvPr>
        </p:nvSpPr>
        <p:spPr/>
        <p:txBody>
          <a:bodyPr/>
          <a:lstStyle/>
          <a:p>
            <a:r>
              <a:rPr lang="en-US" b="0" i="0" dirty="0">
                <a:effectLst/>
                <a:latin typeface="Roboto" panose="02000000000000000000" pitchFamily="2" charset="0"/>
              </a:rPr>
              <a:t>Word cloud for negative review words after normalizing the data</a:t>
            </a:r>
          </a:p>
          <a:p>
            <a:endParaRPr lang="en-IN" dirty="0"/>
          </a:p>
        </p:txBody>
      </p:sp>
      <p:pic>
        <p:nvPicPr>
          <p:cNvPr id="6" name="Picture 5">
            <a:extLst>
              <a:ext uri="{FF2B5EF4-FFF2-40B4-BE49-F238E27FC236}">
                <a16:creationId xmlns:a16="http://schemas.microsoft.com/office/drawing/2014/main" id="{6067EF8C-00A0-44C0-A5BF-76A47DAD8D65}"/>
              </a:ext>
            </a:extLst>
          </p:cNvPr>
          <p:cNvPicPr>
            <a:picLocks noChangeAspect="1"/>
          </p:cNvPicPr>
          <p:nvPr/>
        </p:nvPicPr>
        <p:blipFill>
          <a:blip r:embed="rId2"/>
          <a:stretch>
            <a:fillRect/>
          </a:stretch>
        </p:blipFill>
        <p:spPr>
          <a:xfrm>
            <a:off x="1141411" y="3137712"/>
            <a:ext cx="4954590" cy="3246401"/>
          </a:xfrm>
          <a:prstGeom prst="rect">
            <a:avLst/>
          </a:prstGeom>
        </p:spPr>
      </p:pic>
      <p:pic>
        <p:nvPicPr>
          <p:cNvPr id="8" name="Picture 7">
            <a:extLst>
              <a:ext uri="{FF2B5EF4-FFF2-40B4-BE49-F238E27FC236}">
                <a16:creationId xmlns:a16="http://schemas.microsoft.com/office/drawing/2014/main" id="{A76ECAE2-1EB5-487F-9D59-26F937053964}"/>
              </a:ext>
            </a:extLst>
          </p:cNvPr>
          <p:cNvPicPr>
            <a:picLocks noChangeAspect="1"/>
          </p:cNvPicPr>
          <p:nvPr/>
        </p:nvPicPr>
        <p:blipFill>
          <a:blip r:embed="rId3"/>
          <a:stretch>
            <a:fillRect/>
          </a:stretch>
        </p:blipFill>
        <p:spPr>
          <a:xfrm>
            <a:off x="6463553" y="3137712"/>
            <a:ext cx="4875211" cy="3246401"/>
          </a:xfrm>
          <a:prstGeom prst="rect">
            <a:avLst/>
          </a:prstGeom>
        </p:spPr>
      </p:pic>
    </p:spTree>
    <p:extLst>
      <p:ext uri="{BB962C8B-B14F-4D97-AF65-F5344CB8AC3E}">
        <p14:creationId xmlns:p14="http://schemas.microsoft.com/office/powerpoint/2010/main" val="2392670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08C4-C3E6-47EF-B121-35AE30C4CD81}"/>
              </a:ext>
            </a:extLst>
          </p:cNvPr>
          <p:cNvSpPr>
            <a:spLocks noGrp="1"/>
          </p:cNvSpPr>
          <p:nvPr>
            <p:ph type="title"/>
          </p:nvPr>
        </p:nvSpPr>
        <p:spPr/>
        <p:txBody>
          <a:bodyPr/>
          <a:lstStyle/>
          <a:p>
            <a:pPr marL="571500" indent="-571500" algn="ctr">
              <a:buFont typeface="Wingdings" panose="05000000000000000000" pitchFamily="2" charset="2"/>
              <a:buChar char="q"/>
            </a:pPr>
            <a:r>
              <a:rPr lang="en-IN" sz="4400" b="1" dirty="0"/>
              <a:t>CONCLUSION</a:t>
            </a:r>
            <a:endParaRPr lang="en-IN" b="1" dirty="0"/>
          </a:p>
        </p:txBody>
      </p:sp>
      <p:sp>
        <p:nvSpPr>
          <p:cNvPr id="3" name="Content Placeholder 2">
            <a:extLst>
              <a:ext uri="{FF2B5EF4-FFF2-40B4-BE49-F238E27FC236}">
                <a16:creationId xmlns:a16="http://schemas.microsoft.com/office/drawing/2014/main" id="{66B5E0BD-E47A-43C2-BEA7-F98109135624}"/>
              </a:ext>
            </a:extLst>
          </p:cNvPr>
          <p:cNvSpPr>
            <a:spLocks noGrp="1"/>
          </p:cNvSpPr>
          <p:nvPr>
            <p:ph idx="1"/>
          </p:nvPr>
        </p:nvSpPr>
        <p:spPr/>
        <p:txBody>
          <a:bodyPr/>
          <a:lstStyle/>
          <a:p>
            <a:r>
              <a:rPr lang="en-US" b="0" dirty="0">
                <a:effectLst/>
                <a:latin typeface="+mj-lt"/>
              </a:rPr>
              <a:t>We can observe that both logistic regression and multinomial naive bayes model performing well compared to linear support vector machines.</a:t>
            </a:r>
          </a:p>
          <a:p>
            <a:r>
              <a:rPr lang="en-US" b="0" dirty="0">
                <a:effectLst/>
                <a:latin typeface="+mj-lt"/>
              </a:rPr>
              <a:t>Still we can improve the accuracy of the models by preprocessing data and by using lexicon models like </a:t>
            </a:r>
            <a:r>
              <a:rPr lang="en-US" b="0" dirty="0" err="1">
                <a:effectLst/>
                <a:latin typeface="+mj-lt"/>
              </a:rPr>
              <a:t>Textblob</a:t>
            </a:r>
            <a:r>
              <a:rPr lang="en-US" b="0" dirty="0">
                <a:effectLst/>
                <a:latin typeface="+mj-lt"/>
              </a:rPr>
              <a:t>.</a:t>
            </a:r>
          </a:p>
          <a:p>
            <a:endParaRPr lang="en-IN" dirty="0"/>
          </a:p>
        </p:txBody>
      </p:sp>
    </p:spTree>
    <p:extLst>
      <p:ext uri="{BB962C8B-B14F-4D97-AF65-F5344CB8AC3E}">
        <p14:creationId xmlns:p14="http://schemas.microsoft.com/office/powerpoint/2010/main" val="181992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6248-FF3B-44DD-9427-54C7DE87D149}"/>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8A46C37B-BFC5-45F4-868E-972DDF75334B}"/>
              </a:ext>
            </a:extLst>
          </p:cNvPr>
          <p:cNvSpPr>
            <a:spLocks noGrp="1"/>
          </p:cNvSpPr>
          <p:nvPr>
            <p:ph idx="1"/>
          </p:nvPr>
        </p:nvSpPr>
        <p:spPr/>
        <p:txBody>
          <a:bodyPr>
            <a:normAutofit fontScale="92500" lnSpcReduction="10000"/>
          </a:bodyPr>
          <a:lstStyle/>
          <a:p>
            <a:r>
              <a:rPr lang="en-US" dirty="0"/>
              <a:t>Sentiment Analysis on a group of reviews and identified feature expressions taken from reviews will be possible in the future. Rather than being good or negative, we may try to anticipate other attitudes behind the reviews, such as toxic, severe toxic, obscene, threat, insult, and identity hate . We can also try to apply different vectorizations in the future to improve the word matrix. For example, we may try removing the subjects from the phrases. In addition, future research might test more complex models for analysis. For example, because it can account for the link between the sentences, a recurrent neural network may be able to deliver superior results.</a:t>
            </a:r>
            <a:endParaRPr lang="en-IN" dirty="0"/>
          </a:p>
        </p:txBody>
      </p:sp>
    </p:spTree>
    <p:extLst>
      <p:ext uri="{BB962C8B-B14F-4D97-AF65-F5344CB8AC3E}">
        <p14:creationId xmlns:p14="http://schemas.microsoft.com/office/powerpoint/2010/main" val="224631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lstStyle/>
          <a:p>
            <a:pPr algn="ctr"/>
            <a:r>
              <a:rPr lang="en-US" dirty="0"/>
              <a:t>  THANK you!</a:t>
            </a:r>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141364" y="5124019"/>
            <a:ext cx="9910859" cy="1325941"/>
          </a:xfrm>
        </p:spPr>
        <p:txBody>
          <a:bodyPr>
            <a:normAutofit/>
          </a:bodyPr>
          <a:lstStyle/>
          <a:p>
            <a:pPr algn="ctr"/>
            <a:r>
              <a:rPr lang="en-US" sz="2400" dirty="0"/>
              <a:t>MSC Data Science  Batch 2021</a:t>
            </a:r>
          </a:p>
          <a:p>
            <a:pPr algn="ctr"/>
            <a:r>
              <a:rPr lang="en-US" sz="2400" dirty="0"/>
              <a:t>SEM-II</a:t>
            </a:r>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370449" y="466165"/>
            <a:ext cx="9905998" cy="1478570"/>
          </a:xfrm>
        </p:spPr>
        <p:txBody>
          <a:bodyPr>
            <a:normAutofit/>
          </a:bodyPr>
          <a:lstStyle/>
          <a:p>
            <a:pPr marL="571500" indent="-571500" algn="ctr">
              <a:buFont typeface="Wingdings" panose="05000000000000000000" pitchFamily="2" charset="2"/>
              <a:buChar char="q"/>
            </a:pPr>
            <a:r>
              <a:rPr lang="en-US" b="1" dirty="0"/>
              <a:t>DATASET</a:t>
            </a:r>
          </a:p>
        </p:txBody>
      </p:sp>
      <p:sp>
        <p:nvSpPr>
          <p:cNvPr id="4" name="Content Placeholder 3">
            <a:extLst>
              <a:ext uri="{FF2B5EF4-FFF2-40B4-BE49-F238E27FC236}">
                <a16:creationId xmlns:a16="http://schemas.microsoft.com/office/drawing/2014/main" id="{BF0DA98D-9BA0-4174-8347-66E1F3C6E9AF}"/>
              </a:ext>
            </a:extLst>
          </p:cNvPr>
          <p:cNvSpPr>
            <a:spLocks noGrp="1"/>
          </p:cNvSpPr>
          <p:nvPr>
            <p:ph idx="1"/>
          </p:nvPr>
        </p:nvSpPr>
        <p:spPr>
          <a:xfrm>
            <a:off x="1223683" y="1811923"/>
            <a:ext cx="9905999" cy="3541714"/>
          </a:xfrm>
        </p:spPr>
        <p:txBody>
          <a:bodyPr>
            <a:normAutofit fontScale="92500" lnSpcReduction="20000"/>
          </a:bodyPr>
          <a:lstStyle/>
          <a:p>
            <a:pPr marL="0" indent="0">
              <a:buNone/>
            </a:pPr>
            <a:r>
              <a:rPr lang="en-US" dirty="0"/>
              <a:t>For this project, we have used the well-known IMDB dataset. We have imported it from Kaggle(IMDB Dataset.csv) It was released to the public by Stanford University. This dataset is a collection of 50,000 reviews from IMDB that contains an even number of positive and negative reviews. The dataset has no more than 30 reviews per movie. Considering the scores for positive and negative reviews except for neutral reviews, a bad review has less than or equal to 4 out of 10, and for a positive review, it is greater than or equal to 7 out of 10. The dataset was compiled by Andrew Maas and initially introduced in this paper: Andrew L. Maas, Raymond E. Daly, Peter T. Pham, Dan Huang, Andrew Y. Ng, and Christopher Potts. (2011). Learning Word Vectors for Sentiment Analysis.</a:t>
            </a:r>
            <a:endParaRPr lang="en-US"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47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E02C4-53BE-4510-B69E-9CF8B5EA03ED}"/>
              </a:ext>
            </a:extLst>
          </p:cNvPr>
          <p:cNvSpPr>
            <a:spLocks noGrp="1"/>
          </p:cNvSpPr>
          <p:nvPr>
            <p:ph idx="1"/>
          </p:nvPr>
        </p:nvSpPr>
        <p:spPr>
          <a:xfrm>
            <a:off x="1141412" y="546847"/>
            <a:ext cx="9905999" cy="5244354"/>
          </a:xfrm>
        </p:spPr>
        <p:txBody>
          <a:bodyPr>
            <a:normAutofit/>
          </a:bodyPr>
          <a:lstStyle/>
          <a:p>
            <a:r>
              <a:rPr lang="en-IN" dirty="0">
                <a:latin typeface="+mj-lt"/>
              </a:rPr>
              <a:t>The dataset is having two features one of them is a review and another one is sentiment, there are </a:t>
            </a:r>
            <a:r>
              <a:rPr lang="en-IN" i="0" dirty="0">
                <a:solidFill>
                  <a:srgbClr val="04A4DE"/>
                </a:solidFill>
                <a:effectLst/>
                <a:latin typeface="+mj-lt"/>
              </a:rPr>
              <a:t>49582(Movie Reviews) </a:t>
            </a:r>
            <a:r>
              <a:rPr lang="en-IN" i="0" dirty="0">
                <a:effectLst/>
                <a:latin typeface="+mj-lt"/>
              </a:rPr>
              <a:t>unique reviews and </a:t>
            </a:r>
            <a:r>
              <a:rPr lang="en-IN" b="1" i="0" dirty="0">
                <a:solidFill>
                  <a:srgbClr val="04A4DE"/>
                </a:solidFill>
                <a:effectLst/>
                <a:latin typeface="+mj-lt"/>
              </a:rPr>
              <a:t>2(Positive or Negative) </a:t>
            </a:r>
            <a:r>
              <a:rPr lang="en-IN" i="0" dirty="0">
                <a:effectLst/>
                <a:latin typeface="+mj-lt"/>
              </a:rPr>
              <a:t>unique sentiments in the dataset. The dataset were not having any null values. </a:t>
            </a:r>
          </a:p>
          <a:p>
            <a:endParaRPr lang="en-IN" dirty="0">
              <a:latin typeface="+mj-lt"/>
            </a:endParaRPr>
          </a:p>
        </p:txBody>
      </p:sp>
      <p:pic>
        <p:nvPicPr>
          <p:cNvPr id="7" name="Picture 6">
            <a:extLst>
              <a:ext uri="{FF2B5EF4-FFF2-40B4-BE49-F238E27FC236}">
                <a16:creationId xmlns:a16="http://schemas.microsoft.com/office/drawing/2014/main" id="{AD2497D4-714D-4D42-A550-AB798479ED45}"/>
              </a:ext>
            </a:extLst>
          </p:cNvPr>
          <p:cNvPicPr>
            <a:picLocks noChangeAspect="1"/>
          </p:cNvPicPr>
          <p:nvPr/>
        </p:nvPicPr>
        <p:blipFill>
          <a:blip r:embed="rId2"/>
          <a:stretch>
            <a:fillRect/>
          </a:stretch>
        </p:blipFill>
        <p:spPr>
          <a:xfrm>
            <a:off x="1462654" y="2496318"/>
            <a:ext cx="4705064" cy="4121424"/>
          </a:xfrm>
          <a:prstGeom prst="rect">
            <a:avLst/>
          </a:prstGeom>
          <a:ln>
            <a:noFill/>
          </a:ln>
          <a:effectLst>
            <a:softEdge rad="112500"/>
          </a:effectLst>
        </p:spPr>
      </p:pic>
      <p:pic>
        <p:nvPicPr>
          <p:cNvPr id="9" name="Picture 8">
            <a:extLst>
              <a:ext uri="{FF2B5EF4-FFF2-40B4-BE49-F238E27FC236}">
                <a16:creationId xmlns:a16="http://schemas.microsoft.com/office/drawing/2014/main" id="{F3B171CD-53BC-49FA-9A9A-A441F6D8F8ED}"/>
              </a:ext>
            </a:extLst>
          </p:cNvPr>
          <p:cNvPicPr>
            <a:picLocks noChangeAspect="1"/>
          </p:cNvPicPr>
          <p:nvPr/>
        </p:nvPicPr>
        <p:blipFill>
          <a:blip r:embed="rId3"/>
          <a:stretch>
            <a:fillRect/>
          </a:stretch>
        </p:blipFill>
        <p:spPr>
          <a:xfrm>
            <a:off x="6167717" y="2496318"/>
            <a:ext cx="4957483" cy="4099915"/>
          </a:xfrm>
          <a:prstGeom prst="rect">
            <a:avLst/>
          </a:prstGeom>
          <a:ln>
            <a:noFill/>
          </a:ln>
          <a:effectLst>
            <a:softEdge rad="112500"/>
          </a:effectLst>
        </p:spPr>
      </p:pic>
    </p:spTree>
    <p:extLst>
      <p:ext uri="{BB962C8B-B14F-4D97-AF65-F5344CB8AC3E}">
        <p14:creationId xmlns:p14="http://schemas.microsoft.com/office/powerpoint/2010/main" val="279178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450-7A1F-439E-83CE-6BBA2D0BBA61}"/>
              </a:ext>
            </a:extLst>
          </p:cNvPr>
          <p:cNvSpPr>
            <a:spLocks noGrp="1"/>
          </p:cNvSpPr>
          <p:nvPr>
            <p:ph type="title"/>
          </p:nvPr>
        </p:nvSpPr>
        <p:spPr/>
        <p:txBody>
          <a:bodyPr/>
          <a:lstStyle/>
          <a:p>
            <a:pPr marL="571500" indent="-571500" algn="ctr">
              <a:buFont typeface="Wingdings" panose="05000000000000000000" pitchFamily="2" charset="2"/>
              <a:buChar char="q"/>
            </a:pPr>
            <a:r>
              <a:rPr lang="en-IN" dirty="0"/>
              <a:t>EXPLORATORY DATA ANALYSIS</a:t>
            </a:r>
          </a:p>
        </p:txBody>
      </p:sp>
      <p:sp>
        <p:nvSpPr>
          <p:cNvPr id="3" name="Text Placeholder 2">
            <a:extLst>
              <a:ext uri="{FF2B5EF4-FFF2-40B4-BE49-F238E27FC236}">
                <a16:creationId xmlns:a16="http://schemas.microsoft.com/office/drawing/2014/main" id="{69513AA0-017A-41C7-98D9-57CBA12A6A51}"/>
              </a:ext>
            </a:extLst>
          </p:cNvPr>
          <p:cNvSpPr>
            <a:spLocks noGrp="1"/>
          </p:cNvSpPr>
          <p:nvPr>
            <p:ph type="body" idx="1"/>
          </p:nvPr>
        </p:nvSpPr>
        <p:spPr>
          <a:xfrm>
            <a:off x="1127026" y="2674463"/>
            <a:ext cx="3211283" cy="685800"/>
          </a:xfrm>
        </p:spPr>
        <p:txBody>
          <a:bodyPr/>
          <a:lstStyle/>
          <a:p>
            <a:r>
              <a:rPr lang="en-IN" dirty="0"/>
              <a:t>SUMMARY OF THE DATA</a:t>
            </a:r>
          </a:p>
        </p:txBody>
      </p:sp>
      <p:sp>
        <p:nvSpPr>
          <p:cNvPr id="4" name="Text Placeholder 3">
            <a:extLst>
              <a:ext uri="{FF2B5EF4-FFF2-40B4-BE49-F238E27FC236}">
                <a16:creationId xmlns:a16="http://schemas.microsoft.com/office/drawing/2014/main" id="{1A0FDCA5-3365-482E-9178-F05CFEB77B6F}"/>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14EEEA35-2D92-4B42-B8C2-80E3FFFBC8C5}"/>
              </a:ext>
            </a:extLst>
          </p:cNvPr>
          <p:cNvSpPr>
            <a:spLocks noGrp="1"/>
          </p:cNvSpPr>
          <p:nvPr>
            <p:ph type="body" sz="quarter" idx="3"/>
          </p:nvPr>
        </p:nvSpPr>
        <p:spPr>
          <a:xfrm>
            <a:off x="4425377" y="2674463"/>
            <a:ext cx="3445893" cy="685800"/>
          </a:xfrm>
        </p:spPr>
        <p:txBody>
          <a:bodyPr/>
          <a:lstStyle/>
          <a:p>
            <a:r>
              <a:rPr lang="en-IN" dirty="0"/>
              <a:t>NULL OBSERVATIONS</a:t>
            </a:r>
          </a:p>
        </p:txBody>
      </p:sp>
      <p:sp>
        <p:nvSpPr>
          <p:cNvPr id="6" name="Text Placeholder 5">
            <a:extLst>
              <a:ext uri="{FF2B5EF4-FFF2-40B4-BE49-F238E27FC236}">
                <a16:creationId xmlns:a16="http://schemas.microsoft.com/office/drawing/2014/main" id="{BC9FE14F-4D8F-4E7D-A5B7-60768D5F11F7}"/>
              </a:ext>
            </a:extLst>
          </p:cNvPr>
          <p:cNvSpPr>
            <a:spLocks noGrp="1"/>
          </p:cNvSpPr>
          <p:nvPr>
            <p:ph type="body" sz="half" idx="16"/>
          </p:nvPr>
        </p:nvSpPr>
        <p:spPr/>
        <p:txBody>
          <a:bodyPr/>
          <a:lstStyle/>
          <a:p>
            <a:endParaRPr lang="en-IN" dirty="0"/>
          </a:p>
        </p:txBody>
      </p:sp>
      <p:sp>
        <p:nvSpPr>
          <p:cNvPr id="7" name="Text Placeholder 6">
            <a:extLst>
              <a:ext uri="{FF2B5EF4-FFF2-40B4-BE49-F238E27FC236}">
                <a16:creationId xmlns:a16="http://schemas.microsoft.com/office/drawing/2014/main" id="{63E9CFB2-7612-40AF-A9C2-341141D9FB1A}"/>
              </a:ext>
            </a:extLst>
          </p:cNvPr>
          <p:cNvSpPr>
            <a:spLocks noGrp="1"/>
          </p:cNvSpPr>
          <p:nvPr>
            <p:ph type="body" sz="quarter" idx="13"/>
          </p:nvPr>
        </p:nvSpPr>
        <p:spPr/>
        <p:txBody>
          <a:bodyPr/>
          <a:lstStyle/>
          <a:p>
            <a:r>
              <a:rPr lang="en-IN" dirty="0"/>
              <a:t>A BALANCED DATASET</a:t>
            </a:r>
          </a:p>
        </p:txBody>
      </p:sp>
      <p:sp>
        <p:nvSpPr>
          <p:cNvPr id="8" name="Text Placeholder 7">
            <a:extLst>
              <a:ext uri="{FF2B5EF4-FFF2-40B4-BE49-F238E27FC236}">
                <a16:creationId xmlns:a16="http://schemas.microsoft.com/office/drawing/2014/main" id="{A7420285-5309-4D27-B150-AAF0E1AA1346}"/>
              </a:ext>
            </a:extLst>
          </p:cNvPr>
          <p:cNvSpPr>
            <a:spLocks noGrp="1"/>
          </p:cNvSpPr>
          <p:nvPr>
            <p:ph type="body" sz="half" idx="17"/>
          </p:nvPr>
        </p:nvSpPr>
        <p:spPr/>
        <p:txBody>
          <a:bodyPr/>
          <a:lstStyle/>
          <a:p>
            <a:endParaRPr lang="en-IN" dirty="0"/>
          </a:p>
        </p:txBody>
      </p:sp>
      <p:pic>
        <p:nvPicPr>
          <p:cNvPr id="10" name="Picture 9">
            <a:extLst>
              <a:ext uri="{FF2B5EF4-FFF2-40B4-BE49-F238E27FC236}">
                <a16:creationId xmlns:a16="http://schemas.microsoft.com/office/drawing/2014/main" id="{A545811F-B972-4632-A21A-7F907350F3E1}"/>
              </a:ext>
            </a:extLst>
          </p:cNvPr>
          <p:cNvPicPr>
            <a:picLocks noChangeAspect="1"/>
          </p:cNvPicPr>
          <p:nvPr/>
        </p:nvPicPr>
        <p:blipFill>
          <a:blip r:embed="rId2"/>
          <a:stretch>
            <a:fillRect/>
          </a:stretch>
        </p:blipFill>
        <p:spPr>
          <a:xfrm>
            <a:off x="1127918" y="3322232"/>
            <a:ext cx="3233557" cy="2468967"/>
          </a:xfrm>
          <a:prstGeom prst="rect">
            <a:avLst/>
          </a:prstGeom>
          <a:ln>
            <a:noFill/>
          </a:ln>
          <a:effectLst>
            <a:softEdge rad="112500"/>
          </a:effectLst>
        </p:spPr>
      </p:pic>
      <p:pic>
        <p:nvPicPr>
          <p:cNvPr id="12" name="Picture 11">
            <a:extLst>
              <a:ext uri="{FF2B5EF4-FFF2-40B4-BE49-F238E27FC236}">
                <a16:creationId xmlns:a16="http://schemas.microsoft.com/office/drawing/2014/main" id="{5D94E28E-D020-4DEF-8225-9F37C4D1D19B}"/>
              </a:ext>
            </a:extLst>
          </p:cNvPr>
          <p:cNvPicPr>
            <a:picLocks noChangeAspect="1"/>
          </p:cNvPicPr>
          <p:nvPr/>
        </p:nvPicPr>
        <p:blipFill>
          <a:blip r:embed="rId3"/>
          <a:stretch>
            <a:fillRect/>
          </a:stretch>
        </p:blipFill>
        <p:spPr>
          <a:xfrm>
            <a:off x="4466486" y="3360263"/>
            <a:ext cx="3233557" cy="2430936"/>
          </a:xfrm>
          <a:prstGeom prst="rect">
            <a:avLst/>
          </a:prstGeom>
          <a:ln>
            <a:noFill/>
          </a:ln>
          <a:effectLst>
            <a:softEdge rad="112500"/>
          </a:effectLst>
        </p:spPr>
      </p:pic>
      <p:pic>
        <p:nvPicPr>
          <p:cNvPr id="14" name="Picture 13">
            <a:extLst>
              <a:ext uri="{FF2B5EF4-FFF2-40B4-BE49-F238E27FC236}">
                <a16:creationId xmlns:a16="http://schemas.microsoft.com/office/drawing/2014/main" id="{975897C5-EE71-48E9-8761-69DBB51F9A45}"/>
              </a:ext>
            </a:extLst>
          </p:cNvPr>
          <p:cNvPicPr>
            <a:picLocks noChangeAspect="1"/>
          </p:cNvPicPr>
          <p:nvPr/>
        </p:nvPicPr>
        <p:blipFill>
          <a:blip r:embed="rId4"/>
          <a:stretch>
            <a:fillRect/>
          </a:stretch>
        </p:blipFill>
        <p:spPr>
          <a:xfrm>
            <a:off x="7830527" y="3322232"/>
            <a:ext cx="3369283" cy="2468967"/>
          </a:xfrm>
          <a:prstGeom prst="rect">
            <a:avLst/>
          </a:prstGeom>
          <a:ln>
            <a:noFill/>
          </a:ln>
          <a:effectLst>
            <a:softEdge rad="112500"/>
          </a:effectLst>
        </p:spPr>
      </p:pic>
    </p:spTree>
    <p:extLst>
      <p:ext uri="{BB962C8B-B14F-4D97-AF65-F5344CB8AC3E}">
        <p14:creationId xmlns:p14="http://schemas.microsoft.com/office/powerpoint/2010/main" val="21104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42EA-15FF-4154-A530-D1FF7845FE2E}"/>
              </a:ext>
            </a:extLst>
          </p:cNvPr>
          <p:cNvSpPr>
            <a:spLocks noGrp="1"/>
          </p:cNvSpPr>
          <p:nvPr>
            <p:ph type="title"/>
          </p:nvPr>
        </p:nvSpPr>
        <p:spPr>
          <a:xfrm>
            <a:off x="791789" y="36465"/>
            <a:ext cx="9905998" cy="1478570"/>
          </a:xfrm>
        </p:spPr>
        <p:txBody>
          <a:bodyPr/>
          <a:lstStyle/>
          <a:p>
            <a:pPr marL="571500" indent="-571500" algn="ctr">
              <a:buFont typeface="Wingdings" panose="05000000000000000000" pitchFamily="2" charset="2"/>
              <a:buChar char="q"/>
            </a:pPr>
            <a:r>
              <a:rPr lang="en-IN" b="1" dirty="0"/>
              <a:t>Data pre-processing</a:t>
            </a:r>
          </a:p>
        </p:txBody>
      </p:sp>
      <p:sp>
        <p:nvSpPr>
          <p:cNvPr id="3" name="Content Placeholder 2">
            <a:extLst>
              <a:ext uri="{FF2B5EF4-FFF2-40B4-BE49-F238E27FC236}">
                <a16:creationId xmlns:a16="http://schemas.microsoft.com/office/drawing/2014/main" id="{00973958-7EFA-4BFE-8A81-6B71BB35DFCE}"/>
              </a:ext>
            </a:extLst>
          </p:cNvPr>
          <p:cNvSpPr>
            <a:spLocks noGrp="1"/>
          </p:cNvSpPr>
          <p:nvPr>
            <p:ph idx="1"/>
          </p:nvPr>
        </p:nvSpPr>
        <p:spPr>
          <a:xfrm>
            <a:off x="1141412" y="1515035"/>
            <a:ext cx="9905999" cy="5074024"/>
          </a:xfrm>
        </p:spPr>
        <p:txBody>
          <a:bodyPr>
            <a:normAutofit fontScale="92500" lnSpcReduction="20000"/>
          </a:bodyPr>
          <a:lstStyle/>
          <a:p>
            <a:r>
              <a:rPr lang="en-US" dirty="0"/>
              <a:t>The steps we followed for eliminating redundant text from the Reviews. The following steps are performed </a:t>
            </a:r>
            <a:r>
              <a:rPr lang="en-US" b="0" i="0" dirty="0">
                <a:effectLst/>
                <a:latin typeface="+mj-lt"/>
              </a:rPr>
              <a:t>to estimate the meaningfulness of the data:</a:t>
            </a:r>
            <a:endParaRPr lang="en-US" dirty="0">
              <a:latin typeface="+mj-lt"/>
            </a:endParaRPr>
          </a:p>
          <a:p>
            <a:pPr marL="0" indent="0">
              <a:buNone/>
            </a:pPr>
            <a:r>
              <a:rPr lang="en-US" dirty="0">
                <a:solidFill>
                  <a:srgbClr val="FF0000"/>
                </a:solidFill>
              </a:rPr>
              <a:t>I. Removing HTML strips and brackets</a:t>
            </a:r>
          </a:p>
          <a:p>
            <a:pPr marL="0" indent="0">
              <a:buNone/>
            </a:pPr>
            <a:r>
              <a:rPr lang="en-US" dirty="0"/>
              <a:t> Here in data if we have some HTML tags, we need to clean that HTML strips. Also, remove some noisy texts along with square brackets.  </a:t>
            </a:r>
          </a:p>
          <a:p>
            <a:pPr marL="0" indent="0">
              <a:buNone/>
            </a:pPr>
            <a:r>
              <a:rPr lang="en-US" dirty="0">
                <a:solidFill>
                  <a:srgbClr val="FF0000"/>
                </a:solidFill>
              </a:rPr>
              <a:t>II. Removing special characters</a:t>
            </a:r>
          </a:p>
          <a:p>
            <a:pPr marL="0" indent="0">
              <a:buNone/>
            </a:pPr>
            <a:r>
              <a:rPr lang="en-US" dirty="0"/>
              <a:t> As our dataset is in the English language we need to make sure that any special characters are deleted.</a:t>
            </a:r>
          </a:p>
          <a:p>
            <a:pPr marL="0" indent="0">
              <a:buNone/>
            </a:pPr>
            <a:r>
              <a:rPr lang="en-US" dirty="0">
                <a:solidFill>
                  <a:srgbClr val="FF0000"/>
                </a:solidFill>
              </a:rPr>
              <a:t>III. Stemming the text</a:t>
            </a:r>
          </a:p>
          <a:p>
            <a:pPr marL="0" indent="0">
              <a:buNone/>
            </a:pPr>
            <a:r>
              <a:rPr lang="en-US" dirty="0"/>
              <a:t>Stemming is a technique for eliminating affixes from words in order to retrieve the base form or word stem. The stem need not be identical to the morphological root of the word. The stem of the terms eating eats, and eating, for example, is eat.</a:t>
            </a:r>
          </a:p>
          <a:p>
            <a:pPr marL="0" indent="0">
              <a:buNone/>
            </a:pPr>
            <a:endParaRPr lang="en-US" dirty="0"/>
          </a:p>
        </p:txBody>
      </p:sp>
    </p:spTree>
    <p:extLst>
      <p:ext uri="{BB962C8B-B14F-4D97-AF65-F5344CB8AC3E}">
        <p14:creationId xmlns:p14="http://schemas.microsoft.com/office/powerpoint/2010/main" val="194853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36A3C-0367-4EB8-9C02-C39EB2EB0F68}"/>
              </a:ext>
            </a:extLst>
          </p:cNvPr>
          <p:cNvSpPr>
            <a:spLocks noGrp="1"/>
          </p:cNvSpPr>
          <p:nvPr>
            <p:ph idx="1"/>
          </p:nvPr>
        </p:nvSpPr>
        <p:spPr>
          <a:xfrm>
            <a:off x="1143000" y="223464"/>
            <a:ext cx="9905999" cy="3541714"/>
          </a:xfrm>
        </p:spPr>
        <p:txBody>
          <a:bodyPr>
            <a:noAutofit/>
          </a:bodyPr>
          <a:lstStyle/>
          <a:p>
            <a:pPr marL="0" indent="0">
              <a:buNone/>
            </a:pPr>
            <a:endParaRPr lang="en-US" sz="2200" dirty="0"/>
          </a:p>
          <a:p>
            <a:pPr marL="0" indent="0">
              <a:buNone/>
            </a:pPr>
            <a:r>
              <a:rPr lang="en-US" sz="2200" dirty="0">
                <a:solidFill>
                  <a:srgbClr val="FF0000"/>
                </a:solidFill>
              </a:rPr>
              <a:t>IV. Stop Words Removal</a:t>
            </a:r>
          </a:p>
          <a:p>
            <a:pPr marL="0" indent="0">
              <a:buNone/>
            </a:pPr>
            <a:r>
              <a:rPr lang="en-US" sz="2200" dirty="0"/>
              <a:t>Stop words are words that have little or no meaning, these are the most common words in any natural language. For the purpose of analyzing movie reviews, these stop words might not add much value to the meaning of the document. Generally, the most common ones are “the”, “is”, “in”, “for”, “where”, “when”, “to”, “at” etc. The steps given above are a basic necessity for any pipeline which is related to NLP(Natural language processing), the transformed data is then used for analysis. After, this we call our data normalized and fit for passing to any classification-based model. </a:t>
            </a:r>
          </a:p>
          <a:p>
            <a:pPr marL="0" indent="0">
              <a:buNone/>
            </a:pPr>
            <a:r>
              <a:rPr lang="en-US" sz="2200" dirty="0">
                <a:solidFill>
                  <a:srgbClr val="FF0000"/>
                </a:solidFill>
              </a:rPr>
              <a:t>V. Lowercasing the text</a:t>
            </a:r>
          </a:p>
          <a:p>
            <a:pPr marL="0" indent="0">
              <a:buNone/>
            </a:pPr>
            <a:r>
              <a:rPr lang="en-US" sz="2200" b="0" i="0" dirty="0">
                <a:effectLst/>
                <a:latin typeface="+mj-lt"/>
              </a:rPr>
              <a:t>Lowercasing the text data, is one of the simplest and most effective forms of text preprocessing. It is applicable to NLP problems and can help in cases where </a:t>
            </a:r>
            <a:r>
              <a:rPr lang="en-US" sz="2200" dirty="0">
                <a:latin typeface="+mj-lt"/>
              </a:rPr>
              <a:t>the </a:t>
            </a:r>
            <a:r>
              <a:rPr lang="en-US" sz="2200" b="0" i="0" dirty="0">
                <a:effectLst/>
                <a:latin typeface="+mj-lt"/>
              </a:rPr>
              <a:t>dataset is not very large and significantly helps with the consistency of expected output.</a:t>
            </a:r>
            <a:endParaRPr lang="en-IN" sz="2200" dirty="0">
              <a:latin typeface="+mj-lt"/>
            </a:endParaRPr>
          </a:p>
          <a:p>
            <a:endParaRPr lang="en-IN" sz="2200" dirty="0"/>
          </a:p>
        </p:txBody>
      </p:sp>
    </p:spTree>
    <p:extLst>
      <p:ext uri="{BB962C8B-B14F-4D97-AF65-F5344CB8AC3E}">
        <p14:creationId xmlns:p14="http://schemas.microsoft.com/office/powerpoint/2010/main" val="191153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F363-3732-4F38-B2CB-FF98E5F44ADF}"/>
              </a:ext>
            </a:extLst>
          </p:cNvPr>
          <p:cNvSpPr>
            <a:spLocks noGrp="1"/>
          </p:cNvSpPr>
          <p:nvPr>
            <p:ph type="title"/>
          </p:nvPr>
        </p:nvSpPr>
        <p:spPr/>
        <p:txBody>
          <a:bodyPr/>
          <a:lstStyle/>
          <a:p>
            <a:pPr marL="571500" indent="-571500" algn="ctr">
              <a:buFont typeface="Wingdings" panose="05000000000000000000" pitchFamily="2" charset="2"/>
              <a:buChar char="q"/>
            </a:pPr>
            <a:r>
              <a:rPr lang="en-IN" b="1" dirty="0">
                <a:effectLst/>
                <a:latin typeface="Courier New" panose="02070309020205020404" pitchFamily="49" charset="0"/>
              </a:rPr>
              <a:t>Normalized reviews</a:t>
            </a:r>
            <a:br>
              <a:rPr lang="en-IN" b="0" dirty="0">
                <a:solidFill>
                  <a:srgbClr val="000000"/>
                </a:solidFill>
                <a:effectLst/>
                <a:latin typeface="Courier New" panose="02070309020205020404" pitchFamily="49" charset="0"/>
              </a:rPr>
            </a:br>
            <a:endParaRPr lang="en-IN" dirty="0"/>
          </a:p>
        </p:txBody>
      </p:sp>
      <p:sp>
        <p:nvSpPr>
          <p:cNvPr id="3" name="Content Placeholder 2">
            <a:extLst>
              <a:ext uri="{FF2B5EF4-FFF2-40B4-BE49-F238E27FC236}">
                <a16:creationId xmlns:a16="http://schemas.microsoft.com/office/drawing/2014/main" id="{999189C4-7FAC-45AA-9AA6-B6E2E5FE1B8A}"/>
              </a:ext>
            </a:extLst>
          </p:cNvPr>
          <p:cNvSpPr>
            <a:spLocks noGrp="1"/>
          </p:cNvSpPr>
          <p:nvPr>
            <p:ph sz="half" idx="1"/>
          </p:nvPr>
        </p:nvSpPr>
        <p:spPr>
          <a:xfrm>
            <a:off x="1097466" y="1348543"/>
            <a:ext cx="10146290" cy="462328"/>
          </a:xfrm>
        </p:spPr>
        <p:txBody>
          <a:bodyPr>
            <a:normAutofit fontScale="92500" lnSpcReduction="10000"/>
          </a:bodyPr>
          <a:lstStyle/>
          <a:p>
            <a:r>
              <a:rPr lang="en-IN" dirty="0"/>
              <a:t>FOR TRAINING</a:t>
            </a:r>
          </a:p>
          <a:p>
            <a:endParaRPr lang="en-IN" dirty="0"/>
          </a:p>
        </p:txBody>
      </p:sp>
      <p:sp>
        <p:nvSpPr>
          <p:cNvPr id="4" name="Content Placeholder 3">
            <a:extLst>
              <a:ext uri="{FF2B5EF4-FFF2-40B4-BE49-F238E27FC236}">
                <a16:creationId xmlns:a16="http://schemas.microsoft.com/office/drawing/2014/main" id="{79C7DD40-4582-4569-B12B-8541EE5688A8}"/>
              </a:ext>
            </a:extLst>
          </p:cNvPr>
          <p:cNvSpPr>
            <a:spLocks noGrp="1"/>
          </p:cNvSpPr>
          <p:nvPr>
            <p:ph sz="half" idx="2"/>
          </p:nvPr>
        </p:nvSpPr>
        <p:spPr>
          <a:xfrm>
            <a:off x="1141413" y="3674874"/>
            <a:ext cx="10555488" cy="448891"/>
          </a:xfrm>
        </p:spPr>
        <p:txBody>
          <a:bodyPr>
            <a:normAutofit fontScale="92500" lnSpcReduction="10000"/>
          </a:bodyPr>
          <a:lstStyle/>
          <a:p>
            <a:r>
              <a:rPr lang="en-IN" dirty="0"/>
              <a:t>FOR TESTING</a:t>
            </a:r>
          </a:p>
        </p:txBody>
      </p:sp>
      <p:pic>
        <p:nvPicPr>
          <p:cNvPr id="6" name="Picture 5">
            <a:extLst>
              <a:ext uri="{FF2B5EF4-FFF2-40B4-BE49-F238E27FC236}">
                <a16:creationId xmlns:a16="http://schemas.microsoft.com/office/drawing/2014/main" id="{1D8DE179-66E4-43B1-B17A-E37635C658B2}"/>
              </a:ext>
            </a:extLst>
          </p:cNvPr>
          <p:cNvPicPr>
            <a:picLocks noChangeAspect="1"/>
          </p:cNvPicPr>
          <p:nvPr/>
        </p:nvPicPr>
        <p:blipFill>
          <a:blip r:embed="rId2"/>
          <a:stretch>
            <a:fillRect/>
          </a:stretch>
        </p:blipFill>
        <p:spPr>
          <a:xfrm>
            <a:off x="1401389" y="1765245"/>
            <a:ext cx="10295512" cy="1739955"/>
          </a:xfrm>
          <a:prstGeom prst="rect">
            <a:avLst/>
          </a:prstGeom>
        </p:spPr>
      </p:pic>
      <p:pic>
        <p:nvPicPr>
          <p:cNvPr id="8" name="Picture 7">
            <a:extLst>
              <a:ext uri="{FF2B5EF4-FFF2-40B4-BE49-F238E27FC236}">
                <a16:creationId xmlns:a16="http://schemas.microsoft.com/office/drawing/2014/main" id="{E6C005A5-A363-4184-97A9-59FF7F29292A}"/>
              </a:ext>
            </a:extLst>
          </p:cNvPr>
          <p:cNvPicPr>
            <a:picLocks noChangeAspect="1"/>
          </p:cNvPicPr>
          <p:nvPr/>
        </p:nvPicPr>
        <p:blipFill>
          <a:blip r:embed="rId3"/>
          <a:stretch>
            <a:fillRect/>
          </a:stretch>
        </p:blipFill>
        <p:spPr>
          <a:xfrm>
            <a:off x="1401389" y="4249638"/>
            <a:ext cx="10280271" cy="1630821"/>
          </a:xfrm>
          <a:prstGeom prst="rect">
            <a:avLst/>
          </a:prstGeom>
        </p:spPr>
      </p:pic>
    </p:spTree>
    <p:extLst>
      <p:ext uri="{BB962C8B-B14F-4D97-AF65-F5344CB8AC3E}">
        <p14:creationId xmlns:p14="http://schemas.microsoft.com/office/powerpoint/2010/main" val="171729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8330-6290-4F29-B17F-0558FD511482}"/>
              </a:ext>
            </a:extLst>
          </p:cNvPr>
          <p:cNvSpPr>
            <a:spLocks noGrp="1"/>
          </p:cNvSpPr>
          <p:nvPr>
            <p:ph type="title"/>
          </p:nvPr>
        </p:nvSpPr>
        <p:spPr/>
        <p:txBody>
          <a:bodyPr/>
          <a:lstStyle/>
          <a:p>
            <a:r>
              <a:rPr lang="en-IN" dirty="0"/>
              <a:t>Bag of words</a:t>
            </a:r>
          </a:p>
        </p:txBody>
      </p:sp>
      <p:sp>
        <p:nvSpPr>
          <p:cNvPr id="3" name="Content Placeholder 2">
            <a:extLst>
              <a:ext uri="{FF2B5EF4-FFF2-40B4-BE49-F238E27FC236}">
                <a16:creationId xmlns:a16="http://schemas.microsoft.com/office/drawing/2014/main" id="{3BC99893-54CD-4314-A91D-75ABE2262879}"/>
              </a:ext>
            </a:extLst>
          </p:cNvPr>
          <p:cNvSpPr>
            <a:spLocks noGrp="1"/>
          </p:cNvSpPr>
          <p:nvPr>
            <p:ph idx="1"/>
          </p:nvPr>
        </p:nvSpPr>
        <p:spPr/>
        <p:txBody>
          <a:bodyPr>
            <a:normAutofit/>
          </a:bodyPr>
          <a:lstStyle/>
          <a:p>
            <a:r>
              <a:rPr lang="en-US" sz="2200" b="0" i="0" dirty="0">
                <a:effectLst/>
                <a:latin typeface="+mj-lt"/>
              </a:rPr>
              <a:t>The </a:t>
            </a:r>
            <a:r>
              <a:rPr lang="en-US" sz="2200" b="1" i="0" dirty="0">
                <a:effectLst/>
                <a:latin typeface="+mj-lt"/>
              </a:rPr>
              <a:t>bag-of-words</a:t>
            </a:r>
            <a:r>
              <a:rPr lang="en-US" sz="2200" b="0" i="0" dirty="0">
                <a:effectLst/>
                <a:latin typeface="+mj-lt"/>
              </a:rPr>
              <a:t> (BOW) model is a representation that turns arbitrary text into </a:t>
            </a:r>
            <a:r>
              <a:rPr lang="en-US" sz="2200" b="1" i="0" dirty="0">
                <a:effectLst/>
                <a:latin typeface="+mj-lt"/>
              </a:rPr>
              <a:t>fixed-length vectors</a:t>
            </a:r>
            <a:r>
              <a:rPr lang="en-US" sz="2200" b="0" i="0" dirty="0">
                <a:effectLst/>
                <a:latin typeface="+mj-lt"/>
              </a:rPr>
              <a:t> by counting how many times each word appears. This process is often referred to as </a:t>
            </a:r>
            <a:r>
              <a:rPr lang="en-US" sz="2200" b="1" i="0" dirty="0">
                <a:effectLst/>
                <a:latin typeface="+mj-lt"/>
              </a:rPr>
              <a:t>vectorization</a:t>
            </a:r>
            <a:r>
              <a:rPr lang="en-US" sz="2200" b="0" i="0" dirty="0">
                <a:effectLst/>
                <a:latin typeface="+mj-lt"/>
              </a:rPr>
              <a:t>.</a:t>
            </a:r>
          </a:p>
          <a:p>
            <a:endParaRPr lang="en-IN" sz="2200" dirty="0">
              <a:latin typeface="+mj-lt"/>
            </a:endParaRPr>
          </a:p>
        </p:txBody>
      </p:sp>
      <p:pic>
        <p:nvPicPr>
          <p:cNvPr id="5" name="Picture 4">
            <a:extLst>
              <a:ext uri="{FF2B5EF4-FFF2-40B4-BE49-F238E27FC236}">
                <a16:creationId xmlns:a16="http://schemas.microsoft.com/office/drawing/2014/main" id="{B4AEFE04-2239-4728-8EA6-6970E54EB2AB}"/>
              </a:ext>
            </a:extLst>
          </p:cNvPr>
          <p:cNvPicPr>
            <a:picLocks noChangeAspect="1"/>
          </p:cNvPicPr>
          <p:nvPr/>
        </p:nvPicPr>
        <p:blipFill>
          <a:blip r:embed="rId2"/>
          <a:stretch>
            <a:fillRect/>
          </a:stretch>
        </p:blipFill>
        <p:spPr>
          <a:xfrm>
            <a:off x="3562627" y="3907839"/>
            <a:ext cx="3752850" cy="800100"/>
          </a:xfrm>
          <a:prstGeom prst="rect">
            <a:avLst/>
          </a:prstGeom>
        </p:spPr>
      </p:pic>
    </p:spTree>
    <p:extLst>
      <p:ext uri="{BB962C8B-B14F-4D97-AF65-F5344CB8AC3E}">
        <p14:creationId xmlns:p14="http://schemas.microsoft.com/office/powerpoint/2010/main" val="1388090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209</TotalTime>
  <Words>1442</Words>
  <Application>Microsoft Office PowerPoint</Application>
  <PresentationFormat>Widescreen</PresentationFormat>
  <Paragraphs>71</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Roboto</vt:lpstr>
      <vt:lpstr>Tw Cen MT</vt:lpstr>
      <vt:lpstr>wfont_e284c3_91da953f2a074607a13d16b52a7f41b4</vt:lpstr>
      <vt:lpstr>Wingdings</vt:lpstr>
      <vt:lpstr>Circuit</vt:lpstr>
      <vt:lpstr>SENTIMENT ANALYSIS OF IMDB REVIEWS  </vt:lpstr>
      <vt:lpstr>PowerPoint Presentation</vt:lpstr>
      <vt:lpstr>DATASET</vt:lpstr>
      <vt:lpstr>PowerPoint Presentation</vt:lpstr>
      <vt:lpstr>EXPLORATORY DATA ANALYSIS</vt:lpstr>
      <vt:lpstr>Data pre-processing</vt:lpstr>
      <vt:lpstr>PowerPoint Presentation</vt:lpstr>
      <vt:lpstr>Normalized reviews </vt:lpstr>
      <vt:lpstr>Bag of words</vt:lpstr>
      <vt:lpstr>Tf-idf</vt:lpstr>
      <vt:lpstr>Label binarizer</vt:lpstr>
      <vt:lpstr>EVALUATION STRATEGY</vt:lpstr>
      <vt:lpstr>Logistic Regression</vt:lpstr>
      <vt:lpstr>LOGISTIC REGRESSION(bow)</vt:lpstr>
      <vt:lpstr>LOGISTIC REGRESSION(tf-idf)</vt:lpstr>
      <vt:lpstr>Support vector machine</vt:lpstr>
      <vt:lpstr>Support vector machine(BOW)</vt:lpstr>
      <vt:lpstr>Support vector machine(TF-IDF)</vt:lpstr>
      <vt:lpstr>Multinomial naïve bias</vt:lpstr>
      <vt:lpstr>Multinomial naïve bias(BOw)</vt:lpstr>
      <vt:lpstr>Multinomial naïve bias(tf-idf)</vt:lpstr>
      <vt:lpstr>WORD - CLOUD</vt:lpstr>
      <vt:lpstr>CONCLUSION</vt:lpstr>
      <vt:lpstr>Future work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IMDB REVIEWS</dc:title>
  <dc:creator>Tejas Porwal</dc:creator>
  <cp:lastModifiedBy>Jenil Doshi</cp:lastModifiedBy>
  <cp:revision>45</cp:revision>
  <dcterms:created xsi:type="dcterms:W3CDTF">2022-04-28T12:06:05Z</dcterms:created>
  <dcterms:modified xsi:type="dcterms:W3CDTF">2022-04-29T03:16:09Z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