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76C10C-A2B6-43C9-B8C6-AA482DA24AD2}">
          <p14:sldIdLst>
            <p14:sldId id="256"/>
            <p14:sldId id="257"/>
            <p14:sldId id="258"/>
          </p14:sldIdLst>
        </p14:section>
        <p14:section name="Untitled Section" id="{5EAC767E-CE13-4F30-869C-8FE986F225FC}">
          <p14:sldIdLst>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90" d="100"/>
          <a:sy n="90" d="100"/>
        </p:scale>
        <p:origin x="28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B9848-56B6-4686-B662-EA0CF213AE25}" type="datetimeFigureOut">
              <a:rPr lang="en-IN" smtClean="0"/>
              <a:t>09-09-2025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88D50-D9B9-4CD8-89AC-D73AC6A1AF02}" type="slidenum">
              <a:rPr lang="en-IN" smtClean="0"/>
              <a:t>‹#›</a:t>
            </a:fld>
            <a:endParaRPr lang="en-IN"/>
          </a:p>
        </p:txBody>
      </p:sp>
    </p:spTree>
    <p:extLst>
      <p:ext uri="{BB962C8B-B14F-4D97-AF65-F5344CB8AC3E}">
        <p14:creationId xmlns:p14="http://schemas.microsoft.com/office/powerpoint/2010/main" val="3524691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288D50-D9B9-4CD8-89AC-D73AC6A1AF02}" type="slidenum">
              <a:rPr lang="en-IN" smtClean="0"/>
              <a:t>6</a:t>
            </a:fld>
            <a:endParaRPr lang="en-IN"/>
          </a:p>
        </p:txBody>
      </p:sp>
    </p:spTree>
    <p:extLst>
      <p:ext uri="{BB962C8B-B14F-4D97-AF65-F5344CB8AC3E}">
        <p14:creationId xmlns:p14="http://schemas.microsoft.com/office/powerpoint/2010/main" val="3059071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A8A3EC-097C-4777-AAE2-14F3F84D14EE}" type="datetimeFigureOut">
              <a:rPr lang="en-IN" smtClean="0"/>
              <a:t>09-09-2025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51C130-DC53-4F8C-BCEB-77266433F15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9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8A3EC-097C-4777-AAE2-14F3F84D14EE}"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1C130-DC53-4F8C-BCEB-77266433F15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8991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8A3EC-097C-4777-AAE2-14F3F84D14EE}"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1C130-DC53-4F8C-BCEB-77266433F15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402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8A3EC-097C-4777-AAE2-14F3F84D14EE}"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1C130-DC53-4F8C-BCEB-77266433F15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255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A8A3EC-097C-4777-AAE2-14F3F84D14EE}"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1C130-DC53-4F8C-BCEB-77266433F15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407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A8A3EC-097C-4777-AAE2-14F3F84D14EE}"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51C130-DC53-4F8C-BCEB-77266433F15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887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A8A3EC-097C-4777-AAE2-14F3F84D14EE}" type="datetimeFigureOut">
              <a:rPr lang="en-IN" smtClean="0"/>
              <a:t>09-09-2025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51C130-DC53-4F8C-BCEB-77266433F15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227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8A3EC-097C-4777-AAE2-14F3F84D14EE}"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51C130-DC53-4F8C-BCEB-77266433F15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180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8A3EC-097C-4777-AAE2-14F3F84D14EE}" type="datetimeFigureOut">
              <a:rPr lang="en-IN" smtClean="0"/>
              <a:t>09-09-2025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51C130-DC53-4F8C-BCEB-77266433F15A}" type="slidenum">
              <a:rPr lang="en-IN" smtClean="0"/>
              <a:t>‹#›</a:t>
            </a:fld>
            <a:endParaRPr lang="en-IN"/>
          </a:p>
        </p:txBody>
      </p:sp>
    </p:spTree>
    <p:extLst>
      <p:ext uri="{BB962C8B-B14F-4D97-AF65-F5344CB8AC3E}">
        <p14:creationId xmlns:p14="http://schemas.microsoft.com/office/powerpoint/2010/main" val="261851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A8A3EC-097C-4777-AAE2-14F3F84D14EE}"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51C130-DC53-4F8C-BCEB-77266433F15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349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8A8A3EC-097C-4777-AAE2-14F3F84D14EE}" type="datetimeFigureOut">
              <a:rPr lang="en-IN" smtClean="0"/>
              <a:t>09-09-2025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151C130-DC53-4F8C-BCEB-77266433F15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908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8A8A3EC-097C-4777-AAE2-14F3F84D14EE}" type="datetimeFigureOut">
              <a:rPr lang="en-IN" smtClean="0"/>
              <a:t>09-09-2025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51C130-DC53-4F8C-BCEB-77266433F15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630205B-EDBD-4C24-C99A-05E43A461320}"/>
              </a:ext>
            </a:extLst>
          </p:cNvPr>
          <p:cNvPicPr>
            <a:picLocks noChangeAspect="1"/>
          </p:cNvPicPr>
          <p:nvPr userDrawn="1"/>
        </p:nvPicPr>
        <p:blipFill>
          <a:blip r:embed="rId14">
            <a:alphaModFix amt="70000"/>
            <a:extLst>
              <a:ext uri="{28A0092B-C50C-407E-A947-70E740481C1C}">
                <a14:useLocalDpi xmlns:a14="http://schemas.microsoft.com/office/drawing/2010/main" val="0"/>
              </a:ext>
            </a:extLst>
          </a:blip>
          <a:stretch>
            <a:fillRect/>
          </a:stretch>
        </p:blipFill>
        <p:spPr>
          <a:xfrm>
            <a:off x="9267417" y="5708709"/>
            <a:ext cx="2924583" cy="1133633"/>
          </a:xfrm>
          <a:prstGeom prst="rect">
            <a:avLst/>
          </a:prstGeom>
        </p:spPr>
      </p:pic>
    </p:spTree>
    <p:extLst>
      <p:ext uri="{BB962C8B-B14F-4D97-AF65-F5344CB8AC3E}">
        <p14:creationId xmlns:p14="http://schemas.microsoft.com/office/powerpoint/2010/main" val="2394934380"/>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288734F-E8F1-7A92-9A24-C43D0AB63259}"/>
              </a:ext>
            </a:extLst>
          </p:cNvPr>
          <p:cNvSpPr txBox="1"/>
          <p:nvPr/>
        </p:nvSpPr>
        <p:spPr>
          <a:xfrm>
            <a:off x="135466" y="1152369"/>
            <a:ext cx="10634133" cy="1446550"/>
          </a:xfrm>
          <a:prstGeom prst="rect">
            <a:avLst/>
          </a:prstGeom>
          <a:noFill/>
        </p:spPr>
        <p:txBody>
          <a:bodyPr wrap="square" rtlCol="0">
            <a:spAutoFit/>
          </a:bodyPr>
          <a:lstStyle/>
          <a:p>
            <a:r>
              <a:rPr lang="en-US" sz="8800" dirty="0">
                <a:solidFill>
                  <a:schemeClr val="accent6">
                    <a:lumMod val="75000"/>
                  </a:schemeClr>
                </a:solidFill>
                <a:latin typeface="Britannic Bold" panose="020B0903060703020204" pitchFamily="34" charset="0"/>
              </a:rPr>
              <a:t>Atomic Habits</a:t>
            </a:r>
            <a:endParaRPr lang="en-IN" sz="8800" dirty="0">
              <a:solidFill>
                <a:schemeClr val="accent6">
                  <a:lumMod val="75000"/>
                </a:schemeClr>
              </a:solidFill>
              <a:latin typeface="Britannic Bold" panose="020B0903060703020204" pitchFamily="34" charset="0"/>
            </a:endParaRPr>
          </a:p>
        </p:txBody>
      </p:sp>
      <p:sp>
        <p:nvSpPr>
          <p:cNvPr id="9" name="TextBox 8">
            <a:extLst>
              <a:ext uri="{FF2B5EF4-FFF2-40B4-BE49-F238E27FC236}">
                <a16:creationId xmlns:a16="http://schemas.microsoft.com/office/drawing/2014/main" id="{4478A4B7-842E-15CA-C9B8-49150F239A43}"/>
              </a:ext>
            </a:extLst>
          </p:cNvPr>
          <p:cNvSpPr txBox="1"/>
          <p:nvPr/>
        </p:nvSpPr>
        <p:spPr>
          <a:xfrm>
            <a:off x="677335" y="3589867"/>
            <a:ext cx="7366000" cy="646331"/>
          </a:xfrm>
          <a:prstGeom prst="rect">
            <a:avLst/>
          </a:prstGeom>
          <a:noFill/>
        </p:spPr>
        <p:txBody>
          <a:bodyPr wrap="square" rtlCol="0">
            <a:spAutoFit/>
          </a:bodyPr>
          <a:lstStyle/>
          <a:p>
            <a:r>
              <a:rPr lang="en-US" sz="3600" dirty="0">
                <a:solidFill>
                  <a:schemeClr val="accent2">
                    <a:lumMod val="50000"/>
                  </a:schemeClr>
                </a:solidFill>
                <a:latin typeface="Bahnschrift SemiBold SemiConden" panose="020B0502040204020203" pitchFamily="34" charset="0"/>
              </a:rPr>
              <a:t>Tiny Changes , Remarkable Results</a:t>
            </a:r>
            <a:endParaRPr lang="en-IN" sz="3600" dirty="0">
              <a:solidFill>
                <a:schemeClr val="accent2">
                  <a:lumMod val="50000"/>
                </a:schemeClr>
              </a:solidFill>
              <a:latin typeface="Bahnschrift SemiBold SemiConden" panose="020B0502040204020203" pitchFamily="34" charset="0"/>
            </a:endParaRPr>
          </a:p>
        </p:txBody>
      </p:sp>
      <p:pic>
        <p:nvPicPr>
          <p:cNvPr id="11" name="Picture 10">
            <a:extLst>
              <a:ext uri="{FF2B5EF4-FFF2-40B4-BE49-F238E27FC236}">
                <a16:creationId xmlns:a16="http://schemas.microsoft.com/office/drawing/2014/main" id="{AD0F6CC0-8B13-3DCC-0F7C-502200D4D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3068" y="-23241"/>
            <a:ext cx="4042460" cy="6179905"/>
          </a:xfrm>
          <a:prstGeom prst="rect">
            <a:avLst/>
          </a:prstGeom>
        </p:spPr>
      </p:pic>
    </p:spTree>
    <p:extLst>
      <p:ext uri="{BB962C8B-B14F-4D97-AF65-F5344CB8AC3E}">
        <p14:creationId xmlns:p14="http://schemas.microsoft.com/office/powerpoint/2010/main" val="3366107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6DD8B8-B12D-6D09-0E1D-163940D74E90}"/>
              </a:ext>
            </a:extLst>
          </p:cNvPr>
          <p:cNvSpPr txBox="1"/>
          <p:nvPr/>
        </p:nvSpPr>
        <p:spPr>
          <a:xfrm>
            <a:off x="2032000" y="524933"/>
            <a:ext cx="8822267" cy="830997"/>
          </a:xfrm>
          <a:prstGeom prst="rect">
            <a:avLst/>
          </a:prstGeom>
          <a:noFill/>
        </p:spPr>
        <p:txBody>
          <a:bodyPr wrap="square" rtlCol="0">
            <a:spAutoFit/>
          </a:bodyPr>
          <a:lstStyle/>
          <a:p>
            <a:r>
              <a:rPr lang="en-US" sz="4800" dirty="0">
                <a:solidFill>
                  <a:schemeClr val="accent3">
                    <a:lumMod val="50000"/>
                  </a:schemeClr>
                </a:solidFill>
              </a:rPr>
              <a:t>Just Improve By 1%</a:t>
            </a:r>
          </a:p>
        </p:txBody>
      </p:sp>
      <p:sp>
        <p:nvSpPr>
          <p:cNvPr id="4" name="TextBox 3">
            <a:extLst>
              <a:ext uri="{FF2B5EF4-FFF2-40B4-BE49-F238E27FC236}">
                <a16:creationId xmlns:a16="http://schemas.microsoft.com/office/drawing/2014/main" id="{DE341ED7-C53A-AE20-5659-FFEDB3E92E53}"/>
              </a:ext>
            </a:extLst>
          </p:cNvPr>
          <p:cNvSpPr txBox="1"/>
          <p:nvPr/>
        </p:nvSpPr>
        <p:spPr>
          <a:xfrm>
            <a:off x="1236133" y="1930400"/>
            <a:ext cx="8822267" cy="3908762"/>
          </a:xfrm>
          <a:prstGeom prst="rect">
            <a:avLst/>
          </a:prstGeom>
          <a:noFill/>
        </p:spPr>
        <p:txBody>
          <a:bodyPr wrap="square" rtlCol="0">
            <a:spAutoFit/>
          </a:bodyPr>
          <a:lstStyle/>
          <a:p>
            <a:pPr marL="457200" indent="-457200">
              <a:buFont typeface="Wingdings" panose="05000000000000000000" pitchFamily="2" charset="2"/>
              <a:buChar char="Ø"/>
            </a:pPr>
            <a:r>
              <a:rPr lang="en-IN" sz="3200" dirty="0">
                <a:effectLst/>
                <a:latin typeface="Calibri" panose="020F0502020204030204" pitchFamily="34" charset="0"/>
                <a:ea typeface="Calibri" panose="020F0502020204030204" pitchFamily="34" charset="0"/>
                <a:cs typeface="Times New Roman" panose="02020603050405020304" pitchFamily="18" charset="0"/>
              </a:rPr>
              <a:t>A one percent improvement per day becomes a 38-times improvement at the end of a year</a:t>
            </a:r>
          </a:p>
          <a:p>
            <a:pPr marL="457200" indent="-457200">
              <a:buFont typeface="Wingdings" panose="05000000000000000000" pitchFamily="2" charset="2"/>
              <a:buChar char="Ø"/>
            </a:pP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Ø"/>
            </a:pP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Ø"/>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A one percent reduction per day will result in a 0.03 times originally capacity by the end of the year.</a:t>
            </a:r>
          </a:p>
          <a:p>
            <a:pPr marL="457200" indent="-457200">
              <a:buFont typeface="Wingdings" panose="05000000000000000000" pitchFamily="2" charset="2"/>
              <a:buChar char="Ø"/>
            </a:pPr>
            <a:endParaRPr lang="en-IN" sz="2800" dirty="0"/>
          </a:p>
        </p:txBody>
      </p:sp>
    </p:spTree>
    <p:extLst>
      <p:ext uri="{BB962C8B-B14F-4D97-AF65-F5344CB8AC3E}">
        <p14:creationId xmlns:p14="http://schemas.microsoft.com/office/powerpoint/2010/main" val="299306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D244E-59C3-594A-0371-01AEB987845F}"/>
              </a:ext>
            </a:extLst>
          </p:cNvPr>
          <p:cNvSpPr txBox="1"/>
          <p:nvPr/>
        </p:nvSpPr>
        <p:spPr>
          <a:xfrm>
            <a:off x="194733" y="186267"/>
            <a:ext cx="11802533" cy="5928482"/>
          </a:xfrm>
          <a:prstGeom prst="rect">
            <a:avLst/>
          </a:prstGeom>
          <a:noFill/>
        </p:spPr>
        <p:txBody>
          <a:bodyPr wrap="square" rtlCol="0">
            <a:spAutoFit/>
          </a:bodyPr>
          <a:lstStyle/>
          <a:p>
            <a:pPr marL="457200" indent="-457200">
              <a:lnSpc>
                <a:spcPct val="115000"/>
              </a:lnSpc>
              <a:spcAft>
                <a:spcPts val="800"/>
              </a:spcAft>
              <a:buFont typeface="Wingdings" panose="05000000000000000000" pitchFamily="2" charset="2"/>
              <a:buChar char="Ø"/>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 favourite quote of Jacob rills when I was depressed, I think of a stone cutter who repeatedly hammers on a stone. Even if he hits it a hundred times, the stone do not crack but when he hits it 101 times. The stone breaks into two pieces. Then I know that the stone broke not because of the last hit. But because of the 100</a:t>
            </a:r>
            <a:r>
              <a:rPr lang="en-IN" sz="2400"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hits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800"/>
              </a:spcAft>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800"/>
              </a:spcAft>
              <a:buFont typeface="Wingdings" panose="05000000000000000000" pitchFamily="2" charset="2"/>
              <a:buChar char="v"/>
            </a:pPr>
            <a:r>
              <a:rPr lang="en-IN" sz="28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Another Example,</a:t>
            </a:r>
          </a:p>
          <a:p>
            <a:pPr marL="457200" indent="-457200">
              <a:lnSpc>
                <a:spcPct val="115000"/>
              </a:lnSpc>
              <a:spcAft>
                <a:spcPts val="800"/>
              </a:spcAft>
              <a:buFont typeface="Wingdings" panose="05000000000000000000" pitchFamily="2" charset="2"/>
              <a:buChar char="v"/>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15000"/>
              </a:lnSpc>
              <a:spcAft>
                <a:spcPts val="800"/>
              </a:spcAft>
              <a:buFont typeface="Wingdings" panose="05000000000000000000" pitchFamily="2" charset="2"/>
              <a:buChar char="Ø"/>
            </a:pPr>
            <a:r>
              <a:rPr lang="en-IN" sz="2400" dirty="0">
                <a:effectLst/>
                <a:latin typeface="Calibri" panose="020F0502020204030204" pitchFamily="34" charset="0"/>
                <a:ea typeface="Calibri" panose="020F0502020204030204" pitchFamily="34" charset="0"/>
                <a:cs typeface="Times New Roman" panose="02020603050405020304" pitchFamily="18" charset="0"/>
              </a:rPr>
              <a:t>A piece of ice lying on the table. The room is very cold, it is also visible when we breathe. The temperature is -4degree. The piece of ice is the same. When the temperature drops to -3degree there is no change in the piece of ice. When the temperature drops to -1 degree there is no change but when the temperature drops to 0 degree the ice changes into water. A change of just one degree converted ice into water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894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956954-84F5-B44D-04D3-B33AB3F559A9}"/>
              </a:ext>
            </a:extLst>
          </p:cNvPr>
          <p:cNvSpPr txBox="1"/>
          <p:nvPr/>
        </p:nvSpPr>
        <p:spPr>
          <a:xfrm>
            <a:off x="461433" y="448733"/>
            <a:ext cx="11269133" cy="558743"/>
          </a:xfrm>
          <a:prstGeom prst="rect">
            <a:avLst/>
          </a:prstGeom>
          <a:noFill/>
        </p:spPr>
        <p:txBody>
          <a:bodyPr wrap="square" rtlCol="0">
            <a:spAutoFit/>
          </a:bodyPr>
          <a:lstStyle/>
          <a:p>
            <a:pPr>
              <a:lnSpc>
                <a:spcPct val="115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So we should focus on system and small habits not on Goal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8" name="Picture 7">
            <a:extLst>
              <a:ext uri="{FF2B5EF4-FFF2-40B4-BE49-F238E27FC236}">
                <a16:creationId xmlns:a16="http://schemas.microsoft.com/office/drawing/2014/main" id="{B0CB85D2-047F-902B-72BB-05B378080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4280" y="1007477"/>
            <a:ext cx="3858920" cy="5003856"/>
          </a:xfrm>
          <a:prstGeom prst="rect">
            <a:avLst/>
          </a:prstGeom>
        </p:spPr>
      </p:pic>
      <p:sp>
        <p:nvSpPr>
          <p:cNvPr id="9" name="TextBox 8">
            <a:extLst>
              <a:ext uri="{FF2B5EF4-FFF2-40B4-BE49-F238E27FC236}">
                <a16:creationId xmlns:a16="http://schemas.microsoft.com/office/drawing/2014/main" id="{50021E9B-6E35-47D1-515C-D04EEE8A389C}"/>
              </a:ext>
            </a:extLst>
          </p:cNvPr>
          <p:cNvSpPr txBox="1"/>
          <p:nvPr/>
        </p:nvSpPr>
        <p:spPr>
          <a:xfrm>
            <a:off x="630767" y="1859340"/>
            <a:ext cx="3230034" cy="1569660"/>
          </a:xfrm>
          <a:prstGeom prst="rect">
            <a:avLst/>
          </a:prstGeom>
          <a:noFill/>
        </p:spPr>
        <p:txBody>
          <a:bodyPr wrap="square" rtlCol="0">
            <a:spAutoFit/>
          </a:bodyPr>
          <a:lstStyle/>
          <a:p>
            <a:pPr marL="342900" indent="-342900">
              <a:buFont typeface="+mj-lt"/>
              <a:buAutoNum type="arabicParenR"/>
            </a:pPr>
            <a:r>
              <a:rPr lang="en-US" sz="2000" dirty="0">
                <a:latin typeface="Arial Black" panose="020B0A04020102020204" pitchFamily="34" charset="0"/>
              </a:rPr>
              <a:t>System over Goal</a:t>
            </a:r>
          </a:p>
          <a:p>
            <a:r>
              <a:rPr lang="en-US" dirty="0"/>
              <a:t>     </a:t>
            </a:r>
          </a:p>
          <a:p>
            <a:r>
              <a:rPr lang="en-US" sz="2000" dirty="0"/>
              <a:t>Concentrate on building effective systems.</a:t>
            </a:r>
          </a:p>
          <a:p>
            <a:endParaRPr lang="en-IN" dirty="0"/>
          </a:p>
        </p:txBody>
      </p:sp>
      <p:sp>
        <p:nvSpPr>
          <p:cNvPr id="10" name="TextBox 9">
            <a:extLst>
              <a:ext uri="{FF2B5EF4-FFF2-40B4-BE49-F238E27FC236}">
                <a16:creationId xmlns:a16="http://schemas.microsoft.com/office/drawing/2014/main" id="{6F3380CE-C127-77CA-A8F6-AE2392D7A469}"/>
              </a:ext>
            </a:extLst>
          </p:cNvPr>
          <p:cNvSpPr txBox="1"/>
          <p:nvPr/>
        </p:nvSpPr>
        <p:spPr>
          <a:xfrm>
            <a:off x="3798657" y="2704730"/>
            <a:ext cx="2870200" cy="1661993"/>
          </a:xfrm>
          <a:prstGeom prst="rect">
            <a:avLst/>
          </a:prstGeom>
          <a:noFill/>
        </p:spPr>
        <p:txBody>
          <a:bodyPr wrap="square" rtlCol="0">
            <a:spAutoFit/>
          </a:bodyPr>
          <a:lstStyle/>
          <a:p>
            <a:pPr>
              <a:buNone/>
            </a:pPr>
            <a:r>
              <a:rPr lang="en-US" b="1" dirty="0"/>
              <a:t>2) </a:t>
            </a:r>
            <a:r>
              <a:rPr lang="en-US" sz="2000" b="1" dirty="0">
                <a:latin typeface="Arial Black" panose="020B0A04020102020204" pitchFamily="34" charset="0"/>
              </a:rPr>
              <a:t>Small Habits</a:t>
            </a:r>
          </a:p>
          <a:p>
            <a:pPr>
              <a:buNone/>
            </a:pPr>
            <a:endParaRPr lang="en-US" b="1" dirty="0"/>
          </a:p>
          <a:p>
            <a:r>
              <a:rPr lang="en-US" sz="2000" dirty="0"/>
              <a:t>Small habits are the foundation of an effective system.</a:t>
            </a:r>
          </a:p>
        </p:txBody>
      </p:sp>
    </p:spTree>
    <p:extLst>
      <p:ext uri="{BB962C8B-B14F-4D97-AF65-F5344CB8AC3E}">
        <p14:creationId xmlns:p14="http://schemas.microsoft.com/office/powerpoint/2010/main" val="403609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99B395-ED71-0295-CDA9-36129F7FD488}"/>
              </a:ext>
            </a:extLst>
          </p:cNvPr>
          <p:cNvSpPr txBox="1"/>
          <p:nvPr/>
        </p:nvSpPr>
        <p:spPr>
          <a:xfrm>
            <a:off x="177553" y="133165"/>
            <a:ext cx="10768614" cy="1261884"/>
          </a:xfrm>
          <a:prstGeom prst="rect">
            <a:avLst/>
          </a:prstGeom>
          <a:noFill/>
        </p:spPr>
        <p:txBody>
          <a:bodyPr wrap="square" rtlCol="0">
            <a:spAutoFit/>
          </a:bodyPr>
          <a:lstStyle/>
          <a:p>
            <a:pPr marL="571500" indent="-571500">
              <a:buFont typeface="Wingdings" panose="05000000000000000000" pitchFamily="2" charset="2"/>
              <a:buChar char="v"/>
            </a:pPr>
            <a:r>
              <a:rPr lang="en-IN" sz="3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Y</a:t>
            </a:r>
            <a:r>
              <a:rPr lang="en-IN" sz="3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our environment is more powerful than motivation</a:t>
            </a:r>
            <a:endParaRPr lang="en-IN" sz="3800" dirty="0">
              <a:solidFill>
                <a:srgbClr val="FF0000"/>
              </a:solidFill>
            </a:endParaRPr>
          </a:p>
        </p:txBody>
      </p:sp>
      <p:sp>
        <p:nvSpPr>
          <p:cNvPr id="3" name="TextBox 2">
            <a:extLst>
              <a:ext uri="{FF2B5EF4-FFF2-40B4-BE49-F238E27FC236}">
                <a16:creationId xmlns:a16="http://schemas.microsoft.com/office/drawing/2014/main" id="{646A980F-C4D4-6D23-56AA-1E5BAD5979A3}"/>
              </a:ext>
            </a:extLst>
          </p:cNvPr>
          <p:cNvSpPr txBox="1"/>
          <p:nvPr/>
        </p:nvSpPr>
        <p:spPr>
          <a:xfrm>
            <a:off x="816746" y="1663068"/>
            <a:ext cx="10235954" cy="3531864"/>
          </a:xfrm>
          <a:prstGeom prst="rect">
            <a:avLst/>
          </a:prstGeom>
          <a:noFill/>
        </p:spPr>
        <p:txBody>
          <a:bodyPr wrap="square" rtlCol="0">
            <a:spAutoFit/>
          </a:bodyPr>
          <a:lstStyle/>
          <a:p>
            <a:pPr>
              <a:lnSpc>
                <a:spcPct val="115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Ex. doctor Annie conducted a study in her hospital. She wanted to change the environment  without telling anyone and improve the eating habits of hospital staff members and visitors. For this, she made some changes in the hospital. There was bottles of coke and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limca</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next to case counter. Now she filled it with water bottles in the next three months, the sales of coke and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limca</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decreased by 11.4% while the sales of water increased by 25.8%.</a:t>
            </a:r>
          </a:p>
        </p:txBody>
      </p:sp>
    </p:spTree>
    <p:extLst>
      <p:ext uri="{BB962C8B-B14F-4D97-AF65-F5344CB8AC3E}">
        <p14:creationId xmlns:p14="http://schemas.microsoft.com/office/powerpoint/2010/main" val="228866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69D6F-0451-1E4E-C4A2-B3792862D25E}"/>
              </a:ext>
            </a:extLst>
          </p:cNvPr>
          <p:cNvSpPr txBox="1"/>
          <p:nvPr/>
        </p:nvSpPr>
        <p:spPr>
          <a:xfrm>
            <a:off x="488272" y="443883"/>
            <a:ext cx="11141476" cy="4770537"/>
          </a:xfrm>
          <a:prstGeom prst="rect">
            <a:avLst/>
          </a:prstGeom>
          <a:noFill/>
        </p:spPr>
        <p:txBody>
          <a:bodyPr wrap="square" rtlCol="0">
            <a:spAutoFit/>
          </a:bodyPr>
          <a:lstStyle/>
          <a:p>
            <a:r>
              <a:rPr lang="en-IN" sz="3200" u="sng" kern="100" dirty="0">
                <a:effectLst/>
                <a:latin typeface="Calibri" panose="020F0502020204030204" pitchFamily="34" charset="0"/>
                <a:ea typeface="Calibri" panose="020F0502020204030204" pitchFamily="34" charset="0"/>
                <a:cs typeface="Times New Roman" panose="02020603050405020304" pitchFamily="18" charset="0"/>
              </a:rPr>
              <a:t>Any Habit can be divided into four parts.</a:t>
            </a:r>
          </a:p>
          <a:p>
            <a:endParaRPr lang="en-IN" sz="2400" dirty="0"/>
          </a:p>
          <a:p>
            <a:endParaRPr lang="en-IN" sz="2400" dirty="0"/>
          </a:p>
          <a:p>
            <a:endParaRPr lang="en-IN" sz="2400" dirty="0"/>
          </a:p>
          <a:p>
            <a:pPr marL="457200" indent="-457200">
              <a:buFont typeface="+mj-lt"/>
              <a:buAutoNum type="arabicParenR"/>
            </a:pPr>
            <a:r>
              <a:rPr lang="en-IN" sz="2400" dirty="0"/>
              <a:t>Cue</a:t>
            </a:r>
          </a:p>
          <a:p>
            <a:pPr marL="457200" indent="-457200">
              <a:buFont typeface="+mj-lt"/>
              <a:buAutoNum type="arabicParenR"/>
            </a:pPr>
            <a:endParaRPr lang="en-IN" sz="2400" dirty="0"/>
          </a:p>
          <a:p>
            <a:pPr marL="457200" indent="-457200">
              <a:buFont typeface="+mj-lt"/>
              <a:buAutoNum type="arabicParenR"/>
            </a:pPr>
            <a:r>
              <a:rPr lang="en-IN" sz="2400" dirty="0"/>
              <a:t>Craving</a:t>
            </a:r>
          </a:p>
          <a:p>
            <a:pPr marL="457200" indent="-457200">
              <a:buFont typeface="+mj-lt"/>
              <a:buAutoNum type="arabicParenR"/>
            </a:pPr>
            <a:endParaRPr lang="en-IN" sz="2400" dirty="0"/>
          </a:p>
          <a:p>
            <a:pPr marL="457200" indent="-457200">
              <a:buFont typeface="+mj-lt"/>
              <a:buAutoNum type="arabicParenR"/>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Response</a:t>
            </a:r>
          </a:p>
          <a:p>
            <a:pPr marL="457200" indent="-457200">
              <a:buFont typeface="+mj-lt"/>
              <a:buAutoNum type="arabicParenR"/>
            </a:pPr>
            <a:endParaRPr lang="en-IN" sz="2400" dirty="0"/>
          </a:p>
          <a:p>
            <a:pPr marL="457200" indent="-457200">
              <a:buFont typeface="+mj-lt"/>
              <a:buAutoNum type="arabicParen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Reward</a:t>
            </a:r>
          </a:p>
          <a:p>
            <a:pPr marL="457200" indent="-457200">
              <a:buFont typeface="+mj-lt"/>
              <a:buAutoNum type="arabicParenR"/>
            </a:pPr>
            <a:endParaRPr lang="en-IN" sz="2400" dirty="0"/>
          </a:p>
        </p:txBody>
      </p:sp>
    </p:spTree>
    <p:extLst>
      <p:ext uri="{BB962C8B-B14F-4D97-AF65-F5344CB8AC3E}">
        <p14:creationId xmlns:p14="http://schemas.microsoft.com/office/powerpoint/2010/main" val="33540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7C7CF3-3D80-0197-AB40-91D73DA665A6}"/>
              </a:ext>
            </a:extLst>
          </p:cNvPr>
          <p:cNvSpPr txBox="1"/>
          <p:nvPr/>
        </p:nvSpPr>
        <p:spPr>
          <a:xfrm>
            <a:off x="585926" y="417250"/>
            <a:ext cx="10901779" cy="3036344"/>
          </a:xfrm>
          <a:prstGeom prst="rect">
            <a:avLst/>
          </a:prstGeom>
          <a:noFill/>
        </p:spPr>
        <p:txBody>
          <a:bodyPr wrap="square" rtlCol="0">
            <a:spAutoFit/>
          </a:bodyPr>
          <a:lstStyle/>
          <a:p>
            <a:pPr>
              <a:lnSpc>
                <a:spcPct val="115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Ex. A notification comes up on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facebook</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that your friend has mentioned you in a comment. This notification is a cue to our brain. This  cue is create craving in our mind. what  would my friend have written about me and we should respond to it and see what my friend has written about me and if it says that you are looking like an actor. Then it becomes a reward for us and this loop always continues for reward.</a:t>
            </a:r>
          </a:p>
        </p:txBody>
      </p:sp>
      <p:sp>
        <p:nvSpPr>
          <p:cNvPr id="3" name="TextBox 2">
            <a:extLst>
              <a:ext uri="{FF2B5EF4-FFF2-40B4-BE49-F238E27FC236}">
                <a16:creationId xmlns:a16="http://schemas.microsoft.com/office/drawing/2014/main" id="{02EB0CD6-7A42-C280-2FDA-2933777C11AC}"/>
              </a:ext>
            </a:extLst>
          </p:cNvPr>
          <p:cNvSpPr txBox="1"/>
          <p:nvPr/>
        </p:nvSpPr>
        <p:spPr>
          <a:xfrm>
            <a:off x="665825" y="3897297"/>
            <a:ext cx="10821880" cy="2061077"/>
          </a:xfrm>
          <a:prstGeom prst="rect">
            <a:avLst/>
          </a:prstGeom>
          <a:noFill/>
        </p:spPr>
        <p:txBody>
          <a:bodyPr wrap="square" rtlCol="0">
            <a:spAutoFit/>
          </a:bodyPr>
          <a:lstStyle/>
          <a:p>
            <a:pPr marL="457200" indent="-457200">
              <a:lnSpc>
                <a:spcPct val="115000"/>
              </a:lnSpc>
              <a:spcAft>
                <a:spcPts val="800"/>
              </a:spcAft>
              <a:buFont typeface="Wingdings" panose="05000000000000000000" pitchFamily="2" charset="2"/>
              <a:buChar char="v"/>
            </a:pPr>
            <a:r>
              <a:rPr lang="en-IN"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Now if we want to use this concept to create a new Habit then</a:t>
            </a:r>
          </a:p>
          <a:p>
            <a:pPr>
              <a:lnSpc>
                <a:spcPct val="115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1)Cue has to be made obvious , Attractive to craving , Make response Easy  and Reward has to be made satisfied.</a:t>
            </a:r>
          </a:p>
          <a:p>
            <a:endParaRPr lang="en-IN" dirty="0"/>
          </a:p>
        </p:txBody>
      </p:sp>
    </p:spTree>
    <p:extLst>
      <p:ext uri="{BB962C8B-B14F-4D97-AF65-F5344CB8AC3E}">
        <p14:creationId xmlns:p14="http://schemas.microsoft.com/office/powerpoint/2010/main" val="200949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64B96-DCBB-C36F-9BB3-88BB0091EA62}"/>
              </a:ext>
            </a:extLst>
          </p:cNvPr>
          <p:cNvSpPr txBox="1"/>
          <p:nvPr/>
        </p:nvSpPr>
        <p:spPr>
          <a:xfrm>
            <a:off x="795350" y="327941"/>
            <a:ext cx="7993543" cy="558743"/>
          </a:xfrm>
          <a:prstGeom prst="rect">
            <a:avLst/>
          </a:prstGeom>
          <a:noFill/>
        </p:spPr>
        <p:txBody>
          <a:bodyPr wrap="square" rtlCol="0">
            <a:spAutoFit/>
          </a:bodyPr>
          <a:lstStyle/>
          <a:p>
            <a:pPr marL="457200" indent="-457200">
              <a:lnSpc>
                <a:spcPct val="115000"/>
              </a:lnSpc>
              <a:spcAft>
                <a:spcPts val="800"/>
              </a:spcAft>
              <a:buFont typeface="Wingdings" panose="05000000000000000000" pitchFamily="2" charset="2"/>
              <a:buChar char="v"/>
            </a:pPr>
            <a:r>
              <a:rPr lang="en-IN" sz="2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Now if we want to break a bad habit like this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3" name="TextBox 2">
            <a:extLst>
              <a:ext uri="{FF2B5EF4-FFF2-40B4-BE49-F238E27FC236}">
                <a16:creationId xmlns:a16="http://schemas.microsoft.com/office/drawing/2014/main" id="{8E72CC70-1210-1C8D-C286-CBD97BFF4032}"/>
              </a:ext>
            </a:extLst>
          </p:cNvPr>
          <p:cNvSpPr txBox="1"/>
          <p:nvPr/>
        </p:nvSpPr>
        <p:spPr>
          <a:xfrm>
            <a:off x="603681" y="2033625"/>
            <a:ext cx="10555550" cy="4315540"/>
          </a:xfrm>
          <a:prstGeom prst="rect">
            <a:avLst/>
          </a:prstGeom>
          <a:noFill/>
        </p:spPr>
        <p:txBody>
          <a:bodyPr wrap="square" rtlCol="0">
            <a:spAutoFit/>
          </a:bodyPr>
          <a:lstStyle/>
          <a:p>
            <a:pPr marL="457200" indent="-457200">
              <a:lnSpc>
                <a:spcPct val="115000"/>
              </a:lnSpc>
              <a:spcAft>
                <a:spcPts val="800"/>
              </a:spcAft>
              <a:buFont typeface="Wingdings" panose="05000000000000000000" pitchFamily="2" charset="2"/>
              <a:buChar char="q"/>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For example we want to break the habit of opening social media app repeatedly.</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Step1: we want to remove the cue, meaning we can turn off notification or silence the mobile.</a:t>
            </a:r>
          </a:p>
          <a:p>
            <a:pPr>
              <a:lnSpc>
                <a:spcPct val="115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2 : Craving make it Unattractive , meaning make a disadvantage story</a:t>
            </a:r>
          </a:p>
          <a:p>
            <a:pPr>
              <a:lnSpc>
                <a:spcPct val="115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Step 3: response make it difficult that means we can keep the long password or phone away.</a:t>
            </a:r>
          </a:p>
          <a:p>
            <a:endParaRPr lang="en-IN" dirty="0"/>
          </a:p>
        </p:txBody>
      </p:sp>
      <p:sp>
        <p:nvSpPr>
          <p:cNvPr id="4" name="TextBox 3">
            <a:extLst>
              <a:ext uri="{FF2B5EF4-FFF2-40B4-BE49-F238E27FC236}">
                <a16:creationId xmlns:a16="http://schemas.microsoft.com/office/drawing/2014/main" id="{7B72A426-587D-19EE-C0A1-850A05E85017}"/>
              </a:ext>
            </a:extLst>
          </p:cNvPr>
          <p:cNvSpPr txBox="1"/>
          <p:nvPr/>
        </p:nvSpPr>
        <p:spPr>
          <a:xfrm>
            <a:off x="275208" y="1110295"/>
            <a:ext cx="10884023" cy="1107996"/>
          </a:xfrm>
          <a:prstGeom prst="rect">
            <a:avLst/>
          </a:prstGeom>
          <a:noFill/>
        </p:spPr>
        <p:txBody>
          <a:bodyPr wrap="square" rtlCol="0">
            <a:spAutoFit/>
          </a:bodyPr>
          <a:lstStyle/>
          <a:p>
            <a:r>
              <a:rPr lang="en-US" sz="2400" b="1" i="1" u="sng" dirty="0">
                <a:solidFill>
                  <a:schemeClr val="tx2">
                    <a:lumMod val="50000"/>
                  </a:schemeClr>
                </a:solidFill>
                <a:latin typeface="Epilogue" pitchFamily="34" charset="0"/>
                <a:ea typeface="Epilogue" pitchFamily="34" charset="-122"/>
                <a:cs typeface="Epilogue" pitchFamily="34" charset="-120"/>
              </a:rPr>
              <a:t>To break bad habits, reverse the rules. Make the cue invisible, craving unattractive, response difficult, and reward unsatisfying.</a:t>
            </a:r>
            <a:endParaRPr lang="en-US" sz="2400" b="1" i="1" u="sng" dirty="0">
              <a:solidFill>
                <a:schemeClr val="tx2">
                  <a:lumMod val="50000"/>
                </a:schemeClr>
              </a:solidFill>
            </a:endParaRPr>
          </a:p>
          <a:p>
            <a:endParaRPr lang="en-IN" dirty="0"/>
          </a:p>
        </p:txBody>
      </p:sp>
    </p:spTree>
    <p:extLst>
      <p:ext uri="{BB962C8B-B14F-4D97-AF65-F5344CB8AC3E}">
        <p14:creationId xmlns:p14="http://schemas.microsoft.com/office/powerpoint/2010/main" val="289830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2E7D00-9F86-1820-B4E3-A6E546991457}"/>
              </a:ext>
            </a:extLst>
          </p:cNvPr>
          <p:cNvSpPr txBox="1"/>
          <p:nvPr/>
        </p:nvSpPr>
        <p:spPr>
          <a:xfrm>
            <a:off x="248574" y="2583402"/>
            <a:ext cx="9507985" cy="1015663"/>
          </a:xfrm>
          <a:prstGeom prst="rect">
            <a:avLst/>
          </a:prstGeom>
          <a:noFill/>
        </p:spPr>
        <p:txBody>
          <a:bodyPr wrap="square" rtlCol="0">
            <a:spAutoFit/>
          </a:bodyPr>
          <a:lstStyle/>
          <a:p>
            <a:r>
              <a:rPr lang="en-IN" sz="6000" dirty="0">
                <a:solidFill>
                  <a:schemeClr val="accent5">
                    <a:lumMod val="50000"/>
                  </a:schemeClr>
                </a:solidFill>
                <a:latin typeface="Bahnschrift SemiBold" panose="020B0502040204020203" pitchFamily="34" charset="0"/>
              </a:rPr>
              <a:t>Thank you </a:t>
            </a:r>
          </a:p>
        </p:txBody>
      </p:sp>
    </p:spTree>
    <p:extLst>
      <p:ext uri="{BB962C8B-B14F-4D97-AF65-F5344CB8AC3E}">
        <p14:creationId xmlns:p14="http://schemas.microsoft.com/office/powerpoint/2010/main" val="35666736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789</TotalTime>
  <Words>591</Words>
  <Application>Microsoft Office PowerPoint</Application>
  <PresentationFormat>Widescreen</PresentationFormat>
  <Paragraphs>44</Paragraphs>
  <Slides>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 Black</vt:lpstr>
      <vt:lpstr>Bahnschrift SemiBold</vt:lpstr>
      <vt:lpstr>Bahnschrift SemiBold SemiConden</vt:lpstr>
      <vt:lpstr>Britannic Bold</vt:lpstr>
      <vt:lpstr>Calibri</vt:lpstr>
      <vt:lpstr>Epilogue</vt:lpstr>
      <vt:lpstr>Gill Sans MT</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Ranpara</dc:creator>
  <cp:lastModifiedBy>Jay Ranpara</cp:lastModifiedBy>
  <cp:revision>7</cp:revision>
  <dcterms:created xsi:type="dcterms:W3CDTF">2025-03-18T05:28:18Z</dcterms:created>
  <dcterms:modified xsi:type="dcterms:W3CDTF">2025-09-09T05:10:57Z</dcterms:modified>
</cp:coreProperties>
</file>