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1-6F72-4772-94E4-1FD7B0305E64}"/>
              </c:ext>
            </c:extLst>
          </c:dPt>
          <c:dPt>
            <c:idx val="1"/>
            <c:bubble3D val="0"/>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3-6F72-4772-94E4-1FD7B0305E64}"/>
              </c:ext>
            </c:extLst>
          </c:dPt>
          <c:dPt>
            <c:idx val="2"/>
            <c:bubble3D val="0"/>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38100" dist="25400" dir="5400000" rotWithShape="0">
                  <a:srgbClr val="000000">
                    <a:alpha val="35000"/>
                  </a:srgbClr>
                </a:outerShdw>
              </a:effectLst>
            </c:spPr>
            <c:extLst>
              <c:ext xmlns:c16="http://schemas.microsoft.com/office/drawing/2014/chart" uri="{C3380CC4-5D6E-409C-BE32-E72D297353CC}">
                <c16:uniqueId val="{00000005-6F72-4772-94E4-1FD7B0305E6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c:ext xmlns:c15="http://schemas.microsoft.com/office/drawing/2012/chart" uri="{CE6537A1-D6FC-4f65-9D91-7224C49458BB}"/>
            </c:extLst>
          </c:dLbls>
          <c:cat>
            <c:strRef>
              <c:f>Sheet1!$A$2:$A$4</c:f>
              <c:strCache>
                <c:ptCount val="3"/>
                <c:pt idx="0">
                  <c:v>CSE</c:v>
                </c:pt>
                <c:pt idx="1">
                  <c:v>CIVIL</c:v>
                </c:pt>
                <c:pt idx="2">
                  <c:v>Mechanical</c:v>
                </c:pt>
              </c:strCache>
            </c:strRef>
          </c:cat>
          <c:val>
            <c:numRef>
              <c:f>Sheet1!$B$2:$B$4</c:f>
              <c:numCache>
                <c:formatCode>0%</c:formatCode>
                <c:ptCount val="3"/>
                <c:pt idx="0" formatCode="0.00%">
                  <c:v>0.93600000000000005</c:v>
                </c:pt>
                <c:pt idx="1">
                  <c:v>1</c:v>
                </c:pt>
                <c:pt idx="2">
                  <c:v>1</c:v>
                </c:pt>
              </c:numCache>
            </c:numRef>
          </c:val>
          <c:extLst>
            <c:ext xmlns:c16="http://schemas.microsoft.com/office/drawing/2014/chart" uri="{C3380CC4-5D6E-409C-BE32-E72D297353CC}">
              <c16:uniqueId val="{00000000-FD5B-4FCB-A077-D836C41036B0}"/>
            </c:ext>
          </c:extLst>
        </c:ser>
        <c:dLbls>
          <c:dLblPos val="bestFit"/>
          <c:showLegendKey val="0"/>
          <c:showVal val="1"/>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5">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F53C7A-346F-426B-8127-A5EB2C3098F0}" type="datetimeFigureOut">
              <a:rPr lang="en-IN" smtClean="0"/>
              <a:t>16-09-2025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3F7623-EA6F-42F7-8250-CE99B7278BF5}" type="slidenum">
              <a:rPr lang="en-IN" smtClean="0"/>
              <a:t>‹#›</a:t>
            </a:fld>
            <a:endParaRPr lang="en-IN"/>
          </a:p>
        </p:txBody>
      </p:sp>
    </p:spTree>
    <p:extLst>
      <p:ext uri="{BB962C8B-B14F-4D97-AF65-F5344CB8AC3E}">
        <p14:creationId xmlns:p14="http://schemas.microsoft.com/office/powerpoint/2010/main" val="18686871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198BFE-437E-4FE9-8D10-1D3CF2DB90D0}" type="datetime1">
              <a:rPr lang="en-IN" smtClean="0"/>
              <a:t>16-09-2025</a:t>
            </a:fld>
            <a:endParaRPr lang="en-IN"/>
          </a:p>
        </p:txBody>
      </p:sp>
      <p:sp>
        <p:nvSpPr>
          <p:cNvPr id="5" name="Footer Placeholder 4"/>
          <p:cNvSpPr>
            <a:spLocks noGrp="1"/>
          </p:cNvSpPr>
          <p:nvPr>
            <p:ph type="ftr" sz="quarter" idx="11"/>
          </p:nvPr>
        </p:nvSpPr>
        <p:spPr/>
        <p:txBody>
          <a:bodyPr/>
          <a:lstStyle/>
          <a:p>
            <a:r>
              <a:rPr lang="en-IN"/>
              <a:t>2301DU004 - Office Automation Tools</a:t>
            </a:r>
          </a:p>
        </p:txBody>
      </p:sp>
      <p:sp>
        <p:nvSpPr>
          <p:cNvPr id="6" name="Slide Number Placeholder 5"/>
          <p:cNvSpPr>
            <a:spLocks noGrp="1"/>
          </p:cNvSpPr>
          <p:nvPr>
            <p:ph type="sldNum" sz="quarter" idx="12"/>
          </p:nvPr>
        </p:nvSpPr>
        <p:spPr/>
        <p:txBody>
          <a:bodyPr/>
          <a:lstStyle/>
          <a:p>
            <a:fld id="{BDA019DF-124D-4ACA-9FD1-307F89D3204B}" type="slidenum">
              <a:rPr lang="en-IN" smtClean="0"/>
              <a:t>‹#›</a:t>
            </a:fld>
            <a:endParaRPr lang="en-IN"/>
          </a:p>
        </p:txBody>
      </p:sp>
    </p:spTree>
    <p:extLst>
      <p:ext uri="{BB962C8B-B14F-4D97-AF65-F5344CB8AC3E}">
        <p14:creationId xmlns:p14="http://schemas.microsoft.com/office/powerpoint/2010/main" val="4095128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765F5-CD6A-4FCF-8D5E-6DEBFCF3BB77}" type="datetime1">
              <a:rPr lang="en-IN" smtClean="0"/>
              <a:t>16-09-2025</a:t>
            </a:fld>
            <a:endParaRPr lang="en-IN"/>
          </a:p>
        </p:txBody>
      </p:sp>
      <p:sp>
        <p:nvSpPr>
          <p:cNvPr id="5" name="Footer Placeholder 4"/>
          <p:cNvSpPr>
            <a:spLocks noGrp="1"/>
          </p:cNvSpPr>
          <p:nvPr>
            <p:ph type="ftr" sz="quarter" idx="11"/>
          </p:nvPr>
        </p:nvSpPr>
        <p:spPr/>
        <p:txBody>
          <a:bodyPr/>
          <a:lstStyle/>
          <a:p>
            <a:r>
              <a:rPr lang="en-IN"/>
              <a:t>2301DU004 - Office Automation Tools</a:t>
            </a:r>
          </a:p>
        </p:txBody>
      </p:sp>
      <p:sp>
        <p:nvSpPr>
          <p:cNvPr id="6" name="Slide Number Placeholder 5"/>
          <p:cNvSpPr>
            <a:spLocks noGrp="1"/>
          </p:cNvSpPr>
          <p:nvPr>
            <p:ph type="sldNum" sz="quarter" idx="12"/>
          </p:nvPr>
        </p:nvSpPr>
        <p:spPr/>
        <p:txBody>
          <a:bodyPr/>
          <a:lstStyle/>
          <a:p>
            <a:fld id="{BDA019DF-124D-4ACA-9FD1-307F89D3204B}" type="slidenum">
              <a:rPr lang="en-IN" smtClean="0"/>
              <a:t>‹#›</a:t>
            </a:fld>
            <a:endParaRPr lang="en-IN"/>
          </a:p>
        </p:txBody>
      </p:sp>
    </p:spTree>
    <p:extLst>
      <p:ext uri="{BB962C8B-B14F-4D97-AF65-F5344CB8AC3E}">
        <p14:creationId xmlns:p14="http://schemas.microsoft.com/office/powerpoint/2010/main" val="3497025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DA51B6-455D-4B3E-B2FF-2AF53AD6FB7B}" type="datetime1">
              <a:rPr lang="en-IN" smtClean="0"/>
              <a:t>16-09-2025</a:t>
            </a:fld>
            <a:endParaRPr lang="en-IN"/>
          </a:p>
        </p:txBody>
      </p:sp>
      <p:sp>
        <p:nvSpPr>
          <p:cNvPr id="5" name="Footer Placeholder 4"/>
          <p:cNvSpPr>
            <a:spLocks noGrp="1"/>
          </p:cNvSpPr>
          <p:nvPr>
            <p:ph type="ftr" sz="quarter" idx="11"/>
          </p:nvPr>
        </p:nvSpPr>
        <p:spPr/>
        <p:txBody>
          <a:bodyPr/>
          <a:lstStyle/>
          <a:p>
            <a:r>
              <a:rPr lang="en-IN"/>
              <a:t>2301DU004 - Office Automation Tools</a:t>
            </a:r>
          </a:p>
        </p:txBody>
      </p:sp>
      <p:sp>
        <p:nvSpPr>
          <p:cNvPr id="6" name="Slide Number Placeholder 5"/>
          <p:cNvSpPr>
            <a:spLocks noGrp="1"/>
          </p:cNvSpPr>
          <p:nvPr>
            <p:ph type="sldNum" sz="quarter" idx="12"/>
          </p:nvPr>
        </p:nvSpPr>
        <p:spPr/>
        <p:txBody>
          <a:bodyPr/>
          <a:lstStyle/>
          <a:p>
            <a:fld id="{BDA019DF-124D-4ACA-9FD1-307F89D3204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06250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D8A56F-E3AE-4B55-BE7E-556C07D52FB2}" type="datetime1">
              <a:rPr lang="en-IN" smtClean="0"/>
              <a:t>16-09-2025</a:t>
            </a:fld>
            <a:endParaRPr lang="en-IN"/>
          </a:p>
        </p:txBody>
      </p:sp>
      <p:sp>
        <p:nvSpPr>
          <p:cNvPr id="5" name="Footer Placeholder 4"/>
          <p:cNvSpPr>
            <a:spLocks noGrp="1"/>
          </p:cNvSpPr>
          <p:nvPr>
            <p:ph type="ftr" sz="quarter" idx="11"/>
          </p:nvPr>
        </p:nvSpPr>
        <p:spPr/>
        <p:txBody>
          <a:bodyPr/>
          <a:lstStyle/>
          <a:p>
            <a:r>
              <a:rPr lang="en-IN"/>
              <a:t>2301DU004 - Office Automation Tools</a:t>
            </a:r>
          </a:p>
        </p:txBody>
      </p:sp>
      <p:sp>
        <p:nvSpPr>
          <p:cNvPr id="6" name="Slide Number Placeholder 5"/>
          <p:cNvSpPr>
            <a:spLocks noGrp="1"/>
          </p:cNvSpPr>
          <p:nvPr>
            <p:ph type="sldNum" sz="quarter" idx="12"/>
          </p:nvPr>
        </p:nvSpPr>
        <p:spPr/>
        <p:txBody>
          <a:bodyPr/>
          <a:lstStyle/>
          <a:p>
            <a:fld id="{BDA019DF-124D-4ACA-9FD1-307F89D3204B}" type="slidenum">
              <a:rPr lang="en-IN" smtClean="0"/>
              <a:t>‹#›</a:t>
            </a:fld>
            <a:endParaRPr lang="en-IN"/>
          </a:p>
        </p:txBody>
      </p:sp>
    </p:spTree>
    <p:extLst>
      <p:ext uri="{BB962C8B-B14F-4D97-AF65-F5344CB8AC3E}">
        <p14:creationId xmlns:p14="http://schemas.microsoft.com/office/powerpoint/2010/main" val="2172589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CAF78-21D7-4315-BF43-9CA303D0AECD}" type="datetime1">
              <a:rPr lang="en-IN" smtClean="0"/>
              <a:t>16-09-2025</a:t>
            </a:fld>
            <a:endParaRPr lang="en-IN"/>
          </a:p>
        </p:txBody>
      </p:sp>
      <p:sp>
        <p:nvSpPr>
          <p:cNvPr id="5" name="Footer Placeholder 4"/>
          <p:cNvSpPr>
            <a:spLocks noGrp="1"/>
          </p:cNvSpPr>
          <p:nvPr>
            <p:ph type="ftr" sz="quarter" idx="11"/>
          </p:nvPr>
        </p:nvSpPr>
        <p:spPr/>
        <p:txBody>
          <a:bodyPr/>
          <a:lstStyle/>
          <a:p>
            <a:r>
              <a:rPr lang="en-IN"/>
              <a:t>2301DU004 - Office Automation Tools</a:t>
            </a:r>
          </a:p>
        </p:txBody>
      </p:sp>
      <p:sp>
        <p:nvSpPr>
          <p:cNvPr id="6" name="Slide Number Placeholder 5"/>
          <p:cNvSpPr>
            <a:spLocks noGrp="1"/>
          </p:cNvSpPr>
          <p:nvPr>
            <p:ph type="sldNum" sz="quarter" idx="12"/>
          </p:nvPr>
        </p:nvSpPr>
        <p:spPr/>
        <p:txBody>
          <a:bodyPr/>
          <a:lstStyle/>
          <a:p>
            <a:fld id="{BDA019DF-124D-4ACA-9FD1-307F89D3204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88523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C256B1-4F9E-4706-B143-0365D7D8B9E4}" type="datetime1">
              <a:rPr lang="en-IN" smtClean="0"/>
              <a:t>16-09-2025</a:t>
            </a:fld>
            <a:endParaRPr lang="en-IN"/>
          </a:p>
        </p:txBody>
      </p:sp>
      <p:sp>
        <p:nvSpPr>
          <p:cNvPr id="5" name="Footer Placeholder 4"/>
          <p:cNvSpPr>
            <a:spLocks noGrp="1"/>
          </p:cNvSpPr>
          <p:nvPr>
            <p:ph type="ftr" sz="quarter" idx="11"/>
          </p:nvPr>
        </p:nvSpPr>
        <p:spPr/>
        <p:txBody>
          <a:bodyPr/>
          <a:lstStyle/>
          <a:p>
            <a:r>
              <a:rPr lang="en-IN"/>
              <a:t>2301DU004 - Office Automation Tools</a:t>
            </a:r>
          </a:p>
        </p:txBody>
      </p:sp>
      <p:sp>
        <p:nvSpPr>
          <p:cNvPr id="6" name="Slide Number Placeholder 5"/>
          <p:cNvSpPr>
            <a:spLocks noGrp="1"/>
          </p:cNvSpPr>
          <p:nvPr>
            <p:ph type="sldNum" sz="quarter" idx="12"/>
          </p:nvPr>
        </p:nvSpPr>
        <p:spPr/>
        <p:txBody>
          <a:bodyPr/>
          <a:lstStyle/>
          <a:p>
            <a:fld id="{BDA019DF-124D-4ACA-9FD1-307F89D3204B}" type="slidenum">
              <a:rPr lang="en-IN" smtClean="0"/>
              <a:t>‹#›</a:t>
            </a:fld>
            <a:endParaRPr lang="en-IN"/>
          </a:p>
        </p:txBody>
      </p:sp>
    </p:spTree>
    <p:extLst>
      <p:ext uri="{BB962C8B-B14F-4D97-AF65-F5344CB8AC3E}">
        <p14:creationId xmlns:p14="http://schemas.microsoft.com/office/powerpoint/2010/main" val="9292319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5C1B5E-A7A1-4A7B-8C5D-433399B0F7DE}" type="datetime1">
              <a:rPr lang="en-IN" smtClean="0"/>
              <a:t>16-09-2025</a:t>
            </a:fld>
            <a:endParaRPr lang="en-IN"/>
          </a:p>
        </p:txBody>
      </p:sp>
      <p:sp>
        <p:nvSpPr>
          <p:cNvPr id="5" name="Footer Placeholder 4"/>
          <p:cNvSpPr>
            <a:spLocks noGrp="1"/>
          </p:cNvSpPr>
          <p:nvPr>
            <p:ph type="ftr" sz="quarter" idx="11"/>
          </p:nvPr>
        </p:nvSpPr>
        <p:spPr/>
        <p:txBody>
          <a:bodyPr/>
          <a:lstStyle/>
          <a:p>
            <a:r>
              <a:rPr lang="en-IN"/>
              <a:t>2301DU004 - Office Automation Tools</a:t>
            </a:r>
          </a:p>
        </p:txBody>
      </p:sp>
      <p:sp>
        <p:nvSpPr>
          <p:cNvPr id="6" name="Slide Number Placeholder 5"/>
          <p:cNvSpPr>
            <a:spLocks noGrp="1"/>
          </p:cNvSpPr>
          <p:nvPr>
            <p:ph type="sldNum" sz="quarter" idx="12"/>
          </p:nvPr>
        </p:nvSpPr>
        <p:spPr/>
        <p:txBody>
          <a:bodyPr/>
          <a:lstStyle/>
          <a:p>
            <a:fld id="{BDA019DF-124D-4ACA-9FD1-307F89D3204B}" type="slidenum">
              <a:rPr lang="en-IN" smtClean="0"/>
              <a:t>‹#›</a:t>
            </a:fld>
            <a:endParaRPr lang="en-IN"/>
          </a:p>
        </p:txBody>
      </p:sp>
    </p:spTree>
    <p:extLst>
      <p:ext uri="{BB962C8B-B14F-4D97-AF65-F5344CB8AC3E}">
        <p14:creationId xmlns:p14="http://schemas.microsoft.com/office/powerpoint/2010/main" val="35529688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8D5BAB-959A-440A-B08C-294EFAA2628A}" type="datetime1">
              <a:rPr lang="en-IN" smtClean="0"/>
              <a:t>16-09-2025</a:t>
            </a:fld>
            <a:endParaRPr lang="en-IN"/>
          </a:p>
        </p:txBody>
      </p:sp>
      <p:sp>
        <p:nvSpPr>
          <p:cNvPr id="5" name="Footer Placeholder 4"/>
          <p:cNvSpPr>
            <a:spLocks noGrp="1"/>
          </p:cNvSpPr>
          <p:nvPr>
            <p:ph type="ftr" sz="quarter" idx="11"/>
          </p:nvPr>
        </p:nvSpPr>
        <p:spPr/>
        <p:txBody>
          <a:bodyPr/>
          <a:lstStyle/>
          <a:p>
            <a:r>
              <a:rPr lang="en-IN"/>
              <a:t>2301DU004 - Office Automation Tools</a:t>
            </a:r>
          </a:p>
        </p:txBody>
      </p:sp>
      <p:sp>
        <p:nvSpPr>
          <p:cNvPr id="6" name="Slide Number Placeholder 5"/>
          <p:cNvSpPr>
            <a:spLocks noGrp="1"/>
          </p:cNvSpPr>
          <p:nvPr>
            <p:ph type="sldNum" sz="quarter" idx="12"/>
          </p:nvPr>
        </p:nvSpPr>
        <p:spPr/>
        <p:txBody>
          <a:bodyPr/>
          <a:lstStyle/>
          <a:p>
            <a:fld id="{BDA019DF-124D-4ACA-9FD1-307F89D3204B}" type="slidenum">
              <a:rPr lang="en-IN" smtClean="0"/>
              <a:t>‹#›</a:t>
            </a:fld>
            <a:endParaRPr lang="en-IN"/>
          </a:p>
        </p:txBody>
      </p:sp>
    </p:spTree>
    <p:extLst>
      <p:ext uri="{BB962C8B-B14F-4D97-AF65-F5344CB8AC3E}">
        <p14:creationId xmlns:p14="http://schemas.microsoft.com/office/powerpoint/2010/main" val="89235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205133" y="6041362"/>
            <a:ext cx="911939" cy="365125"/>
          </a:xfrm>
        </p:spPr>
        <p:txBody>
          <a:bodyPr/>
          <a:lstStyle/>
          <a:p>
            <a:fld id="{B11BF148-DE50-4EEE-AEC8-046F54361081}" type="datetime1">
              <a:rPr lang="en-IN" smtClean="0"/>
              <a:t>16-09-2025</a:t>
            </a:fld>
            <a:endParaRPr lang="en-IN" dirty="0"/>
          </a:p>
        </p:txBody>
      </p:sp>
      <p:sp>
        <p:nvSpPr>
          <p:cNvPr id="5" name="Footer Placeholder 4"/>
          <p:cNvSpPr>
            <a:spLocks noGrp="1"/>
          </p:cNvSpPr>
          <p:nvPr>
            <p:ph type="ftr" sz="quarter" idx="11"/>
          </p:nvPr>
        </p:nvSpPr>
        <p:spPr/>
        <p:txBody>
          <a:bodyPr/>
          <a:lstStyle/>
          <a:p>
            <a:r>
              <a:rPr lang="en-IN" dirty="0"/>
              <a:t>2301DU004 - Office Automation Tools</a:t>
            </a:r>
          </a:p>
        </p:txBody>
      </p:sp>
      <p:sp>
        <p:nvSpPr>
          <p:cNvPr id="6" name="Slide Number Placeholder 5"/>
          <p:cNvSpPr>
            <a:spLocks noGrp="1"/>
          </p:cNvSpPr>
          <p:nvPr>
            <p:ph type="sldNum" sz="quarter" idx="12"/>
          </p:nvPr>
        </p:nvSpPr>
        <p:spPr/>
        <p:txBody>
          <a:bodyPr/>
          <a:lstStyle/>
          <a:p>
            <a:fld id="{BDA019DF-124D-4ACA-9FD1-307F89D3204B}" type="slidenum">
              <a:rPr lang="en-IN" smtClean="0"/>
              <a:t>‹#›</a:t>
            </a:fld>
            <a:endParaRPr lang="en-IN"/>
          </a:p>
        </p:txBody>
      </p:sp>
    </p:spTree>
    <p:extLst>
      <p:ext uri="{BB962C8B-B14F-4D97-AF65-F5344CB8AC3E}">
        <p14:creationId xmlns:p14="http://schemas.microsoft.com/office/powerpoint/2010/main" val="10740646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D331876-2DB0-4A2D-87CA-7A8EE792C0BF}" type="datetime1">
              <a:rPr lang="en-IN" smtClean="0"/>
              <a:t>16-09-2025</a:t>
            </a:fld>
            <a:endParaRPr lang="en-IN"/>
          </a:p>
        </p:txBody>
      </p:sp>
      <p:sp>
        <p:nvSpPr>
          <p:cNvPr id="5" name="Footer Placeholder 4"/>
          <p:cNvSpPr>
            <a:spLocks noGrp="1"/>
          </p:cNvSpPr>
          <p:nvPr>
            <p:ph type="ftr" sz="quarter" idx="11"/>
          </p:nvPr>
        </p:nvSpPr>
        <p:spPr/>
        <p:txBody>
          <a:bodyPr/>
          <a:lstStyle/>
          <a:p>
            <a:r>
              <a:rPr lang="en-IN"/>
              <a:t>2301DU004 - Office Automation Tools</a:t>
            </a:r>
          </a:p>
        </p:txBody>
      </p:sp>
      <p:sp>
        <p:nvSpPr>
          <p:cNvPr id="6" name="Slide Number Placeholder 5"/>
          <p:cNvSpPr>
            <a:spLocks noGrp="1"/>
          </p:cNvSpPr>
          <p:nvPr>
            <p:ph type="sldNum" sz="quarter" idx="12"/>
          </p:nvPr>
        </p:nvSpPr>
        <p:spPr/>
        <p:txBody>
          <a:bodyPr/>
          <a:lstStyle/>
          <a:p>
            <a:fld id="{BDA019DF-124D-4ACA-9FD1-307F89D3204B}" type="slidenum">
              <a:rPr lang="en-IN" smtClean="0"/>
              <a:t>‹#›</a:t>
            </a:fld>
            <a:endParaRPr lang="en-IN"/>
          </a:p>
        </p:txBody>
      </p:sp>
    </p:spTree>
    <p:extLst>
      <p:ext uri="{BB962C8B-B14F-4D97-AF65-F5344CB8AC3E}">
        <p14:creationId xmlns:p14="http://schemas.microsoft.com/office/powerpoint/2010/main" val="171610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0E936F6-4E68-4B20-823F-87B8432C793E}" type="datetime1">
              <a:rPr lang="en-IN" smtClean="0"/>
              <a:t>16-09-2025</a:t>
            </a:fld>
            <a:endParaRPr lang="en-IN"/>
          </a:p>
        </p:txBody>
      </p:sp>
      <p:sp>
        <p:nvSpPr>
          <p:cNvPr id="6" name="Footer Placeholder 5"/>
          <p:cNvSpPr>
            <a:spLocks noGrp="1"/>
          </p:cNvSpPr>
          <p:nvPr>
            <p:ph type="ftr" sz="quarter" idx="11"/>
          </p:nvPr>
        </p:nvSpPr>
        <p:spPr/>
        <p:txBody>
          <a:bodyPr/>
          <a:lstStyle/>
          <a:p>
            <a:r>
              <a:rPr lang="en-IN"/>
              <a:t>2301DU004 - Office Automation Tools</a:t>
            </a:r>
          </a:p>
        </p:txBody>
      </p:sp>
      <p:sp>
        <p:nvSpPr>
          <p:cNvPr id="7" name="Slide Number Placeholder 6"/>
          <p:cNvSpPr>
            <a:spLocks noGrp="1"/>
          </p:cNvSpPr>
          <p:nvPr>
            <p:ph type="sldNum" sz="quarter" idx="12"/>
          </p:nvPr>
        </p:nvSpPr>
        <p:spPr/>
        <p:txBody>
          <a:bodyPr/>
          <a:lstStyle/>
          <a:p>
            <a:fld id="{BDA019DF-124D-4ACA-9FD1-307F89D3204B}" type="slidenum">
              <a:rPr lang="en-IN" smtClean="0"/>
              <a:t>‹#›</a:t>
            </a:fld>
            <a:endParaRPr lang="en-IN"/>
          </a:p>
        </p:txBody>
      </p:sp>
    </p:spTree>
    <p:extLst>
      <p:ext uri="{BB962C8B-B14F-4D97-AF65-F5344CB8AC3E}">
        <p14:creationId xmlns:p14="http://schemas.microsoft.com/office/powerpoint/2010/main" val="70771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9226C83-F945-4AE6-AB33-D740729B03D7}" type="datetime1">
              <a:rPr lang="en-IN" smtClean="0"/>
              <a:t>16-09-2025</a:t>
            </a:fld>
            <a:endParaRPr lang="en-IN"/>
          </a:p>
        </p:txBody>
      </p:sp>
      <p:sp>
        <p:nvSpPr>
          <p:cNvPr id="8" name="Footer Placeholder 7"/>
          <p:cNvSpPr>
            <a:spLocks noGrp="1"/>
          </p:cNvSpPr>
          <p:nvPr>
            <p:ph type="ftr" sz="quarter" idx="11"/>
          </p:nvPr>
        </p:nvSpPr>
        <p:spPr/>
        <p:txBody>
          <a:bodyPr/>
          <a:lstStyle/>
          <a:p>
            <a:r>
              <a:rPr lang="en-IN"/>
              <a:t>2301DU004 - Office Automation Tools</a:t>
            </a:r>
          </a:p>
        </p:txBody>
      </p:sp>
      <p:sp>
        <p:nvSpPr>
          <p:cNvPr id="9" name="Slide Number Placeholder 8"/>
          <p:cNvSpPr>
            <a:spLocks noGrp="1"/>
          </p:cNvSpPr>
          <p:nvPr>
            <p:ph type="sldNum" sz="quarter" idx="12"/>
          </p:nvPr>
        </p:nvSpPr>
        <p:spPr/>
        <p:txBody>
          <a:bodyPr/>
          <a:lstStyle/>
          <a:p>
            <a:fld id="{BDA019DF-124D-4ACA-9FD1-307F89D3204B}" type="slidenum">
              <a:rPr lang="en-IN" smtClean="0"/>
              <a:t>‹#›</a:t>
            </a:fld>
            <a:endParaRPr lang="en-IN"/>
          </a:p>
        </p:txBody>
      </p:sp>
    </p:spTree>
    <p:extLst>
      <p:ext uri="{BB962C8B-B14F-4D97-AF65-F5344CB8AC3E}">
        <p14:creationId xmlns:p14="http://schemas.microsoft.com/office/powerpoint/2010/main" val="360286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64200C9-9A06-4645-AF1E-F7E816307898}" type="datetime1">
              <a:rPr lang="en-IN" smtClean="0"/>
              <a:t>16-09-2025</a:t>
            </a:fld>
            <a:endParaRPr lang="en-IN"/>
          </a:p>
        </p:txBody>
      </p:sp>
      <p:sp>
        <p:nvSpPr>
          <p:cNvPr id="4" name="Footer Placeholder 3"/>
          <p:cNvSpPr>
            <a:spLocks noGrp="1"/>
          </p:cNvSpPr>
          <p:nvPr>
            <p:ph type="ftr" sz="quarter" idx="11"/>
          </p:nvPr>
        </p:nvSpPr>
        <p:spPr/>
        <p:txBody>
          <a:bodyPr/>
          <a:lstStyle/>
          <a:p>
            <a:r>
              <a:rPr lang="en-IN"/>
              <a:t>2301DU004 - Office Automation Tools</a:t>
            </a:r>
          </a:p>
        </p:txBody>
      </p:sp>
      <p:sp>
        <p:nvSpPr>
          <p:cNvPr id="5" name="Slide Number Placeholder 4"/>
          <p:cNvSpPr>
            <a:spLocks noGrp="1"/>
          </p:cNvSpPr>
          <p:nvPr>
            <p:ph type="sldNum" sz="quarter" idx="12"/>
          </p:nvPr>
        </p:nvSpPr>
        <p:spPr/>
        <p:txBody>
          <a:bodyPr/>
          <a:lstStyle/>
          <a:p>
            <a:fld id="{BDA019DF-124D-4ACA-9FD1-307F89D3204B}" type="slidenum">
              <a:rPr lang="en-IN" smtClean="0"/>
              <a:t>‹#›</a:t>
            </a:fld>
            <a:endParaRPr lang="en-IN"/>
          </a:p>
        </p:txBody>
      </p:sp>
    </p:spTree>
    <p:extLst>
      <p:ext uri="{BB962C8B-B14F-4D97-AF65-F5344CB8AC3E}">
        <p14:creationId xmlns:p14="http://schemas.microsoft.com/office/powerpoint/2010/main" val="21100954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CC269D-E5DC-48A6-84B6-B310AD88C5B5}" type="datetime1">
              <a:rPr lang="en-IN" smtClean="0"/>
              <a:t>16-09-2025</a:t>
            </a:fld>
            <a:endParaRPr lang="en-IN"/>
          </a:p>
        </p:txBody>
      </p:sp>
      <p:sp>
        <p:nvSpPr>
          <p:cNvPr id="3" name="Footer Placeholder 2"/>
          <p:cNvSpPr>
            <a:spLocks noGrp="1"/>
          </p:cNvSpPr>
          <p:nvPr>
            <p:ph type="ftr" sz="quarter" idx="11"/>
          </p:nvPr>
        </p:nvSpPr>
        <p:spPr/>
        <p:txBody>
          <a:bodyPr/>
          <a:lstStyle/>
          <a:p>
            <a:r>
              <a:rPr lang="en-IN"/>
              <a:t>2301DU004 - Office Automation Tools</a:t>
            </a:r>
          </a:p>
        </p:txBody>
      </p:sp>
      <p:sp>
        <p:nvSpPr>
          <p:cNvPr id="4" name="Slide Number Placeholder 3"/>
          <p:cNvSpPr>
            <a:spLocks noGrp="1"/>
          </p:cNvSpPr>
          <p:nvPr>
            <p:ph type="sldNum" sz="quarter" idx="12"/>
          </p:nvPr>
        </p:nvSpPr>
        <p:spPr/>
        <p:txBody>
          <a:bodyPr/>
          <a:lstStyle/>
          <a:p>
            <a:fld id="{BDA019DF-124D-4ACA-9FD1-307F89D3204B}" type="slidenum">
              <a:rPr lang="en-IN" smtClean="0"/>
              <a:t>‹#›</a:t>
            </a:fld>
            <a:endParaRPr lang="en-IN"/>
          </a:p>
        </p:txBody>
      </p:sp>
    </p:spTree>
    <p:extLst>
      <p:ext uri="{BB962C8B-B14F-4D97-AF65-F5344CB8AC3E}">
        <p14:creationId xmlns:p14="http://schemas.microsoft.com/office/powerpoint/2010/main" val="3249494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D06D2BF-468F-4877-9256-9545B49B833D}" type="datetime1">
              <a:rPr lang="en-IN" smtClean="0"/>
              <a:t>16-09-2025</a:t>
            </a:fld>
            <a:endParaRPr lang="en-IN"/>
          </a:p>
        </p:txBody>
      </p:sp>
      <p:sp>
        <p:nvSpPr>
          <p:cNvPr id="6" name="Footer Placeholder 5"/>
          <p:cNvSpPr>
            <a:spLocks noGrp="1"/>
          </p:cNvSpPr>
          <p:nvPr>
            <p:ph type="ftr" sz="quarter" idx="11"/>
          </p:nvPr>
        </p:nvSpPr>
        <p:spPr/>
        <p:txBody>
          <a:bodyPr/>
          <a:lstStyle/>
          <a:p>
            <a:r>
              <a:rPr lang="en-IN"/>
              <a:t>2301DU004 - Office Automation Tools</a:t>
            </a:r>
          </a:p>
        </p:txBody>
      </p:sp>
      <p:sp>
        <p:nvSpPr>
          <p:cNvPr id="7" name="Slide Number Placeholder 6"/>
          <p:cNvSpPr>
            <a:spLocks noGrp="1"/>
          </p:cNvSpPr>
          <p:nvPr>
            <p:ph type="sldNum" sz="quarter" idx="12"/>
          </p:nvPr>
        </p:nvSpPr>
        <p:spPr/>
        <p:txBody>
          <a:bodyPr/>
          <a:lstStyle/>
          <a:p>
            <a:fld id="{BDA019DF-124D-4ACA-9FD1-307F89D3204B}" type="slidenum">
              <a:rPr lang="en-IN" smtClean="0"/>
              <a:t>‹#›</a:t>
            </a:fld>
            <a:endParaRPr lang="en-IN"/>
          </a:p>
        </p:txBody>
      </p:sp>
    </p:spTree>
    <p:extLst>
      <p:ext uri="{BB962C8B-B14F-4D97-AF65-F5344CB8AC3E}">
        <p14:creationId xmlns:p14="http://schemas.microsoft.com/office/powerpoint/2010/main" val="71953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9937F4-6091-457F-B06A-8C65157F801B}" type="datetime1">
              <a:rPr lang="en-IN" smtClean="0"/>
              <a:t>16-09-2025</a:t>
            </a:fld>
            <a:endParaRPr lang="en-IN"/>
          </a:p>
        </p:txBody>
      </p:sp>
      <p:sp>
        <p:nvSpPr>
          <p:cNvPr id="6" name="Footer Placeholder 5"/>
          <p:cNvSpPr>
            <a:spLocks noGrp="1"/>
          </p:cNvSpPr>
          <p:nvPr>
            <p:ph type="ftr" sz="quarter" idx="11"/>
          </p:nvPr>
        </p:nvSpPr>
        <p:spPr/>
        <p:txBody>
          <a:bodyPr/>
          <a:lstStyle/>
          <a:p>
            <a:r>
              <a:rPr lang="en-IN"/>
              <a:t>2301DU004 - Office Automation Tools</a:t>
            </a:r>
          </a:p>
        </p:txBody>
      </p:sp>
      <p:sp>
        <p:nvSpPr>
          <p:cNvPr id="7" name="Slide Number Placeholder 6"/>
          <p:cNvSpPr>
            <a:spLocks noGrp="1"/>
          </p:cNvSpPr>
          <p:nvPr>
            <p:ph type="sldNum" sz="quarter" idx="12"/>
          </p:nvPr>
        </p:nvSpPr>
        <p:spPr/>
        <p:txBody>
          <a:bodyPr/>
          <a:lstStyle/>
          <a:p>
            <a:fld id="{BDA019DF-124D-4ACA-9FD1-307F89D3204B}" type="slidenum">
              <a:rPr lang="en-IN" smtClean="0"/>
              <a:t>‹#›</a:t>
            </a:fld>
            <a:endParaRPr lang="en-IN"/>
          </a:p>
        </p:txBody>
      </p:sp>
    </p:spTree>
    <p:extLst>
      <p:ext uri="{BB962C8B-B14F-4D97-AF65-F5344CB8AC3E}">
        <p14:creationId xmlns:p14="http://schemas.microsoft.com/office/powerpoint/2010/main" val="2518505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D05D620-FB23-4C00-9D94-1C19B804AD34}" type="datetime1">
              <a:rPr lang="en-IN" smtClean="0"/>
              <a:t>16-09-2025</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IN"/>
              <a:t>2301DU004 - Office Automation Tools</a:t>
            </a:r>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80A0D7-A295-4131-9810-E96ACFAFEBBB}" type="slidenum">
              <a:rPr lang="en-IN" smtClean="0"/>
              <a:pPr/>
              <a:t>‹#›</a:t>
            </a:fld>
            <a:endParaRPr lang="en-IN" dirty="0"/>
          </a:p>
        </p:txBody>
      </p:sp>
      <p:pic>
        <p:nvPicPr>
          <p:cNvPr id="9" name="Picture 8">
            <a:extLst>
              <a:ext uri="{FF2B5EF4-FFF2-40B4-BE49-F238E27FC236}">
                <a16:creationId xmlns:a16="http://schemas.microsoft.com/office/drawing/2014/main" id="{EBA15610-EBBD-4A03-F0B1-571DC1E82581}"/>
              </a:ext>
            </a:extLst>
          </p:cNvPr>
          <p:cNvPicPr>
            <a:picLocks noChangeAspect="1"/>
          </p:cNvPicPr>
          <p:nvPr userDrawn="1"/>
        </p:nvPicPr>
        <p:blipFill>
          <a:blip r:embed="rId18">
            <a:alphaModFix amt="50000"/>
            <a:extLst>
              <a:ext uri="{28A0092B-C50C-407E-A947-70E740481C1C}">
                <a14:useLocalDpi xmlns:a14="http://schemas.microsoft.com/office/drawing/2010/main" val="0"/>
              </a:ext>
            </a:extLst>
          </a:blip>
          <a:stretch>
            <a:fillRect/>
          </a:stretch>
        </p:blipFill>
        <p:spPr>
          <a:xfrm>
            <a:off x="9264241" y="-8467"/>
            <a:ext cx="2924583" cy="1133633"/>
          </a:xfrm>
          <a:prstGeom prst="rect">
            <a:avLst/>
          </a:prstGeom>
        </p:spPr>
      </p:pic>
    </p:spTree>
    <p:extLst>
      <p:ext uri="{BB962C8B-B14F-4D97-AF65-F5344CB8AC3E}">
        <p14:creationId xmlns:p14="http://schemas.microsoft.com/office/powerpoint/2010/main" val="5622040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igitalgujarat.gov.in/" TargetMode="External"/><Relationship Id="rId2" Type="http://schemas.openxmlformats.org/officeDocument/2006/relationships/hyperlink" Target="https://mysy.guj.nic.in/" TargetMode="External"/><Relationship Id="rId1" Type="http://schemas.openxmlformats.org/officeDocument/2006/relationships/slideLayout" Target="../slideLayouts/slideLayout7.xml"/><Relationship Id="rId4" Type="http://schemas.openxmlformats.org/officeDocument/2006/relationships/hyperlink" Target="https://www.darshan.ac.in/" TargetMode="Externa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81BD3E18-5024-F6E6-2F8A-4F50B4B28F37}"/>
              </a:ext>
            </a:extLst>
          </p:cNvPr>
          <p:cNvSpPr>
            <a:spLocks noGrp="1"/>
          </p:cNvSpPr>
          <p:nvPr>
            <p:ph type="ctrTitle"/>
          </p:nvPr>
        </p:nvSpPr>
        <p:spPr/>
        <p:txBody>
          <a:bodyPr/>
          <a:lstStyle/>
          <a:p>
            <a:r>
              <a:rPr lang="en-US" dirty="0"/>
              <a:t>Darshan University</a:t>
            </a:r>
            <a:endParaRPr lang="en-IN" dirty="0"/>
          </a:p>
        </p:txBody>
      </p:sp>
      <p:sp>
        <p:nvSpPr>
          <p:cNvPr id="12" name="Date Placeholder 11">
            <a:extLst>
              <a:ext uri="{FF2B5EF4-FFF2-40B4-BE49-F238E27FC236}">
                <a16:creationId xmlns:a16="http://schemas.microsoft.com/office/drawing/2014/main" id="{E385009B-F84D-3200-4E20-8242970C4365}"/>
              </a:ext>
            </a:extLst>
          </p:cNvPr>
          <p:cNvSpPr>
            <a:spLocks noGrp="1"/>
          </p:cNvSpPr>
          <p:nvPr>
            <p:ph type="dt" sz="half" idx="10"/>
          </p:nvPr>
        </p:nvSpPr>
        <p:spPr/>
        <p:txBody>
          <a:bodyPr/>
          <a:lstStyle/>
          <a:p>
            <a:fld id="{264DE6A1-75B4-4B4F-BDB8-582B8590BD4B}" type="datetime1">
              <a:rPr lang="en-IN" smtClean="0"/>
              <a:t>16-09-2025</a:t>
            </a:fld>
            <a:endParaRPr lang="en-IN" dirty="0"/>
          </a:p>
        </p:txBody>
      </p:sp>
      <p:sp>
        <p:nvSpPr>
          <p:cNvPr id="8" name="Footer Placeholder 7">
            <a:extLst>
              <a:ext uri="{FF2B5EF4-FFF2-40B4-BE49-F238E27FC236}">
                <a16:creationId xmlns:a16="http://schemas.microsoft.com/office/drawing/2014/main" id="{C768F61F-8A4E-BD0D-0876-4BD14587D651}"/>
              </a:ext>
            </a:extLst>
          </p:cNvPr>
          <p:cNvSpPr>
            <a:spLocks noGrp="1"/>
          </p:cNvSpPr>
          <p:nvPr>
            <p:ph type="ftr" sz="quarter" idx="11"/>
          </p:nvPr>
        </p:nvSpPr>
        <p:spPr/>
        <p:txBody>
          <a:bodyPr/>
          <a:lstStyle/>
          <a:p>
            <a:r>
              <a:rPr lang="en-IN"/>
              <a:t>2301DU004 - Office Automation Tools</a:t>
            </a:r>
            <a:endParaRPr lang="en-IN" dirty="0"/>
          </a:p>
        </p:txBody>
      </p:sp>
      <p:sp>
        <p:nvSpPr>
          <p:cNvPr id="9" name="Slide Number Placeholder 8">
            <a:extLst>
              <a:ext uri="{FF2B5EF4-FFF2-40B4-BE49-F238E27FC236}">
                <a16:creationId xmlns:a16="http://schemas.microsoft.com/office/drawing/2014/main" id="{348E696F-FC2E-32A7-7C7D-352C5908F3EE}"/>
              </a:ext>
            </a:extLst>
          </p:cNvPr>
          <p:cNvSpPr>
            <a:spLocks noGrp="1"/>
          </p:cNvSpPr>
          <p:nvPr>
            <p:ph type="sldNum" sz="quarter" idx="12"/>
          </p:nvPr>
        </p:nvSpPr>
        <p:spPr/>
        <p:txBody>
          <a:bodyPr/>
          <a:lstStyle/>
          <a:p>
            <a:fld id="{BDA019DF-124D-4ACA-9FD1-307F89D3204B}" type="slidenum">
              <a:rPr lang="en-IN" smtClean="0"/>
              <a:t>1</a:t>
            </a:fld>
            <a:endParaRPr lang="en-IN"/>
          </a:p>
        </p:txBody>
      </p:sp>
    </p:spTree>
    <p:extLst>
      <p:ext uri="{BB962C8B-B14F-4D97-AF65-F5344CB8AC3E}">
        <p14:creationId xmlns:p14="http://schemas.microsoft.com/office/powerpoint/2010/main" val="1024612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a:extLst>
              <a:ext uri="{FF2B5EF4-FFF2-40B4-BE49-F238E27FC236}">
                <a16:creationId xmlns:a16="http://schemas.microsoft.com/office/drawing/2014/main" id="{A5BDC16B-FD80-C8B8-AAA9-62F8CEB22EC6}"/>
              </a:ext>
            </a:extLst>
          </p:cNvPr>
          <p:cNvSpPr>
            <a:spLocks noGrp="1"/>
          </p:cNvSpPr>
          <p:nvPr>
            <p:ph type="dt" sz="half" idx="10"/>
          </p:nvPr>
        </p:nvSpPr>
        <p:spPr/>
        <p:txBody>
          <a:bodyPr/>
          <a:lstStyle/>
          <a:p>
            <a:fld id="{89934260-4CE9-4FE7-9ECF-43FA3E12D5C5}" type="datetime1">
              <a:rPr lang="en-IN" smtClean="0"/>
              <a:t>16-09-2025</a:t>
            </a:fld>
            <a:endParaRPr lang="en-IN" dirty="0"/>
          </a:p>
        </p:txBody>
      </p:sp>
      <p:sp>
        <p:nvSpPr>
          <p:cNvPr id="4" name="Footer Placeholder 3">
            <a:extLst>
              <a:ext uri="{FF2B5EF4-FFF2-40B4-BE49-F238E27FC236}">
                <a16:creationId xmlns:a16="http://schemas.microsoft.com/office/drawing/2014/main" id="{C930A3A8-1FAA-8D3F-70D0-C1C9C4341B44}"/>
              </a:ext>
            </a:extLst>
          </p:cNvPr>
          <p:cNvSpPr>
            <a:spLocks noGrp="1"/>
          </p:cNvSpPr>
          <p:nvPr>
            <p:ph type="ftr" sz="quarter" idx="11"/>
          </p:nvPr>
        </p:nvSpPr>
        <p:spPr/>
        <p:txBody>
          <a:bodyPr/>
          <a:lstStyle/>
          <a:p>
            <a:r>
              <a:rPr lang="en-IN"/>
              <a:t>2301DU004 - Office Automation Tools</a:t>
            </a:r>
          </a:p>
        </p:txBody>
      </p:sp>
      <p:sp>
        <p:nvSpPr>
          <p:cNvPr id="5" name="Slide Number Placeholder 4">
            <a:extLst>
              <a:ext uri="{FF2B5EF4-FFF2-40B4-BE49-F238E27FC236}">
                <a16:creationId xmlns:a16="http://schemas.microsoft.com/office/drawing/2014/main" id="{E387D422-0E20-D9BB-D29B-282E11773189}"/>
              </a:ext>
            </a:extLst>
          </p:cNvPr>
          <p:cNvSpPr>
            <a:spLocks noGrp="1"/>
          </p:cNvSpPr>
          <p:nvPr>
            <p:ph type="sldNum" sz="quarter" idx="12"/>
          </p:nvPr>
        </p:nvSpPr>
        <p:spPr/>
        <p:txBody>
          <a:bodyPr/>
          <a:lstStyle/>
          <a:p>
            <a:fld id="{BDA019DF-124D-4ACA-9FD1-307F89D3204B}" type="slidenum">
              <a:rPr lang="en-IN" smtClean="0"/>
              <a:t>2</a:t>
            </a:fld>
            <a:endParaRPr lang="en-IN"/>
          </a:p>
        </p:txBody>
      </p:sp>
      <p:pic>
        <p:nvPicPr>
          <p:cNvPr id="9" name="Picture 8">
            <a:extLst>
              <a:ext uri="{FF2B5EF4-FFF2-40B4-BE49-F238E27FC236}">
                <a16:creationId xmlns:a16="http://schemas.microsoft.com/office/drawing/2014/main" id="{C0055F41-5FDE-EEBA-03C2-F3754E18AE10}"/>
              </a:ext>
            </a:extLst>
          </p:cNvPr>
          <p:cNvPicPr>
            <a:picLocks noChangeAspect="1"/>
          </p:cNvPicPr>
          <p:nvPr/>
        </p:nvPicPr>
        <p:blipFill>
          <a:blip r:embed="rId2"/>
          <a:stretch>
            <a:fillRect/>
          </a:stretch>
        </p:blipFill>
        <p:spPr>
          <a:xfrm>
            <a:off x="607897" y="451513"/>
            <a:ext cx="8510703" cy="3894667"/>
          </a:xfrm>
          <a:prstGeom prst="rect">
            <a:avLst/>
          </a:prstGeom>
        </p:spPr>
      </p:pic>
      <p:sp>
        <p:nvSpPr>
          <p:cNvPr id="10" name="TextBox 9">
            <a:extLst>
              <a:ext uri="{FF2B5EF4-FFF2-40B4-BE49-F238E27FC236}">
                <a16:creationId xmlns:a16="http://schemas.microsoft.com/office/drawing/2014/main" id="{75E5A627-8DE2-1897-8221-2624E06A0E4D}"/>
              </a:ext>
            </a:extLst>
          </p:cNvPr>
          <p:cNvSpPr txBox="1"/>
          <p:nvPr/>
        </p:nvSpPr>
        <p:spPr>
          <a:xfrm>
            <a:off x="1642924" y="4093358"/>
            <a:ext cx="6440648" cy="646331"/>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wrap="square" rtlCol="0">
            <a:spAutoFit/>
          </a:bodyPr>
          <a:lstStyle/>
          <a:p>
            <a:pPr lvl="1" algn="ctr"/>
            <a:r>
              <a:rPr lang="en-US" sz="3600" dirty="0"/>
              <a:t>About University</a:t>
            </a:r>
            <a:endParaRPr lang="en-IN" sz="3600" dirty="0"/>
          </a:p>
        </p:txBody>
      </p:sp>
    </p:spTree>
    <p:extLst>
      <p:ext uri="{BB962C8B-B14F-4D97-AF65-F5344CB8AC3E}">
        <p14:creationId xmlns:p14="http://schemas.microsoft.com/office/powerpoint/2010/main" val="208556934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C57B6FF-9143-00E0-3E06-EABE215D644F}"/>
              </a:ext>
            </a:extLst>
          </p:cNvPr>
          <p:cNvSpPr>
            <a:spLocks noGrp="1"/>
          </p:cNvSpPr>
          <p:nvPr>
            <p:ph type="dt" sz="half" idx="10"/>
          </p:nvPr>
        </p:nvSpPr>
        <p:spPr/>
        <p:txBody>
          <a:bodyPr/>
          <a:lstStyle/>
          <a:p>
            <a:fld id="{B11BF148-DE50-4EEE-AEC8-046F54361081}" type="datetime1">
              <a:rPr lang="en-IN" smtClean="0"/>
              <a:t>16-09-2025</a:t>
            </a:fld>
            <a:endParaRPr lang="en-IN" dirty="0"/>
          </a:p>
        </p:txBody>
      </p:sp>
      <p:sp>
        <p:nvSpPr>
          <p:cNvPr id="5" name="Footer Placeholder 4">
            <a:extLst>
              <a:ext uri="{FF2B5EF4-FFF2-40B4-BE49-F238E27FC236}">
                <a16:creationId xmlns:a16="http://schemas.microsoft.com/office/drawing/2014/main" id="{39AE79FF-E015-AB20-C7FB-2F042FB4D363}"/>
              </a:ext>
            </a:extLst>
          </p:cNvPr>
          <p:cNvSpPr>
            <a:spLocks noGrp="1"/>
          </p:cNvSpPr>
          <p:nvPr>
            <p:ph type="ftr" sz="quarter" idx="11"/>
          </p:nvPr>
        </p:nvSpPr>
        <p:spPr/>
        <p:txBody>
          <a:bodyPr/>
          <a:lstStyle/>
          <a:p>
            <a:r>
              <a:rPr lang="en-IN"/>
              <a:t>2301DU004 - Office Automation Tools</a:t>
            </a:r>
            <a:endParaRPr lang="en-IN" dirty="0"/>
          </a:p>
        </p:txBody>
      </p:sp>
      <p:sp>
        <p:nvSpPr>
          <p:cNvPr id="6" name="Slide Number Placeholder 5">
            <a:extLst>
              <a:ext uri="{FF2B5EF4-FFF2-40B4-BE49-F238E27FC236}">
                <a16:creationId xmlns:a16="http://schemas.microsoft.com/office/drawing/2014/main" id="{5339038A-5962-F543-845C-A60A91418F70}"/>
              </a:ext>
            </a:extLst>
          </p:cNvPr>
          <p:cNvSpPr>
            <a:spLocks noGrp="1"/>
          </p:cNvSpPr>
          <p:nvPr>
            <p:ph type="sldNum" sz="quarter" idx="12"/>
          </p:nvPr>
        </p:nvSpPr>
        <p:spPr/>
        <p:txBody>
          <a:bodyPr/>
          <a:lstStyle/>
          <a:p>
            <a:fld id="{BDA019DF-124D-4ACA-9FD1-307F89D3204B}" type="slidenum">
              <a:rPr lang="en-IN" smtClean="0"/>
              <a:t>3</a:t>
            </a:fld>
            <a:endParaRPr lang="en-IN"/>
          </a:p>
        </p:txBody>
      </p:sp>
      <p:sp>
        <p:nvSpPr>
          <p:cNvPr id="7" name="TextBox 6">
            <a:extLst>
              <a:ext uri="{FF2B5EF4-FFF2-40B4-BE49-F238E27FC236}">
                <a16:creationId xmlns:a16="http://schemas.microsoft.com/office/drawing/2014/main" id="{A4C6A469-74CE-51D1-BE43-E36FFCA58E5C}"/>
              </a:ext>
            </a:extLst>
          </p:cNvPr>
          <p:cNvSpPr txBox="1"/>
          <p:nvPr/>
        </p:nvSpPr>
        <p:spPr>
          <a:xfrm>
            <a:off x="1100667" y="465667"/>
            <a:ext cx="7577666" cy="5632311"/>
          </a:xfrm>
          <a:prstGeom prst="rect">
            <a:avLst/>
          </a:prstGeom>
          <a:noFill/>
        </p:spPr>
        <p:txBody>
          <a:bodyPr wrap="square" rtlCol="0">
            <a:spAutoFit/>
          </a:bodyPr>
          <a:lstStyle/>
          <a:p>
            <a:r>
              <a:rPr lang="en-US" b="1" dirty="0"/>
              <a:t>Darshan University (DU)</a:t>
            </a:r>
            <a:r>
              <a:rPr lang="en-US" dirty="0"/>
              <a:t> is a prominent institution offering a broad slate of academic programs and professional courses at the undergraduate, graduate, and postgraduate levels in </a:t>
            </a:r>
            <a:r>
              <a:rPr lang="en-US" b="1" dirty="0"/>
              <a:t>Engineering &amp; Technology, Science, Management,</a:t>
            </a:r>
            <a:r>
              <a:rPr lang="en-US" dirty="0"/>
              <a:t> and </a:t>
            </a:r>
            <a:r>
              <a:rPr lang="en-US" b="1" dirty="0"/>
              <a:t>Yoga.</a:t>
            </a:r>
            <a:r>
              <a:rPr lang="en-US" dirty="0"/>
              <a:t> The University is located in peaceful and sylvan surroundings with a distinctive collegiate structure, about 19 km from Rajkot, Gujarat, India. It was established as an Engineering Institute in 2009 by </a:t>
            </a:r>
            <a:r>
              <a:rPr lang="en-US" b="1" dirty="0"/>
              <a:t>Shree G. N. Patel Education &amp; Charitable Trust</a:t>
            </a:r>
            <a:r>
              <a:rPr lang="en-US" dirty="0"/>
              <a:t> with the objective of imparting quality education and training in various fields of Engineering and Technology. It has since been transformed into </a:t>
            </a:r>
            <a:r>
              <a:rPr lang="en-US" b="1" dirty="0"/>
              <a:t>Darshan University</a:t>
            </a:r>
            <a:r>
              <a:rPr lang="en-US" dirty="0"/>
              <a:t> through an Act by the </a:t>
            </a:r>
            <a:r>
              <a:rPr lang="en-US" b="1" dirty="0"/>
              <a:t>Government of Gujarat under the Gujarat State Private Universities (Amendment) Act, 2021 (Act No. 15).</a:t>
            </a:r>
            <a:endParaRPr lang="en-US" dirty="0"/>
          </a:p>
          <a:p>
            <a:r>
              <a:rPr lang="en-US" dirty="0"/>
              <a:t>Since its inception, the institution has grown steadily and created a unique identity in the field of Engineering &amp; Technology by implementing a skill- and training-based foundation for education. The academic environment on campus fosters creativity and encourages the exploration of technical skills. Darshan University is committed to the generation of knowledge, fostering innovation, and contributing to the development of the Nation.</a:t>
            </a:r>
          </a:p>
          <a:p>
            <a:endParaRPr lang="en-IN" dirty="0"/>
          </a:p>
        </p:txBody>
      </p:sp>
    </p:spTree>
    <p:extLst>
      <p:ext uri="{BB962C8B-B14F-4D97-AF65-F5344CB8AC3E}">
        <p14:creationId xmlns:p14="http://schemas.microsoft.com/office/powerpoint/2010/main" val="81424120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B29F5A-9573-8D61-1897-5EEE4ABB3CBD}"/>
              </a:ext>
            </a:extLst>
          </p:cNvPr>
          <p:cNvSpPr>
            <a:spLocks noGrp="1"/>
          </p:cNvSpPr>
          <p:nvPr>
            <p:ph type="dt" sz="half" idx="10"/>
          </p:nvPr>
        </p:nvSpPr>
        <p:spPr/>
        <p:txBody>
          <a:bodyPr/>
          <a:lstStyle/>
          <a:p>
            <a:fld id="{14CC269D-E5DC-48A6-84B6-B310AD88C5B5}" type="datetime1">
              <a:rPr lang="en-IN" smtClean="0"/>
              <a:t>16-09-2025</a:t>
            </a:fld>
            <a:endParaRPr lang="en-IN"/>
          </a:p>
        </p:txBody>
      </p:sp>
      <p:sp>
        <p:nvSpPr>
          <p:cNvPr id="3" name="Footer Placeholder 2">
            <a:extLst>
              <a:ext uri="{FF2B5EF4-FFF2-40B4-BE49-F238E27FC236}">
                <a16:creationId xmlns:a16="http://schemas.microsoft.com/office/drawing/2014/main" id="{2D6B3B95-5510-AEC6-A782-F37CE357E85A}"/>
              </a:ext>
            </a:extLst>
          </p:cNvPr>
          <p:cNvSpPr>
            <a:spLocks noGrp="1"/>
          </p:cNvSpPr>
          <p:nvPr>
            <p:ph type="ftr" sz="quarter" idx="11"/>
          </p:nvPr>
        </p:nvSpPr>
        <p:spPr/>
        <p:txBody>
          <a:bodyPr/>
          <a:lstStyle/>
          <a:p>
            <a:r>
              <a:rPr lang="en-IN"/>
              <a:t>2301DU004 - Office Automation Tools</a:t>
            </a:r>
          </a:p>
        </p:txBody>
      </p:sp>
      <p:sp>
        <p:nvSpPr>
          <p:cNvPr id="4" name="Slide Number Placeholder 3">
            <a:extLst>
              <a:ext uri="{FF2B5EF4-FFF2-40B4-BE49-F238E27FC236}">
                <a16:creationId xmlns:a16="http://schemas.microsoft.com/office/drawing/2014/main" id="{05A84CC7-FF32-7454-7DCC-02DF340D9092}"/>
              </a:ext>
            </a:extLst>
          </p:cNvPr>
          <p:cNvSpPr>
            <a:spLocks noGrp="1"/>
          </p:cNvSpPr>
          <p:nvPr>
            <p:ph type="sldNum" sz="quarter" idx="12"/>
          </p:nvPr>
        </p:nvSpPr>
        <p:spPr/>
        <p:txBody>
          <a:bodyPr/>
          <a:lstStyle/>
          <a:p>
            <a:fld id="{BDA019DF-124D-4ACA-9FD1-307F89D3204B}" type="slidenum">
              <a:rPr lang="en-IN" smtClean="0"/>
              <a:t>4</a:t>
            </a:fld>
            <a:endParaRPr lang="en-IN"/>
          </a:p>
        </p:txBody>
      </p:sp>
      <p:sp>
        <p:nvSpPr>
          <p:cNvPr id="5" name="TextBox 4">
            <a:extLst>
              <a:ext uri="{FF2B5EF4-FFF2-40B4-BE49-F238E27FC236}">
                <a16:creationId xmlns:a16="http://schemas.microsoft.com/office/drawing/2014/main" id="{2F3CD55F-E251-220F-E2F9-EEF870FDF599}"/>
              </a:ext>
            </a:extLst>
          </p:cNvPr>
          <p:cNvSpPr txBox="1"/>
          <p:nvPr/>
        </p:nvSpPr>
        <p:spPr>
          <a:xfrm>
            <a:off x="601133" y="414867"/>
            <a:ext cx="2980267" cy="646331"/>
          </a:xfrm>
          <a:prstGeom prst="rect">
            <a:avLst/>
          </a:prstGeom>
          <a:noFill/>
        </p:spPr>
        <p:txBody>
          <a:bodyPr wrap="square" rtlCol="0">
            <a:spAutoFit/>
          </a:bodyPr>
          <a:lstStyle/>
          <a:p>
            <a:r>
              <a:rPr lang="en-US" sz="3600" dirty="0">
                <a:solidFill>
                  <a:schemeClr val="accent5"/>
                </a:solidFill>
              </a:rPr>
              <a:t>Our Motto</a:t>
            </a:r>
            <a:endParaRPr lang="en-IN" sz="3600" dirty="0">
              <a:solidFill>
                <a:schemeClr val="accent5"/>
              </a:solidFill>
            </a:endParaRPr>
          </a:p>
        </p:txBody>
      </p:sp>
      <p:pic>
        <p:nvPicPr>
          <p:cNvPr id="1028" name="Picture 4" descr="Darshan University | Our Motto">
            <a:extLst>
              <a:ext uri="{FF2B5EF4-FFF2-40B4-BE49-F238E27FC236}">
                <a16:creationId xmlns:a16="http://schemas.microsoft.com/office/drawing/2014/main" id="{113D51CA-1A63-F418-6689-606626EFC9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30" y="1061198"/>
            <a:ext cx="7916333" cy="171031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3BD3847-D620-A6A9-CCAF-2E8D11B9ED9A}"/>
              </a:ext>
            </a:extLst>
          </p:cNvPr>
          <p:cNvSpPr txBox="1"/>
          <p:nvPr/>
        </p:nvSpPr>
        <p:spPr>
          <a:xfrm>
            <a:off x="674330" y="2980267"/>
            <a:ext cx="7916333" cy="2031325"/>
          </a:xfrm>
          <a:prstGeom prst="rect">
            <a:avLst/>
          </a:prstGeom>
          <a:noFill/>
        </p:spPr>
        <p:txBody>
          <a:bodyPr wrap="square" rtlCol="0">
            <a:spAutoFit/>
          </a:bodyPr>
          <a:lstStyle/>
          <a:p>
            <a:r>
              <a:rPr lang="en-US" dirty="0"/>
              <a:t>This verse advises us to perform our allocated duty excellently. </a:t>
            </a:r>
            <a:r>
              <a:rPr lang="en-US" dirty="0" err="1"/>
              <a:t>Kaushalam</a:t>
            </a:r>
            <a:r>
              <a:rPr lang="en-US" dirty="0"/>
              <a:t> signifies doing work with devotion and without attachment. Such detached attitude enhances its values and improves the concentration and skill of the worker. If we work with elegance, fortitude, and skill our Body-Mind-Soul will co-operate with our hands. Any work becomes valuable if carried out with full concentration, dedication, and abilities and also helps us to become valuable to others as well as to society.</a:t>
            </a:r>
            <a:endParaRPr lang="en-IN" dirty="0"/>
          </a:p>
        </p:txBody>
      </p:sp>
    </p:spTree>
    <p:extLst>
      <p:ext uri="{BB962C8B-B14F-4D97-AF65-F5344CB8AC3E}">
        <p14:creationId xmlns:p14="http://schemas.microsoft.com/office/powerpoint/2010/main" val="257106239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2556DB-28A0-A206-359F-39A884A44CC9}"/>
              </a:ext>
            </a:extLst>
          </p:cNvPr>
          <p:cNvSpPr>
            <a:spLocks noGrp="1"/>
          </p:cNvSpPr>
          <p:nvPr>
            <p:ph type="dt" sz="half" idx="10"/>
          </p:nvPr>
        </p:nvSpPr>
        <p:spPr/>
        <p:txBody>
          <a:bodyPr/>
          <a:lstStyle/>
          <a:p>
            <a:fld id="{14CC269D-E5DC-48A6-84B6-B310AD88C5B5}" type="datetime1">
              <a:rPr lang="en-IN" smtClean="0"/>
              <a:t>16-09-2025</a:t>
            </a:fld>
            <a:endParaRPr lang="en-IN"/>
          </a:p>
        </p:txBody>
      </p:sp>
      <p:sp>
        <p:nvSpPr>
          <p:cNvPr id="3" name="Footer Placeholder 2">
            <a:extLst>
              <a:ext uri="{FF2B5EF4-FFF2-40B4-BE49-F238E27FC236}">
                <a16:creationId xmlns:a16="http://schemas.microsoft.com/office/drawing/2014/main" id="{22F74424-FE20-513C-F205-EF837A148B49}"/>
              </a:ext>
            </a:extLst>
          </p:cNvPr>
          <p:cNvSpPr>
            <a:spLocks noGrp="1"/>
          </p:cNvSpPr>
          <p:nvPr>
            <p:ph type="ftr" sz="quarter" idx="11"/>
          </p:nvPr>
        </p:nvSpPr>
        <p:spPr/>
        <p:txBody>
          <a:bodyPr/>
          <a:lstStyle/>
          <a:p>
            <a:r>
              <a:rPr lang="en-IN"/>
              <a:t>2301DU004 - Office Automation Tools</a:t>
            </a:r>
          </a:p>
        </p:txBody>
      </p:sp>
      <p:sp>
        <p:nvSpPr>
          <p:cNvPr id="4" name="Slide Number Placeholder 3">
            <a:extLst>
              <a:ext uri="{FF2B5EF4-FFF2-40B4-BE49-F238E27FC236}">
                <a16:creationId xmlns:a16="http://schemas.microsoft.com/office/drawing/2014/main" id="{7B30458B-6CAA-04F7-0915-6C570FC0A254}"/>
              </a:ext>
            </a:extLst>
          </p:cNvPr>
          <p:cNvSpPr>
            <a:spLocks noGrp="1"/>
          </p:cNvSpPr>
          <p:nvPr>
            <p:ph type="sldNum" sz="quarter" idx="12"/>
          </p:nvPr>
        </p:nvSpPr>
        <p:spPr/>
        <p:txBody>
          <a:bodyPr/>
          <a:lstStyle/>
          <a:p>
            <a:fld id="{BDA019DF-124D-4ACA-9FD1-307F89D3204B}" type="slidenum">
              <a:rPr lang="en-IN" smtClean="0"/>
              <a:t>5</a:t>
            </a:fld>
            <a:endParaRPr lang="en-IN"/>
          </a:p>
        </p:txBody>
      </p:sp>
      <p:pic>
        <p:nvPicPr>
          <p:cNvPr id="2050" name="Picture 2" descr="Dr. Ramnik G. Dhamsaniya | President at Darshan University">
            <a:extLst>
              <a:ext uri="{FF2B5EF4-FFF2-40B4-BE49-F238E27FC236}">
                <a16:creationId xmlns:a16="http://schemas.microsoft.com/office/drawing/2014/main" id="{79729C64-D206-9DF3-C1DB-70BBF0710C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918" y="1037167"/>
            <a:ext cx="1089040" cy="11472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172BDEA-B7AD-0DB2-1C65-0456788174BE}"/>
              </a:ext>
            </a:extLst>
          </p:cNvPr>
          <p:cNvSpPr txBox="1"/>
          <p:nvPr/>
        </p:nvSpPr>
        <p:spPr>
          <a:xfrm>
            <a:off x="677334" y="390836"/>
            <a:ext cx="6100232" cy="646331"/>
          </a:xfrm>
          <a:prstGeom prst="rect">
            <a:avLst/>
          </a:prstGeom>
          <a:noFill/>
        </p:spPr>
        <p:txBody>
          <a:bodyPr wrap="square">
            <a:spAutoFit/>
          </a:bodyPr>
          <a:lstStyle/>
          <a:p>
            <a:pPr algn="l">
              <a:buNone/>
            </a:pPr>
            <a:r>
              <a:rPr lang="en-IN" b="1" i="0" dirty="0">
                <a:solidFill>
                  <a:srgbClr val="333333"/>
                </a:solidFill>
                <a:effectLst/>
                <a:latin typeface="Work Sans" panose="020F0502020204030204" pitchFamily="2" charset="0"/>
              </a:rPr>
              <a:t>Dr. Ramnik G. </a:t>
            </a:r>
            <a:r>
              <a:rPr lang="en-IN" b="1" i="0" dirty="0" err="1">
                <a:solidFill>
                  <a:srgbClr val="333333"/>
                </a:solidFill>
                <a:effectLst/>
                <a:latin typeface="Work Sans" panose="020F0502020204030204" pitchFamily="2" charset="0"/>
              </a:rPr>
              <a:t>Dhamsaniya</a:t>
            </a:r>
            <a:endParaRPr lang="en-IN" b="1" i="0" dirty="0">
              <a:solidFill>
                <a:srgbClr val="333333"/>
              </a:solidFill>
              <a:effectLst/>
              <a:latin typeface="Work Sans" panose="020F0502020204030204" pitchFamily="2" charset="0"/>
            </a:endParaRPr>
          </a:p>
          <a:p>
            <a:pPr algn="l">
              <a:buNone/>
            </a:pPr>
            <a:r>
              <a:rPr lang="en-IN" i="0" dirty="0">
                <a:solidFill>
                  <a:schemeClr val="bg1">
                    <a:lumMod val="75000"/>
                  </a:schemeClr>
                </a:solidFill>
                <a:effectLst/>
                <a:latin typeface="Work Sans" panose="020F0502020204030204" pitchFamily="2" charset="0"/>
              </a:rPr>
              <a:t>President</a:t>
            </a:r>
          </a:p>
        </p:txBody>
      </p:sp>
      <p:sp>
        <p:nvSpPr>
          <p:cNvPr id="9" name="TextBox 8">
            <a:extLst>
              <a:ext uri="{FF2B5EF4-FFF2-40B4-BE49-F238E27FC236}">
                <a16:creationId xmlns:a16="http://schemas.microsoft.com/office/drawing/2014/main" id="{7F70F792-47E7-8EE9-9E8B-9AE69D1C1510}"/>
              </a:ext>
            </a:extLst>
          </p:cNvPr>
          <p:cNvSpPr txBox="1"/>
          <p:nvPr/>
        </p:nvSpPr>
        <p:spPr>
          <a:xfrm>
            <a:off x="2192867" y="1037167"/>
            <a:ext cx="6824133" cy="4154984"/>
          </a:xfrm>
          <a:prstGeom prst="rect">
            <a:avLst/>
          </a:prstGeom>
          <a:noFill/>
        </p:spPr>
        <p:txBody>
          <a:bodyPr wrap="square" rtlCol="0">
            <a:spAutoFit/>
          </a:bodyPr>
          <a:lstStyle/>
          <a:p>
            <a:r>
              <a:rPr lang="en-US" sz="1400" dirty="0"/>
              <a:t>Dr. Ramnik G. </a:t>
            </a:r>
            <a:r>
              <a:rPr lang="en-US" sz="1400" dirty="0" err="1"/>
              <a:t>Dhamsaniya</a:t>
            </a:r>
            <a:r>
              <a:rPr lang="en-US" sz="1400" dirty="0"/>
              <a:t>, the vibrant and visionary President of Darshan University and prominently recognized as a pivotal pillar and an outstanding administrator in the field of education. Upon completing his Bachelor of Civil Engineering from </a:t>
            </a:r>
            <a:r>
              <a:rPr lang="en-US" sz="1400" dirty="0" err="1"/>
              <a:t>Lukhdhirji</a:t>
            </a:r>
            <a:r>
              <a:rPr lang="en-US" sz="1400" dirty="0"/>
              <a:t> Engineering College, Morbi, Master of Engineering in Structural Engineering &amp; Ph.D. in Concrete Technology from Birla Vishvakarma Mahavidyalaya (BVM), Sardar Patel University.</a:t>
            </a:r>
          </a:p>
          <a:p>
            <a:r>
              <a:rPr lang="en-US" sz="1400" dirty="0"/>
              <a:t>He has started his career as a lecturer at L. E. College Morbi and worked for 10 years. In 1996, he has moved to V. V. P. engineering college where he has played vital role in the infrastructural &amp; academic development of the institute. He has also worked as a Principal in Atmiya Institute of Technology and Science for Diploma Studies for 2 years.</a:t>
            </a:r>
          </a:p>
          <a:p>
            <a:r>
              <a:rPr lang="en-US" sz="1400" dirty="0"/>
              <a:t>During 40 years of his career, He has notably contributed to the development of a quality-focused educational system and institutional governance. Being a powerful blend of distinguished academician and profound visionary, he has successfully contributed to bridging the gap between academics and industries. With the notion of skill-based education, he has established Darshan University, which is committed to developing a conducive learning environment, strengthening student progression and promoting value-based education.</a:t>
            </a:r>
          </a:p>
          <a:p>
            <a:endParaRPr lang="en-IN" sz="1200" dirty="0"/>
          </a:p>
        </p:txBody>
      </p:sp>
    </p:spTree>
    <p:extLst>
      <p:ext uri="{BB962C8B-B14F-4D97-AF65-F5344CB8AC3E}">
        <p14:creationId xmlns:p14="http://schemas.microsoft.com/office/powerpoint/2010/main" val="268984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500" fill="hold"/>
                                        <p:tgtEl>
                                          <p:spTgt spid="2050"/>
                                        </p:tgtEl>
                                        <p:attrNameLst>
                                          <p:attrName>ppt_w</p:attrName>
                                        </p:attrNameLst>
                                      </p:cBhvr>
                                      <p:tavLst>
                                        <p:tav tm="0">
                                          <p:val>
                                            <p:fltVal val="0"/>
                                          </p:val>
                                        </p:tav>
                                        <p:tav tm="100000">
                                          <p:val>
                                            <p:strVal val="#ppt_w"/>
                                          </p:val>
                                        </p:tav>
                                      </p:tavLst>
                                    </p:anim>
                                    <p:anim calcmode="lin" valueType="num">
                                      <p:cBhvr>
                                        <p:cTn id="8" dur="500" fill="hold"/>
                                        <p:tgtEl>
                                          <p:spTgt spid="2050"/>
                                        </p:tgtEl>
                                        <p:attrNameLst>
                                          <p:attrName>ppt_h</p:attrName>
                                        </p:attrNameLst>
                                      </p:cBhvr>
                                      <p:tavLst>
                                        <p:tav tm="0">
                                          <p:val>
                                            <p:fltVal val="0"/>
                                          </p:val>
                                        </p:tav>
                                        <p:tav tm="100000">
                                          <p:val>
                                            <p:strVal val="#ppt_h"/>
                                          </p:val>
                                        </p:tav>
                                      </p:tavLst>
                                    </p:anim>
                                    <p:animEffect transition="in" filter="fade">
                                      <p:cBhvr>
                                        <p:cTn id="9" dur="500"/>
                                        <p:tgtEl>
                                          <p:spTgt spid="2050"/>
                                        </p:tgtEl>
                                      </p:cBhvr>
                                    </p:animEffect>
                                  </p:childTnLst>
                                </p:cTn>
                              </p:par>
                              <p:par>
                                <p:cTn id="10" presetID="22" presetClass="entr" presetSubtype="4" fill="hold" nodeType="with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down)">
                                      <p:cBhvr>
                                        <p:cTn id="12" dur="500"/>
                                        <p:tgtEl>
                                          <p:spTgt spid="8">
                                            <p:txEl>
                                              <p:pRg st="0" end="0"/>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animEffect transition="in" filter="wipe(down)">
                                      <p:cBhvr>
                                        <p:cTn id="15"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4CE63D4-E626-2E43-7F50-437BA1D5B214}"/>
              </a:ext>
            </a:extLst>
          </p:cNvPr>
          <p:cNvSpPr>
            <a:spLocks noGrp="1"/>
          </p:cNvSpPr>
          <p:nvPr>
            <p:ph type="dt" sz="half" idx="10"/>
          </p:nvPr>
        </p:nvSpPr>
        <p:spPr/>
        <p:txBody>
          <a:bodyPr/>
          <a:lstStyle/>
          <a:p>
            <a:fld id="{14CC269D-E5DC-48A6-84B6-B310AD88C5B5}" type="datetime1">
              <a:rPr lang="en-IN" smtClean="0"/>
              <a:t>16-09-2025</a:t>
            </a:fld>
            <a:endParaRPr lang="en-IN"/>
          </a:p>
        </p:txBody>
      </p:sp>
      <p:sp>
        <p:nvSpPr>
          <p:cNvPr id="3" name="Footer Placeholder 2">
            <a:extLst>
              <a:ext uri="{FF2B5EF4-FFF2-40B4-BE49-F238E27FC236}">
                <a16:creationId xmlns:a16="http://schemas.microsoft.com/office/drawing/2014/main" id="{6F44ECA5-4994-5949-3A84-E405AFABC2DE}"/>
              </a:ext>
            </a:extLst>
          </p:cNvPr>
          <p:cNvSpPr>
            <a:spLocks noGrp="1"/>
          </p:cNvSpPr>
          <p:nvPr>
            <p:ph type="ftr" sz="quarter" idx="11"/>
          </p:nvPr>
        </p:nvSpPr>
        <p:spPr/>
        <p:txBody>
          <a:bodyPr/>
          <a:lstStyle/>
          <a:p>
            <a:r>
              <a:rPr lang="en-IN"/>
              <a:t>2301DU004 - Office Automation Tools</a:t>
            </a:r>
          </a:p>
        </p:txBody>
      </p:sp>
      <p:sp>
        <p:nvSpPr>
          <p:cNvPr id="4" name="Slide Number Placeholder 3">
            <a:extLst>
              <a:ext uri="{FF2B5EF4-FFF2-40B4-BE49-F238E27FC236}">
                <a16:creationId xmlns:a16="http://schemas.microsoft.com/office/drawing/2014/main" id="{019B60FF-159D-4C44-555E-72B9C6D82F85}"/>
              </a:ext>
            </a:extLst>
          </p:cNvPr>
          <p:cNvSpPr>
            <a:spLocks noGrp="1"/>
          </p:cNvSpPr>
          <p:nvPr>
            <p:ph type="sldNum" sz="quarter" idx="12"/>
          </p:nvPr>
        </p:nvSpPr>
        <p:spPr/>
        <p:txBody>
          <a:bodyPr/>
          <a:lstStyle/>
          <a:p>
            <a:fld id="{BDA019DF-124D-4ACA-9FD1-307F89D3204B}" type="slidenum">
              <a:rPr lang="en-IN" smtClean="0"/>
              <a:t>6</a:t>
            </a:fld>
            <a:endParaRPr lang="en-IN"/>
          </a:p>
        </p:txBody>
      </p:sp>
      <p:sp>
        <p:nvSpPr>
          <p:cNvPr id="6" name="TextBox 5">
            <a:extLst>
              <a:ext uri="{FF2B5EF4-FFF2-40B4-BE49-F238E27FC236}">
                <a16:creationId xmlns:a16="http://schemas.microsoft.com/office/drawing/2014/main" id="{6908AA9C-4B04-5FF1-5119-82190A2A37F9}"/>
              </a:ext>
            </a:extLst>
          </p:cNvPr>
          <p:cNvSpPr txBox="1"/>
          <p:nvPr/>
        </p:nvSpPr>
        <p:spPr>
          <a:xfrm>
            <a:off x="445655" y="451513"/>
            <a:ext cx="6100618" cy="369332"/>
          </a:xfrm>
          <a:prstGeom prst="rect">
            <a:avLst/>
          </a:prstGeom>
          <a:noFill/>
        </p:spPr>
        <p:txBody>
          <a:bodyPr wrap="square">
            <a:spAutoFit/>
          </a:bodyPr>
          <a:lstStyle/>
          <a:p>
            <a:r>
              <a:rPr lang="en-IN" b="1" i="0" dirty="0">
                <a:solidFill>
                  <a:srgbClr val="D61B3C"/>
                </a:solidFill>
                <a:effectLst/>
                <a:latin typeface="Work Sans" pitchFamily="2" charset="0"/>
              </a:rPr>
              <a:t>Government Scholarships</a:t>
            </a:r>
            <a:endParaRPr lang="en-IN" dirty="0"/>
          </a:p>
        </p:txBody>
      </p:sp>
      <p:sp>
        <p:nvSpPr>
          <p:cNvPr id="8" name="TextBox 7">
            <a:extLst>
              <a:ext uri="{FF2B5EF4-FFF2-40B4-BE49-F238E27FC236}">
                <a16:creationId xmlns:a16="http://schemas.microsoft.com/office/drawing/2014/main" id="{7A676A9D-A8BE-02D2-F6CE-C508BEE77936}"/>
              </a:ext>
            </a:extLst>
          </p:cNvPr>
          <p:cNvSpPr txBox="1"/>
          <p:nvPr/>
        </p:nvSpPr>
        <p:spPr>
          <a:xfrm>
            <a:off x="445655" y="820845"/>
            <a:ext cx="8964352" cy="4524315"/>
          </a:xfrm>
          <a:prstGeom prst="rect">
            <a:avLst/>
          </a:prstGeom>
          <a:noFill/>
        </p:spPr>
        <p:txBody>
          <a:bodyPr wrap="square">
            <a:spAutoFit/>
          </a:bodyPr>
          <a:lstStyle/>
          <a:p>
            <a:pPr algn="l">
              <a:buNone/>
            </a:pPr>
            <a:r>
              <a:rPr lang="en-US" sz="1200" b="1" i="0" dirty="0">
                <a:solidFill>
                  <a:srgbClr val="333333"/>
                </a:solidFill>
                <a:effectLst/>
                <a:latin typeface="Segoe UI" panose="020B0502040204020203" pitchFamily="34" charset="0"/>
              </a:rPr>
              <a:t>[1]   </a:t>
            </a:r>
            <a:r>
              <a:rPr lang="en-US" sz="1200" b="1" i="0" u="none" strike="noStrike" dirty="0">
                <a:solidFill>
                  <a:srgbClr val="333333"/>
                </a:solidFill>
                <a:effectLst/>
                <a:latin typeface="Segoe UI" panose="020B0502040204020203" pitchFamily="34" charset="0"/>
                <a:hlinkClick r:id="rId2" tooltip="Mukhyamantri Yuva Swalamban Yojana"/>
              </a:rPr>
              <a:t>MYSY (</a:t>
            </a:r>
            <a:r>
              <a:rPr lang="en-US" sz="1200" b="1" i="0" u="none" strike="noStrike" dirty="0" err="1">
                <a:solidFill>
                  <a:srgbClr val="333333"/>
                </a:solidFill>
                <a:effectLst/>
                <a:latin typeface="Segoe UI" panose="020B0502040204020203" pitchFamily="34" charset="0"/>
                <a:hlinkClick r:id="rId2" tooltip="Mukhyamantri Yuva Swalamban Yojana"/>
              </a:rPr>
              <a:t>Mukhyamantri</a:t>
            </a:r>
            <a:r>
              <a:rPr lang="en-US" sz="1200" b="1" i="0" u="none" strike="noStrike" dirty="0">
                <a:solidFill>
                  <a:srgbClr val="333333"/>
                </a:solidFill>
                <a:effectLst/>
                <a:latin typeface="Segoe UI" panose="020B0502040204020203" pitchFamily="34" charset="0"/>
                <a:hlinkClick r:id="rId2" tooltip="Mukhyamantri Yuva Swalamban Yojana"/>
              </a:rPr>
              <a:t> Yuva </a:t>
            </a:r>
            <a:r>
              <a:rPr lang="en-US" sz="1200" b="1" i="0" u="none" strike="noStrike" dirty="0" err="1">
                <a:solidFill>
                  <a:srgbClr val="333333"/>
                </a:solidFill>
                <a:effectLst/>
                <a:latin typeface="Segoe UI" panose="020B0502040204020203" pitchFamily="34" charset="0"/>
                <a:hlinkClick r:id="rId2" tooltip="Mukhyamantri Yuva Swalamban Yojana"/>
              </a:rPr>
              <a:t>Swalamban</a:t>
            </a:r>
            <a:r>
              <a:rPr lang="en-US" sz="1200" b="1" i="0" u="none" strike="noStrike" dirty="0">
                <a:solidFill>
                  <a:srgbClr val="333333"/>
                </a:solidFill>
                <a:effectLst/>
                <a:latin typeface="Segoe UI" panose="020B0502040204020203" pitchFamily="34" charset="0"/>
                <a:hlinkClick r:id="rId2" tooltip="Mukhyamantri Yuva Swalamban Yojana"/>
              </a:rPr>
              <a:t> Yojana)</a:t>
            </a:r>
            <a:r>
              <a:rPr lang="en-US" sz="1200" b="1" i="0" dirty="0">
                <a:solidFill>
                  <a:srgbClr val="333333"/>
                </a:solidFill>
                <a:effectLst/>
                <a:latin typeface="Segoe UI" panose="020B0502040204020203" pitchFamily="34" charset="0"/>
              </a:rPr>
              <a:t> </a:t>
            </a:r>
          </a:p>
          <a:p>
            <a:pPr algn="l">
              <a:buFont typeface="Arial" panose="020B0604020202020204" pitchFamily="34" charset="0"/>
              <a:buChar char="•"/>
            </a:pPr>
            <a:r>
              <a:rPr lang="en-US" sz="1200" b="1" i="0" dirty="0">
                <a:solidFill>
                  <a:srgbClr val="333333"/>
                </a:solidFill>
                <a:effectLst/>
                <a:latin typeface="Segoe UI" panose="020B0502040204020203" pitchFamily="34" charset="0"/>
              </a:rPr>
              <a:t>Eligibility: </a:t>
            </a:r>
            <a:r>
              <a:rPr lang="en-US" sz="1200" b="0" i="0" dirty="0">
                <a:solidFill>
                  <a:srgbClr val="333333"/>
                </a:solidFill>
                <a:effectLst/>
                <a:latin typeface="Segoe UI" panose="020B0502040204020203" pitchFamily="34" charset="0"/>
              </a:rPr>
              <a:t>Student must have secured 80 or more Percentile in 10</a:t>
            </a:r>
            <a:r>
              <a:rPr lang="en-US" sz="1200" b="0" i="0" baseline="30000" dirty="0">
                <a:solidFill>
                  <a:srgbClr val="333333"/>
                </a:solidFill>
                <a:effectLst/>
                <a:latin typeface="Segoe UI" panose="020B0502040204020203" pitchFamily="34" charset="0"/>
              </a:rPr>
              <a:t>th</a:t>
            </a:r>
            <a:r>
              <a:rPr lang="en-US" sz="1200" b="0" i="0" dirty="0">
                <a:solidFill>
                  <a:srgbClr val="333333"/>
                </a:solidFill>
                <a:effectLst/>
                <a:latin typeface="Segoe UI" panose="020B0502040204020203" pitchFamily="34" charset="0"/>
              </a:rPr>
              <a:t> / 12</a:t>
            </a:r>
            <a:r>
              <a:rPr lang="en-US" sz="1200" b="0" i="0" baseline="30000" dirty="0">
                <a:solidFill>
                  <a:srgbClr val="333333"/>
                </a:solidFill>
                <a:effectLst/>
                <a:latin typeface="Segoe UI" panose="020B0502040204020203" pitchFamily="34" charset="0"/>
              </a:rPr>
              <a:t>th</a:t>
            </a:r>
            <a:r>
              <a:rPr lang="en-US" sz="1200" b="0" i="0" dirty="0">
                <a:solidFill>
                  <a:srgbClr val="333333"/>
                </a:solidFill>
                <a:effectLst/>
                <a:latin typeface="Segoe UI" panose="020B0502040204020203" pitchFamily="34" charset="0"/>
              </a:rPr>
              <a:t> exam and family income must be less than Rs. 6 lakh/annum.</a:t>
            </a:r>
          </a:p>
          <a:p>
            <a:pPr algn="l">
              <a:buFont typeface="Arial" panose="020B0604020202020204" pitchFamily="34" charset="0"/>
              <a:buChar char="•"/>
            </a:pPr>
            <a:r>
              <a:rPr lang="en-US" sz="1200" b="1" i="0" dirty="0">
                <a:solidFill>
                  <a:srgbClr val="333333"/>
                </a:solidFill>
                <a:effectLst/>
                <a:latin typeface="Segoe UI" panose="020B0502040204020203" pitchFamily="34" charset="0"/>
              </a:rPr>
              <a:t>Amount of Scholarship:</a:t>
            </a:r>
            <a:endParaRPr lang="en-US" sz="1200" b="0" i="0" dirty="0">
              <a:solidFill>
                <a:srgbClr val="333333"/>
              </a:solidFill>
              <a:effectLst/>
              <a:latin typeface="Segoe UI" panose="020B0502040204020203" pitchFamily="34" charset="0"/>
            </a:endParaRPr>
          </a:p>
          <a:p>
            <a:pPr marL="742950" lvl="1" indent="-285750" algn="l">
              <a:buFont typeface="Arial" panose="020B0604020202020204" pitchFamily="34" charset="0"/>
              <a:buChar char="•"/>
            </a:pPr>
            <a:r>
              <a:rPr lang="en-US" sz="1200" b="1" i="0" dirty="0">
                <a:solidFill>
                  <a:srgbClr val="333333"/>
                </a:solidFill>
                <a:effectLst/>
                <a:latin typeface="Segoe UI" panose="020B0502040204020203" pitchFamily="34" charset="0"/>
              </a:rPr>
              <a:t>For Degree Engineering:</a:t>
            </a:r>
            <a:r>
              <a:rPr lang="en-US" sz="1200" b="0" i="0" dirty="0">
                <a:solidFill>
                  <a:srgbClr val="333333"/>
                </a:solidFill>
                <a:effectLst/>
                <a:latin typeface="Segoe UI" panose="020B0502040204020203" pitchFamily="34" charset="0"/>
              </a:rPr>
              <a:t> Rs. 50,000/- or 50% of tuition fees whichever is less.</a:t>
            </a:r>
          </a:p>
          <a:p>
            <a:pPr marL="742950" lvl="1" indent="-285750" algn="l">
              <a:buFont typeface="Arial" panose="020B0604020202020204" pitchFamily="34" charset="0"/>
              <a:buChar char="•"/>
            </a:pPr>
            <a:r>
              <a:rPr lang="en-US" sz="1200" b="1" i="0" dirty="0">
                <a:solidFill>
                  <a:srgbClr val="333333"/>
                </a:solidFill>
                <a:effectLst/>
                <a:latin typeface="Segoe UI" panose="020B0502040204020203" pitchFamily="34" charset="0"/>
              </a:rPr>
              <a:t>For Diploma Engineering:</a:t>
            </a:r>
            <a:r>
              <a:rPr lang="en-US" sz="1200" b="0" i="0" dirty="0">
                <a:solidFill>
                  <a:srgbClr val="333333"/>
                </a:solidFill>
                <a:effectLst/>
                <a:latin typeface="Segoe UI" panose="020B0502040204020203" pitchFamily="34" charset="0"/>
              </a:rPr>
              <a:t> Rs. 25,000/- or 50% of tuition fees whichever is less.</a:t>
            </a:r>
          </a:p>
          <a:p>
            <a:pPr marL="742950" lvl="1" indent="-285750" algn="l">
              <a:buFont typeface="Arial" panose="020B0604020202020204" pitchFamily="34" charset="0"/>
              <a:buChar char="•"/>
            </a:pPr>
            <a:r>
              <a:rPr lang="en-US" sz="1200" b="1" i="0" dirty="0">
                <a:solidFill>
                  <a:srgbClr val="333333"/>
                </a:solidFill>
                <a:effectLst/>
                <a:latin typeface="Segoe UI" panose="020B0502040204020203" pitchFamily="34" charset="0"/>
              </a:rPr>
              <a:t>For </a:t>
            </a:r>
            <a:r>
              <a:rPr lang="en-US" sz="1200" b="1" i="0" dirty="0" err="1">
                <a:solidFill>
                  <a:srgbClr val="333333"/>
                </a:solidFill>
                <a:effectLst/>
                <a:latin typeface="Segoe UI" panose="020B0502040204020203" pitchFamily="34" charset="0"/>
              </a:rPr>
              <a:t>B.Com</a:t>
            </a:r>
            <a:r>
              <a:rPr lang="en-US" sz="1200" b="1" i="0" dirty="0">
                <a:solidFill>
                  <a:srgbClr val="333333"/>
                </a:solidFill>
                <a:effectLst/>
                <a:latin typeface="Segoe UI" panose="020B0502040204020203" pitchFamily="34" charset="0"/>
              </a:rPr>
              <a:t>./BBA/BCA/B.Sc.:</a:t>
            </a:r>
            <a:r>
              <a:rPr lang="en-US" sz="1200" b="0" i="0" dirty="0">
                <a:solidFill>
                  <a:srgbClr val="333333"/>
                </a:solidFill>
                <a:effectLst/>
                <a:latin typeface="Segoe UI" panose="020B0502040204020203" pitchFamily="34" charset="0"/>
              </a:rPr>
              <a:t> Up to Rs. 10,000/- or 50% of tuition fees whichever is less.</a:t>
            </a:r>
          </a:p>
          <a:p>
            <a:pPr algn="l">
              <a:buNone/>
            </a:pPr>
            <a:r>
              <a:rPr lang="en-US" sz="1200" b="1" i="0" dirty="0">
                <a:solidFill>
                  <a:srgbClr val="333333"/>
                </a:solidFill>
                <a:effectLst/>
                <a:latin typeface="Segoe UI" panose="020B0502040204020203" pitchFamily="34" charset="0"/>
              </a:rPr>
              <a:t>[2]   </a:t>
            </a:r>
            <a:r>
              <a:rPr lang="en-US" sz="1200" b="1" i="0" u="none" strike="noStrike" dirty="0">
                <a:solidFill>
                  <a:srgbClr val="333333"/>
                </a:solidFill>
                <a:effectLst/>
                <a:latin typeface="Segoe UI" panose="020B0502040204020203" pitchFamily="34" charset="0"/>
                <a:hlinkClick r:id="rId3" tooltip="Scholarships for Scheduled Caste Candidates"/>
              </a:rPr>
              <a:t>Scholarships for SC/ST Students</a:t>
            </a:r>
            <a:r>
              <a:rPr lang="en-US" sz="1200" b="1" i="0" dirty="0">
                <a:solidFill>
                  <a:srgbClr val="333333"/>
                </a:solidFill>
                <a:effectLst/>
                <a:latin typeface="Segoe UI" panose="020B0502040204020203" pitchFamily="34" charset="0"/>
              </a:rPr>
              <a:t> </a:t>
            </a:r>
          </a:p>
          <a:p>
            <a:pPr algn="l">
              <a:buFont typeface="Arial" panose="020B0604020202020204" pitchFamily="34" charset="0"/>
              <a:buChar char="•"/>
            </a:pPr>
            <a:r>
              <a:rPr lang="en-US" sz="1200" b="1" i="0" dirty="0">
                <a:solidFill>
                  <a:srgbClr val="333333"/>
                </a:solidFill>
                <a:effectLst/>
                <a:latin typeface="Segoe UI" panose="020B0502040204020203" pitchFamily="34" charset="0"/>
              </a:rPr>
              <a:t>Eligibility: </a:t>
            </a:r>
            <a:r>
              <a:rPr lang="en-US" sz="1200" b="0" i="0" dirty="0">
                <a:solidFill>
                  <a:srgbClr val="333333"/>
                </a:solidFill>
                <a:effectLst/>
                <a:latin typeface="Segoe UI" panose="020B0502040204020203" pitchFamily="34" charset="0"/>
              </a:rPr>
              <a:t>Student must belong to SC or ST category and family income must be less than Rs. 2,50,000/annum.</a:t>
            </a:r>
          </a:p>
          <a:p>
            <a:pPr algn="l">
              <a:buFont typeface="Arial" panose="020B0604020202020204" pitchFamily="34" charset="0"/>
              <a:buChar char="•"/>
            </a:pPr>
            <a:r>
              <a:rPr lang="en-US" sz="1200" b="1" i="0" dirty="0">
                <a:solidFill>
                  <a:srgbClr val="333333"/>
                </a:solidFill>
                <a:effectLst/>
                <a:latin typeface="Segoe UI" panose="020B0502040204020203" pitchFamily="34" charset="0"/>
              </a:rPr>
              <a:t>Amount of Scholarship:</a:t>
            </a:r>
            <a:r>
              <a:rPr lang="en-US" sz="1200" b="0" i="0" dirty="0">
                <a:solidFill>
                  <a:srgbClr val="333333"/>
                </a:solidFill>
                <a:effectLst/>
                <a:latin typeface="Segoe UI" panose="020B0502040204020203" pitchFamily="34" charset="0"/>
              </a:rPr>
              <a:t> Approximately 100% of tuition fees as per Government norms.</a:t>
            </a:r>
          </a:p>
          <a:p>
            <a:pPr algn="l">
              <a:buNone/>
            </a:pPr>
            <a:r>
              <a:rPr lang="en-US" sz="1200" b="1" i="0" dirty="0">
                <a:solidFill>
                  <a:srgbClr val="333333"/>
                </a:solidFill>
                <a:effectLst/>
                <a:latin typeface="Segoe UI" panose="020B0502040204020203" pitchFamily="34" charset="0"/>
              </a:rPr>
              <a:t>[3]   </a:t>
            </a:r>
            <a:r>
              <a:rPr lang="en-US" sz="1200" b="1" i="0" u="none" strike="noStrike" dirty="0">
                <a:solidFill>
                  <a:srgbClr val="333333"/>
                </a:solidFill>
                <a:effectLst/>
                <a:latin typeface="Segoe UI" panose="020B0502040204020203" pitchFamily="34" charset="0"/>
                <a:hlinkClick r:id="rId3" tooltip="Post-Metric Scholarship"/>
              </a:rPr>
              <a:t>Post-Metric Scholarship</a:t>
            </a:r>
            <a:r>
              <a:rPr lang="en-US" sz="1200" b="1" i="0" dirty="0">
                <a:solidFill>
                  <a:srgbClr val="333333"/>
                </a:solidFill>
                <a:effectLst/>
                <a:latin typeface="Segoe UI" panose="020B0502040204020203" pitchFamily="34" charset="0"/>
              </a:rPr>
              <a:t> </a:t>
            </a:r>
          </a:p>
          <a:p>
            <a:pPr algn="l">
              <a:buFont typeface="Arial" panose="020B0604020202020204" pitchFamily="34" charset="0"/>
              <a:buChar char="•"/>
            </a:pPr>
            <a:r>
              <a:rPr lang="en-US" sz="1200" b="1" i="0" dirty="0">
                <a:solidFill>
                  <a:srgbClr val="333333"/>
                </a:solidFill>
                <a:effectLst/>
                <a:latin typeface="Segoe UI" panose="020B0502040204020203" pitchFamily="34" charset="0"/>
              </a:rPr>
              <a:t>Eligibility: </a:t>
            </a:r>
            <a:r>
              <a:rPr lang="en-US" sz="1200" b="0" i="0" dirty="0">
                <a:solidFill>
                  <a:srgbClr val="333333"/>
                </a:solidFill>
                <a:effectLst/>
                <a:latin typeface="Segoe UI" panose="020B0502040204020203" pitchFamily="34" charset="0"/>
              </a:rPr>
              <a:t>Student must belong to SEBC/NT/DNT category and family income must be less than Rs. 2,50,000/annum.</a:t>
            </a:r>
          </a:p>
          <a:p>
            <a:pPr algn="l">
              <a:buFont typeface="Arial" panose="020B0604020202020204" pitchFamily="34" charset="0"/>
              <a:buChar char="•"/>
            </a:pPr>
            <a:r>
              <a:rPr lang="en-US" sz="1200" b="1" i="0" dirty="0">
                <a:solidFill>
                  <a:srgbClr val="333333"/>
                </a:solidFill>
                <a:effectLst/>
                <a:latin typeface="Segoe UI" panose="020B0502040204020203" pitchFamily="34" charset="0"/>
              </a:rPr>
              <a:t>Amount of Scholarship:</a:t>
            </a:r>
            <a:r>
              <a:rPr lang="en-US" sz="1200" b="0" i="0" dirty="0">
                <a:solidFill>
                  <a:srgbClr val="333333"/>
                </a:solidFill>
                <a:effectLst/>
                <a:latin typeface="Segoe UI" panose="020B0502040204020203" pitchFamily="34" charset="0"/>
              </a:rPr>
              <a:t> As per Government norms up to Rs. 5,000 - 15,000/-</a:t>
            </a:r>
          </a:p>
          <a:p>
            <a:pPr algn="l">
              <a:buNone/>
            </a:pPr>
            <a:r>
              <a:rPr lang="en-US" sz="1200" b="1" i="0" dirty="0">
                <a:solidFill>
                  <a:srgbClr val="333333"/>
                </a:solidFill>
                <a:effectLst/>
                <a:latin typeface="Segoe UI" panose="020B0502040204020203" pitchFamily="34" charset="0"/>
              </a:rPr>
              <a:t>[4]   Tuition Fee Waiver Scheme (TFWS)</a:t>
            </a:r>
          </a:p>
          <a:p>
            <a:pPr algn="l">
              <a:buFont typeface="Arial" panose="020B0604020202020204" pitchFamily="34" charset="0"/>
              <a:buChar char="•"/>
            </a:pPr>
            <a:r>
              <a:rPr lang="en-US" sz="1200" b="0" i="0" dirty="0">
                <a:solidFill>
                  <a:srgbClr val="333333"/>
                </a:solidFill>
                <a:effectLst/>
                <a:latin typeface="Segoe UI" panose="020B0502040204020203" pitchFamily="34" charset="0"/>
              </a:rPr>
              <a:t>Under the TFW scheme, students do not have to pay the tuition fee (Rs. 60,000 to Rs. 1,00,000 approx.) in SFI Institutes.</a:t>
            </a:r>
          </a:p>
          <a:p>
            <a:pPr algn="l">
              <a:buFont typeface="Arial" panose="020B0604020202020204" pitchFamily="34" charset="0"/>
              <a:buChar char="•"/>
            </a:pPr>
            <a:r>
              <a:rPr lang="en-US" sz="1200" b="0" i="0" dirty="0">
                <a:solidFill>
                  <a:srgbClr val="333333"/>
                </a:solidFill>
                <a:effectLst/>
                <a:latin typeface="Segoe UI" panose="020B0502040204020203" pitchFamily="34" charset="0"/>
              </a:rPr>
              <a:t>5% of total seats shall be filled by TFW scheme, e.g. 60 seats than 3 seats shall be filled by TFWS.</a:t>
            </a:r>
          </a:p>
          <a:p>
            <a:pPr algn="l">
              <a:buFont typeface="Arial" panose="020B0604020202020204" pitchFamily="34" charset="0"/>
              <a:buChar char="•"/>
            </a:pPr>
            <a:r>
              <a:rPr lang="en-US" sz="1200" b="0" i="0" dirty="0">
                <a:solidFill>
                  <a:srgbClr val="333333"/>
                </a:solidFill>
                <a:effectLst/>
                <a:latin typeface="Segoe UI" panose="020B0502040204020203" pitchFamily="34" charset="0"/>
              </a:rPr>
              <a:t>Students whose parent's income is less than Rs. 8 lakh/annum are eligible for TFWS.</a:t>
            </a:r>
          </a:p>
          <a:p>
            <a:pPr algn="l">
              <a:buFont typeface="Arial" panose="020B0604020202020204" pitchFamily="34" charset="0"/>
              <a:buChar char="•"/>
            </a:pPr>
            <a:r>
              <a:rPr lang="en-US" sz="1200" b="0" i="0" dirty="0">
                <a:solidFill>
                  <a:srgbClr val="333333"/>
                </a:solidFill>
                <a:effectLst/>
                <a:latin typeface="Segoe UI" panose="020B0502040204020203" pitchFamily="34" charset="0"/>
              </a:rPr>
              <a:t>Admission is strictly on merit numbers through the admission committee.</a:t>
            </a:r>
          </a:p>
          <a:p>
            <a:pPr algn="l">
              <a:buFont typeface="Arial" panose="020B0604020202020204" pitchFamily="34" charset="0"/>
              <a:buChar char="•"/>
            </a:pPr>
            <a:r>
              <a:rPr lang="en-US" sz="1200" b="0" i="0" dirty="0">
                <a:solidFill>
                  <a:srgbClr val="333333"/>
                </a:solidFill>
                <a:effectLst/>
                <a:latin typeface="Segoe UI" panose="020B0502040204020203" pitchFamily="34" charset="0"/>
              </a:rPr>
              <a:t>TFW scheme shall be applicable for the complete duration of the course (4 Years).</a:t>
            </a:r>
          </a:p>
          <a:p>
            <a:pPr algn="l">
              <a:buFont typeface="Arial" panose="020B0604020202020204" pitchFamily="34" charset="0"/>
              <a:buChar char="•"/>
            </a:pPr>
            <a:r>
              <a:rPr lang="en-US" sz="1200" b="0" i="0" dirty="0">
                <a:solidFill>
                  <a:srgbClr val="333333"/>
                </a:solidFill>
                <a:effectLst/>
                <a:latin typeface="Segoe UI" panose="020B0502040204020203" pitchFamily="34" charset="0"/>
              </a:rPr>
              <a:t>To get the benefits of the TFW Scheme, the candidate has to submit the income certificate issued after 31st March from either 'Mamlatdar' or ''Taluka Development Officer (TDO)' or 'Collector (Jan Seva Kendra)' at the time of application form filling (registration for admission).</a:t>
            </a:r>
          </a:p>
          <a:p>
            <a:pPr algn="l">
              <a:buFont typeface="Arial" panose="020B0604020202020204" pitchFamily="34" charset="0"/>
              <a:buChar char="•"/>
            </a:pPr>
            <a:r>
              <a:rPr lang="en-US" sz="1200" b="0" i="0" dirty="0">
                <a:solidFill>
                  <a:srgbClr val="333333"/>
                </a:solidFill>
                <a:effectLst/>
                <a:latin typeface="Segoe UI" panose="020B0502040204020203" pitchFamily="34" charset="0"/>
              </a:rPr>
              <a:t>No other document shall be considered valid (e.g. Income tax return, Certificate issued by 'Sarpanch', etc.).</a:t>
            </a:r>
          </a:p>
          <a:p>
            <a:pPr algn="l">
              <a:buFont typeface="Arial" panose="020B0604020202020204" pitchFamily="34" charset="0"/>
              <a:buChar char="•"/>
            </a:pPr>
            <a:r>
              <a:rPr lang="en-US" sz="1200" b="0" i="0" dirty="0">
                <a:solidFill>
                  <a:srgbClr val="333333"/>
                </a:solidFill>
                <a:effectLst/>
                <a:latin typeface="Segoe UI" panose="020B0502040204020203" pitchFamily="34" charset="0"/>
                <a:hlinkClick r:id="rId4"/>
              </a:rPr>
              <a:t>Visit darshan university </a:t>
            </a:r>
            <a:r>
              <a:rPr lang="en-US" sz="1200" b="0" i="0" dirty="0" err="1">
                <a:solidFill>
                  <a:srgbClr val="333333"/>
                </a:solidFill>
                <a:effectLst/>
                <a:latin typeface="Segoe UI" panose="020B0502040204020203" pitchFamily="34" charset="0"/>
                <a:hlinkClick r:id="rId4"/>
              </a:rPr>
              <a:t>wesite</a:t>
            </a:r>
            <a:endParaRPr lang="en-US" sz="1200" b="0" i="0" dirty="0">
              <a:solidFill>
                <a:srgbClr val="333333"/>
              </a:solidFill>
              <a:effectLst/>
              <a:latin typeface="Segoe UI" panose="020B0502040204020203" pitchFamily="34" charset="0"/>
            </a:endParaRPr>
          </a:p>
        </p:txBody>
      </p:sp>
    </p:spTree>
    <p:extLst>
      <p:ext uri="{BB962C8B-B14F-4D97-AF65-F5344CB8AC3E}">
        <p14:creationId xmlns:p14="http://schemas.microsoft.com/office/powerpoint/2010/main" val="23421962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5694C7-A722-BA13-D16C-485A7C4C1D13}"/>
              </a:ext>
            </a:extLst>
          </p:cNvPr>
          <p:cNvSpPr>
            <a:spLocks noGrp="1"/>
          </p:cNvSpPr>
          <p:nvPr>
            <p:ph type="dt" sz="half" idx="10"/>
          </p:nvPr>
        </p:nvSpPr>
        <p:spPr/>
        <p:txBody>
          <a:bodyPr/>
          <a:lstStyle/>
          <a:p>
            <a:fld id="{14CC269D-E5DC-48A6-84B6-B310AD88C5B5}" type="datetime1">
              <a:rPr lang="en-IN" smtClean="0"/>
              <a:t>16-09-2025</a:t>
            </a:fld>
            <a:endParaRPr lang="en-IN"/>
          </a:p>
        </p:txBody>
      </p:sp>
      <p:sp>
        <p:nvSpPr>
          <p:cNvPr id="3" name="Footer Placeholder 2">
            <a:extLst>
              <a:ext uri="{FF2B5EF4-FFF2-40B4-BE49-F238E27FC236}">
                <a16:creationId xmlns:a16="http://schemas.microsoft.com/office/drawing/2014/main" id="{A1221D4B-EB7D-E399-3D71-D2FE1DDE21B5}"/>
              </a:ext>
            </a:extLst>
          </p:cNvPr>
          <p:cNvSpPr>
            <a:spLocks noGrp="1"/>
          </p:cNvSpPr>
          <p:nvPr>
            <p:ph type="ftr" sz="quarter" idx="11"/>
          </p:nvPr>
        </p:nvSpPr>
        <p:spPr/>
        <p:txBody>
          <a:bodyPr/>
          <a:lstStyle/>
          <a:p>
            <a:r>
              <a:rPr lang="en-IN"/>
              <a:t>2301DU004 - Office Automation Tools</a:t>
            </a:r>
          </a:p>
        </p:txBody>
      </p:sp>
      <p:sp>
        <p:nvSpPr>
          <p:cNvPr id="4" name="Slide Number Placeholder 3">
            <a:extLst>
              <a:ext uri="{FF2B5EF4-FFF2-40B4-BE49-F238E27FC236}">
                <a16:creationId xmlns:a16="http://schemas.microsoft.com/office/drawing/2014/main" id="{FE505929-4F87-7568-DF30-D57E3DD7902A}"/>
              </a:ext>
            </a:extLst>
          </p:cNvPr>
          <p:cNvSpPr>
            <a:spLocks noGrp="1"/>
          </p:cNvSpPr>
          <p:nvPr>
            <p:ph type="sldNum" sz="quarter" idx="12"/>
          </p:nvPr>
        </p:nvSpPr>
        <p:spPr/>
        <p:txBody>
          <a:bodyPr/>
          <a:lstStyle/>
          <a:p>
            <a:fld id="{BDA019DF-124D-4ACA-9FD1-307F89D3204B}" type="slidenum">
              <a:rPr lang="en-IN" smtClean="0"/>
              <a:t>7</a:t>
            </a:fld>
            <a:endParaRPr lang="en-IN"/>
          </a:p>
        </p:txBody>
      </p:sp>
      <p:graphicFrame>
        <p:nvGraphicFramePr>
          <p:cNvPr id="7" name="Chart 6">
            <a:extLst>
              <a:ext uri="{FF2B5EF4-FFF2-40B4-BE49-F238E27FC236}">
                <a16:creationId xmlns:a16="http://schemas.microsoft.com/office/drawing/2014/main" id="{ADC4B927-13F5-4E38-9FAC-4EDC11945769}"/>
              </a:ext>
            </a:extLst>
          </p:cNvPr>
          <p:cNvGraphicFramePr/>
          <p:nvPr>
            <p:extLst>
              <p:ext uri="{D42A27DB-BD31-4B8C-83A1-F6EECF244321}">
                <p14:modId xmlns:p14="http://schemas.microsoft.com/office/powerpoint/2010/main" val="1014680029"/>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620780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7"/>
                                        </p:tgtEl>
                                      </p:cBhvr>
                                    </p:animEffect>
                                    <p:set>
                                      <p:cBhvr>
                                        <p:cTn id="7" dur="1" fill="hold">
                                          <p:stCondLst>
                                            <p:cond delay="19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6199D1-60C4-3003-1015-4A72878B9B85}"/>
              </a:ext>
            </a:extLst>
          </p:cNvPr>
          <p:cNvSpPr>
            <a:spLocks noGrp="1"/>
          </p:cNvSpPr>
          <p:nvPr>
            <p:ph type="dt" sz="half" idx="10"/>
          </p:nvPr>
        </p:nvSpPr>
        <p:spPr/>
        <p:txBody>
          <a:bodyPr/>
          <a:lstStyle/>
          <a:p>
            <a:fld id="{14CC269D-E5DC-48A6-84B6-B310AD88C5B5}" type="datetime1">
              <a:rPr lang="en-IN" smtClean="0"/>
              <a:t>16-09-2025</a:t>
            </a:fld>
            <a:endParaRPr lang="en-IN"/>
          </a:p>
        </p:txBody>
      </p:sp>
      <p:sp>
        <p:nvSpPr>
          <p:cNvPr id="3" name="Footer Placeholder 2">
            <a:extLst>
              <a:ext uri="{FF2B5EF4-FFF2-40B4-BE49-F238E27FC236}">
                <a16:creationId xmlns:a16="http://schemas.microsoft.com/office/drawing/2014/main" id="{EDF13CF9-2323-C26E-C211-F7BA6CF13EBE}"/>
              </a:ext>
            </a:extLst>
          </p:cNvPr>
          <p:cNvSpPr>
            <a:spLocks noGrp="1"/>
          </p:cNvSpPr>
          <p:nvPr>
            <p:ph type="ftr" sz="quarter" idx="11"/>
          </p:nvPr>
        </p:nvSpPr>
        <p:spPr/>
        <p:txBody>
          <a:bodyPr/>
          <a:lstStyle/>
          <a:p>
            <a:r>
              <a:rPr lang="en-IN"/>
              <a:t>2301DU004 - Office Automation Tools</a:t>
            </a:r>
          </a:p>
        </p:txBody>
      </p:sp>
      <p:sp>
        <p:nvSpPr>
          <p:cNvPr id="4" name="Slide Number Placeholder 3">
            <a:extLst>
              <a:ext uri="{FF2B5EF4-FFF2-40B4-BE49-F238E27FC236}">
                <a16:creationId xmlns:a16="http://schemas.microsoft.com/office/drawing/2014/main" id="{E4AA2353-0ED0-5F7D-6B48-078D6666E632}"/>
              </a:ext>
            </a:extLst>
          </p:cNvPr>
          <p:cNvSpPr>
            <a:spLocks noGrp="1"/>
          </p:cNvSpPr>
          <p:nvPr>
            <p:ph type="sldNum" sz="quarter" idx="12"/>
          </p:nvPr>
        </p:nvSpPr>
        <p:spPr/>
        <p:txBody>
          <a:bodyPr/>
          <a:lstStyle/>
          <a:p>
            <a:fld id="{BDA019DF-124D-4ACA-9FD1-307F89D3204B}" type="slidenum">
              <a:rPr lang="en-IN" smtClean="0"/>
              <a:t>8</a:t>
            </a:fld>
            <a:endParaRPr lang="en-IN"/>
          </a:p>
        </p:txBody>
      </p:sp>
      <p:sp>
        <p:nvSpPr>
          <p:cNvPr id="5" name="TextBox 4">
            <a:extLst>
              <a:ext uri="{FF2B5EF4-FFF2-40B4-BE49-F238E27FC236}">
                <a16:creationId xmlns:a16="http://schemas.microsoft.com/office/drawing/2014/main" id="{995B330F-EF36-18DC-438D-10A3398FCAF5}"/>
              </a:ext>
            </a:extLst>
          </p:cNvPr>
          <p:cNvSpPr txBox="1"/>
          <p:nvPr/>
        </p:nvSpPr>
        <p:spPr>
          <a:xfrm>
            <a:off x="812800" y="1307970"/>
            <a:ext cx="6668654" cy="2121030"/>
          </a:xfrm>
          <a:prstGeom prst="rect">
            <a:avLst/>
          </a:prstGeom>
          <a:noFill/>
        </p:spPr>
        <p:txBody>
          <a:bodyPr wrap="square" rtlCol="0">
            <a:spAutoFit/>
          </a:bodyPr>
          <a:lstStyle/>
          <a:p>
            <a:pPr>
              <a:lnSpc>
                <a:spcPct val="300000"/>
              </a:lnSpc>
            </a:pPr>
            <a:r>
              <a:rPr lang="en-US" sz="5400" dirty="0">
                <a:solidFill>
                  <a:schemeClr val="accent2">
                    <a:lumMod val="60000"/>
                    <a:lumOff val="40000"/>
                  </a:schemeClr>
                </a:solidFill>
              </a:rPr>
              <a:t>Thank You</a:t>
            </a:r>
            <a:endParaRPr lang="en-IN" sz="5400" dirty="0">
              <a:solidFill>
                <a:schemeClr val="accent2">
                  <a:lumMod val="60000"/>
                  <a:lumOff val="40000"/>
                </a:schemeClr>
              </a:solidFill>
            </a:endParaRPr>
          </a:p>
        </p:txBody>
      </p:sp>
    </p:spTree>
    <p:extLst>
      <p:ext uri="{BB962C8B-B14F-4D97-AF65-F5344CB8AC3E}">
        <p14:creationId xmlns:p14="http://schemas.microsoft.com/office/powerpoint/2010/main" val="2691360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TotalTime>
  <Words>975</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Segoe UI</vt:lpstr>
      <vt:lpstr>Trebuchet MS</vt:lpstr>
      <vt:lpstr>Wingdings 3</vt:lpstr>
      <vt:lpstr>Work Sans</vt:lpstr>
      <vt:lpstr>Facet</vt:lpstr>
      <vt:lpstr>Darshan University</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Jay Ranpara</dc:creator>
  <cp:lastModifiedBy>Jay Ranpara</cp:lastModifiedBy>
  <cp:revision>2</cp:revision>
  <dcterms:created xsi:type="dcterms:W3CDTF">2025-09-15T13:16:24Z</dcterms:created>
  <dcterms:modified xsi:type="dcterms:W3CDTF">2025-09-16T14:20:58Z</dcterms:modified>
</cp:coreProperties>
</file>