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Bebas Neue Cyrillic" panose="020B0604020202020204" charset="0"/>
      <p:regular r:id="rId15"/>
    </p:embeddedFont>
    <p:embeddedFont>
      <p:font typeface="Canva Sans" panose="020B0604020202020204" charset="0"/>
      <p:regular r:id="rId16"/>
    </p:embeddedFont>
    <p:embeddedFont>
      <p:font typeface="Open Sans" panose="020B0606030504020204" pitchFamily="34" charset="0"/>
      <p:regular r:id="rId17"/>
    </p:embeddedFont>
    <p:embeddedFont>
      <p:font typeface="Open Sans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7392987" y="2370783"/>
            <a:ext cx="3502026" cy="2534592"/>
          </a:xfrm>
          <a:custGeom>
            <a:avLst/>
            <a:gdLst/>
            <a:ahLst/>
            <a:cxnLst/>
            <a:rect l="l" t="t" r="r" b="b"/>
            <a:pathLst>
              <a:path w="3502026" h="2534592">
                <a:moveTo>
                  <a:pt x="0" y="0"/>
                </a:moveTo>
                <a:lnTo>
                  <a:pt x="3502026" y="0"/>
                </a:lnTo>
                <a:lnTo>
                  <a:pt x="3502026" y="2534592"/>
                </a:lnTo>
                <a:lnTo>
                  <a:pt x="0" y="2534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579485" y="4972050"/>
            <a:ext cx="13129030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sz="9000" dirty="0">
                <a:solidFill>
                  <a:srgbClr val="63F1F9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SQL AND NOSQL DATABASES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52392" y="8534652"/>
            <a:ext cx="719602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Presented by : Jenil Arvindbhai Paladiya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52392" y="9201150"/>
            <a:ext cx="719602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Matriculation Number : 4243558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52392" y="7839327"/>
            <a:ext cx="719602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Subjects : Big Data Technologies</a:t>
            </a:r>
          </a:p>
        </p:txBody>
      </p:sp>
      <p:sp>
        <p:nvSpPr>
          <p:cNvPr id="13" name="Freeform 13"/>
          <p:cNvSpPr/>
          <p:nvPr/>
        </p:nvSpPr>
        <p:spPr>
          <a:xfrm>
            <a:off x="198930" y="265361"/>
            <a:ext cx="829770" cy="600546"/>
          </a:xfrm>
          <a:custGeom>
            <a:avLst/>
            <a:gdLst/>
            <a:ahLst/>
            <a:cxnLst/>
            <a:rect l="l" t="t" r="r" b="b"/>
            <a:pathLst>
              <a:path w="829770" h="600546">
                <a:moveTo>
                  <a:pt x="0" y="0"/>
                </a:moveTo>
                <a:lnTo>
                  <a:pt x="829770" y="0"/>
                </a:lnTo>
                <a:lnTo>
                  <a:pt x="829770" y="600546"/>
                </a:lnTo>
                <a:lnTo>
                  <a:pt x="0" y="600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1493087" y="3838374"/>
          <a:ext cx="13368186" cy="5312415"/>
        </p:xfrm>
        <a:graphic>
          <a:graphicData uri="http://schemas.openxmlformats.org/drawingml/2006/table">
            <a:tbl>
              <a:tblPr/>
              <a:tblGrid>
                <a:gridCol w="4504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8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5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5844"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 b="1" dirty="0">
                          <a:solidFill>
                            <a:srgbClr val="BAB4B4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Concept</a:t>
                      </a:r>
                      <a:endParaRPr lang="en-US" sz="1100" dirty="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35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 b="1">
                          <a:solidFill>
                            <a:srgbClr val="BAB4B4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ACID (SQL)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35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 b="1">
                          <a:solidFill>
                            <a:srgbClr val="BAB4B4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BASE (NoSQL)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35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0891"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 dirty="0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Atomicity</a:t>
                      </a:r>
                      <a:endParaRPr lang="en-US" sz="1100" dirty="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Transactions fully complete or fail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Eventual completeness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961"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Consistency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 always remains valid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Eventual consistency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961"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Isolation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Transactions are isolated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Lesser isolation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2961"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Durability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 changes persist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Changes eventually persist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961"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Main Use Case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Banking, eCommerce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 dirty="0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Social media, real-time analytics</a:t>
                      </a:r>
                      <a:endParaRPr lang="en-US" sz="1100" dirty="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9"/>
          <p:cNvSpPr txBox="1"/>
          <p:nvPr/>
        </p:nvSpPr>
        <p:spPr>
          <a:xfrm>
            <a:off x="2579485" y="333306"/>
            <a:ext cx="13129030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dirty="0">
                <a:solidFill>
                  <a:srgbClr val="63F1F9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ACID VS. BASE FOR SQL AND NOSQL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93087" y="1200828"/>
            <a:ext cx="15301825" cy="2209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6" lvl="1" indent="-280668" algn="l">
              <a:lnSpc>
                <a:spcPts val="4471"/>
              </a:lnSpc>
              <a:buFont typeface="Arial"/>
              <a:buChar char="•"/>
            </a:pPr>
            <a:r>
              <a:rPr lang="en-US" sz="25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ACID is better for scenarios where strict accuracy and reliability are critical (e.g., banking systems).</a:t>
            </a:r>
          </a:p>
          <a:p>
            <a:pPr marL="561336" lvl="1" indent="-280668" algn="l">
              <a:lnSpc>
                <a:spcPts val="4471"/>
              </a:lnSpc>
              <a:buFont typeface="Arial"/>
              <a:buChar char="•"/>
            </a:pPr>
            <a:r>
              <a:rPr lang="en-US" sz="25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BASE is better suited for distributed systems requiring scalability and performance, where immediate consistency isn't essential (e.g., eCommerce or social media).</a:t>
            </a:r>
          </a:p>
        </p:txBody>
      </p:sp>
      <p:sp>
        <p:nvSpPr>
          <p:cNvPr id="11" name="Freeform 11"/>
          <p:cNvSpPr/>
          <p:nvPr/>
        </p:nvSpPr>
        <p:spPr>
          <a:xfrm>
            <a:off x="198930" y="265361"/>
            <a:ext cx="829770" cy="600546"/>
          </a:xfrm>
          <a:custGeom>
            <a:avLst/>
            <a:gdLst/>
            <a:ahLst/>
            <a:cxnLst/>
            <a:rect l="l" t="t" r="r" b="b"/>
            <a:pathLst>
              <a:path w="829770" h="600546">
                <a:moveTo>
                  <a:pt x="0" y="0"/>
                </a:moveTo>
                <a:lnTo>
                  <a:pt x="829770" y="0"/>
                </a:lnTo>
                <a:lnTo>
                  <a:pt x="829770" y="600546"/>
                </a:lnTo>
                <a:lnTo>
                  <a:pt x="0" y="600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98930" y="265361"/>
            <a:ext cx="829770" cy="600546"/>
          </a:xfrm>
          <a:custGeom>
            <a:avLst/>
            <a:gdLst/>
            <a:ahLst/>
            <a:cxnLst/>
            <a:rect l="l" t="t" r="r" b="b"/>
            <a:pathLst>
              <a:path w="829770" h="600546">
                <a:moveTo>
                  <a:pt x="0" y="0"/>
                </a:moveTo>
                <a:lnTo>
                  <a:pt x="829770" y="0"/>
                </a:lnTo>
                <a:lnTo>
                  <a:pt x="829770" y="600546"/>
                </a:lnTo>
                <a:lnTo>
                  <a:pt x="0" y="600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013653" y="2679005"/>
            <a:ext cx="6478146" cy="5399175"/>
          </a:xfrm>
          <a:custGeom>
            <a:avLst/>
            <a:gdLst/>
            <a:ahLst/>
            <a:cxnLst/>
            <a:rect l="l" t="t" r="r" b="b"/>
            <a:pathLst>
              <a:path w="6478146" h="5399175">
                <a:moveTo>
                  <a:pt x="0" y="0"/>
                </a:moveTo>
                <a:lnTo>
                  <a:pt x="6478146" y="0"/>
                </a:lnTo>
                <a:lnTo>
                  <a:pt x="6478146" y="5399175"/>
                </a:lnTo>
                <a:lnTo>
                  <a:pt x="0" y="53991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594" r="-6133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579485" y="241300"/>
            <a:ext cx="13129030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dirty="0">
                <a:solidFill>
                  <a:srgbClr val="63F1F9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REAL-WORLD USE CASE - SOFTWARE COMPANY EXAMPLE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2368005"/>
            <a:ext cx="9465603" cy="7267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1"/>
              </a:lnSpc>
            </a:pPr>
            <a:r>
              <a:rPr lang="en-US" sz="25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 SaaS (Software as a Service) company provides:</a:t>
            </a:r>
          </a:p>
          <a:p>
            <a:pPr marL="561336" lvl="1" indent="-280668" algn="l">
              <a:lnSpc>
                <a:spcPts val="4471"/>
              </a:lnSpc>
              <a:buFont typeface="Arial"/>
              <a:buChar char="•"/>
            </a:pPr>
            <a:r>
              <a:rPr lang="en-US" sz="25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Financial transaction services for business clients</a:t>
            </a:r>
          </a:p>
          <a:p>
            <a:pPr marL="561336" lvl="1" indent="-280668" algn="l">
              <a:lnSpc>
                <a:spcPts val="4471"/>
              </a:lnSpc>
              <a:buFont typeface="Arial"/>
              <a:buChar char="•"/>
            </a:pPr>
            <a:r>
              <a:rPr lang="en-US" sz="25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Social media insights and real-time analytics for marketing</a:t>
            </a:r>
          </a:p>
          <a:p>
            <a:pPr algn="l">
              <a:lnSpc>
                <a:spcPts val="4471"/>
              </a:lnSpc>
            </a:pPr>
            <a:r>
              <a:rPr lang="en-US" sz="25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Storage Solution:</a:t>
            </a:r>
          </a:p>
          <a:p>
            <a:pPr marL="561336" lvl="1" indent="-280668" algn="l">
              <a:lnSpc>
                <a:spcPts val="4471"/>
              </a:lnSpc>
              <a:buFont typeface="Arial"/>
              <a:buChar char="•"/>
            </a:pPr>
            <a:r>
              <a:rPr lang="en-US" sz="25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SQL Database: MySQL for structured financial data</a:t>
            </a:r>
          </a:p>
          <a:p>
            <a:pPr marL="561336" lvl="1" indent="-280668" algn="l">
              <a:lnSpc>
                <a:spcPts val="4471"/>
              </a:lnSpc>
              <a:buFont typeface="Arial"/>
              <a:buChar char="•"/>
            </a:pPr>
            <a:r>
              <a:rPr lang="en-US" sz="25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NoSQL Database: MongoDB for dynamic user interactions</a:t>
            </a:r>
          </a:p>
          <a:p>
            <a:pPr algn="l">
              <a:lnSpc>
                <a:spcPts val="4471"/>
              </a:lnSpc>
            </a:pPr>
            <a:r>
              <a:rPr lang="en-US" sz="25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Why This Hybrid Solution?</a:t>
            </a:r>
          </a:p>
          <a:p>
            <a:pPr marL="561336" lvl="1" indent="-280668" algn="l">
              <a:lnSpc>
                <a:spcPts val="4471"/>
              </a:lnSpc>
              <a:buFont typeface="Arial"/>
              <a:buChar char="•"/>
            </a:pPr>
            <a:r>
              <a:rPr lang="en-US" sz="25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Consistency for SQL: Necessary for financial records to maintain accuracy</a:t>
            </a:r>
          </a:p>
          <a:p>
            <a:pPr marL="561336" lvl="1" indent="-280668" algn="l">
              <a:lnSpc>
                <a:spcPts val="4471"/>
              </a:lnSpc>
              <a:buFont typeface="Arial"/>
              <a:buChar char="•"/>
            </a:pPr>
            <a:r>
              <a:rPr lang="en-US" sz="25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Scalability for NoSQL: Handling large volumes of real-time analytics data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1749011"/>
            <a:ext cx="7749709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Scenario: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98930" y="265361"/>
            <a:ext cx="829770" cy="600546"/>
          </a:xfrm>
          <a:custGeom>
            <a:avLst/>
            <a:gdLst/>
            <a:ahLst/>
            <a:cxnLst/>
            <a:rect l="l" t="t" r="r" b="b"/>
            <a:pathLst>
              <a:path w="829770" h="600546">
                <a:moveTo>
                  <a:pt x="0" y="0"/>
                </a:moveTo>
                <a:lnTo>
                  <a:pt x="829770" y="0"/>
                </a:lnTo>
                <a:lnTo>
                  <a:pt x="829770" y="600546"/>
                </a:lnTo>
                <a:lnTo>
                  <a:pt x="0" y="600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530847" y="3621013"/>
            <a:ext cx="8159636" cy="4912313"/>
          </a:xfrm>
          <a:custGeom>
            <a:avLst/>
            <a:gdLst/>
            <a:ahLst/>
            <a:cxnLst/>
            <a:rect l="l" t="t" r="r" b="b"/>
            <a:pathLst>
              <a:path w="8159636" h="4912313">
                <a:moveTo>
                  <a:pt x="0" y="0"/>
                </a:moveTo>
                <a:lnTo>
                  <a:pt x="8159635" y="0"/>
                </a:lnTo>
                <a:lnTo>
                  <a:pt x="8159635" y="4912313"/>
                </a:lnTo>
                <a:lnTo>
                  <a:pt x="0" y="49123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579485" y="333306"/>
            <a:ext cx="13129030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dirty="0">
                <a:solidFill>
                  <a:srgbClr val="63F1F9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CONCLUSION AND KEY TAKEAWAYS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232701" y="1475983"/>
            <a:ext cx="13822597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63F1F9"/>
                </a:solidFill>
                <a:latin typeface="Canva Sans"/>
                <a:ea typeface="Canva Sans"/>
                <a:cs typeface="Canva Sans"/>
                <a:sym typeface="Canva Sans"/>
              </a:rPr>
              <a:t>Choosing the right database technology is key to building efficient, scalable, and future-ready software systems.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16439" y="3081239"/>
            <a:ext cx="8144533" cy="5934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1. Hybrid Approach:</a:t>
            </a:r>
          </a:p>
          <a:p>
            <a:pPr marL="561336" lvl="1" indent="-280668" algn="l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Most companies adopt both SQL and NoSQL databases to maximize efficiency.</a:t>
            </a:r>
          </a:p>
          <a:p>
            <a:pPr algn="l">
              <a:lnSpc>
                <a:spcPts val="3639"/>
              </a:lnSpc>
            </a:pPr>
            <a:r>
              <a:rPr lang="en-US" sz="25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2. SQL and NoSQL Differences:</a:t>
            </a:r>
          </a:p>
          <a:p>
            <a:pPr marL="561336" lvl="1" indent="-280668" algn="l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SQL provides robust, consistent storage for structured data.</a:t>
            </a:r>
          </a:p>
          <a:p>
            <a:pPr marL="561336" lvl="1" indent="-280668" algn="l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NoSQL excels in dynamic, scalable systems.</a:t>
            </a:r>
          </a:p>
          <a:p>
            <a:pPr algn="l">
              <a:lnSpc>
                <a:spcPts val="3639"/>
              </a:lnSpc>
            </a:pPr>
            <a:r>
              <a:rPr lang="en-US" sz="25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3. Final Thought:</a:t>
            </a:r>
          </a:p>
          <a:p>
            <a:pPr marL="561336" lvl="1" indent="-280668" algn="l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 successful database strategy depends on understanding business requirements and selecting the right storage solutions for different components of the application.</a:t>
            </a:r>
          </a:p>
          <a:p>
            <a:pPr algn="l">
              <a:lnSpc>
                <a:spcPts val="3639"/>
              </a:lnSpc>
            </a:pPr>
            <a:endParaRPr lang="en-US" sz="2599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70709" y="2565941"/>
            <a:ext cx="13146582" cy="4128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81"/>
              </a:lnSpc>
              <a:spcBef>
                <a:spcPct val="0"/>
              </a:spcBef>
            </a:pPr>
            <a:r>
              <a:rPr lang="en-US" sz="23987" dirty="0">
                <a:solidFill>
                  <a:srgbClr val="63F1F9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THANK YOU</a:t>
            </a:r>
          </a:p>
        </p:txBody>
      </p:sp>
      <p:sp>
        <p:nvSpPr>
          <p:cNvPr id="3" name="Freeform 3"/>
          <p:cNvSpPr/>
          <p:nvPr/>
        </p:nvSpPr>
        <p:spPr>
          <a:xfrm>
            <a:off x="198930" y="265361"/>
            <a:ext cx="829770" cy="600546"/>
          </a:xfrm>
          <a:custGeom>
            <a:avLst/>
            <a:gdLst/>
            <a:ahLst/>
            <a:cxnLst/>
            <a:rect l="l" t="t" r="r" b="b"/>
            <a:pathLst>
              <a:path w="829770" h="600546">
                <a:moveTo>
                  <a:pt x="0" y="0"/>
                </a:moveTo>
                <a:lnTo>
                  <a:pt x="829770" y="0"/>
                </a:lnTo>
                <a:lnTo>
                  <a:pt x="829770" y="600546"/>
                </a:lnTo>
                <a:lnTo>
                  <a:pt x="0" y="600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301067" y="362602"/>
            <a:ext cx="4206578" cy="941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4"/>
              </a:lnSpc>
            </a:pPr>
            <a:r>
              <a:rPr lang="en-US" sz="6499">
                <a:solidFill>
                  <a:srgbClr val="63F1F9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INDEX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4926059" y="1619436"/>
            <a:ext cx="597723" cy="59772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5054571" y="1800232"/>
            <a:ext cx="340698" cy="26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731518" y="1683348"/>
            <a:ext cx="9318982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are Databases?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4926059" y="2375540"/>
            <a:ext cx="597723" cy="597723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5054571" y="2556336"/>
            <a:ext cx="340698" cy="26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4926059" y="3135188"/>
            <a:ext cx="597723" cy="597723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5054571" y="3315984"/>
            <a:ext cx="340698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4926059" y="3894837"/>
            <a:ext cx="597723" cy="597723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5054571" y="4075632"/>
            <a:ext cx="340698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4926059" y="4654485"/>
            <a:ext cx="597723" cy="597723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5054571" y="4835281"/>
            <a:ext cx="340698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05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4926059" y="5414133"/>
            <a:ext cx="597723" cy="597723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5054571" y="5594929"/>
            <a:ext cx="340698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06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4926059" y="6173782"/>
            <a:ext cx="597723" cy="597723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5054571" y="6354577"/>
            <a:ext cx="340698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07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4926059" y="6933430"/>
            <a:ext cx="597723" cy="597723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0" name="TextBox 4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5054571" y="7114226"/>
            <a:ext cx="340698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08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5731518" y="3207097"/>
            <a:ext cx="9318982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Database Architecture for the Use Case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5731518" y="3962747"/>
            <a:ext cx="9318982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Why NoSQL Became Popular for Big Data Systems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5731518" y="4718397"/>
            <a:ext cx="9318982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SQL Advantages and Drawbacks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5731518" y="5532252"/>
            <a:ext cx="9318982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NOSQL Advantages and Drawbacks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5731518" y="6265995"/>
            <a:ext cx="9318982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Future Trends for SQL and NoSQL Databases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5731518" y="7025643"/>
            <a:ext cx="9318982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ACID vs. BASE for SQL and NoSQL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5731518" y="2467748"/>
            <a:ext cx="9318982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Key Differences Between SQL and NoSQL Databases</a:t>
            </a:r>
          </a:p>
        </p:txBody>
      </p:sp>
      <p:sp>
        <p:nvSpPr>
          <p:cNvPr id="49" name="Freeform 49"/>
          <p:cNvSpPr/>
          <p:nvPr/>
        </p:nvSpPr>
        <p:spPr>
          <a:xfrm>
            <a:off x="198930" y="265361"/>
            <a:ext cx="829770" cy="600546"/>
          </a:xfrm>
          <a:custGeom>
            <a:avLst/>
            <a:gdLst/>
            <a:ahLst/>
            <a:cxnLst/>
            <a:rect l="l" t="t" r="r" b="b"/>
            <a:pathLst>
              <a:path w="829770" h="600546">
                <a:moveTo>
                  <a:pt x="0" y="0"/>
                </a:moveTo>
                <a:lnTo>
                  <a:pt x="829770" y="0"/>
                </a:lnTo>
                <a:lnTo>
                  <a:pt x="829770" y="600546"/>
                </a:lnTo>
                <a:lnTo>
                  <a:pt x="0" y="600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0" name="Group 50"/>
          <p:cNvGrpSpPr/>
          <p:nvPr/>
        </p:nvGrpSpPr>
        <p:grpSpPr>
          <a:xfrm>
            <a:off x="4926059" y="7797853"/>
            <a:ext cx="597723" cy="597723"/>
            <a:chOff x="0" y="0"/>
            <a:chExt cx="812800" cy="81280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52" name="TextBox 5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3" name="TextBox 53"/>
          <p:cNvSpPr txBox="1"/>
          <p:nvPr/>
        </p:nvSpPr>
        <p:spPr>
          <a:xfrm>
            <a:off x="5054571" y="7978649"/>
            <a:ext cx="340698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09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5731518" y="7890066"/>
            <a:ext cx="9318982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Real-World Use Case - Software Company Example</a:t>
            </a:r>
          </a:p>
        </p:txBody>
      </p:sp>
      <p:grpSp>
        <p:nvGrpSpPr>
          <p:cNvPr id="55" name="Group 55"/>
          <p:cNvGrpSpPr/>
          <p:nvPr/>
        </p:nvGrpSpPr>
        <p:grpSpPr>
          <a:xfrm>
            <a:off x="4926059" y="8557502"/>
            <a:ext cx="597723" cy="597723"/>
            <a:chOff x="0" y="0"/>
            <a:chExt cx="812800" cy="812800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57" name="TextBox 5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8" name="TextBox 58"/>
          <p:cNvSpPr txBox="1"/>
          <p:nvPr/>
        </p:nvSpPr>
        <p:spPr>
          <a:xfrm>
            <a:off x="5054571" y="8738297"/>
            <a:ext cx="340698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10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5731518" y="8649715"/>
            <a:ext cx="9318982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Conclusion and Key Takeaways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/>
      <p:bldP spid="21" grpId="0"/>
      <p:bldP spid="25" grpId="0"/>
      <p:bldP spid="29" grpId="0"/>
      <p:bldP spid="33" grpId="0"/>
      <p:bldP spid="37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53" grpId="0"/>
      <p:bldP spid="54" grpId="0"/>
      <p:bldP spid="58" grpId="0"/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234948" y="3510066"/>
            <a:ext cx="7256851" cy="5825403"/>
          </a:xfrm>
          <a:custGeom>
            <a:avLst/>
            <a:gdLst/>
            <a:ahLst/>
            <a:cxnLst/>
            <a:rect l="l" t="t" r="r" b="b"/>
            <a:pathLst>
              <a:path w="7256851" h="5825403">
                <a:moveTo>
                  <a:pt x="0" y="0"/>
                </a:moveTo>
                <a:lnTo>
                  <a:pt x="7256851" y="0"/>
                </a:lnTo>
                <a:lnTo>
                  <a:pt x="7256851" y="5825403"/>
                </a:lnTo>
                <a:lnTo>
                  <a:pt x="0" y="58254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295" r="-8191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579485" y="110443"/>
            <a:ext cx="13129030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dirty="0">
                <a:solidFill>
                  <a:srgbClr val="63F1F9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WHAT ARE DATABASES?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11959" y="1195203"/>
            <a:ext cx="13864081" cy="9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Definition: Databases store, organize, and manage digital data essential for businesses, websites, and software applications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48784" y="3077957"/>
            <a:ext cx="8344376" cy="7151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69874" lvl="1" algn="just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1. Databases in Emerging Technologies: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Artificial Intelligence (AI): Databases store the training data used to build AI models.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Internet of Things (IoT): Databases manage the massive streams of data generated by connected devices, like smart home systems or industrial sensors.</a:t>
            </a:r>
          </a:p>
          <a:p>
            <a:pPr marL="269874" lvl="1" algn="just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2. Databases and Data Security: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Databases play a critical role in protecting sensitive information, such as credit card details or personal identities, through encryption and access controls.</a:t>
            </a:r>
          </a:p>
          <a:p>
            <a:pPr marL="269874" lvl="1" algn="just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3. The Evolution of Databases: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From traditional relational databases to modern cloud-based and distributed systems.</a:t>
            </a:r>
          </a:p>
          <a:p>
            <a:pPr algn="just">
              <a:lnSpc>
                <a:spcPts val="3499"/>
              </a:lnSpc>
            </a:pPr>
            <a:endParaRPr lang="en-US" sz="2499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211959" y="2238031"/>
            <a:ext cx="1386408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6" lvl="1" indent="-280668" algn="l">
              <a:lnSpc>
                <a:spcPts val="3639"/>
              </a:lnSpc>
              <a:spcBef>
                <a:spcPct val="0"/>
              </a:spcBef>
              <a:buFont typeface="Arial"/>
              <a:buChar char="•"/>
            </a:pPr>
            <a:r>
              <a:rPr lang="en-US" sz="25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Examples: Social media platforms, online stores, and banking applications.</a:t>
            </a:r>
          </a:p>
        </p:txBody>
      </p:sp>
      <p:sp>
        <p:nvSpPr>
          <p:cNvPr id="13" name="Freeform 13"/>
          <p:cNvSpPr/>
          <p:nvPr/>
        </p:nvSpPr>
        <p:spPr>
          <a:xfrm>
            <a:off x="198930" y="265361"/>
            <a:ext cx="829770" cy="600546"/>
          </a:xfrm>
          <a:custGeom>
            <a:avLst/>
            <a:gdLst/>
            <a:ahLst/>
            <a:cxnLst/>
            <a:rect l="l" t="t" r="r" b="b"/>
            <a:pathLst>
              <a:path w="829770" h="600546">
                <a:moveTo>
                  <a:pt x="0" y="0"/>
                </a:moveTo>
                <a:lnTo>
                  <a:pt x="829770" y="0"/>
                </a:lnTo>
                <a:lnTo>
                  <a:pt x="829770" y="600546"/>
                </a:lnTo>
                <a:lnTo>
                  <a:pt x="0" y="6005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1421668" y="1534518"/>
          <a:ext cx="13492975" cy="6543160"/>
        </p:xfrm>
        <a:graphic>
          <a:graphicData uri="http://schemas.openxmlformats.org/drawingml/2006/table">
            <a:tbl>
              <a:tblPr/>
              <a:tblGrid>
                <a:gridCol w="2528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3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7895"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 b="1">
                          <a:solidFill>
                            <a:srgbClr val="BAB4B4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Category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35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 b="1" dirty="0">
                          <a:solidFill>
                            <a:srgbClr val="BAB4B4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SQL Databases</a:t>
                      </a:r>
                      <a:endParaRPr lang="en-US" sz="1100" dirty="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35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 b="1">
                          <a:solidFill>
                            <a:srgbClr val="BAB4B4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NoSQL Databases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035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7895"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Schema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Predefined and fixed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Dynamic and flexible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7895"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 Model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 dirty="0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Relational (tables)</a:t>
                      </a:r>
                      <a:endParaRPr lang="en-US" sz="1100" dirty="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Key-value, document, column, or graph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7895"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Query Language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Structured Query Language (SQL)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Varies by database (NoSQL APIs, JSON)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7895"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Scalability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Vertical (add more resources)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Horizontal (add more servers)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7895"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Performance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Complex queries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High write/read throughput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7895"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 Cases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Financial systems, ERPs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Real-time analytics, social media, IoT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7895"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Databases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Oracle, Microsoft SQL Server</a:t>
                      </a:r>
                      <a:endParaRPr lang="en-US" sz="110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7"/>
                        </a:lnSpc>
                        <a:defRPr/>
                      </a:pPr>
                      <a:r>
                        <a:rPr lang="en-US" sz="2184" dirty="0">
                          <a:solidFill>
                            <a:srgbClr val="BAB4B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Firebase, Redis, Couchbase</a:t>
                      </a:r>
                      <a:endParaRPr lang="en-US" sz="1100" dirty="0"/>
                    </a:p>
                  </a:txBody>
                  <a:tcPr marL="166427" marR="166427" marT="166427" marB="166427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9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9"/>
          <p:cNvSpPr txBox="1"/>
          <p:nvPr/>
        </p:nvSpPr>
        <p:spPr>
          <a:xfrm>
            <a:off x="2596393" y="381720"/>
            <a:ext cx="13129030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dirty="0">
                <a:solidFill>
                  <a:srgbClr val="63F1F9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KEY DIFFERENCES BETWEEN SQL AND NOSQL DATABASES</a:t>
            </a:r>
          </a:p>
        </p:txBody>
      </p:sp>
      <p:sp>
        <p:nvSpPr>
          <p:cNvPr id="10" name="Freeform 10"/>
          <p:cNvSpPr/>
          <p:nvPr/>
        </p:nvSpPr>
        <p:spPr>
          <a:xfrm>
            <a:off x="198930" y="265361"/>
            <a:ext cx="829770" cy="600546"/>
          </a:xfrm>
          <a:custGeom>
            <a:avLst/>
            <a:gdLst/>
            <a:ahLst/>
            <a:cxnLst/>
            <a:rect l="l" t="t" r="r" b="b"/>
            <a:pathLst>
              <a:path w="829770" h="600546">
                <a:moveTo>
                  <a:pt x="0" y="0"/>
                </a:moveTo>
                <a:lnTo>
                  <a:pt x="829770" y="0"/>
                </a:lnTo>
                <a:lnTo>
                  <a:pt x="829770" y="600546"/>
                </a:lnTo>
                <a:lnTo>
                  <a:pt x="0" y="600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98930" y="265361"/>
            <a:ext cx="829770" cy="600546"/>
          </a:xfrm>
          <a:custGeom>
            <a:avLst/>
            <a:gdLst/>
            <a:ahLst/>
            <a:cxnLst/>
            <a:rect l="l" t="t" r="r" b="b"/>
            <a:pathLst>
              <a:path w="829770" h="600546">
                <a:moveTo>
                  <a:pt x="0" y="0"/>
                </a:moveTo>
                <a:lnTo>
                  <a:pt x="829770" y="0"/>
                </a:lnTo>
                <a:lnTo>
                  <a:pt x="829770" y="600546"/>
                </a:lnTo>
                <a:lnTo>
                  <a:pt x="0" y="600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437530" y="1515831"/>
            <a:ext cx="6788808" cy="4229860"/>
          </a:xfrm>
          <a:custGeom>
            <a:avLst/>
            <a:gdLst/>
            <a:ahLst/>
            <a:cxnLst/>
            <a:rect l="l" t="t" r="r" b="b"/>
            <a:pathLst>
              <a:path w="6788808" h="4229860">
                <a:moveTo>
                  <a:pt x="0" y="0"/>
                </a:moveTo>
                <a:lnTo>
                  <a:pt x="6788809" y="0"/>
                </a:lnTo>
                <a:lnTo>
                  <a:pt x="6788809" y="4229860"/>
                </a:lnTo>
                <a:lnTo>
                  <a:pt x="0" y="42298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061661" y="5745691"/>
            <a:ext cx="7375869" cy="4404037"/>
          </a:xfrm>
          <a:custGeom>
            <a:avLst/>
            <a:gdLst/>
            <a:ahLst/>
            <a:cxnLst/>
            <a:rect l="l" t="t" r="r" b="b"/>
            <a:pathLst>
              <a:path w="7375869" h="4404037">
                <a:moveTo>
                  <a:pt x="0" y="0"/>
                </a:moveTo>
                <a:lnTo>
                  <a:pt x="7375869" y="0"/>
                </a:lnTo>
                <a:lnTo>
                  <a:pt x="7375869" y="4404037"/>
                </a:lnTo>
                <a:lnTo>
                  <a:pt x="0" y="44040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509" t="-9065" r="-4115" b="-8180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579485" y="241300"/>
            <a:ext cx="13129030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dirty="0">
                <a:solidFill>
                  <a:srgbClr val="63F1F9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DATABASE ARCHITECTURE FOR THE USE CASE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355192" y="2692231"/>
            <a:ext cx="6788808" cy="1819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SQL Database (MySQL):</a:t>
            </a:r>
          </a:p>
          <a:p>
            <a:pPr marL="561336" lvl="1" indent="-280668" algn="l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Tables for structured storage</a:t>
            </a:r>
          </a:p>
          <a:p>
            <a:pPr marL="561336" lvl="1" indent="-280668" algn="l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Schema for financial data (transactions, Members details)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398431" y="7009180"/>
            <a:ext cx="5827908" cy="1819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NoSQL Database (MongoDB):</a:t>
            </a:r>
          </a:p>
          <a:p>
            <a:pPr marL="561336" lvl="1" indent="-280668" algn="l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Document-based storage</a:t>
            </a:r>
          </a:p>
          <a:p>
            <a:pPr marL="561336" lvl="1" indent="-280668" algn="l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Flexible schema using JSON/BSON formats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718920" y="2328796"/>
            <a:ext cx="6448172" cy="4474824"/>
          </a:xfrm>
          <a:custGeom>
            <a:avLst/>
            <a:gdLst/>
            <a:ahLst/>
            <a:cxnLst/>
            <a:rect l="l" t="t" r="r" b="b"/>
            <a:pathLst>
              <a:path w="6448172" h="4474824">
                <a:moveTo>
                  <a:pt x="0" y="0"/>
                </a:moveTo>
                <a:lnTo>
                  <a:pt x="6448172" y="0"/>
                </a:lnTo>
                <a:lnTo>
                  <a:pt x="6448172" y="4474823"/>
                </a:lnTo>
                <a:lnTo>
                  <a:pt x="0" y="44748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251" r="-8024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98930" y="265361"/>
            <a:ext cx="829770" cy="600546"/>
          </a:xfrm>
          <a:custGeom>
            <a:avLst/>
            <a:gdLst/>
            <a:ahLst/>
            <a:cxnLst/>
            <a:rect l="l" t="t" r="r" b="b"/>
            <a:pathLst>
              <a:path w="829770" h="600546">
                <a:moveTo>
                  <a:pt x="0" y="0"/>
                </a:moveTo>
                <a:lnTo>
                  <a:pt x="829770" y="0"/>
                </a:lnTo>
                <a:lnTo>
                  <a:pt x="829770" y="600546"/>
                </a:lnTo>
                <a:lnTo>
                  <a:pt x="0" y="6005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579485" y="241300"/>
            <a:ext cx="13129030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dirty="0">
                <a:solidFill>
                  <a:srgbClr val="63F1F9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WHY NOSQL BECAME POPULAR FOR BIG DATA SYSTEMS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40156" y="1515033"/>
            <a:ext cx="4649415" cy="3051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 . High Scalability: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Horizontal scaling allows organizations to handle millions of simultaneous users by adding more servers.</a:t>
            </a:r>
          </a:p>
          <a:p>
            <a:pPr algn="just">
              <a:lnSpc>
                <a:spcPts val="3499"/>
              </a:lnSpc>
            </a:pPr>
            <a:endParaRPr lang="en-US" sz="2499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534475" y="1515033"/>
            <a:ext cx="5313369" cy="217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3. High Availability: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Built-in fault tolerance and distributed architecture ensure minimal downtime.</a:t>
            </a:r>
          </a:p>
          <a:p>
            <a:pPr algn="just">
              <a:lnSpc>
                <a:spcPts val="3499"/>
              </a:lnSpc>
            </a:pPr>
            <a:endParaRPr lang="en-US" sz="2499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40156" y="5268991"/>
            <a:ext cx="4786686" cy="261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2. Big Data Capacity: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Efficiently stores and processes massive volumes of structured and unstructured data.</a:t>
            </a:r>
          </a:p>
          <a:p>
            <a:pPr algn="l">
              <a:lnSpc>
                <a:spcPts val="3499"/>
              </a:lnSpc>
            </a:pPr>
            <a:endParaRPr lang="en-US" sz="2499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2430570" y="5095875"/>
            <a:ext cx="5061229" cy="348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4. Fast Performance:</a:t>
            </a:r>
          </a:p>
          <a:p>
            <a:pPr marL="539749" lvl="1" indent="-269875" algn="just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Optimized for high-speed data read/write operations, ideal for dynamic applications like IoT or social media platforms.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endParaRPr lang="en-US" sz="2499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3499"/>
              </a:lnSpc>
            </a:pPr>
            <a:endParaRPr lang="en-US" sz="2499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087300" y="8348741"/>
            <a:ext cx="11276342" cy="129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5. Easy Replication: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Supports automatic replication for distributed environments, improving data redundancy and disaster recovery.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98930" y="265361"/>
            <a:ext cx="829770" cy="600546"/>
          </a:xfrm>
          <a:custGeom>
            <a:avLst/>
            <a:gdLst/>
            <a:ahLst/>
            <a:cxnLst/>
            <a:rect l="l" t="t" r="r" b="b"/>
            <a:pathLst>
              <a:path w="829770" h="600546">
                <a:moveTo>
                  <a:pt x="0" y="0"/>
                </a:moveTo>
                <a:lnTo>
                  <a:pt x="829770" y="0"/>
                </a:lnTo>
                <a:lnTo>
                  <a:pt x="829770" y="600546"/>
                </a:lnTo>
                <a:lnTo>
                  <a:pt x="0" y="600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579485" y="241300"/>
            <a:ext cx="13129030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dirty="0">
                <a:solidFill>
                  <a:srgbClr val="63F1F9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SQL ADVANTAGES AND DRAWBACKS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2116340"/>
            <a:ext cx="13492235" cy="7425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1"/>
              </a:lnSpc>
            </a:pPr>
            <a:r>
              <a:rPr lang="en-US" sz="25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Advantages:</a:t>
            </a:r>
          </a:p>
          <a:p>
            <a:pPr marL="561336" lvl="1" indent="-280668" algn="l">
              <a:lnSpc>
                <a:spcPts val="4471"/>
              </a:lnSpc>
              <a:buFont typeface="Arial"/>
              <a:buChar char="•"/>
            </a:pPr>
            <a:r>
              <a:rPr lang="en-US" sz="25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Data Integrity &amp; Consistency: Strong ACID properties ensure reliable transactions.</a:t>
            </a:r>
          </a:p>
          <a:p>
            <a:pPr marL="561336" lvl="1" indent="-280668" algn="l">
              <a:lnSpc>
                <a:spcPts val="4471"/>
              </a:lnSpc>
              <a:buFont typeface="Arial"/>
              <a:buChar char="•"/>
            </a:pPr>
            <a:r>
              <a:rPr lang="en-US" sz="25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Standardized Query Language: Universal use of SQL for querying and management.</a:t>
            </a:r>
          </a:p>
          <a:p>
            <a:pPr marL="561336" lvl="1" indent="-280668" algn="l">
              <a:lnSpc>
                <a:spcPts val="4471"/>
              </a:lnSpc>
              <a:buFont typeface="Arial"/>
              <a:buChar char="•"/>
            </a:pPr>
            <a:r>
              <a:rPr lang="en-US" sz="25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Structured Data: Best for applications requiring complex relationships between data.</a:t>
            </a:r>
          </a:p>
          <a:p>
            <a:pPr marL="561336" lvl="1" indent="-280668" algn="l">
              <a:lnSpc>
                <a:spcPts val="4471"/>
              </a:lnSpc>
              <a:buFont typeface="Arial"/>
              <a:buChar char="•"/>
            </a:pPr>
            <a:r>
              <a:rPr lang="en-US" sz="25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Established Ecosystem: Proven, mature tools with extensive community support.</a:t>
            </a:r>
          </a:p>
          <a:p>
            <a:pPr algn="l">
              <a:lnSpc>
                <a:spcPts val="4471"/>
              </a:lnSpc>
            </a:pPr>
            <a:r>
              <a:rPr lang="en-US" sz="25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Drawbacks:</a:t>
            </a:r>
          </a:p>
          <a:p>
            <a:pPr marL="561336" lvl="1" indent="-280668" algn="l">
              <a:lnSpc>
                <a:spcPts val="4471"/>
              </a:lnSpc>
              <a:buFont typeface="Arial"/>
              <a:buChar char="•"/>
            </a:pPr>
            <a:r>
              <a:rPr lang="en-US" sz="25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Limited Scalability: Vertical scaling can become expensive and impractical.</a:t>
            </a:r>
          </a:p>
          <a:p>
            <a:pPr marL="561336" lvl="1" indent="-280668" algn="l">
              <a:lnSpc>
                <a:spcPts val="4471"/>
              </a:lnSpc>
              <a:buFont typeface="Arial"/>
              <a:buChar char="•"/>
            </a:pPr>
            <a:r>
              <a:rPr lang="en-US" sz="25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Rigid Schema: Changes to data structure require downtime or migration.</a:t>
            </a:r>
          </a:p>
          <a:p>
            <a:pPr marL="647694" lvl="1" indent="-323847" algn="l">
              <a:lnSpc>
                <a:spcPts val="5159"/>
              </a:lnSpc>
              <a:buFont typeface="Arial"/>
              <a:buChar char="•"/>
            </a:pPr>
            <a:r>
              <a:rPr lang="en-US" sz="29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Performance Bottlenecks: Slower with large-scale, write-heavy operations.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1314186"/>
            <a:ext cx="5827908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SQL (Relational Databases)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98930" y="265361"/>
            <a:ext cx="829770" cy="600546"/>
          </a:xfrm>
          <a:custGeom>
            <a:avLst/>
            <a:gdLst/>
            <a:ahLst/>
            <a:cxnLst/>
            <a:rect l="l" t="t" r="r" b="b"/>
            <a:pathLst>
              <a:path w="829770" h="600546">
                <a:moveTo>
                  <a:pt x="0" y="0"/>
                </a:moveTo>
                <a:lnTo>
                  <a:pt x="829770" y="0"/>
                </a:lnTo>
                <a:lnTo>
                  <a:pt x="829770" y="600546"/>
                </a:lnTo>
                <a:lnTo>
                  <a:pt x="0" y="600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579485" y="241300"/>
            <a:ext cx="13129030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dirty="0">
                <a:solidFill>
                  <a:srgbClr val="63F1F9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NOSQL ADVANTAGES AND DRAWBACKS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2802698"/>
            <a:ext cx="13492235" cy="5466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1"/>
              </a:lnSpc>
            </a:pPr>
            <a:r>
              <a:rPr lang="en-US" sz="25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Advantages:</a:t>
            </a:r>
          </a:p>
          <a:p>
            <a:pPr marL="561336" lvl="1" indent="-280668" algn="l">
              <a:lnSpc>
                <a:spcPts val="4471"/>
              </a:lnSpc>
              <a:buFont typeface="Arial"/>
              <a:buChar char="•"/>
            </a:pPr>
            <a:r>
              <a:rPr lang="en-US" sz="25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High Scalability: Handles horizontal scaling seamlessly by adding servers.</a:t>
            </a:r>
          </a:p>
          <a:p>
            <a:pPr marL="561336" lvl="1" indent="-280668" algn="l">
              <a:lnSpc>
                <a:spcPts val="4471"/>
              </a:lnSpc>
              <a:buFont typeface="Arial"/>
              <a:buChar char="•"/>
            </a:pPr>
            <a:r>
              <a:rPr lang="en-US" sz="25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High Availability: Built for fault-tolerant distributed systems.</a:t>
            </a:r>
          </a:p>
          <a:p>
            <a:pPr marL="561336" lvl="1" indent="-280668" algn="l">
              <a:lnSpc>
                <a:spcPts val="4471"/>
              </a:lnSpc>
              <a:buFont typeface="Arial"/>
              <a:buChar char="•"/>
            </a:pPr>
            <a:r>
              <a:rPr lang="en-US" sz="25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Flexible Data Models: Supports evolving business needs without downtime.</a:t>
            </a:r>
          </a:p>
          <a:p>
            <a:pPr marL="561336" lvl="1" indent="-280668" algn="l">
              <a:lnSpc>
                <a:spcPts val="4471"/>
              </a:lnSpc>
              <a:buFont typeface="Arial"/>
              <a:buChar char="•"/>
            </a:pPr>
            <a:r>
              <a:rPr lang="en-US" sz="25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Fast Performance: Optimized for high-speed read/write operations.</a:t>
            </a:r>
          </a:p>
          <a:p>
            <a:pPr algn="l">
              <a:lnSpc>
                <a:spcPts val="4471"/>
              </a:lnSpc>
            </a:pPr>
            <a:r>
              <a:rPr lang="en-US" sz="25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Drawbacks:</a:t>
            </a:r>
          </a:p>
          <a:p>
            <a:pPr marL="561336" lvl="1" indent="-280668" algn="l">
              <a:lnSpc>
                <a:spcPts val="4471"/>
              </a:lnSpc>
              <a:buFont typeface="Arial"/>
              <a:buChar char="•"/>
            </a:pPr>
            <a:r>
              <a:rPr lang="en-US" sz="25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Consistency Issues: Eventual consistency may not suit critical systems.</a:t>
            </a:r>
          </a:p>
          <a:p>
            <a:pPr marL="561336" lvl="1" indent="-280668" algn="l">
              <a:lnSpc>
                <a:spcPts val="4471"/>
              </a:lnSpc>
              <a:buFont typeface="Arial"/>
              <a:buChar char="•"/>
            </a:pPr>
            <a:r>
              <a:rPr lang="en-US" sz="25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Learning Curve: Developers need to adapt to various NoSQL data models.</a:t>
            </a:r>
          </a:p>
          <a:p>
            <a:pPr marL="561336" lvl="1" indent="-280668" algn="l">
              <a:lnSpc>
                <a:spcPts val="3873"/>
              </a:lnSpc>
              <a:buFont typeface="Arial"/>
              <a:buChar char="•"/>
            </a:pPr>
            <a:r>
              <a:rPr lang="en-US" sz="25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Limited Standardization: Different databases require unique query languages and tools.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1749011"/>
            <a:ext cx="7749709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NoSQL (Non-Relational Databases)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1924">
                <a:alpha val="100000"/>
              </a:srgbClr>
            </a:gs>
            <a:gs pos="100000">
              <a:srgbClr val="0504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68F8FF">
                    <a:alpha val="100000"/>
                  </a:srgbClr>
                </a:gs>
                <a:gs pos="100000">
                  <a:srgbClr val="00748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98930" y="265361"/>
            <a:ext cx="829770" cy="600546"/>
          </a:xfrm>
          <a:custGeom>
            <a:avLst/>
            <a:gdLst/>
            <a:ahLst/>
            <a:cxnLst/>
            <a:rect l="l" t="t" r="r" b="b"/>
            <a:pathLst>
              <a:path w="829770" h="600546">
                <a:moveTo>
                  <a:pt x="0" y="0"/>
                </a:moveTo>
                <a:lnTo>
                  <a:pt x="829770" y="0"/>
                </a:lnTo>
                <a:lnTo>
                  <a:pt x="829770" y="600546"/>
                </a:lnTo>
                <a:lnTo>
                  <a:pt x="0" y="600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121319" y="2086503"/>
            <a:ext cx="7171797" cy="7171797"/>
          </a:xfrm>
          <a:custGeom>
            <a:avLst/>
            <a:gdLst/>
            <a:ahLst/>
            <a:cxnLst/>
            <a:rect l="l" t="t" r="r" b="b"/>
            <a:pathLst>
              <a:path w="7171797" h="7171797">
                <a:moveTo>
                  <a:pt x="0" y="0"/>
                </a:moveTo>
                <a:lnTo>
                  <a:pt x="7171797" y="0"/>
                </a:lnTo>
                <a:lnTo>
                  <a:pt x="7171797" y="7171797"/>
                </a:lnTo>
                <a:lnTo>
                  <a:pt x="0" y="71717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579485" y="241300"/>
            <a:ext cx="13129030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dirty="0">
                <a:solidFill>
                  <a:srgbClr val="63F1F9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FUTURE TRENDS FOR SQL AND NOSQL DATABASES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1653761"/>
            <a:ext cx="9442725" cy="8533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26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1. Convergence of SQL and NoSQL:</a:t>
            </a:r>
          </a:p>
          <a:p>
            <a:pPr marL="561341" lvl="1" indent="-280670" algn="l">
              <a:lnSpc>
                <a:spcPts val="4550"/>
              </a:lnSpc>
              <a:buFont typeface="Arial"/>
              <a:buChar char="•"/>
            </a:pPr>
            <a:r>
              <a:rPr lang="en-US" sz="26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NewSQL databases offering hybrid features (e.g., </a:t>
            </a:r>
            <a:r>
              <a:rPr lang="en-US" sz="260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CockroachDB</a:t>
            </a:r>
            <a:r>
              <a:rPr lang="en-US" sz="26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, Google Spanner)</a:t>
            </a:r>
          </a:p>
          <a:p>
            <a:pPr algn="l">
              <a:lnSpc>
                <a:spcPts val="4550"/>
              </a:lnSpc>
            </a:pPr>
            <a:r>
              <a:rPr lang="en-US" sz="26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2. Cloud-Native Databases:</a:t>
            </a:r>
          </a:p>
          <a:p>
            <a:pPr marL="561341" lvl="1" indent="-280670" algn="l">
              <a:lnSpc>
                <a:spcPts val="4550"/>
              </a:lnSpc>
              <a:buFont typeface="Arial"/>
              <a:buChar char="•"/>
            </a:pPr>
            <a:r>
              <a:rPr lang="en-US" sz="26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Serverless solutions like AWS DynamoDB gaining traction</a:t>
            </a:r>
          </a:p>
          <a:p>
            <a:pPr algn="l">
              <a:lnSpc>
                <a:spcPts val="4550"/>
              </a:lnSpc>
            </a:pPr>
            <a:r>
              <a:rPr lang="en-US" sz="26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3. Machine Learning and AI Integration:</a:t>
            </a:r>
          </a:p>
          <a:p>
            <a:pPr marL="561341" lvl="1" indent="-280670" algn="l">
              <a:lnSpc>
                <a:spcPts val="4550"/>
              </a:lnSpc>
              <a:buFont typeface="Arial"/>
              <a:buChar char="•"/>
            </a:pPr>
            <a:r>
              <a:rPr lang="en-US" sz="26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Databases optimized for AI-powered insights</a:t>
            </a:r>
          </a:p>
          <a:p>
            <a:pPr algn="l">
              <a:lnSpc>
                <a:spcPts val="4550"/>
              </a:lnSpc>
            </a:pPr>
            <a:r>
              <a:rPr lang="en-US" sz="26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4. Graph Databases:</a:t>
            </a:r>
          </a:p>
          <a:p>
            <a:pPr marL="561341" lvl="1" indent="-280670" algn="l">
              <a:lnSpc>
                <a:spcPts val="4550"/>
              </a:lnSpc>
              <a:buFont typeface="Arial"/>
              <a:buChar char="•"/>
            </a:pPr>
            <a:r>
              <a:rPr lang="en-US" sz="26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Neo4j and Amazon Neptune for relationship-driven applications</a:t>
            </a:r>
          </a:p>
          <a:p>
            <a:pPr algn="l">
              <a:lnSpc>
                <a:spcPts val="4550"/>
              </a:lnSpc>
            </a:pPr>
            <a:r>
              <a:rPr lang="en-US" sz="26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5. Data Security Advancements:</a:t>
            </a:r>
          </a:p>
          <a:p>
            <a:pPr marL="561341" lvl="1" indent="-280670" algn="l">
              <a:lnSpc>
                <a:spcPts val="4550"/>
              </a:lnSpc>
              <a:buFont typeface="Arial"/>
              <a:buChar char="•"/>
            </a:pPr>
            <a:r>
              <a:rPr lang="en-US" sz="26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Stricter compliance requirements driving secure NoSQL solutions</a:t>
            </a:r>
          </a:p>
          <a:p>
            <a:pPr algn="l">
              <a:lnSpc>
                <a:spcPts val="4550"/>
              </a:lnSpc>
            </a:pPr>
            <a:endParaRPr lang="en-US" sz="2600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1006</Words>
  <Application>Microsoft Office PowerPoint</Application>
  <PresentationFormat>Custom</PresentationFormat>
  <Paragraphs>153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Canva Sans</vt:lpstr>
      <vt:lpstr>Bebas Neue Cyrillic</vt:lpstr>
      <vt:lpstr>Open Sans</vt:lpstr>
      <vt:lpstr>Arial</vt:lpstr>
      <vt:lpstr>Calibri</vt:lpstr>
      <vt:lpstr>Open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4243558 Jenil Paladiya  Big Data Technologies</dc:title>
  <cp:lastModifiedBy>Disha Narola</cp:lastModifiedBy>
  <cp:revision>2</cp:revision>
  <dcterms:created xsi:type="dcterms:W3CDTF">2006-08-16T00:00:00Z</dcterms:created>
  <dcterms:modified xsi:type="dcterms:W3CDTF">2025-02-12T12:17:55Z</dcterms:modified>
  <dc:identifier>DAGeYilVNAw</dc:identifier>
</cp:coreProperties>
</file>