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mo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 Light" panose="020B0306030504020204" pitchFamily="34" charset="0"/>
      <p:regular r:id="rId15"/>
    </p:embeddedFont>
    <p:embeddedFont>
      <p:font typeface="Telegraf Bold" panose="020B0604020202020204" charset="0"/>
      <p:regular r:id="rId16"/>
    </p:embeddedFont>
    <p:embeddedFont>
      <p:font typeface="Telegraf Medium" panose="020B0604020202020204" charset="0"/>
      <p:regular r:id="rId17"/>
    </p:embeddedFont>
    <p:embeddedFont>
      <p:font typeface="Telegraf Medium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77945" y="1929658"/>
            <a:ext cx="12866795" cy="3514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04"/>
              </a:lnSpc>
            </a:pPr>
            <a:r>
              <a:rPr lang="en-US" sz="14275" spc="-285">
                <a:solidFill>
                  <a:srgbClr val="242254"/>
                </a:solidFill>
                <a:latin typeface="Telegraf Bold"/>
              </a:rPr>
              <a:t>ONLINE SHOPPING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77945" y="6448882"/>
            <a:ext cx="12866795" cy="2755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1"/>
              </a:lnSpc>
            </a:pPr>
            <a:r>
              <a:rPr lang="en-US" sz="2414" spc="289">
                <a:solidFill>
                  <a:srgbClr val="242254"/>
                </a:solidFill>
                <a:latin typeface="Telegraf Medium Bold"/>
              </a:rPr>
              <a:t>TEAM 16:</a:t>
            </a:r>
          </a:p>
          <a:p>
            <a:pPr>
              <a:lnSpc>
                <a:spcPts val="3621"/>
              </a:lnSpc>
            </a:pPr>
            <a:r>
              <a:rPr lang="en-US" sz="2414" spc="289">
                <a:solidFill>
                  <a:srgbClr val="242254"/>
                </a:solidFill>
                <a:latin typeface="Telegraf Medium"/>
              </a:rPr>
              <a:t>JENIN IMMANUEL</a:t>
            </a:r>
          </a:p>
          <a:p>
            <a:pPr>
              <a:lnSpc>
                <a:spcPts val="3621"/>
              </a:lnSpc>
            </a:pPr>
            <a:r>
              <a:rPr lang="en-US" sz="2414" spc="289">
                <a:solidFill>
                  <a:srgbClr val="242254"/>
                </a:solidFill>
                <a:latin typeface="Telegraf Medium"/>
              </a:rPr>
              <a:t>NALEN</a:t>
            </a:r>
          </a:p>
          <a:p>
            <a:pPr>
              <a:lnSpc>
                <a:spcPts val="3621"/>
              </a:lnSpc>
            </a:pPr>
            <a:r>
              <a:rPr lang="en-US" sz="2414" spc="289">
                <a:solidFill>
                  <a:srgbClr val="242254"/>
                </a:solidFill>
                <a:latin typeface="Telegraf Medium"/>
              </a:rPr>
              <a:t>JAYADHARSHINE</a:t>
            </a:r>
          </a:p>
          <a:p>
            <a:pPr>
              <a:lnSpc>
                <a:spcPts val="3621"/>
              </a:lnSpc>
            </a:pPr>
            <a:r>
              <a:rPr lang="en-US" sz="2414" spc="289">
                <a:solidFill>
                  <a:srgbClr val="242254"/>
                </a:solidFill>
                <a:latin typeface="Telegraf Medium"/>
              </a:rPr>
              <a:t>THRISHA</a:t>
            </a:r>
          </a:p>
          <a:p>
            <a:pPr algn="l">
              <a:lnSpc>
                <a:spcPts val="3621"/>
              </a:lnSpc>
            </a:pPr>
            <a:r>
              <a:rPr lang="en-US" sz="2414" spc="289">
                <a:solidFill>
                  <a:srgbClr val="242254"/>
                </a:solidFill>
                <a:latin typeface="Telegraf Medium"/>
              </a:rPr>
              <a:t>SHIVA SAKTHI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7140004">
            <a:off x="17489551" y="1252595"/>
            <a:ext cx="2820606" cy="309647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801379">
            <a:off x="14190678" y="-510003"/>
            <a:ext cx="2224373" cy="115667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4658532" y="1594204"/>
            <a:ext cx="961992" cy="101359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5838072" y="2328511"/>
            <a:ext cx="973682" cy="8125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V="1">
            <a:off x="15474761" y="3944211"/>
            <a:ext cx="313058" cy="32365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1097670">
            <a:off x="15920510" y="-1837600"/>
            <a:ext cx="3322404" cy="350061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3282283" y="1103333"/>
            <a:ext cx="351957" cy="36386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6348489" y="8393737"/>
            <a:ext cx="2455810" cy="300823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rot="-7416441">
            <a:off x="14117940" y="9225943"/>
            <a:ext cx="2296007" cy="2520566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7526127" y="7249515"/>
            <a:ext cx="696006" cy="73333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 rot="5684874">
            <a:off x="16049211" y="8231914"/>
            <a:ext cx="823555" cy="68729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5089965" y="8211805"/>
            <a:ext cx="351957" cy="36386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2208891" flipH="1">
            <a:off x="13032379" y="9401454"/>
            <a:ext cx="351957" cy="363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7127" y="1252107"/>
            <a:ext cx="13562832" cy="136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09"/>
              </a:lnSpc>
            </a:pPr>
            <a:r>
              <a:rPr lang="en-US" sz="9700" spc="-193">
                <a:solidFill>
                  <a:srgbClr val="242254"/>
                </a:solidFill>
                <a:latin typeface="Telegraf Bold"/>
              </a:rPr>
              <a:t>Contents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77012">
            <a:off x="13319961" y="-1353872"/>
            <a:ext cx="2319995" cy="25469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0024135">
            <a:off x="17253355" y="1689039"/>
            <a:ext cx="2018995" cy="104987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6130013" y="2809101"/>
            <a:ext cx="961992" cy="10135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4926553" y="1807687"/>
            <a:ext cx="973682" cy="81258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906751" y="1702381"/>
            <a:ext cx="351957" cy="36386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3339297">
            <a:off x="15507222" y="-1545215"/>
            <a:ext cx="2634485" cy="322709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519299"/>
            <a:ext cx="13562832" cy="32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6"/>
              </a:lnSpc>
            </a:pPr>
            <a:r>
              <a:rPr lang="en-US" sz="1948" spc="-17">
                <a:solidFill>
                  <a:srgbClr val="242254"/>
                </a:solidFill>
                <a:latin typeface="Telegraf Medium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1690" y="3201598"/>
            <a:ext cx="11628403" cy="5333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14646" lvl="1" indent="-657323">
              <a:lnSpc>
                <a:spcPts val="8524"/>
              </a:lnSpc>
              <a:buFont typeface="Arial"/>
              <a:buChar char="•"/>
            </a:pPr>
            <a:r>
              <a:rPr lang="en-US" sz="6089">
                <a:solidFill>
                  <a:srgbClr val="242254"/>
                </a:solidFill>
                <a:latin typeface="Open Sans Light"/>
              </a:rPr>
              <a:t>About our Project</a:t>
            </a:r>
          </a:p>
          <a:p>
            <a:pPr marL="1314646" lvl="1" indent="-657323">
              <a:lnSpc>
                <a:spcPts val="8524"/>
              </a:lnSpc>
              <a:buFont typeface="Arial"/>
              <a:buChar char="•"/>
            </a:pPr>
            <a:r>
              <a:rPr lang="en-US" sz="6089">
                <a:solidFill>
                  <a:srgbClr val="242254"/>
                </a:solidFill>
                <a:latin typeface="Open Sans Light"/>
              </a:rPr>
              <a:t>Challenges</a:t>
            </a:r>
          </a:p>
          <a:p>
            <a:pPr marL="1314646" lvl="1" indent="-657323">
              <a:lnSpc>
                <a:spcPts val="8524"/>
              </a:lnSpc>
              <a:buFont typeface="Arial"/>
              <a:buChar char="•"/>
            </a:pPr>
            <a:r>
              <a:rPr lang="en-US" sz="6089">
                <a:solidFill>
                  <a:srgbClr val="242254"/>
                </a:solidFill>
                <a:latin typeface="Open Sans Light"/>
              </a:rPr>
              <a:t>Structure</a:t>
            </a:r>
          </a:p>
          <a:p>
            <a:pPr marL="1314646" lvl="1" indent="-657323">
              <a:lnSpc>
                <a:spcPts val="8524"/>
              </a:lnSpc>
              <a:buFont typeface="Arial"/>
              <a:buChar char="•"/>
            </a:pPr>
            <a:r>
              <a:rPr lang="en-US" sz="6089">
                <a:solidFill>
                  <a:srgbClr val="242254"/>
                </a:solidFill>
                <a:latin typeface="Open Sans Light"/>
              </a:rPr>
              <a:t>File Handling using Structures</a:t>
            </a:r>
          </a:p>
          <a:p>
            <a:pPr marL="1314646" lvl="1" indent="-657323">
              <a:lnSpc>
                <a:spcPts val="8524"/>
              </a:lnSpc>
              <a:buFont typeface="Arial"/>
              <a:buChar char="•"/>
            </a:pPr>
            <a:r>
              <a:rPr lang="en-US" sz="6089">
                <a:solidFill>
                  <a:srgbClr val="242254"/>
                </a:solidFill>
                <a:latin typeface="Open Sans Light"/>
              </a:rPr>
              <a:t>Optional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33057"/>
            <a:ext cx="13562832" cy="136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09"/>
              </a:lnSpc>
            </a:pPr>
            <a:r>
              <a:rPr lang="en-US" sz="9700" spc="-193">
                <a:solidFill>
                  <a:srgbClr val="242254"/>
                </a:solidFill>
                <a:latin typeface="Telegraf Bold"/>
              </a:rPr>
              <a:t>About Our Project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77012">
            <a:off x="13319961" y="-1353872"/>
            <a:ext cx="2319995" cy="25469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0024135">
            <a:off x="17253355" y="1689039"/>
            <a:ext cx="2018995" cy="104987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6130013" y="2809101"/>
            <a:ext cx="961992" cy="10135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4926553" y="1807687"/>
            <a:ext cx="973682" cy="81258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906751" y="1702381"/>
            <a:ext cx="351957" cy="36386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3339297">
            <a:off x="15507222" y="-1545215"/>
            <a:ext cx="2634485" cy="322709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614549"/>
            <a:ext cx="13562832" cy="32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6"/>
              </a:lnSpc>
            </a:pPr>
            <a:r>
              <a:rPr lang="en-US" sz="1948" spc="-17">
                <a:solidFill>
                  <a:srgbClr val="242254"/>
                </a:solidFill>
                <a:latin typeface="Telegraf Medium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743325"/>
            <a:ext cx="15582309" cy="556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>
                <a:solidFill>
                  <a:srgbClr val="242254"/>
                </a:solidFill>
                <a:latin typeface="Open Sans Light"/>
              </a:rPr>
              <a:t> Online shopping is the process whereby consumers directly buy goods or services from a seller in real-time, without an intermediary service, over the Internet. It is a form of electronic commerce. An online shop, eshop, e-store, Internet shop, webshop, webstore, online store or virtual store evokes the physical analogy of buying products or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7127" y="1312909"/>
            <a:ext cx="13562832" cy="136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09"/>
              </a:lnSpc>
            </a:pPr>
            <a:r>
              <a:rPr lang="en-US" sz="9700" spc="-193">
                <a:solidFill>
                  <a:srgbClr val="242254"/>
                </a:solidFill>
                <a:latin typeface="Telegraf Bold"/>
              </a:rPr>
              <a:t>Challenges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77012">
            <a:off x="13319961" y="-1353872"/>
            <a:ext cx="2319995" cy="25469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0024135">
            <a:off x="17253355" y="1689039"/>
            <a:ext cx="2018995" cy="104987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6130013" y="2809101"/>
            <a:ext cx="961992" cy="10135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4926553" y="1807687"/>
            <a:ext cx="973682" cy="81258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906751" y="1702381"/>
            <a:ext cx="351957" cy="36386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3339297">
            <a:off x="15507222" y="-1545215"/>
            <a:ext cx="2634485" cy="322709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17127" y="700274"/>
            <a:ext cx="13562832" cy="32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6"/>
              </a:lnSpc>
            </a:pPr>
            <a:r>
              <a:rPr lang="en-US" sz="1948" spc="-17">
                <a:solidFill>
                  <a:srgbClr val="242254"/>
                </a:solidFill>
                <a:latin typeface="Telegraf Medium Bold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7127" y="3608906"/>
            <a:ext cx="14739228" cy="327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55431" lvl="1" indent="-677716">
              <a:lnSpc>
                <a:spcPts val="8789"/>
              </a:lnSpc>
              <a:buFont typeface="Arial"/>
              <a:buChar char="•"/>
            </a:pPr>
            <a:r>
              <a:rPr lang="en-US" sz="6278">
                <a:solidFill>
                  <a:srgbClr val="242254"/>
                </a:solidFill>
                <a:latin typeface="Open Sans Light"/>
              </a:rPr>
              <a:t>Creating a super user/ supplier</a:t>
            </a:r>
          </a:p>
          <a:p>
            <a:pPr marL="1355431" lvl="1" indent="-677716">
              <a:lnSpc>
                <a:spcPts val="8789"/>
              </a:lnSpc>
              <a:buFont typeface="Arial"/>
              <a:buChar char="•"/>
            </a:pPr>
            <a:r>
              <a:rPr lang="en-US" sz="6278">
                <a:solidFill>
                  <a:srgbClr val="242254"/>
                </a:solidFill>
                <a:latin typeface="Open Sans Light"/>
              </a:rPr>
              <a:t>Tracking Products</a:t>
            </a:r>
          </a:p>
          <a:p>
            <a:pPr marL="1355431" lvl="1" indent="-677716">
              <a:lnSpc>
                <a:spcPts val="8789"/>
              </a:lnSpc>
              <a:buFont typeface="Arial"/>
              <a:buChar char="•"/>
            </a:pPr>
            <a:r>
              <a:rPr lang="en-US" sz="6278">
                <a:solidFill>
                  <a:srgbClr val="242254"/>
                </a:solidFill>
                <a:latin typeface="Open Sans Light"/>
              </a:rPr>
              <a:t>Maintaining immediate stock updates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33475"/>
            <a:ext cx="13562832" cy="136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09"/>
              </a:lnSpc>
            </a:pPr>
            <a:r>
              <a:rPr lang="en-US" sz="9700" spc="-193">
                <a:solidFill>
                  <a:srgbClr val="242254"/>
                </a:solidFill>
                <a:latin typeface="Telegraf Bold"/>
              </a:rPr>
              <a:t>Structure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77012">
            <a:off x="13319961" y="-1353872"/>
            <a:ext cx="2319995" cy="25469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0024135">
            <a:off x="17253355" y="1689039"/>
            <a:ext cx="2018995" cy="104987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6130013" y="2809101"/>
            <a:ext cx="961992" cy="10135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4926553" y="1807687"/>
            <a:ext cx="973682" cy="81258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906751" y="1702381"/>
            <a:ext cx="351957" cy="36386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3339297">
            <a:off x="15507222" y="-1545215"/>
            <a:ext cx="2634485" cy="322709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2715249" y="2771650"/>
            <a:ext cx="11948825" cy="663177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391648"/>
            <a:ext cx="13562832" cy="32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6"/>
              </a:lnSpc>
            </a:pPr>
            <a:r>
              <a:rPr lang="en-US" sz="1948" spc="-17">
                <a:solidFill>
                  <a:srgbClr val="242254"/>
                </a:solidFill>
                <a:latin typeface="Telegraf Medium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7127" y="1133475"/>
            <a:ext cx="13562832" cy="136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09"/>
              </a:lnSpc>
            </a:pPr>
            <a:r>
              <a:rPr lang="en-US" sz="9700" spc="-193">
                <a:solidFill>
                  <a:srgbClr val="242254"/>
                </a:solidFill>
                <a:latin typeface="Telegraf Bold"/>
              </a:rPr>
              <a:t>File Handling 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77012">
            <a:off x="13319961" y="-1353872"/>
            <a:ext cx="2319995" cy="25469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0024135">
            <a:off x="17253355" y="1689039"/>
            <a:ext cx="2018995" cy="104987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6130013" y="2809101"/>
            <a:ext cx="961992" cy="10135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4926553" y="1807687"/>
            <a:ext cx="973682" cy="81258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906751" y="1702381"/>
            <a:ext cx="351957" cy="36386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3339297">
            <a:off x="15507222" y="-1545215"/>
            <a:ext cx="2634485" cy="322709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311788"/>
            <a:ext cx="13562832" cy="32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6"/>
              </a:lnSpc>
            </a:pPr>
            <a:r>
              <a:rPr lang="en-US" sz="1948" spc="-17">
                <a:solidFill>
                  <a:srgbClr val="242254"/>
                </a:solidFill>
                <a:latin typeface="Telegraf Medium Bold"/>
              </a:rPr>
              <a:t>05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7127" y="3616642"/>
            <a:ext cx="16244359" cy="5393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242254"/>
                </a:solidFill>
                <a:latin typeface="Open Sans Light"/>
              </a:rPr>
              <a:t>For writing in file, it is easy to write string or int to file using </a:t>
            </a:r>
            <a:r>
              <a:rPr lang="en-US" sz="3800" dirty="0" err="1">
                <a:solidFill>
                  <a:srgbClr val="242254"/>
                </a:solidFill>
                <a:latin typeface="Arimo Semi-Bold"/>
              </a:rPr>
              <a:t>fprintf</a:t>
            </a:r>
            <a:r>
              <a:rPr lang="en-US" sz="3800" dirty="0">
                <a:solidFill>
                  <a:srgbClr val="242254"/>
                </a:solidFill>
                <a:latin typeface="Arimo"/>
              </a:rPr>
              <a:t> and </a:t>
            </a:r>
            <a:r>
              <a:rPr lang="en-US" sz="3800" dirty="0" err="1">
                <a:solidFill>
                  <a:srgbClr val="242254"/>
                </a:solidFill>
                <a:latin typeface="Arimo Semi-Bold"/>
              </a:rPr>
              <a:t>putc</a:t>
            </a:r>
            <a:r>
              <a:rPr lang="en-US" sz="3800" dirty="0">
                <a:solidFill>
                  <a:srgbClr val="242254"/>
                </a:solidFill>
                <a:latin typeface="Arimo"/>
              </a:rPr>
              <a:t>, but you might have faced difficulty when writing contents of struct.</a:t>
            </a:r>
          </a:p>
          <a:p>
            <a:pPr marL="820421" lvl="1" indent="-410210">
              <a:lnSpc>
                <a:spcPts val="5320"/>
              </a:lnSpc>
              <a:buFont typeface="Arial"/>
              <a:buChar char="•"/>
            </a:pPr>
            <a:r>
              <a:rPr lang="en-US" sz="3800" dirty="0" err="1">
                <a:solidFill>
                  <a:srgbClr val="242254"/>
                </a:solidFill>
                <a:latin typeface="Open Sans Light Semi-Bold"/>
              </a:rPr>
              <a:t>fwrite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 and </a:t>
            </a:r>
            <a:r>
              <a:rPr lang="en-US" sz="3800" dirty="0" err="1">
                <a:solidFill>
                  <a:srgbClr val="242254"/>
                </a:solidFill>
                <a:latin typeface="Open Sans Light Semi-Bold"/>
              </a:rPr>
              <a:t>fread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 make task easier when you want to write and read blocks of data.</a:t>
            </a:r>
          </a:p>
          <a:p>
            <a:pPr marL="820421" lvl="1" indent="-410210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242254"/>
                </a:solidFill>
                <a:latin typeface="Open Sans Light"/>
              </a:rPr>
              <a:t>Syntax (</a:t>
            </a:r>
            <a:r>
              <a:rPr lang="en-US" sz="3800" dirty="0" err="1">
                <a:solidFill>
                  <a:srgbClr val="242254"/>
                </a:solidFill>
                <a:latin typeface="Open Sans Light"/>
              </a:rPr>
              <a:t>fwrite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): </a:t>
            </a:r>
            <a:r>
              <a:rPr lang="en-US" sz="3800" dirty="0" err="1">
                <a:solidFill>
                  <a:srgbClr val="242254"/>
                </a:solidFill>
                <a:latin typeface="Open Sans Light"/>
              </a:rPr>
              <a:t>fwrite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(const void *</a:t>
            </a:r>
            <a:r>
              <a:rPr lang="en-US" sz="3800" dirty="0" err="1">
                <a:solidFill>
                  <a:srgbClr val="242254"/>
                </a:solidFill>
                <a:latin typeface="Open Sans Light"/>
              </a:rPr>
              <a:t>ptr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, </a:t>
            </a:r>
            <a:r>
              <a:rPr lang="en-US" sz="3800" dirty="0" err="1">
                <a:solidFill>
                  <a:srgbClr val="242254"/>
                </a:solidFill>
                <a:latin typeface="Open Sans Light"/>
              </a:rPr>
              <a:t>size_t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 size, </a:t>
            </a:r>
            <a:r>
              <a:rPr lang="en-US" sz="3800" dirty="0" err="1">
                <a:solidFill>
                  <a:srgbClr val="242254"/>
                </a:solidFill>
                <a:latin typeface="Open Sans Light"/>
              </a:rPr>
              <a:t>size_t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 </a:t>
            </a:r>
            <a:r>
              <a:rPr lang="en-US" sz="3800" dirty="0" err="1">
                <a:solidFill>
                  <a:srgbClr val="242254"/>
                </a:solidFill>
                <a:latin typeface="Open Sans Light"/>
              </a:rPr>
              <a:t>nmemb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, FILE *stream)</a:t>
            </a:r>
          </a:p>
          <a:p>
            <a:pPr marL="820421" lvl="1" indent="-410210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242254"/>
                </a:solidFill>
                <a:latin typeface="Open Sans Light"/>
              </a:rPr>
              <a:t>Syntax (</a:t>
            </a:r>
            <a:r>
              <a:rPr lang="en-US" sz="3800" dirty="0" err="1">
                <a:solidFill>
                  <a:srgbClr val="242254"/>
                </a:solidFill>
                <a:latin typeface="Open Sans Light"/>
              </a:rPr>
              <a:t>fread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): </a:t>
            </a:r>
            <a:r>
              <a:rPr lang="en-US" sz="3800" dirty="0" err="1">
                <a:solidFill>
                  <a:srgbClr val="242254"/>
                </a:solidFill>
                <a:latin typeface="Open Sans Light"/>
              </a:rPr>
              <a:t>fread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(const void *</a:t>
            </a:r>
            <a:r>
              <a:rPr lang="en-US" sz="3800" dirty="0" err="1">
                <a:solidFill>
                  <a:srgbClr val="242254"/>
                </a:solidFill>
                <a:latin typeface="Open Sans Light"/>
              </a:rPr>
              <a:t>ptr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, </a:t>
            </a:r>
            <a:r>
              <a:rPr lang="en-US" sz="3800" dirty="0" err="1">
                <a:solidFill>
                  <a:srgbClr val="242254"/>
                </a:solidFill>
                <a:latin typeface="Open Sans Light"/>
              </a:rPr>
              <a:t>size_t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 size, </a:t>
            </a:r>
            <a:r>
              <a:rPr lang="en-US" sz="3800" dirty="0" err="1">
                <a:solidFill>
                  <a:srgbClr val="242254"/>
                </a:solidFill>
                <a:latin typeface="Open Sans Light"/>
              </a:rPr>
              <a:t>size_t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 </a:t>
            </a:r>
            <a:r>
              <a:rPr lang="en-US" sz="3800" dirty="0" err="1">
                <a:solidFill>
                  <a:srgbClr val="242254"/>
                </a:solidFill>
                <a:latin typeface="Open Sans Light"/>
              </a:rPr>
              <a:t>nmemb</a:t>
            </a:r>
            <a:r>
              <a:rPr lang="en-US" sz="3800" dirty="0">
                <a:solidFill>
                  <a:srgbClr val="242254"/>
                </a:solidFill>
                <a:latin typeface="Open Sans Light"/>
              </a:rPr>
              <a:t>, FILE *stream)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7127" y="1434040"/>
            <a:ext cx="13562832" cy="136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409"/>
              </a:lnSpc>
            </a:pPr>
            <a:r>
              <a:rPr lang="en-US" sz="9700" spc="-193">
                <a:solidFill>
                  <a:srgbClr val="242254"/>
                </a:solidFill>
                <a:latin typeface="Telegraf Bold"/>
              </a:rPr>
              <a:t>Optional Features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977012">
            <a:off x="13319961" y="-1353872"/>
            <a:ext cx="2319995" cy="254690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0024135">
            <a:off x="17253355" y="1689039"/>
            <a:ext cx="2018995" cy="104987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4103773">
            <a:off x="16130013" y="2809101"/>
            <a:ext cx="961992" cy="101359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0335909">
            <a:off x="14926553" y="1807687"/>
            <a:ext cx="973682" cy="81258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3906751" y="1702381"/>
            <a:ext cx="351957" cy="36386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3339297">
            <a:off x="15507222" y="-1545215"/>
            <a:ext cx="2634485" cy="322709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483489"/>
            <a:ext cx="13562832" cy="32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76"/>
              </a:lnSpc>
            </a:pPr>
            <a:r>
              <a:rPr lang="en-US" sz="1948" spc="-17">
                <a:solidFill>
                  <a:srgbClr val="242254"/>
                </a:solidFill>
                <a:latin typeface="Telegraf Medium Bold"/>
              </a:rPr>
              <a:t>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7127" y="5019675"/>
            <a:ext cx="13245061" cy="3279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51676" lvl="1" indent="-675838">
              <a:lnSpc>
                <a:spcPts val="8764"/>
              </a:lnSpc>
              <a:buFont typeface="Arial"/>
              <a:buChar char="•"/>
            </a:pPr>
            <a:r>
              <a:rPr lang="en-US" sz="6260">
                <a:solidFill>
                  <a:srgbClr val="242254"/>
                </a:solidFill>
                <a:latin typeface="Open Sans Light"/>
              </a:rPr>
              <a:t>OTP for verification</a:t>
            </a:r>
          </a:p>
          <a:p>
            <a:pPr marL="1351676" lvl="1" indent="-675838">
              <a:lnSpc>
                <a:spcPts val="8764"/>
              </a:lnSpc>
              <a:buFont typeface="Arial"/>
              <a:buChar char="•"/>
            </a:pPr>
            <a:r>
              <a:rPr lang="en-US" sz="6260">
                <a:solidFill>
                  <a:srgbClr val="242254"/>
                </a:solidFill>
                <a:latin typeface="Open Sans Light"/>
              </a:rPr>
              <a:t>Mailing features for orders</a:t>
            </a:r>
          </a:p>
          <a:p>
            <a:pPr marL="1351676" lvl="1" indent="-675838">
              <a:lnSpc>
                <a:spcPts val="8764"/>
              </a:lnSpc>
              <a:buFont typeface="Arial"/>
              <a:buChar char="•"/>
            </a:pPr>
            <a:r>
              <a:rPr lang="en-US" sz="6260">
                <a:solidFill>
                  <a:srgbClr val="242254"/>
                </a:solidFill>
                <a:latin typeface="Open Sans Light"/>
              </a:rPr>
              <a:t>Super user management facilities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7245" y="-36389"/>
            <a:ext cx="13732457" cy="9294689"/>
            <a:chOff x="0" y="0"/>
            <a:chExt cx="18309943" cy="12392919"/>
          </a:xfrm>
        </p:grpSpPr>
        <p:sp>
          <p:nvSpPr>
            <p:cNvPr id="3" name="TextBox 3"/>
            <p:cNvSpPr txBox="1"/>
            <p:nvPr/>
          </p:nvSpPr>
          <p:spPr>
            <a:xfrm rot="-592460">
              <a:off x="408516" y="1979506"/>
              <a:ext cx="17291103" cy="5219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477"/>
                </a:lnSpc>
                <a:spcBef>
                  <a:spcPct val="0"/>
                </a:spcBef>
              </a:pPr>
              <a:r>
                <a:rPr lang="en-US" sz="28477">
                  <a:solidFill>
                    <a:srgbClr val="F6F3E4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 rot="-515361">
              <a:off x="2273727" y="6514648"/>
              <a:ext cx="15769190" cy="4727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630"/>
                </a:lnSpc>
                <a:spcBef>
                  <a:spcPct val="0"/>
                </a:spcBef>
              </a:pPr>
              <a:r>
                <a:rPr lang="en-US" sz="25630">
                  <a:solidFill>
                    <a:srgbClr val="F6F3E4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230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Telegraf Bold</vt:lpstr>
      <vt:lpstr>Open Sans Light Semi-Bold</vt:lpstr>
      <vt:lpstr>Calibri</vt:lpstr>
      <vt:lpstr>Bukhari Script Bold</vt:lpstr>
      <vt:lpstr>Open Sans Light</vt:lpstr>
      <vt:lpstr>Arial</vt:lpstr>
      <vt:lpstr>Telegraf Medium</vt:lpstr>
      <vt:lpstr>Telegraf Medium Bold</vt:lpstr>
      <vt:lpstr>Arimo</vt:lpstr>
      <vt:lpstr>Arimo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</dc:title>
  <cp:lastModifiedBy>John Bennet</cp:lastModifiedBy>
  <cp:revision>2</cp:revision>
  <dcterms:created xsi:type="dcterms:W3CDTF">2006-08-16T00:00:00Z</dcterms:created>
  <dcterms:modified xsi:type="dcterms:W3CDTF">2022-03-03T01:57:35Z</dcterms:modified>
  <dc:identifier>DAE52m1MMzY</dc:identifier>
</cp:coreProperties>
</file>