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0" r:id="rId1"/>
  </p:sldMasterIdLst>
  <p:notesMasterIdLst>
    <p:notesMasterId r:id="rId33"/>
  </p:notesMasterIdLst>
  <p:sldIdLst>
    <p:sldId id="256" r:id="rId2"/>
    <p:sldId id="280" r:id="rId3"/>
    <p:sldId id="279" r:id="rId4"/>
    <p:sldId id="278" r:id="rId5"/>
    <p:sldId id="284" r:id="rId6"/>
    <p:sldId id="258" r:id="rId7"/>
    <p:sldId id="265" r:id="rId8"/>
    <p:sldId id="266" r:id="rId9"/>
    <p:sldId id="257" r:id="rId10"/>
    <p:sldId id="285" r:id="rId11"/>
    <p:sldId id="268" r:id="rId12"/>
    <p:sldId id="262" r:id="rId13"/>
    <p:sldId id="269" r:id="rId14"/>
    <p:sldId id="286" r:id="rId15"/>
    <p:sldId id="264" r:id="rId16"/>
    <p:sldId id="274" r:id="rId17"/>
    <p:sldId id="289" r:id="rId18"/>
    <p:sldId id="290" r:id="rId19"/>
    <p:sldId id="291" r:id="rId20"/>
    <p:sldId id="259" r:id="rId21"/>
    <p:sldId id="260" r:id="rId22"/>
    <p:sldId id="261" r:id="rId23"/>
    <p:sldId id="288" r:id="rId24"/>
    <p:sldId id="273" r:id="rId25"/>
    <p:sldId id="267" r:id="rId26"/>
    <p:sldId id="275" r:id="rId27"/>
    <p:sldId id="287" r:id="rId28"/>
    <p:sldId id="270" r:id="rId29"/>
    <p:sldId id="282" r:id="rId30"/>
    <p:sldId id="263"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664E3-FDDF-A230-2860-0097739D476B}" v="2" dt="2024-08-20T18:32:09.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p:restoredTop sz="74422"/>
  </p:normalViewPr>
  <p:slideViewPr>
    <p:cSldViewPr snapToGrid="0">
      <p:cViewPr varScale="1">
        <p:scale>
          <a:sx n="88" d="100"/>
          <a:sy n="88" d="100"/>
        </p:scale>
        <p:origin x="8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A573-506C-9C4C-9727-510385FE27E5}"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BC58-251D-9340-ACCA-2BB48FC012C1}" type="slidenum">
              <a:rPr lang="en-US" smtClean="0"/>
              <a:t>‹#›</a:t>
            </a:fld>
            <a:endParaRPr lang="en-US"/>
          </a:p>
        </p:txBody>
      </p:sp>
    </p:spTree>
    <p:extLst>
      <p:ext uri="{BB962C8B-B14F-4D97-AF65-F5344CB8AC3E}">
        <p14:creationId xmlns:p14="http://schemas.microsoft.com/office/powerpoint/2010/main" val="103048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a:t>
            </a:fld>
            <a:endParaRPr lang="en-US"/>
          </a:p>
        </p:txBody>
      </p:sp>
    </p:spTree>
    <p:extLst>
      <p:ext uri="{BB962C8B-B14F-4D97-AF65-F5344CB8AC3E}">
        <p14:creationId xmlns:p14="http://schemas.microsoft.com/office/powerpoint/2010/main" val="32143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16</a:t>
            </a:fld>
            <a:endParaRPr lang="en-US"/>
          </a:p>
        </p:txBody>
      </p:sp>
    </p:spTree>
    <p:extLst>
      <p:ext uri="{BB962C8B-B14F-4D97-AF65-F5344CB8AC3E}">
        <p14:creationId xmlns:p14="http://schemas.microsoft.com/office/powerpoint/2010/main" val="183082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17</a:t>
            </a:fld>
            <a:endParaRPr lang="en-US"/>
          </a:p>
        </p:txBody>
      </p:sp>
    </p:spTree>
    <p:extLst>
      <p:ext uri="{BB962C8B-B14F-4D97-AF65-F5344CB8AC3E}">
        <p14:creationId xmlns:p14="http://schemas.microsoft.com/office/powerpoint/2010/main" val="204211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18</a:t>
            </a:fld>
            <a:endParaRPr lang="en-US"/>
          </a:p>
        </p:txBody>
      </p:sp>
    </p:spTree>
    <p:extLst>
      <p:ext uri="{BB962C8B-B14F-4D97-AF65-F5344CB8AC3E}">
        <p14:creationId xmlns:p14="http://schemas.microsoft.com/office/powerpoint/2010/main" val="47035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21</a:t>
            </a:fld>
            <a:endParaRPr lang="en-US"/>
          </a:p>
        </p:txBody>
      </p:sp>
    </p:spTree>
    <p:extLst>
      <p:ext uri="{BB962C8B-B14F-4D97-AF65-F5344CB8AC3E}">
        <p14:creationId xmlns:p14="http://schemas.microsoft.com/office/powerpoint/2010/main" val="320497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21</a:t>
            </a:fld>
            <a:endParaRPr lang="en-US"/>
          </a:p>
        </p:txBody>
      </p:sp>
    </p:spTree>
    <p:extLst>
      <p:ext uri="{BB962C8B-B14F-4D97-AF65-F5344CB8AC3E}">
        <p14:creationId xmlns:p14="http://schemas.microsoft.com/office/powerpoint/2010/main" val="96536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22</a:t>
            </a:fld>
            <a:endParaRPr lang="en-US"/>
          </a:p>
        </p:txBody>
      </p:sp>
    </p:spTree>
    <p:extLst>
      <p:ext uri="{BB962C8B-B14F-4D97-AF65-F5344CB8AC3E}">
        <p14:creationId xmlns:p14="http://schemas.microsoft.com/office/powerpoint/2010/main" val="275354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23</a:t>
            </a:fld>
            <a:endParaRPr lang="en-US"/>
          </a:p>
        </p:txBody>
      </p:sp>
    </p:spTree>
    <p:extLst>
      <p:ext uri="{BB962C8B-B14F-4D97-AF65-F5344CB8AC3E}">
        <p14:creationId xmlns:p14="http://schemas.microsoft.com/office/powerpoint/2010/main" val="124165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24</a:t>
            </a:fld>
            <a:endParaRPr lang="en-US"/>
          </a:p>
        </p:txBody>
      </p:sp>
    </p:spTree>
    <p:extLst>
      <p:ext uri="{BB962C8B-B14F-4D97-AF65-F5344CB8AC3E}">
        <p14:creationId xmlns:p14="http://schemas.microsoft.com/office/powerpoint/2010/main" val="111930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25</a:t>
            </a:fld>
            <a:endParaRPr lang="en-US"/>
          </a:p>
        </p:txBody>
      </p:sp>
    </p:spTree>
    <p:extLst>
      <p:ext uri="{BB962C8B-B14F-4D97-AF65-F5344CB8AC3E}">
        <p14:creationId xmlns:p14="http://schemas.microsoft.com/office/powerpoint/2010/main" val="74938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26</a:t>
            </a:fld>
            <a:endParaRPr lang="en-US"/>
          </a:p>
        </p:txBody>
      </p:sp>
    </p:spTree>
    <p:extLst>
      <p:ext uri="{BB962C8B-B14F-4D97-AF65-F5344CB8AC3E}">
        <p14:creationId xmlns:p14="http://schemas.microsoft.com/office/powerpoint/2010/main" val="360264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2</a:t>
            </a:fld>
            <a:endParaRPr lang="en-US"/>
          </a:p>
        </p:txBody>
      </p:sp>
    </p:spTree>
    <p:extLst>
      <p:ext uri="{BB962C8B-B14F-4D97-AF65-F5344CB8AC3E}">
        <p14:creationId xmlns:p14="http://schemas.microsoft.com/office/powerpoint/2010/main" val="939112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DADBC58-251D-9340-ACCA-2BB48FC012C1}" type="slidenum">
              <a:rPr lang="en-US" smtClean="0"/>
              <a:t>28</a:t>
            </a:fld>
            <a:endParaRPr lang="en-US"/>
          </a:p>
        </p:txBody>
      </p:sp>
    </p:spTree>
    <p:extLst>
      <p:ext uri="{BB962C8B-B14F-4D97-AF65-F5344CB8AC3E}">
        <p14:creationId xmlns:p14="http://schemas.microsoft.com/office/powerpoint/2010/main" val="1687284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DADBC58-251D-9340-ACCA-2BB48FC012C1}" type="slidenum">
              <a:rPr lang="en-US" smtClean="0"/>
              <a:t>29</a:t>
            </a:fld>
            <a:endParaRPr lang="en-US"/>
          </a:p>
        </p:txBody>
      </p:sp>
    </p:spTree>
    <p:extLst>
      <p:ext uri="{BB962C8B-B14F-4D97-AF65-F5344CB8AC3E}">
        <p14:creationId xmlns:p14="http://schemas.microsoft.com/office/powerpoint/2010/main" val="100517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30</a:t>
            </a:fld>
            <a:endParaRPr lang="en-US"/>
          </a:p>
        </p:txBody>
      </p:sp>
    </p:spTree>
    <p:extLst>
      <p:ext uri="{BB962C8B-B14F-4D97-AF65-F5344CB8AC3E}">
        <p14:creationId xmlns:p14="http://schemas.microsoft.com/office/powerpoint/2010/main" val="199857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DADBC58-251D-9340-ACCA-2BB48FC012C1}" type="slidenum">
              <a:rPr lang="en-US" smtClean="0"/>
              <a:t>31</a:t>
            </a:fld>
            <a:endParaRPr lang="en-US"/>
          </a:p>
        </p:txBody>
      </p:sp>
    </p:spTree>
    <p:extLst>
      <p:ext uri="{BB962C8B-B14F-4D97-AF65-F5344CB8AC3E}">
        <p14:creationId xmlns:p14="http://schemas.microsoft.com/office/powerpoint/2010/main" val="31532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3</a:t>
            </a:fld>
            <a:endParaRPr lang="en-US"/>
          </a:p>
        </p:txBody>
      </p:sp>
    </p:spTree>
    <p:extLst>
      <p:ext uri="{BB962C8B-B14F-4D97-AF65-F5344CB8AC3E}">
        <p14:creationId xmlns:p14="http://schemas.microsoft.com/office/powerpoint/2010/main" val="63974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4</a:t>
            </a:fld>
            <a:endParaRPr lang="en-US"/>
          </a:p>
        </p:txBody>
      </p:sp>
    </p:spTree>
    <p:extLst>
      <p:ext uri="{BB962C8B-B14F-4D97-AF65-F5344CB8AC3E}">
        <p14:creationId xmlns:p14="http://schemas.microsoft.com/office/powerpoint/2010/main" val="176977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6</a:t>
            </a:fld>
            <a:endParaRPr lang="en-US"/>
          </a:p>
        </p:txBody>
      </p:sp>
    </p:spTree>
    <p:extLst>
      <p:ext uri="{BB962C8B-B14F-4D97-AF65-F5344CB8AC3E}">
        <p14:creationId xmlns:p14="http://schemas.microsoft.com/office/powerpoint/2010/main" val="327658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7</a:t>
            </a:fld>
            <a:endParaRPr lang="en-US"/>
          </a:p>
        </p:txBody>
      </p:sp>
    </p:spTree>
    <p:extLst>
      <p:ext uri="{BB962C8B-B14F-4D97-AF65-F5344CB8AC3E}">
        <p14:creationId xmlns:p14="http://schemas.microsoft.com/office/powerpoint/2010/main" val="133645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9</a:t>
            </a:fld>
            <a:endParaRPr lang="en-US"/>
          </a:p>
        </p:txBody>
      </p:sp>
    </p:spTree>
    <p:extLst>
      <p:ext uri="{BB962C8B-B14F-4D97-AF65-F5344CB8AC3E}">
        <p14:creationId xmlns:p14="http://schemas.microsoft.com/office/powerpoint/2010/main" val="167763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12</a:t>
            </a:fld>
            <a:endParaRPr lang="en-US"/>
          </a:p>
        </p:txBody>
      </p:sp>
    </p:spTree>
    <p:extLst>
      <p:ext uri="{BB962C8B-B14F-4D97-AF65-F5344CB8AC3E}">
        <p14:creationId xmlns:p14="http://schemas.microsoft.com/office/powerpoint/2010/main" val="2432467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ADBC58-251D-9340-ACCA-2BB48FC012C1}" type="slidenum">
              <a:rPr lang="en-US" smtClean="0"/>
              <a:t>13</a:t>
            </a:fld>
            <a:endParaRPr lang="en-US"/>
          </a:p>
        </p:txBody>
      </p:sp>
    </p:spTree>
    <p:extLst>
      <p:ext uri="{BB962C8B-B14F-4D97-AF65-F5344CB8AC3E}">
        <p14:creationId xmlns:p14="http://schemas.microsoft.com/office/powerpoint/2010/main" val="75159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E0283AB-67EA-FA4D-9214-C906E631A9B7}" type="datetimeFigureOut">
              <a:rPr lang="en-US" smtClean="0"/>
              <a:t>8/20/2024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2E69480-E7A1-484B-BEAB-AFC101328E4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89833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283AB-67EA-FA4D-9214-C906E631A9B7}"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330184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283AB-67EA-FA4D-9214-C906E631A9B7}"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171548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283AB-67EA-FA4D-9214-C906E631A9B7}"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153513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E0283AB-67EA-FA4D-9214-C906E631A9B7}" type="datetimeFigureOut">
              <a:rPr lang="en-US" smtClean="0"/>
              <a:t>8/20/2024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2E69480-E7A1-484B-BEAB-AFC101328E4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752705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283AB-67EA-FA4D-9214-C906E631A9B7}"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50088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283AB-67EA-FA4D-9214-C906E631A9B7}"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81548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0283AB-67EA-FA4D-9214-C906E631A9B7}"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205620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283AB-67EA-FA4D-9214-C906E631A9B7}"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69480-E7A1-484B-BEAB-AFC101328E4E}" type="slidenum">
              <a:rPr lang="en-US" smtClean="0"/>
              <a:t>‹#›</a:t>
            </a:fld>
            <a:endParaRPr lang="en-US"/>
          </a:p>
        </p:txBody>
      </p:sp>
    </p:spTree>
    <p:extLst>
      <p:ext uri="{BB962C8B-B14F-4D97-AF65-F5344CB8AC3E}">
        <p14:creationId xmlns:p14="http://schemas.microsoft.com/office/powerpoint/2010/main" val="256845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0283AB-67EA-FA4D-9214-C906E631A9B7}" type="datetimeFigureOut">
              <a:rPr lang="en-US" smtClean="0"/>
              <a:t>8/20/2024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2E69480-E7A1-484B-BEAB-AFC101328E4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901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0283AB-67EA-FA4D-9214-C906E631A9B7}" type="datetimeFigureOut">
              <a:rPr lang="en-US" smtClean="0"/>
              <a:t>8/20/2024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2E69480-E7A1-484B-BEAB-AFC101328E4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30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E0283AB-67EA-FA4D-9214-C906E631A9B7}" type="datetimeFigureOut">
              <a:rPr lang="en-US" smtClean="0"/>
              <a:t>8/20/2024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2E69480-E7A1-484B-BEAB-AFC101328E4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72361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www.businesswire.com/news/home/20210812005104/en/Butterfly-Network-and-Caption-Health-Announce-Exclusive-Strategic-Partnership-to-Enable-Earlier-Disease-Detection-and-Management-With-AI-Based-Guidance-and-Diagnostics" TargetMode="External"/><Relationship Id="rId4" Type="http://schemas.openxmlformats.org/officeDocument/2006/relationships/hyperlink" Target="https://www.ahrq.gov/learning-health-systems/about.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67D4-B489-A382-3438-2E957EFC39BA}"/>
              </a:ext>
            </a:extLst>
          </p:cNvPr>
          <p:cNvSpPr>
            <a:spLocks noGrp="1"/>
          </p:cNvSpPr>
          <p:nvPr>
            <p:ph type="ctrTitle"/>
          </p:nvPr>
        </p:nvSpPr>
        <p:spPr/>
        <p:txBody>
          <a:bodyPr/>
          <a:lstStyle/>
          <a:p>
            <a:r>
              <a:rPr lang="en-US" sz="6000" dirty="0"/>
              <a:t>Applying AI to Healthcare</a:t>
            </a:r>
          </a:p>
        </p:txBody>
      </p:sp>
      <p:sp>
        <p:nvSpPr>
          <p:cNvPr id="3" name="Subtitle 2">
            <a:extLst>
              <a:ext uri="{FF2B5EF4-FFF2-40B4-BE49-F238E27FC236}">
                <a16:creationId xmlns:a16="http://schemas.microsoft.com/office/drawing/2014/main" id="{1EF61FD8-F1B2-846E-C2D6-2EEC8CD2B74F}"/>
              </a:ext>
            </a:extLst>
          </p:cNvPr>
          <p:cNvSpPr>
            <a:spLocks noGrp="1"/>
          </p:cNvSpPr>
          <p:nvPr>
            <p:ph type="subTitle" idx="1"/>
          </p:nvPr>
        </p:nvSpPr>
        <p:spPr/>
        <p:txBody>
          <a:bodyPr>
            <a:normAutofit/>
          </a:bodyPr>
          <a:lstStyle/>
          <a:p>
            <a:r>
              <a:rPr lang="en-US" dirty="0"/>
              <a:t>Jenine John, MD</a:t>
            </a:r>
          </a:p>
          <a:p>
            <a:r>
              <a:rPr lang="en-US" dirty="0"/>
              <a:t>October 19, 2023</a:t>
            </a:r>
          </a:p>
        </p:txBody>
      </p:sp>
    </p:spTree>
    <p:extLst>
      <p:ext uri="{BB962C8B-B14F-4D97-AF65-F5344CB8AC3E}">
        <p14:creationId xmlns:p14="http://schemas.microsoft.com/office/powerpoint/2010/main" val="2803326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F0A7-4B5A-823B-A4B9-10462F631051}"/>
              </a:ext>
            </a:extLst>
          </p:cNvPr>
          <p:cNvSpPr>
            <a:spLocks noGrp="1"/>
          </p:cNvSpPr>
          <p:nvPr>
            <p:ph type="title"/>
          </p:nvPr>
        </p:nvSpPr>
        <p:spPr>
          <a:xfrm>
            <a:off x="4094205" y="2570205"/>
            <a:ext cx="4003589" cy="858795"/>
          </a:xfrm>
        </p:spPr>
        <p:txBody>
          <a:bodyPr>
            <a:normAutofit fontScale="90000"/>
          </a:bodyPr>
          <a:lstStyle/>
          <a:p>
            <a:pPr algn="ctr"/>
            <a:r>
              <a:rPr lang="en-US" dirty="0"/>
              <a:t>Applications of AI to Healthcare</a:t>
            </a:r>
          </a:p>
        </p:txBody>
      </p:sp>
    </p:spTree>
    <p:extLst>
      <p:ext uri="{BB962C8B-B14F-4D97-AF65-F5344CB8AC3E}">
        <p14:creationId xmlns:p14="http://schemas.microsoft.com/office/powerpoint/2010/main" val="188154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CD15-E9DB-C2AC-CBE2-D49E7D4FC5D9}"/>
              </a:ext>
            </a:extLst>
          </p:cNvPr>
          <p:cNvSpPr>
            <a:spLocks noGrp="1"/>
          </p:cNvSpPr>
          <p:nvPr>
            <p:ph type="title"/>
          </p:nvPr>
        </p:nvSpPr>
        <p:spPr/>
        <p:txBody>
          <a:bodyPr/>
          <a:lstStyle/>
          <a:p>
            <a:r>
              <a:rPr lang="en-US" dirty="0"/>
              <a:t>AI in Healthcare	</a:t>
            </a:r>
          </a:p>
        </p:txBody>
      </p:sp>
      <p:sp>
        <p:nvSpPr>
          <p:cNvPr id="4" name="TextBox 3">
            <a:extLst>
              <a:ext uri="{FF2B5EF4-FFF2-40B4-BE49-F238E27FC236}">
                <a16:creationId xmlns:a16="http://schemas.microsoft.com/office/drawing/2014/main" id="{98D0D91E-486C-EEBE-ED99-1CCD652327D2}"/>
              </a:ext>
            </a:extLst>
          </p:cNvPr>
          <p:cNvSpPr txBox="1"/>
          <p:nvPr/>
        </p:nvSpPr>
        <p:spPr>
          <a:xfrm>
            <a:off x="3879279" y="6248682"/>
            <a:ext cx="8409706" cy="646331"/>
          </a:xfrm>
          <a:prstGeom prst="rect">
            <a:avLst/>
          </a:prstGeom>
          <a:noFill/>
        </p:spPr>
        <p:txBody>
          <a:bodyPr wrap="square" rtlCol="0">
            <a:spAutoFit/>
          </a:bodyPr>
          <a:lstStyle/>
          <a:p>
            <a:r>
              <a:rPr lang="en-US" sz="1200" dirty="0"/>
              <a:t>https://www.frontiersin.org/articles/10.3389/fcvm.2022.836375/full</a:t>
            </a:r>
          </a:p>
          <a:p>
            <a:r>
              <a:rPr lang="en-US" sz="1200" dirty="0"/>
              <a:t>https://www.businesswire.com/news/home/20210812005104/en/Butterfly-Network-and-Caption-Health-Announce-Exclusive-Strategic-Partnership-to-Enable-Earlier-Disease-Detection-and-Management-With-AI-Based-Guidance-and-Diagnostics </a:t>
            </a:r>
          </a:p>
        </p:txBody>
      </p:sp>
      <p:sp>
        <p:nvSpPr>
          <p:cNvPr id="5" name="TextBox 4">
            <a:extLst>
              <a:ext uri="{FF2B5EF4-FFF2-40B4-BE49-F238E27FC236}">
                <a16:creationId xmlns:a16="http://schemas.microsoft.com/office/drawing/2014/main" id="{63421320-E235-5D67-56DD-259B0F8508E5}"/>
              </a:ext>
            </a:extLst>
          </p:cNvPr>
          <p:cNvSpPr txBox="1"/>
          <p:nvPr/>
        </p:nvSpPr>
        <p:spPr>
          <a:xfrm>
            <a:off x="1371600" y="1719697"/>
            <a:ext cx="4110034" cy="461665"/>
          </a:xfrm>
          <a:prstGeom prst="rect">
            <a:avLst/>
          </a:prstGeom>
          <a:noFill/>
        </p:spPr>
        <p:txBody>
          <a:bodyPr wrap="square" rtlCol="0">
            <a:spAutoFit/>
          </a:bodyPr>
          <a:lstStyle/>
          <a:p>
            <a:r>
              <a:rPr lang="en-US" sz="2400" dirty="0"/>
              <a:t>Improve what we already do</a:t>
            </a:r>
          </a:p>
        </p:txBody>
      </p:sp>
      <p:sp>
        <p:nvSpPr>
          <p:cNvPr id="6" name="TextBox 5">
            <a:extLst>
              <a:ext uri="{FF2B5EF4-FFF2-40B4-BE49-F238E27FC236}">
                <a16:creationId xmlns:a16="http://schemas.microsoft.com/office/drawing/2014/main" id="{C5F511B0-58CE-4235-8AFA-D7AF501972C7}"/>
              </a:ext>
            </a:extLst>
          </p:cNvPr>
          <p:cNvSpPr txBox="1"/>
          <p:nvPr/>
        </p:nvSpPr>
        <p:spPr>
          <a:xfrm>
            <a:off x="6317676" y="1719697"/>
            <a:ext cx="5863057" cy="830997"/>
          </a:xfrm>
          <a:prstGeom prst="rect">
            <a:avLst/>
          </a:prstGeom>
          <a:noFill/>
        </p:spPr>
        <p:txBody>
          <a:bodyPr wrap="square" rtlCol="0">
            <a:spAutoFit/>
          </a:bodyPr>
          <a:lstStyle/>
          <a:p>
            <a:r>
              <a:rPr lang="en-US" sz="2400" dirty="0"/>
              <a:t>Allow us to do things we couldn’t before</a:t>
            </a:r>
          </a:p>
          <a:p>
            <a:endParaRPr lang="en-US" sz="2400" dirty="0"/>
          </a:p>
        </p:txBody>
      </p:sp>
      <p:pic>
        <p:nvPicPr>
          <p:cNvPr id="7172" name="Picture 4" descr="Butterfly Network and Caption Health Announce Exclusive Strategic  Partnership to Enable Earlier Disease Detection and Management With AI-Based  Guidance and Diagnostics | Business Wire">
            <a:extLst>
              <a:ext uri="{FF2B5EF4-FFF2-40B4-BE49-F238E27FC236}">
                <a16:creationId xmlns:a16="http://schemas.microsoft.com/office/drawing/2014/main" id="{B36E42AC-05EA-947F-CC2B-CAC2A481F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212" y="2235904"/>
            <a:ext cx="5716884" cy="352159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Frontiers | Smartwatch Electrocardiograms for Automated and Manual  Diagnosis of Atrial Fibrillation: A Comparative Analysis of Three Models">
            <a:extLst>
              <a:ext uri="{FF2B5EF4-FFF2-40B4-BE49-F238E27FC236}">
                <a16:creationId xmlns:a16="http://schemas.microsoft.com/office/drawing/2014/main" id="{6D03A60A-383D-D63F-EFDE-172136A6E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630" y="2278766"/>
            <a:ext cx="4719658" cy="352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4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9024-8165-D452-9AD1-425BB3B9EFA8}"/>
              </a:ext>
            </a:extLst>
          </p:cNvPr>
          <p:cNvSpPr>
            <a:spLocks noGrp="1"/>
          </p:cNvSpPr>
          <p:nvPr>
            <p:ph type="title"/>
          </p:nvPr>
        </p:nvSpPr>
        <p:spPr/>
        <p:txBody>
          <a:bodyPr/>
          <a:lstStyle/>
          <a:p>
            <a:r>
              <a:rPr lang="en-US" dirty="0"/>
              <a:t>AI in Healthcare</a:t>
            </a:r>
          </a:p>
        </p:txBody>
      </p:sp>
      <p:sp>
        <p:nvSpPr>
          <p:cNvPr id="3" name="Content Placeholder 2">
            <a:extLst>
              <a:ext uri="{FF2B5EF4-FFF2-40B4-BE49-F238E27FC236}">
                <a16:creationId xmlns:a16="http://schemas.microsoft.com/office/drawing/2014/main" id="{B50122E7-AA59-4BAE-4A00-F843E895B24D}"/>
              </a:ext>
            </a:extLst>
          </p:cNvPr>
          <p:cNvSpPr>
            <a:spLocks noGrp="1"/>
          </p:cNvSpPr>
          <p:nvPr>
            <p:ph idx="1"/>
          </p:nvPr>
        </p:nvSpPr>
        <p:spPr>
          <a:xfrm>
            <a:off x="1371600" y="1863244"/>
            <a:ext cx="9601200" cy="4329734"/>
          </a:xfrm>
        </p:spPr>
        <p:txBody>
          <a:bodyPr>
            <a:normAutofit fontScale="92500" lnSpcReduction="20000"/>
          </a:bodyPr>
          <a:lstStyle/>
          <a:p>
            <a:r>
              <a:rPr lang="en-US" dirty="0"/>
              <a:t>Over 500 FDA-approved AI tools</a:t>
            </a:r>
          </a:p>
          <a:p>
            <a:pPr lvl="1"/>
            <a:r>
              <a:rPr lang="en-US" dirty="0"/>
              <a:t>#1: Radiology (including cardiac imaging) - ~75%</a:t>
            </a:r>
          </a:p>
          <a:p>
            <a:pPr lvl="1"/>
            <a:r>
              <a:rPr lang="en-US" dirty="0"/>
              <a:t>#2: Cardiology - ~11%</a:t>
            </a:r>
          </a:p>
          <a:p>
            <a:pPr lvl="1"/>
            <a:endParaRPr lang="en-US" sz="400" dirty="0"/>
          </a:p>
          <a:p>
            <a:r>
              <a:rPr lang="en-US" dirty="0"/>
              <a:t>Many more AI tools that are not FDA regulated (e.g. administrative tools)</a:t>
            </a:r>
          </a:p>
          <a:p>
            <a:endParaRPr lang="en-US" sz="400" dirty="0"/>
          </a:p>
          <a:p>
            <a:r>
              <a:rPr lang="en-US" dirty="0"/>
              <a:t>Despite this, most physicians may not consider themselves as using AI</a:t>
            </a:r>
          </a:p>
          <a:p>
            <a:pPr lvl="1"/>
            <a:r>
              <a:rPr lang="en-US" dirty="0"/>
              <a:t>Low level of implementation</a:t>
            </a:r>
          </a:p>
          <a:p>
            <a:pPr lvl="1"/>
            <a:r>
              <a:rPr lang="en-US" dirty="0"/>
              <a:t>Replacement of non-AI tools with AI tools may be seamless </a:t>
            </a:r>
          </a:p>
          <a:p>
            <a:pPr lvl="2"/>
            <a:r>
              <a:rPr lang="en-US" dirty="0"/>
              <a:t>Many tools have AI versions and non-AI versions</a:t>
            </a:r>
          </a:p>
          <a:p>
            <a:pPr lvl="3"/>
            <a:r>
              <a:rPr lang="en-US" dirty="0"/>
              <a:t>Sepsis prediction score</a:t>
            </a:r>
          </a:p>
          <a:p>
            <a:pPr lvl="3"/>
            <a:r>
              <a:rPr lang="en-US" dirty="0"/>
              <a:t>Automated radiology measurements</a:t>
            </a:r>
          </a:p>
          <a:p>
            <a:pPr lvl="3"/>
            <a:r>
              <a:rPr lang="en-US" dirty="0"/>
              <a:t>Analysis of remote patient monitoring data</a:t>
            </a:r>
          </a:p>
          <a:p>
            <a:pPr lvl="2"/>
            <a:r>
              <a:rPr lang="en-US" dirty="0"/>
              <a:t>Predicate for &gt;1/3 of FDA 510(k)-cleared AI tools is a non-AI tool</a:t>
            </a:r>
          </a:p>
          <a:p>
            <a:pPr lvl="1"/>
            <a:endParaRPr lang="en-US" dirty="0"/>
          </a:p>
        </p:txBody>
      </p:sp>
    </p:spTree>
    <p:extLst>
      <p:ext uri="{BB962C8B-B14F-4D97-AF65-F5344CB8AC3E}">
        <p14:creationId xmlns:p14="http://schemas.microsoft.com/office/powerpoint/2010/main" val="185326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383B-04C6-D4B1-171D-A99BB35B77FB}"/>
              </a:ext>
            </a:extLst>
          </p:cNvPr>
          <p:cNvSpPr>
            <a:spLocks noGrp="1"/>
          </p:cNvSpPr>
          <p:nvPr>
            <p:ph type="title"/>
          </p:nvPr>
        </p:nvSpPr>
        <p:spPr>
          <a:xfrm>
            <a:off x="1371600" y="367143"/>
            <a:ext cx="9601200" cy="1485900"/>
          </a:xfrm>
        </p:spPr>
        <p:txBody>
          <a:bodyPr>
            <a:normAutofit/>
          </a:bodyPr>
          <a:lstStyle/>
          <a:p>
            <a:r>
              <a:rPr lang="en-US" dirty="0"/>
              <a:t>Challenges</a:t>
            </a:r>
            <a:br>
              <a:rPr lang="en-US" dirty="0"/>
            </a:br>
            <a:endParaRPr lang="en-US" dirty="0"/>
          </a:p>
        </p:txBody>
      </p:sp>
      <p:sp>
        <p:nvSpPr>
          <p:cNvPr id="3" name="Content Placeholder 2">
            <a:extLst>
              <a:ext uri="{FF2B5EF4-FFF2-40B4-BE49-F238E27FC236}">
                <a16:creationId xmlns:a16="http://schemas.microsoft.com/office/drawing/2014/main" id="{136A9754-356D-59D1-4432-5EABADFD2B0C}"/>
              </a:ext>
            </a:extLst>
          </p:cNvPr>
          <p:cNvSpPr>
            <a:spLocks noGrp="1"/>
          </p:cNvSpPr>
          <p:nvPr>
            <p:ph idx="1"/>
          </p:nvPr>
        </p:nvSpPr>
        <p:spPr>
          <a:xfrm>
            <a:off x="879764" y="1186260"/>
            <a:ext cx="11061357" cy="5391277"/>
          </a:xfrm>
        </p:spPr>
        <p:txBody>
          <a:bodyPr>
            <a:normAutofit fontScale="77500" lnSpcReduction="20000"/>
          </a:bodyPr>
          <a:lstStyle/>
          <a:p>
            <a:r>
              <a:rPr lang="en-US" b="1" dirty="0"/>
              <a:t>Challenging to acquire the right data to create AI models</a:t>
            </a:r>
          </a:p>
          <a:p>
            <a:pPr lvl="1"/>
            <a:r>
              <a:rPr lang="en-US" i="0" dirty="0"/>
              <a:t>Need datasets that are:</a:t>
            </a:r>
          </a:p>
          <a:p>
            <a:pPr lvl="2"/>
            <a:r>
              <a:rPr lang="en-US" dirty="0"/>
              <a:t>Large enough</a:t>
            </a:r>
          </a:p>
          <a:p>
            <a:pPr lvl="2"/>
            <a:r>
              <a:rPr lang="en-US" dirty="0"/>
              <a:t>Appropriate - representative of all the settings the tool will be used in</a:t>
            </a:r>
          </a:p>
          <a:p>
            <a:pPr lvl="2"/>
            <a:r>
              <a:rPr lang="en-US" dirty="0"/>
              <a:t>Have information in a consistent format (variables may vary across institutions)</a:t>
            </a:r>
          </a:p>
          <a:p>
            <a:pPr lvl="1"/>
            <a:r>
              <a:rPr lang="en-US" i="0" dirty="0"/>
              <a:t>Groups addressing: Nightingale Health, MAIDA, Atropos, Rhino Health</a:t>
            </a:r>
          </a:p>
          <a:p>
            <a:pPr lvl="1"/>
            <a:endParaRPr lang="en-US" sz="300" i="0" dirty="0"/>
          </a:p>
          <a:p>
            <a:r>
              <a:rPr lang="en-US" b="1" dirty="0"/>
              <a:t>Challenging to choose AI tools to implement</a:t>
            </a:r>
          </a:p>
          <a:p>
            <a:pPr lvl="1"/>
            <a:r>
              <a:rPr lang="en-US" i="0" dirty="0"/>
              <a:t>Difficult to figure out what tools are available and popular - Process sometimes relies on clinical champions</a:t>
            </a:r>
          </a:p>
          <a:p>
            <a:pPr lvl="1"/>
            <a:r>
              <a:rPr lang="en-US" i="0" dirty="0"/>
              <a:t>Often unclear how well a tool performs</a:t>
            </a:r>
          </a:p>
          <a:p>
            <a:pPr lvl="1"/>
            <a:r>
              <a:rPr lang="en-US" i="0" dirty="0"/>
              <a:t>Groups addressing: ACR AI Central, Dandelion Health</a:t>
            </a:r>
          </a:p>
          <a:p>
            <a:pPr lvl="1"/>
            <a:endParaRPr lang="en-US" sz="300" i="0" dirty="0"/>
          </a:p>
          <a:p>
            <a:r>
              <a:rPr lang="en-US" b="1" dirty="0"/>
              <a:t>Challenging to implement AI tools</a:t>
            </a:r>
          </a:p>
          <a:p>
            <a:pPr lvl="1"/>
            <a:r>
              <a:rPr lang="en-US" i="0" dirty="0"/>
              <a:t>Outdated hardware and software</a:t>
            </a:r>
          </a:p>
          <a:p>
            <a:pPr lvl="1"/>
            <a:r>
              <a:rPr lang="en-US" i="0" dirty="0"/>
              <a:t>Limited interoperability across different software</a:t>
            </a:r>
          </a:p>
          <a:p>
            <a:pPr lvl="1"/>
            <a:r>
              <a:rPr lang="en-US" i="0" dirty="0"/>
              <a:t>Limited IT dept capabilities</a:t>
            </a:r>
          </a:p>
          <a:p>
            <a:pPr lvl="1"/>
            <a:endParaRPr lang="en-US" sz="300" i="0" dirty="0"/>
          </a:p>
          <a:p>
            <a:r>
              <a:rPr lang="en-US" b="1" dirty="0"/>
              <a:t>Challenging to gain clinician acceptance</a:t>
            </a:r>
          </a:p>
          <a:p>
            <a:pPr lvl="1"/>
            <a:r>
              <a:rPr lang="en-US" i="0" dirty="0"/>
              <a:t>Clinicians often wary of new tech, especially after poor experiences with prior software</a:t>
            </a:r>
          </a:p>
          <a:p>
            <a:pPr lvl="1"/>
            <a:r>
              <a:rPr lang="en-US" i="0" dirty="0"/>
              <a:t>Fear of clinicians being replaced (“Augmented Intelligence” is a term being used more)</a:t>
            </a:r>
          </a:p>
          <a:p>
            <a:pPr lvl="1"/>
            <a:r>
              <a:rPr lang="en-US" i="0" dirty="0"/>
              <a:t>Unclear legal ramifications of following/not following AI-generated advice</a:t>
            </a:r>
          </a:p>
        </p:txBody>
      </p:sp>
    </p:spTree>
    <p:extLst>
      <p:ext uri="{BB962C8B-B14F-4D97-AF65-F5344CB8AC3E}">
        <p14:creationId xmlns:p14="http://schemas.microsoft.com/office/powerpoint/2010/main" val="38361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F0A7-4B5A-823B-A4B9-10462F631051}"/>
              </a:ext>
            </a:extLst>
          </p:cNvPr>
          <p:cNvSpPr>
            <a:spLocks noGrp="1"/>
          </p:cNvSpPr>
          <p:nvPr>
            <p:ph type="title"/>
          </p:nvPr>
        </p:nvSpPr>
        <p:spPr>
          <a:xfrm>
            <a:off x="4094205" y="2570205"/>
            <a:ext cx="4003589" cy="858795"/>
          </a:xfrm>
        </p:spPr>
        <p:txBody>
          <a:bodyPr>
            <a:normAutofit fontScale="90000"/>
          </a:bodyPr>
          <a:lstStyle/>
          <a:p>
            <a:pPr algn="ctr"/>
            <a:r>
              <a:rPr lang="en-US" dirty="0"/>
              <a:t>Assessing Performance of AI Tools</a:t>
            </a:r>
          </a:p>
        </p:txBody>
      </p:sp>
    </p:spTree>
    <p:extLst>
      <p:ext uri="{BB962C8B-B14F-4D97-AF65-F5344CB8AC3E}">
        <p14:creationId xmlns:p14="http://schemas.microsoft.com/office/powerpoint/2010/main" val="316254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34E9-8D98-9DB2-C910-0112C8D52253}"/>
              </a:ext>
            </a:extLst>
          </p:cNvPr>
          <p:cNvSpPr>
            <a:spLocks noGrp="1"/>
          </p:cNvSpPr>
          <p:nvPr>
            <p:ph type="title"/>
          </p:nvPr>
        </p:nvSpPr>
        <p:spPr/>
        <p:txBody>
          <a:bodyPr>
            <a:normAutofit/>
          </a:bodyPr>
          <a:lstStyle/>
          <a:p>
            <a:r>
              <a:rPr lang="en-US" dirty="0"/>
              <a:t>Considerations Broadly Applicable to Health Tech Tools</a:t>
            </a:r>
          </a:p>
        </p:txBody>
      </p:sp>
      <p:sp>
        <p:nvSpPr>
          <p:cNvPr id="3" name="Content Placeholder 2">
            <a:extLst>
              <a:ext uri="{FF2B5EF4-FFF2-40B4-BE49-F238E27FC236}">
                <a16:creationId xmlns:a16="http://schemas.microsoft.com/office/drawing/2014/main" id="{F3B9184F-35B2-01D7-97E2-273A286D8372}"/>
              </a:ext>
            </a:extLst>
          </p:cNvPr>
          <p:cNvSpPr>
            <a:spLocks noGrp="1"/>
          </p:cNvSpPr>
          <p:nvPr>
            <p:ph idx="1"/>
          </p:nvPr>
        </p:nvSpPr>
        <p:spPr>
          <a:xfrm>
            <a:off x="1371600" y="2286000"/>
            <a:ext cx="7260771" cy="3581400"/>
          </a:xfrm>
        </p:spPr>
        <p:txBody>
          <a:bodyPr>
            <a:normAutofit/>
          </a:bodyPr>
          <a:lstStyle/>
          <a:p>
            <a:r>
              <a:rPr lang="en-US" dirty="0"/>
              <a:t>Technical performance vs clinical performance </a:t>
            </a:r>
          </a:p>
          <a:p>
            <a:pPr lvl="1"/>
            <a:r>
              <a:rPr lang="en-US" dirty="0"/>
              <a:t>Meaningful metrics</a:t>
            </a:r>
          </a:p>
          <a:p>
            <a:pPr lvl="1"/>
            <a:r>
              <a:rPr lang="en-US" dirty="0"/>
              <a:t>Accounting for human-machine interaction</a:t>
            </a:r>
          </a:p>
          <a:p>
            <a:r>
              <a:rPr lang="en-US" dirty="0"/>
              <a:t>Outcome impact</a:t>
            </a:r>
          </a:p>
          <a:p>
            <a:pPr lvl="1"/>
            <a:r>
              <a:rPr lang="en-US" dirty="0"/>
              <a:t>Impact of low-hanging fruit like remote monitoring for arrhythmias</a:t>
            </a:r>
          </a:p>
          <a:p>
            <a:r>
              <a:rPr lang="en-US" dirty="0"/>
              <a:t>Improvement from the tool? Or from simultaneous improvements in workflow?</a:t>
            </a:r>
          </a:p>
        </p:txBody>
      </p:sp>
      <p:sp>
        <p:nvSpPr>
          <p:cNvPr id="4" name="TextBox 3">
            <a:extLst>
              <a:ext uri="{FF2B5EF4-FFF2-40B4-BE49-F238E27FC236}">
                <a16:creationId xmlns:a16="http://schemas.microsoft.com/office/drawing/2014/main" id="{6B6EB812-0CB7-F9C6-EF35-B43CBFF126E0}"/>
              </a:ext>
            </a:extLst>
          </p:cNvPr>
          <p:cNvSpPr txBox="1"/>
          <p:nvPr/>
        </p:nvSpPr>
        <p:spPr>
          <a:xfrm>
            <a:off x="6068296" y="6365179"/>
            <a:ext cx="6267532" cy="461665"/>
          </a:xfrm>
          <a:prstGeom prst="rect">
            <a:avLst/>
          </a:prstGeom>
          <a:noFill/>
        </p:spPr>
        <p:txBody>
          <a:bodyPr wrap="square" rtlCol="0">
            <a:spAutoFit/>
          </a:bodyPr>
          <a:lstStyle/>
          <a:p>
            <a:r>
              <a:rPr lang="en-US" sz="1200" dirty="0"/>
              <a:t>https://</a:t>
            </a:r>
            <a:r>
              <a:rPr lang="en-US" sz="1200" dirty="0" err="1"/>
              <a:t>www.londoncardiovascularclinic.co.uk</a:t>
            </a:r>
            <a:r>
              <a:rPr lang="en-US" sz="1200" dirty="0"/>
              <a:t>/cardiology-info/investigation/reveal-</a:t>
            </a:r>
            <a:r>
              <a:rPr lang="en-US" sz="1200" dirty="0" err="1"/>
              <a:t>deviceloop</a:t>
            </a:r>
            <a:r>
              <a:rPr lang="en-US" sz="1200" dirty="0"/>
              <a:t>-recorder</a:t>
            </a:r>
          </a:p>
        </p:txBody>
      </p:sp>
      <p:pic>
        <p:nvPicPr>
          <p:cNvPr id="14340" name="Picture 4" descr="Reveal LINQ™ Implant Device - Private Procedure - LCC">
            <a:extLst>
              <a:ext uri="{FF2B5EF4-FFF2-40B4-BE49-F238E27FC236}">
                <a16:creationId xmlns:a16="http://schemas.microsoft.com/office/drawing/2014/main" id="{74004B8C-D7EB-3285-A94B-AE99936C3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254" y="2669479"/>
            <a:ext cx="2353546" cy="235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42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FB4F-7AA7-60FC-AE79-E7E260C25105}"/>
              </a:ext>
            </a:extLst>
          </p:cNvPr>
          <p:cNvSpPr>
            <a:spLocks noGrp="1"/>
          </p:cNvSpPr>
          <p:nvPr>
            <p:ph type="title"/>
          </p:nvPr>
        </p:nvSpPr>
        <p:spPr>
          <a:xfrm>
            <a:off x="1371600" y="652846"/>
            <a:ext cx="9601200" cy="1485900"/>
          </a:xfrm>
        </p:spPr>
        <p:txBody>
          <a:bodyPr/>
          <a:lstStyle/>
          <a:p>
            <a:r>
              <a:rPr lang="en-US" dirty="0"/>
              <a:t>Considerations Applicable To Data-Driven Tools</a:t>
            </a:r>
          </a:p>
        </p:txBody>
      </p:sp>
      <p:sp>
        <p:nvSpPr>
          <p:cNvPr id="3" name="Content Placeholder 2">
            <a:extLst>
              <a:ext uri="{FF2B5EF4-FFF2-40B4-BE49-F238E27FC236}">
                <a16:creationId xmlns:a16="http://schemas.microsoft.com/office/drawing/2014/main" id="{1744AE03-4926-5041-6DF5-2B4063D6F3D6}"/>
              </a:ext>
            </a:extLst>
          </p:cNvPr>
          <p:cNvSpPr>
            <a:spLocks noGrp="1"/>
          </p:cNvSpPr>
          <p:nvPr>
            <p:ph idx="1"/>
          </p:nvPr>
        </p:nvSpPr>
        <p:spPr>
          <a:xfrm>
            <a:off x="1037969" y="2445143"/>
            <a:ext cx="5972432" cy="2703605"/>
          </a:xfrm>
        </p:spPr>
        <p:txBody>
          <a:bodyPr>
            <a:normAutofit/>
          </a:bodyPr>
          <a:lstStyle/>
          <a:p>
            <a:pPr marL="0" indent="0">
              <a:buNone/>
            </a:pPr>
            <a:r>
              <a:rPr lang="en-US" dirty="0"/>
              <a:t>The data used to create the model:</a:t>
            </a:r>
          </a:p>
          <a:p>
            <a:r>
              <a:rPr lang="en-US" dirty="0"/>
              <a:t>Inadequately cleaned</a:t>
            </a:r>
          </a:p>
          <a:p>
            <a:r>
              <a:rPr lang="en-US" dirty="0"/>
              <a:t>Uses variables inappropriately</a:t>
            </a:r>
          </a:p>
          <a:p>
            <a:r>
              <a:rPr lang="en-US" dirty="0"/>
              <a:t>Not representative of all the settings the tool will be used in </a:t>
            </a:r>
          </a:p>
        </p:txBody>
      </p:sp>
      <p:pic>
        <p:nvPicPr>
          <p:cNvPr id="4" name="Picture 3" descr="A cartoon of a person in a classroom&#10;&#10;Description automatically generated">
            <a:extLst>
              <a:ext uri="{FF2B5EF4-FFF2-40B4-BE49-F238E27FC236}">
                <a16:creationId xmlns:a16="http://schemas.microsoft.com/office/drawing/2014/main" id="{C7B385B6-C66E-F21E-31A5-FA5B830B3401}"/>
              </a:ext>
            </a:extLst>
          </p:cNvPr>
          <p:cNvPicPr>
            <a:picLocks noChangeAspect="1"/>
          </p:cNvPicPr>
          <p:nvPr/>
        </p:nvPicPr>
        <p:blipFill>
          <a:blip r:embed="rId3"/>
          <a:stretch>
            <a:fillRect/>
          </a:stretch>
        </p:blipFill>
        <p:spPr>
          <a:xfrm>
            <a:off x="7135091" y="2137284"/>
            <a:ext cx="4698933" cy="3634331"/>
          </a:xfrm>
          <a:prstGeom prst="rect">
            <a:avLst/>
          </a:prstGeom>
        </p:spPr>
      </p:pic>
    </p:spTree>
    <p:extLst>
      <p:ext uri="{BB962C8B-B14F-4D97-AF65-F5344CB8AC3E}">
        <p14:creationId xmlns:p14="http://schemas.microsoft.com/office/powerpoint/2010/main" val="112782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338-92F5-D2B7-59FC-BB64D12088F7}"/>
              </a:ext>
            </a:extLst>
          </p:cNvPr>
          <p:cNvSpPr>
            <a:spLocks noGrp="1"/>
          </p:cNvSpPr>
          <p:nvPr>
            <p:ph type="title"/>
          </p:nvPr>
        </p:nvSpPr>
        <p:spPr>
          <a:xfrm>
            <a:off x="1371600" y="658090"/>
            <a:ext cx="9601200" cy="1485900"/>
          </a:xfrm>
        </p:spPr>
        <p:txBody>
          <a:bodyPr/>
          <a:lstStyle/>
          <a:p>
            <a:r>
              <a:rPr lang="en-US" dirty="0"/>
              <a:t>Considerations Applicable To Data-Driven Tools</a:t>
            </a:r>
          </a:p>
        </p:txBody>
      </p:sp>
      <p:sp>
        <p:nvSpPr>
          <p:cNvPr id="3" name="Content Placeholder 2">
            <a:extLst>
              <a:ext uri="{FF2B5EF4-FFF2-40B4-BE49-F238E27FC236}">
                <a16:creationId xmlns:a16="http://schemas.microsoft.com/office/drawing/2014/main" id="{874387F2-DAE0-4761-0DAC-86E44FEF8E82}"/>
              </a:ext>
            </a:extLst>
          </p:cNvPr>
          <p:cNvSpPr>
            <a:spLocks noGrp="1"/>
          </p:cNvSpPr>
          <p:nvPr>
            <p:ph idx="1"/>
          </p:nvPr>
        </p:nvSpPr>
        <p:spPr>
          <a:xfrm>
            <a:off x="1030514" y="2286000"/>
            <a:ext cx="6561777" cy="3581400"/>
          </a:xfrm>
        </p:spPr>
        <p:txBody>
          <a:bodyPr>
            <a:normAutofit fontScale="92500" lnSpcReduction="10000"/>
          </a:bodyPr>
          <a:lstStyle/>
          <a:p>
            <a:pPr marL="0" indent="0">
              <a:buNone/>
            </a:pPr>
            <a:r>
              <a:rPr lang="en-US" dirty="0"/>
              <a:t>The data used to create the model:</a:t>
            </a:r>
          </a:p>
          <a:p>
            <a:r>
              <a:rPr lang="en-US" dirty="0"/>
              <a:t>Excludes low-quality samples</a:t>
            </a:r>
          </a:p>
          <a:p>
            <a:r>
              <a:rPr lang="en-US" dirty="0"/>
              <a:t>Has inadequate coverage of values that will be encountered in practice  </a:t>
            </a:r>
          </a:p>
          <a:p>
            <a:pPr lvl="1"/>
            <a:r>
              <a:rPr lang="en-US" dirty="0"/>
              <a:t>Hypertrophic cardiomyopathy (HCM) and healthy</a:t>
            </a:r>
          </a:p>
          <a:p>
            <a:pPr lvl="1"/>
            <a:r>
              <a:rPr lang="en-US" dirty="0"/>
              <a:t>HCM, severe hypertension, aortic stenosis, healthy</a:t>
            </a:r>
          </a:p>
          <a:p>
            <a:r>
              <a:rPr lang="en-US" dirty="0"/>
              <a:t>Is no longer as applicable to the current clinical environment (model drift / model shift)</a:t>
            </a:r>
          </a:p>
          <a:p>
            <a:r>
              <a:rPr lang="en-US" dirty="0"/>
              <a:t>Has insufficient samples of a particular sex or self-reported race - can lead to algorithmic bias</a:t>
            </a:r>
          </a:p>
          <a:p>
            <a:endParaRPr lang="en-US" dirty="0"/>
          </a:p>
        </p:txBody>
      </p:sp>
      <p:pic>
        <p:nvPicPr>
          <p:cNvPr id="15362" name="Picture 2" descr="Figure 1">
            <a:extLst>
              <a:ext uri="{FF2B5EF4-FFF2-40B4-BE49-F238E27FC236}">
                <a16:creationId xmlns:a16="http://schemas.microsoft.com/office/drawing/2014/main" id="{32D35FAE-C885-3222-E4CD-C8FA98115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550" y="2286000"/>
            <a:ext cx="3467101" cy="3300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1664F7-69DC-BC7E-959D-76B3525B8718}"/>
              </a:ext>
            </a:extLst>
          </p:cNvPr>
          <p:cNvSpPr txBox="1"/>
          <p:nvPr/>
        </p:nvSpPr>
        <p:spPr>
          <a:xfrm>
            <a:off x="9199422" y="6511638"/>
            <a:ext cx="3699164" cy="307777"/>
          </a:xfrm>
          <a:prstGeom prst="rect">
            <a:avLst/>
          </a:prstGeom>
          <a:noFill/>
        </p:spPr>
        <p:txBody>
          <a:bodyPr wrap="square" rtlCol="0">
            <a:spAutoFit/>
          </a:bodyPr>
          <a:lstStyle/>
          <a:p>
            <a:r>
              <a:rPr lang="en-US" sz="1400" dirty="0"/>
              <a:t>Sanders, W. JACC Advances (2023)</a:t>
            </a:r>
          </a:p>
        </p:txBody>
      </p:sp>
    </p:spTree>
    <p:extLst>
      <p:ext uri="{BB962C8B-B14F-4D97-AF65-F5344CB8AC3E}">
        <p14:creationId xmlns:p14="http://schemas.microsoft.com/office/powerpoint/2010/main" val="401930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4CF3-3DD5-9350-1A16-8E47B0480BDD}"/>
              </a:ext>
            </a:extLst>
          </p:cNvPr>
          <p:cNvSpPr>
            <a:spLocks noGrp="1"/>
          </p:cNvSpPr>
          <p:nvPr>
            <p:ph type="title"/>
          </p:nvPr>
        </p:nvSpPr>
        <p:spPr/>
        <p:txBody>
          <a:bodyPr/>
          <a:lstStyle/>
          <a:p>
            <a:r>
              <a:rPr lang="en-US" dirty="0"/>
              <a:t>Algorithmic Bias</a:t>
            </a:r>
          </a:p>
        </p:txBody>
      </p:sp>
      <p:sp>
        <p:nvSpPr>
          <p:cNvPr id="3" name="Content Placeholder 2">
            <a:extLst>
              <a:ext uri="{FF2B5EF4-FFF2-40B4-BE49-F238E27FC236}">
                <a16:creationId xmlns:a16="http://schemas.microsoft.com/office/drawing/2014/main" id="{EDE488FE-104F-E065-14B1-752EA5C16CCC}"/>
              </a:ext>
            </a:extLst>
          </p:cNvPr>
          <p:cNvSpPr>
            <a:spLocks noGrp="1"/>
          </p:cNvSpPr>
          <p:nvPr>
            <p:ph idx="1"/>
          </p:nvPr>
        </p:nvSpPr>
        <p:spPr>
          <a:xfrm>
            <a:off x="1371600" y="1427025"/>
            <a:ext cx="10612582" cy="4599709"/>
          </a:xfrm>
        </p:spPr>
        <p:txBody>
          <a:bodyPr/>
          <a:lstStyle/>
          <a:p>
            <a:r>
              <a:rPr lang="en-US" dirty="0"/>
              <a:t>Can be problematic to include self-reported race in algorithms</a:t>
            </a:r>
          </a:p>
          <a:p>
            <a:pPr lvl="1"/>
            <a:r>
              <a:rPr lang="en-US" dirty="0"/>
              <a:t>STS cardiac surgery risk score</a:t>
            </a:r>
          </a:p>
          <a:p>
            <a:pPr lvl="2"/>
            <a:endParaRPr lang="en-US" dirty="0"/>
          </a:p>
          <a:p>
            <a:pPr lvl="2"/>
            <a:endParaRPr lang="en-US" dirty="0"/>
          </a:p>
          <a:p>
            <a:pPr lvl="2"/>
            <a:endParaRPr lang="en-US" dirty="0"/>
          </a:p>
          <a:p>
            <a:pPr lvl="2"/>
            <a:endParaRPr lang="en-US" dirty="0"/>
          </a:p>
          <a:p>
            <a:pPr lvl="2"/>
            <a:endParaRPr lang="en-US" dirty="0"/>
          </a:p>
          <a:p>
            <a:pPr lvl="2"/>
            <a:endParaRPr lang="en-US" sz="800" dirty="0"/>
          </a:p>
          <a:p>
            <a:r>
              <a:rPr lang="en-US" dirty="0"/>
              <a:t>Can be problematic to simply disregard self-reported race in algorithms</a:t>
            </a:r>
          </a:p>
          <a:p>
            <a:pPr lvl="1"/>
            <a:r>
              <a:rPr lang="en-US" dirty="0"/>
              <a:t>Optum risk score - Who should get additional support to lower healthcare costs?</a:t>
            </a:r>
          </a:p>
          <a:p>
            <a:endParaRPr lang="en-US" dirty="0"/>
          </a:p>
          <a:p>
            <a:pPr lvl="1"/>
            <a:endParaRPr lang="en-US" dirty="0"/>
          </a:p>
        </p:txBody>
      </p:sp>
      <p:sp>
        <p:nvSpPr>
          <p:cNvPr id="4" name="Rectangle 3">
            <a:extLst>
              <a:ext uri="{FF2B5EF4-FFF2-40B4-BE49-F238E27FC236}">
                <a16:creationId xmlns:a16="http://schemas.microsoft.com/office/drawing/2014/main" id="{7538B181-E8E7-31E1-0879-17E3549A91EE}"/>
              </a:ext>
            </a:extLst>
          </p:cNvPr>
          <p:cNvSpPr/>
          <p:nvPr/>
        </p:nvSpPr>
        <p:spPr>
          <a:xfrm>
            <a:off x="2660071" y="2230580"/>
            <a:ext cx="6040583" cy="37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Black patients traditionally have poor surgery outcomes</a:t>
            </a:r>
          </a:p>
        </p:txBody>
      </p:sp>
      <p:sp>
        <p:nvSpPr>
          <p:cNvPr id="5" name="Rectangle 4">
            <a:extLst>
              <a:ext uri="{FF2B5EF4-FFF2-40B4-BE49-F238E27FC236}">
                <a16:creationId xmlns:a16="http://schemas.microsoft.com/office/drawing/2014/main" id="{DB71907F-42AA-545E-7619-337B7941A400}"/>
              </a:ext>
            </a:extLst>
          </p:cNvPr>
          <p:cNvSpPr/>
          <p:nvPr/>
        </p:nvSpPr>
        <p:spPr>
          <a:xfrm>
            <a:off x="2660071" y="2802075"/>
            <a:ext cx="6040583" cy="37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Race-specific patterns encoded into (non-AI) model</a:t>
            </a:r>
          </a:p>
        </p:txBody>
      </p:sp>
      <p:sp>
        <p:nvSpPr>
          <p:cNvPr id="6" name="Rectangle 5">
            <a:extLst>
              <a:ext uri="{FF2B5EF4-FFF2-40B4-BE49-F238E27FC236}">
                <a16:creationId xmlns:a16="http://schemas.microsoft.com/office/drawing/2014/main" id="{2F9882BD-7A6F-5531-1CF7-5AA9564DFDAD}"/>
              </a:ext>
            </a:extLst>
          </p:cNvPr>
          <p:cNvSpPr/>
          <p:nvPr/>
        </p:nvSpPr>
        <p:spPr>
          <a:xfrm>
            <a:off x="2673922" y="3356260"/>
            <a:ext cx="6026732" cy="37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Black patients discouraged from surgery because high risk</a:t>
            </a:r>
          </a:p>
        </p:txBody>
      </p:sp>
      <p:sp>
        <p:nvSpPr>
          <p:cNvPr id="8" name="Down Arrow 7">
            <a:extLst>
              <a:ext uri="{FF2B5EF4-FFF2-40B4-BE49-F238E27FC236}">
                <a16:creationId xmlns:a16="http://schemas.microsoft.com/office/drawing/2014/main" id="{79C24D6A-3BE6-6675-CAB6-AF5B53DE27F1}"/>
              </a:ext>
            </a:extLst>
          </p:cNvPr>
          <p:cNvSpPr/>
          <p:nvPr/>
        </p:nvSpPr>
        <p:spPr>
          <a:xfrm>
            <a:off x="5569524" y="2578679"/>
            <a:ext cx="235527" cy="20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A30D9ADD-03FD-0B39-B97D-2D75E01AD13E}"/>
              </a:ext>
            </a:extLst>
          </p:cNvPr>
          <p:cNvSpPr/>
          <p:nvPr/>
        </p:nvSpPr>
        <p:spPr>
          <a:xfrm>
            <a:off x="5569524" y="3146719"/>
            <a:ext cx="235527" cy="20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A0032D7-1D7A-9FED-8FFE-AFF8A394C670}"/>
              </a:ext>
            </a:extLst>
          </p:cNvPr>
          <p:cNvSpPr txBox="1"/>
          <p:nvPr/>
        </p:nvSpPr>
        <p:spPr>
          <a:xfrm>
            <a:off x="9691254" y="6244739"/>
            <a:ext cx="3948545" cy="523220"/>
          </a:xfrm>
          <a:prstGeom prst="rect">
            <a:avLst/>
          </a:prstGeom>
          <a:noFill/>
        </p:spPr>
        <p:txBody>
          <a:bodyPr wrap="square" rtlCol="0">
            <a:spAutoFit/>
          </a:bodyPr>
          <a:lstStyle/>
          <a:p>
            <a:r>
              <a:rPr lang="en-US" sz="1400" dirty="0"/>
              <a:t>Vyas, D. NEJM (2020)</a:t>
            </a:r>
          </a:p>
          <a:p>
            <a:r>
              <a:rPr lang="en-US" sz="1400" dirty="0"/>
              <a:t>Obermeyer, Z. Science (2019)</a:t>
            </a:r>
          </a:p>
        </p:txBody>
      </p:sp>
      <p:sp>
        <p:nvSpPr>
          <p:cNvPr id="11" name="Rectangle 10">
            <a:extLst>
              <a:ext uri="{FF2B5EF4-FFF2-40B4-BE49-F238E27FC236}">
                <a16:creationId xmlns:a16="http://schemas.microsoft.com/office/drawing/2014/main" id="{66F97410-708F-8434-EF30-E406D9904364}"/>
              </a:ext>
            </a:extLst>
          </p:cNvPr>
          <p:cNvSpPr/>
          <p:nvPr/>
        </p:nvSpPr>
        <p:spPr>
          <a:xfrm>
            <a:off x="2660071" y="5084631"/>
            <a:ext cx="6705602" cy="37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Black patients have lower future healthcare costs</a:t>
            </a:r>
          </a:p>
        </p:txBody>
      </p:sp>
      <p:sp>
        <p:nvSpPr>
          <p:cNvPr id="12" name="Rectangle 11">
            <a:extLst>
              <a:ext uri="{FF2B5EF4-FFF2-40B4-BE49-F238E27FC236}">
                <a16:creationId xmlns:a16="http://schemas.microsoft.com/office/drawing/2014/main" id="{7C0EEA2E-1E3A-43D2-762A-41EEEACD4512}"/>
              </a:ext>
            </a:extLst>
          </p:cNvPr>
          <p:cNvSpPr/>
          <p:nvPr/>
        </p:nvSpPr>
        <p:spPr>
          <a:xfrm>
            <a:off x="2660071" y="5656126"/>
            <a:ext cx="6705602" cy="37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Black patients have lower risk score, so receive fewer resources</a:t>
            </a:r>
          </a:p>
        </p:txBody>
      </p:sp>
      <p:sp>
        <p:nvSpPr>
          <p:cNvPr id="14" name="Down Arrow 13">
            <a:extLst>
              <a:ext uri="{FF2B5EF4-FFF2-40B4-BE49-F238E27FC236}">
                <a16:creationId xmlns:a16="http://schemas.microsoft.com/office/drawing/2014/main" id="{3632FFCC-A98E-7C25-AA81-9E67BF5C3DF7}"/>
              </a:ext>
            </a:extLst>
          </p:cNvPr>
          <p:cNvSpPr/>
          <p:nvPr/>
        </p:nvSpPr>
        <p:spPr>
          <a:xfrm>
            <a:off x="6054436" y="5447447"/>
            <a:ext cx="235527" cy="2060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88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9CFF-203B-AA76-7148-4E05ADC40A99}"/>
              </a:ext>
            </a:extLst>
          </p:cNvPr>
          <p:cNvSpPr>
            <a:spLocks noGrp="1"/>
          </p:cNvSpPr>
          <p:nvPr>
            <p:ph type="title"/>
          </p:nvPr>
        </p:nvSpPr>
        <p:spPr/>
        <p:txBody>
          <a:bodyPr/>
          <a:lstStyle/>
          <a:p>
            <a:r>
              <a:rPr lang="en-US" dirty="0"/>
              <a:t>Algorithmic Bias</a:t>
            </a:r>
          </a:p>
        </p:txBody>
      </p:sp>
      <p:sp>
        <p:nvSpPr>
          <p:cNvPr id="3" name="Content Placeholder 2">
            <a:extLst>
              <a:ext uri="{FF2B5EF4-FFF2-40B4-BE49-F238E27FC236}">
                <a16:creationId xmlns:a16="http://schemas.microsoft.com/office/drawing/2014/main" id="{6315B1E5-D793-1DEF-9A9F-A9D7DB87A407}"/>
              </a:ext>
            </a:extLst>
          </p:cNvPr>
          <p:cNvSpPr>
            <a:spLocks noGrp="1"/>
          </p:cNvSpPr>
          <p:nvPr>
            <p:ph idx="1"/>
          </p:nvPr>
        </p:nvSpPr>
        <p:spPr>
          <a:xfrm>
            <a:off x="1371600" y="1551702"/>
            <a:ext cx="9601200" cy="3581400"/>
          </a:xfrm>
        </p:spPr>
        <p:txBody>
          <a:bodyPr/>
          <a:lstStyle/>
          <a:p>
            <a:pPr marL="0" indent="0">
              <a:buNone/>
            </a:pPr>
            <a:r>
              <a:rPr lang="en-US" dirty="0"/>
              <a:t>May be impossible to remove race as a feature within a model</a:t>
            </a:r>
          </a:p>
        </p:txBody>
      </p:sp>
      <p:sp>
        <p:nvSpPr>
          <p:cNvPr id="4" name="TextBox 3">
            <a:extLst>
              <a:ext uri="{FF2B5EF4-FFF2-40B4-BE49-F238E27FC236}">
                <a16:creationId xmlns:a16="http://schemas.microsoft.com/office/drawing/2014/main" id="{F8A12413-56D6-FAD5-72DB-FD3B8249CA73}"/>
              </a:ext>
            </a:extLst>
          </p:cNvPr>
          <p:cNvSpPr txBox="1"/>
          <p:nvPr/>
        </p:nvSpPr>
        <p:spPr>
          <a:xfrm>
            <a:off x="8132623" y="6539347"/>
            <a:ext cx="4516582" cy="369332"/>
          </a:xfrm>
          <a:prstGeom prst="rect">
            <a:avLst/>
          </a:prstGeom>
          <a:noFill/>
        </p:spPr>
        <p:txBody>
          <a:bodyPr wrap="square" rtlCol="0">
            <a:spAutoFit/>
          </a:bodyPr>
          <a:lstStyle/>
          <a:p>
            <a:r>
              <a:rPr lang="en-US" dirty="0" err="1"/>
              <a:t>Gichoya</a:t>
            </a:r>
            <a:r>
              <a:rPr lang="en-US" dirty="0"/>
              <a:t>, J. Lancet Digital Health (2022)</a:t>
            </a:r>
          </a:p>
        </p:txBody>
      </p:sp>
      <p:pic>
        <p:nvPicPr>
          <p:cNvPr id="5" name="Picture 4">
            <a:extLst>
              <a:ext uri="{FF2B5EF4-FFF2-40B4-BE49-F238E27FC236}">
                <a16:creationId xmlns:a16="http://schemas.microsoft.com/office/drawing/2014/main" id="{94C78A62-4D40-30F0-5653-0996E0A3DC39}"/>
              </a:ext>
            </a:extLst>
          </p:cNvPr>
          <p:cNvPicPr>
            <a:picLocks noChangeAspect="1"/>
          </p:cNvPicPr>
          <p:nvPr/>
        </p:nvPicPr>
        <p:blipFill rotWithShape="1">
          <a:blip r:embed="rId2"/>
          <a:srcRect r="52646" b="5932"/>
          <a:stretch/>
        </p:blipFill>
        <p:spPr>
          <a:xfrm>
            <a:off x="767644" y="2519606"/>
            <a:ext cx="2682959" cy="3197776"/>
          </a:xfrm>
          <a:prstGeom prst="rect">
            <a:avLst/>
          </a:prstGeom>
        </p:spPr>
      </p:pic>
      <p:pic>
        <p:nvPicPr>
          <p:cNvPr id="6" name="Picture 5">
            <a:extLst>
              <a:ext uri="{FF2B5EF4-FFF2-40B4-BE49-F238E27FC236}">
                <a16:creationId xmlns:a16="http://schemas.microsoft.com/office/drawing/2014/main" id="{59BDA40B-9CEC-F5BE-61CB-C2441625A844}"/>
              </a:ext>
            </a:extLst>
          </p:cNvPr>
          <p:cNvPicPr>
            <a:picLocks noChangeAspect="1"/>
          </p:cNvPicPr>
          <p:nvPr/>
        </p:nvPicPr>
        <p:blipFill rotWithShape="1">
          <a:blip r:embed="rId3"/>
          <a:srcRect l="9715" t="13322" r="8559" b="9496"/>
          <a:stretch/>
        </p:blipFill>
        <p:spPr>
          <a:xfrm>
            <a:off x="8958855" y="4324724"/>
            <a:ext cx="1938536" cy="1936668"/>
          </a:xfrm>
          <a:prstGeom prst="rect">
            <a:avLst/>
          </a:prstGeom>
        </p:spPr>
      </p:pic>
      <p:pic>
        <p:nvPicPr>
          <p:cNvPr id="7" name="Picture 6">
            <a:extLst>
              <a:ext uri="{FF2B5EF4-FFF2-40B4-BE49-F238E27FC236}">
                <a16:creationId xmlns:a16="http://schemas.microsoft.com/office/drawing/2014/main" id="{FA73D948-8DA0-F05A-56DF-DCDB058DAEC0}"/>
              </a:ext>
            </a:extLst>
          </p:cNvPr>
          <p:cNvPicPr>
            <a:picLocks noChangeAspect="1"/>
          </p:cNvPicPr>
          <p:nvPr/>
        </p:nvPicPr>
        <p:blipFill rotWithShape="1">
          <a:blip r:embed="rId4"/>
          <a:srcRect t="3990" b="5658"/>
          <a:stretch/>
        </p:blipFill>
        <p:spPr>
          <a:xfrm>
            <a:off x="8063139" y="2197511"/>
            <a:ext cx="2090267" cy="1997846"/>
          </a:xfrm>
          <a:prstGeom prst="rect">
            <a:avLst/>
          </a:prstGeom>
        </p:spPr>
      </p:pic>
      <p:pic>
        <p:nvPicPr>
          <p:cNvPr id="8" name="Picture 7">
            <a:extLst>
              <a:ext uri="{FF2B5EF4-FFF2-40B4-BE49-F238E27FC236}">
                <a16:creationId xmlns:a16="http://schemas.microsoft.com/office/drawing/2014/main" id="{53C9C778-F8E1-DFF1-0E0B-2A8BA54DEFEF}"/>
              </a:ext>
            </a:extLst>
          </p:cNvPr>
          <p:cNvPicPr>
            <a:picLocks noChangeAspect="1"/>
          </p:cNvPicPr>
          <p:nvPr/>
        </p:nvPicPr>
        <p:blipFill>
          <a:blip r:embed="rId5"/>
          <a:stretch>
            <a:fillRect/>
          </a:stretch>
        </p:blipFill>
        <p:spPr>
          <a:xfrm>
            <a:off x="10194971" y="2236110"/>
            <a:ext cx="1961958" cy="1997847"/>
          </a:xfrm>
          <a:prstGeom prst="rect">
            <a:avLst/>
          </a:prstGeom>
        </p:spPr>
      </p:pic>
      <p:pic>
        <p:nvPicPr>
          <p:cNvPr id="9" name="Picture 8">
            <a:extLst>
              <a:ext uri="{FF2B5EF4-FFF2-40B4-BE49-F238E27FC236}">
                <a16:creationId xmlns:a16="http://schemas.microsoft.com/office/drawing/2014/main" id="{9A02411C-A48A-031A-A134-7A19B191841E}"/>
              </a:ext>
            </a:extLst>
          </p:cNvPr>
          <p:cNvPicPr>
            <a:picLocks noChangeAspect="1"/>
          </p:cNvPicPr>
          <p:nvPr/>
        </p:nvPicPr>
        <p:blipFill>
          <a:blip r:embed="rId6"/>
          <a:stretch>
            <a:fillRect/>
          </a:stretch>
        </p:blipFill>
        <p:spPr>
          <a:xfrm>
            <a:off x="4538105" y="4329337"/>
            <a:ext cx="1961957" cy="1997846"/>
          </a:xfrm>
          <a:prstGeom prst="rect">
            <a:avLst/>
          </a:prstGeom>
        </p:spPr>
      </p:pic>
      <p:pic>
        <p:nvPicPr>
          <p:cNvPr id="10" name="Picture 9">
            <a:extLst>
              <a:ext uri="{FF2B5EF4-FFF2-40B4-BE49-F238E27FC236}">
                <a16:creationId xmlns:a16="http://schemas.microsoft.com/office/drawing/2014/main" id="{81891D56-7FF5-B5C1-F27B-274772DAF19C}"/>
              </a:ext>
            </a:extLst>
          </p:cNvPr>
          <p:cNvPicPr>
            <a:picLocks noChangeAspect="1"/>
          </p:cNvPicPr>
          <p:nvPr/>
        </p:nvPicPr>
        <p:blipFill>
          <a:blip r:embed="rId7"/>
          <a:stretch>
            <a:fillRect/>
          </a:stretch>
        </p:blipFill>
        <p:spPr>
          <a:xfrm>
            <a:off x="5880555" y="2155951"/>
            <a:ext cx="2065538" cy="2113132"/>
          </a:xfrm>
          <a:prstGeom prst="rect">
            <a:avLst/>
          </a:prstGeom>
        </p:spPr>
      </p:pic>
      <p:pic>
        <p:nvPicPr>
          <p:cNvPr id="11" name="Picture 10">
            <a:extLst>
              <a:ext uri="{FF2B5EF4-FFF2-40B4-BE49-F238E27FC236}">
                <a16:creationId xmlns:a16="http://schemas.microsoft.com/office/drawing/2014/main" id="{92C1B3EC-D6A1-AF0D-EFBD-F4DDAE108C08}"/>
              </a:ext>
            </a:extLst>
          </p:cNvPr>
          <p:cNvPicPr>
            <a:picLocks noChangeAspect="1"/>
          </p:cNvPicPr>
          <p:nvPr/>
        </p:nvPicPr>
        <p:blipFill>
          <a:blip r:embed="rId8"/>
          <a:stretch>
            <a:fillRect/>
          </a:stretch>
        </p:blipFill>
        <p:spPr>
          <a:xfrm>
            <a:off x="6756132" y="4315270"/>
            <a:ext cx="2029226" cy="1997846"/>
          </a:xfrm>
          <a:prstGeom prst="rect">
            <a:avLst/>
          </a:prstGeom>
        </p:spPr>
      </p:pic>
      <p:pic>
        <p:nvPicPr>
          <p:cNvPr id="12" name="Picture 11">
            <a:extLst>
              <a:ext uri="{FF2B5EF4-FFF2-40B4-BE49-F238E27FC236}">
                <a16:creationId xmlns:a16="http://schemas.microsoft.com/office/drawing/2014/main" id="{2B004EA2-E610-9157-DC08-C188D83A2F11}"/>
              </a:ext>
            </a:extLst>
          </p:cNvPr>
          <p:cNvPicPr>
            <a:picLocks noChangeAspect="1"/>
          </p:cNvPicPr>
          <p:nvPr/>
        </p:nvPicPr>
        <p:blipFill rotWithShape="1">
          <a:blip r:embed="rId2"/>
          <a:srcRect l="56603" t="22636" r="3636" b="5638"/>
          <a:stretch/>
        </p:blipFill>
        <p:spPr>
          <a:xfrm>
            <a:off x="3801552" y="2145567"/>
            <a:ext cx="1961957" cy="2123516"/>
          </a:xfrm>
          <a:prstGeom prst="rect">
            <a:avLst/>
          </a:prstGeom>
        </p:spPr>
      </p:pic>
    </p:spTree>
    <p:extLst>
      <p:ext uri="{BB962C8B-B14F-4D97-AF65-F5344CB8AC3E}">
        <p14:creationId xmlns:p14="http://schemas.microsoft.com/office/powerpoint/2010/main" val="336662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982A-46CC-8A93-EEA7-5B6BEC05740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C685053-9D24-7849-FCE6-A709C5E60A0F}"/>
              </a:ext>
            </a:extLst>
          </p:cNvPr>
          <p:cNvSpPr>
            <a:spLocks noGrp="1"/>
          </p:cNvSpPr>
          <p:nvPr>
            <p:ph idx="1"/>
          </p:nvPr>
        </p:nvSpPr>
        <p:spPr/>
        <p:txBody>
          <a:bodyPr/>
          <a:lstStyle/>
          <a:p>
            <a:r>
              <a:rPr lang="en-US" dirty="0"/>
              <a:t>Overview of AI</a:t>
            </a:r>
          </a:p>
          <a:p>
            <a:r>
              <a:rPr lang="en-US" dirty="0"/>
              <a:t>Applications of AI to Healthcare</a:t>
            </a:r>
          </a:p>
          <a:p>
            <a:r>
              <a:rPr lang="en-US" dirty="0"/>
              <a:t>Assessing Performance of AI tools</a:t>
            </a:r>
          </a:p>
        </p:txBody>
      </p:sp>
    </p:spTree>
    <p:extLst>
      <p:ext uri="{BB962C8B-B14F-4D97-AF65-F5344CB8AC3E}">
        <p14:creationId xmlns:p14="http://schemas.microsoft.com/office/powerpoint/2010/main" val="288157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356B-E15C-B884-D98E-88134741C49A}"/>
              </a:ext>
            </a:extLst>
          </p:cNvPr>
          <p:cNvSpPr>
            <a:spLocks noGrp="1"/>
          </p:cNvSpPr>
          <p:nvPr>
            <p:ph type="title"/>
          </p:nvPr>
        </p:nvSpPr>
        <p:spPr/>
        <p:txBody>
          <a:bodyPr>
            <a:normAutofit/>
          </a:bodyPr>
          <a:lstStyle/>
          <a:p>
            <a:r>
              <a:rPr lang="en-US" dirty="0"/>
              <a:t>Considerations Specific to AI</a:t>
            </a:r>
            <a:br>
              <a:rPr lang="en-US" dirty="0"/>
            </a:br>
            <a:endParaRPr lang="en-US" dirty="0"/>
          </a:p>
        </p:txBody>
      </p:sp>
      <p:sp>
        <p:nvSpPr>
          <p:cNvPr id="3" name="Content Placeholder 2">
            <a:extLst>
              <a:ext uri="{FF2B5EF4-FFF2-40B4-BE49-F238E27FC236}">
                <a16:creationId xmlns:a16="http://schemas.microsoft.com/office/drawing/2014/main" id="{5B1D067F-D4CD-5314-9AD4-40989EC6E6B2}"/>
              </a:ext>
            </a:extLst>
          </p:cNvPr>
          <p:cNvSpPr>
            <a:spLocks noGrp="1"/>
          </p:cNvSpPr>
          <p:nvPr>
            <p:ph idx="1"/>
          </p:nvPr>
        </p:nvSpPr>
        <p:spPr>
          <a:xfrm>
            <a:off x="6818306" y="6506540"/>
            <a:ext cx="7597346" cy="702920"/>
          </a:xfrm>
        </p:spPr>
        <p:txBody>
          <a:bodyPr>
            <a:normAutofit/>
          </a:bodyPr>
          <a:lstStyle/>
          <a:p>
            <a:pPr marL="0" indent="0">
              <a:buNone/>
            </a:pPr>
            <a:r>
              <a:rPr lang="en-US" sz="1200" dirty="0"/>
              <a:t>https://</a:t>
            </a:r>
            <a:r>
              <a:rPr lang="en-US" sz="1200" dirty="0" err="1"/>
              <a:t>www.geeksforgeeks.org</a:t>
            </a:r>
            <a:r>
              <a:rPr lang="en-US" sz="1200" dirty="0"/>
              <a:t>/underfitting-and-overfitting-in-machine-learning/</a:t>
            </a:r>
          </a:p>
        </p:txBody>
      </p:sp>
      <p:pic>
        <p:nvPicPr>
          <p:cNvPr id="3074" name="Picture 2" descr="Underfitting and Overfitting in Machine Learning-Geeksforgeeks">
            <a:extLst>
              <a:ext uri="{FF2B5EF4-FFF2-40B4-BE49-F238E27FC236}">
                <a16:creationId xmlns:a16="http://schemas.microsoft.com/office/drawing/2014/main" id="{297A43F3-2473-2DBE-4BA3-5A0D66972E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525"/>
          <a:stretch/>
        </p:blipFill>
        <p:spPr bwMode="auto">
          <a:xfrm>
            <a:off x="2596978" y="2869456"/>
            <a:ext cx="7150443" cy="2066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3976F3-1D50-D368-69E0-3A3B01C52D7C}"/>
              </a:ext>
            </a:extLst>
          </p:cNvPr>
          <p:cNvSpPr txBox="1"/>
          <p:nvPr/>
        </p:nvSpPr>
        <p:spPr>
          <a:xfrm>
            <a:off x="1785257" y="1956000"/>
            <a:ext cx="6589486" cy="584775"/>
          </a:xfrm>
          <a:prstGeom prst="rect">
            <a:avLst/>
          </a:prstGeom>
          <a:noFill/>
        </p:spPr>
        <p:txBody>
          <a:bodyPr wrap="square" rtlCol="0">
            <a:spAutoFit/>
          </a:bodyPr>
          <a:lstStyle/>
          <a:p>
            <a:r>
              <a:rPr lang="en-US" sz="3200" dirty="0"/>
              <a:t>Frequent issue: Overfitting</a:t>
            </a:r>
          </a:p>
        </p:txBody>
      </p:sp>
      <p:sp>
        <p:nvSpPr>
          <p:cNvPr id="5" name="TextBox 4">
            <a:extLst>
              <a:ext uri="{FF2B5EF4-FFF2-40B4-BE49-F238E27FC236}">
                <a16:creationId xmlns:a16="http://schemas.microsoft.com/office/drawing/2014/main" id="{75555326-8D7A-1065-7631-4EDD6A8A045D}"/>
              </a:ext>
            </a:extLst>
          </p:cNvPr>
          <p:cNvSpPr txBox="1"/>
          <p:nvPr/>
        </p:nvSpPr>
        <p:spPr>
          <a:xfrm>
            <a:off x="3103420" y="5070766"/>
            <a:ext cx="1676400" cy="369332"/>
          </a:xfrm>
          <a:prstGeom prst="rect">
            <a:avLst/>
          </a:prstGeom>
          <a:noFill/>
        </p:spPr>
        <p:txBody>
          <a:bodyPr wrap="square" rtlCol="0">
            <a:spAutoFit/>
          </a:bodyPr>
          <a:lstStyle/>
          <a:p>
            <a:r>
              <a:rPr lang="en-US" dirty="0"/>
              <a:t>Underfitting</a:t>
            </a:r>
          </a:p>
        </p:txBody>
      </p:sp>
      <p:sp>
        <p:nvSpPr>
          <p:cNvPr id="6" name="TextBox 5">
            <a:extLst>
              <a:ext uri="{FF2B5EF4-FFF2-40B4-BE49-F238E27FC236}">
                <a16:creationId xmlns:a16="http://schemas.microsoft.com/office/drawing/2014/main" id="{56554035-FAFC-79D3-1F2C-B1D14DA3CFB3}"/>
              </a:ext>
            </a:extLst>
          </p:cNvPr>
          <p:cNvSpPr txBox="1"/>
          <p:nvPr/>
        </p:nvSpPr>
        <p:spPr>
          <a:xfrm>
            <a:off x="5195453" y="5070762"/>
            <a:ext cx="1953487" cy="369332"/>
          </a:xfrm>
          <a:prstGeom prst="rect">
            <a:avLst/>
          </a:prstGeom>
          <a:noFill/>
        </p:spPr>
        <p:txBody>
          <a:bodyPr wrap="square" rtlCol="0">
            <a:spAutoFit/>
          </a:bodyPr>
          <a:lstStyle/>
          <a:p>
            <a:r>
              <a:rPr lang="en-US" dirty="0"/>
              <a:t>Appropriate Fitting</a:t>
            </a:r>
          </a:p>
        </p:txBody>
      </p:sp>
      <p:sp>
        <p:nvSpPr>
          <p:cNvPr id="7" name="TextBox 6">
            <a:extLst>
              <a:ext uri="{FF2B5EF4-FFF2-40B4-BE49-F238E27FC236}">
                <a16:creationId xmlns:a16="http://schemas.microsoft.com/office/drawing/2014/main" id="{3976DE22-46BF-880B-8A6B-C563D57D7B8A}"/>
              </a:ext>
            </a:extLst>
          </p:cNvPr>
          <p:cNvSpPr txBox="1"/>
          <p:nvPr/>
        </p:nvSpPr>
        <p:spPr>
          <a:xfrm>
            <a:off x="7523016" y="5098467"/>
            <a:ext cx="2258292" cy="646331"/>
          </a:xfrm>
          <a:prstGeom prst="rect">
            <a:avLst/>
          </a:prstGeom>
          <a:noFill/>
        </p:spPr>
        <p:txBody>
          <a:bodyPr wrap="square" rtlCol="0">
            <a:spAutoFit/>
          </a:bodyPr>
          <a:lstStyle/>
          <a:p>
            <a:pPr algn="ctr"/>
            <a:r>
              <a:rPr lang="en-US" dirty="0"/>
              <a:t>Overfitting</a:t>
            </a:r>
          </a:p>
          <a:p>
            <a:pPr algn="ctr"/>
            <a:r>
              <a:rPr lang="en-US" dirty="0"/>
              <a:t>(poor generalization)</a:t>
            </a:r>
          </a:p>
        </p:txBody>
      </p:sp>
    </p:spTree>
    <p:extLst>
      <p:ext uri="{BB962C8B-B14F-4D97-AF65-F5344CB8AC3E}">
        <p14:creationId xmlns:p14="http://schemas.microsoft.com/office/powerpoint/2010/main" val="3244250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8296-6500-86AD-AD2F-AAA80A81C74F}"/>
              </a:ext>
            </a:extLst>
          </p:cNvPr>
          <p:cNvSpPr>
            <a:spLocks noGrp="1"/>
          </p:cNvSpPr>
          <p:nvPr>
            <p:ph type="title"/>
          </p:nvPr>
        </p:nvSpPr>
        <p:spPr/>
        <p:txBody>
          <a:bodyPr/>
          <a:lstStyle/>
          <a:p>
            <a:r>
              <a:rPr lang="en-US" dirty="0"/>
              <a:t>Overfitting</a:t>
            </a:r>
          </a:p>
        </p:txBody>
      </p:sp>
      <p:sp>
        <p:nvSpPr>
          <p:cNvPr id="5" name="TextBox 4">
            <a:extLst>
              <a:ext uri="{FF2B5EF4-FFF2-40B4-BE49-F238E27FC236}">
                <a16:creationId xmlns:a16="http://schemas.microsoft.com/office/drawing/2014/main" id="{20DF0F70-A254-5541-D2D5-4DBFBEDA33DC}"/>
              </a:ext>
            </a:extLst>
          </p:cNvPr>
          <p:cNvSpPr txBox="1"/>
          <p:nvPr/>
        </p:nvSpPr>
        <p:spPr>
          <a:xfrm>
            <a:off x="1618735" y="1594016"/>
            <a:ext cx="8971006" cy="369332"/>
          </a:xfrm>
          <a:prstGeom prst="rect">
            <a:avLst/>
          </a:prstGeom>
          <a:noFill/>
          <a:ln>
            <a:solidFill>
              <a:schemeClr val="accent1">
                <a:shade val="15000"/>
              </a:schemeClr>
            </a:solidFill>
          </a:ln>
        </p:spPr>
        <p:txBody>
          <a:bodyPr wrap="square" rtlCol="0">
            <a:spAutoFit/>
          </a:bodyPr>
          <a:lstStyle/>
          <a:p>
            <a:pPr algn="ctr"/>
            <a:r>
              <a:rPr lang="en-US" dirty="0"/>
              <a:t>Dataset</a:t>
            </a:r>
          </a:p>
        </p:txBody>
      </p:sp>
      <p:sp>
        <p:nvSpPr>
          <p:cNvPr id="6" name="TextBox 5">
            <a:extLst>
              <a:ext uri="{FF2B5EF4-FFF2-40B4-BE49-F238E27FC236}">
                <a16:creationId xmlns:a16="http://schemas.microsoft.com/office/drawing/2014/main" id="{C7635E1F-2109-A44C-F3BF-DDC673E88EC7}"/>
              </a:ext>
            </a:extLst>
          </p:cNvPr>
          <p:cNvSpPr txBox="1"/>
          <p:nvPr/>
        </p:nvSpPr>
        <p:spPr>
          <a:xfrm>
            <a:off x="1618734" y="2239055"/>
            <a:ext cx="4827371" cy="369332"/>
          </a:xfrm>
          <a:prstGeom prst="rect">
            <a:avLst/>
          </a:prstGeom>
          <a:noFill/>
          <a:ln>
            <a:solidFill>
              <a:schemeClr val="accent1">
                <a:shade val="15000"/>
              </a:schemeClr>
            </a:solidFill>
          </a:ln>
        </p:spPr>
        <p:txBody>
          <a:bodyPr wrap="square" rtlCol="0">
            <a:spAutoFit/>
          </a:bodyPr>
          <a:lstStyle/>
          <a:p>
            <a:pPr algn="ctr"/>
            <a:r>
              <a:rPr lang="en-US" dirty="0"/>
              <a:t>Training set</a:t>
            </a:r>
          </a:p>
        </p:txBody>
      </p:sp>
      <p:sp>
        <p:nvSpPr>
          <p:cNvPr id="7" name="TextBox 6">
            <a:extLst>
              <a:ext uri="{FF2B5EF4-FFF2-40B4-BE49-F238E27FC236}">
                <a16:creationId xmlns:a16="http://schemas.microsoft.com/office/drawing/2014/main" id="{51989A43-4EAA-F92C-4F7F-1618FF7A8F3B}"/>
              </a:ext>
            </a:extLst>
          </p:cNvPr>
          <p:cNvSpPr txBox="1"/>
          <p:nvPr/>
        </p:nvSpPr>
        <p:spPr>
          <a:xfrm>
            <a:off x="6446107" y="2240175"/>
            <a:ext cx="2131541" cy="369332"/>
          </a:xfrm>
          <a:prstGeom prst="rect">
            <a:avLst/>
          </a:prstGeom>
          <a:noFill/>
          <a:ln>
            <a:solidFill>
              <a:schemeClr val="accent1">
                <a:shade val="15000"/>
              </a:schemeClr>
            </a:solidFill>
          </a:ln>
        </p:spPr>
        <p:txBody>
          <a:bodyPr wrap="square" rtlCol="0">
            <a:spAutoFit/>
          </a:bodyPr>
          <a:lstStyle/>
          <a:p>
            <a:pPr algn="ctr"/>
            <a:r>
              <a:rPr lang="en-US" dirty="0"/>
              <a:t>Validation set</a:t>
            </a:r>
          </a:p>
        </p:txBody>
      </p:sp>
      <p:sp>
        <p:nvSpPr>
          <p:cNvPr id="8" name="TextBox 7">
            <a:extLst>
              <a:ext uri="{FF2B5EF4-FFF2-40B4-BE49-F238E27FC236}">
                <a16:creationId xmlns:a16="http://schemas.microsoft.com/office/drawing/2014/main" id="{2859AEA5-CF1B-4B80-0A63-966243CEFCB5}"/>
              </a:ext>
            </a:extLst>
          </p:cNvPr>
          <p:cNvSpPr txBox="1"/>
          <p:nvPr/>
        </p:nvSpPr>
        <p:spPr>
          <a:xfrm>
            <a:off x="8577649" y="2240175"/>
            <a:ext cx="2012092" cy="369332"/>
          </a:xfrm>
          <a:prstGeom prst="rect">
            <a:avLst/>
          </a:prstGeom>
          <a:noFill/>
          <a:ln>
            <a:solidFill>
              <a:schemeClr val="accent1">
                <a:shade val="15000"/>
              </a:schemeClr>
            </a:solidFill>
          </a:ln>
        </p:spPr>
        <p:txBody>
          <a:bodyPr wrap="square" rtlCol="0">
            <a:spAutoFit/>
          </a:bodyPr>
          <a:lstStyle/>
          <a:p>
            <a:pPr algn="ctr"/>
            <a:r>
              <a:rPr lang="en-US" dirty="0"/>
              <a:t>Test set</a:t>
            </a:r>
          </a:p>
        </p:txBody>
      </p:sp>
      <p:cxnSp>
        <p:nvCxnSpPr>
          <p:cNvPr id="10" name="Straight Arrow Connector 9">
            <a:extLst>
              <a:ext uri="{FF2B5EF4-FFF2-40B4-BE49-F238E27FC236}">
                <a16:creationId xmlns:a16="http://schemas.microsoft.com/office/drawing/2014/main" id="{A98715B1-EE34-F141-F840-62CF19AB171E}"/>
              </a:ext>
            </a:extLst>
          </p:cNvPr>
          <p:cNvCxnSpPr/>
          <p:nvPr/>
        </p:nvCxnSpPr>
        <p:spPr>
          <a:xfrm flipV="1">
            <a:off x="6969211" y="2608387"/>
            <a:ext cx="185351" cy="32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E749A1-CF07-9DA1-F6CB-EC47DDA9E76C}"/>
              </a:ext>
            </a:extLst>
          </p:cNvPr>
          <p:cNvSpPr txBox="1"/>
          <p:nvPr/>
        </p:nvSpPr>
        <p:spPr>
          <a:xfrm>
            <a:off x="3941805" y="2928543"/>
            <a:ext cx="4263081" cy="923330"/>
          </a:xfrm>
          <a:prstGeom prst="rect">
            <a:avLst/>
          </a:prstGeom>
          <a:noFill/>
        </p:spPr>
        <p:txBody>
          <a:bodyPr wrap="square" rtlCol="0">
            <a:spAutoFit/>
          </a:bodyPr>
          <a:lstStyle/>
          <a:p>
            <a:pPr algn="ctr"/>
            <a:r>
              <a:rPr lang="en-US" dirty="0"/>
              <a:t>Assess performance on unseen data to help ensure overfitting doesn’t happen (generalizability preserved)</a:t>
            </a:r>
          </a:p>
        </p:txBody>
      </p:sp>
      <p:cxnSp>
        <p:nvCxnSpPr>
          <p:cNvPr id="12" name="Straight Arrow Connector 11">
            <a:extLst>
              <a:ext uri="{FF2B5EF4-FFF2-40B4-BE49-F238E27FC236}">
                <a16:creationId xmlns:a16="http://schemas.microsoft.com/office/drawing/2014/main" id="{3063A90E-3913-FCA0-C31B-58DA6EEE7C77}"/>
              </a:ext>
            </a:extLst>
          </p:cNvPr>
          <p:cNvCxnSpPr>
            <a:cxnSpLocks/>
          </p:cNvCxnSpPr>
          <p:nvPr/>
        </p:nvCxnSpPr>
        <p:spPr>
          <a:xfrm flipH="1" flipV="1">
            <a:off x="9817444" y="2608387"/>
            <a:ext cx="92677" cy="32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2D30619-4799-2C68-AB47-FF16F472A1F8}"/>
              </a:ext>
            </a:extLst>
          </p:cNvPr>
          <p:cNvSpPr txBox="1"/>
          <p:nvPr/>
        </p:nvSpPr>
        <p:spPr>
          <a:xfrm>
            <a:off x="8727990" y="2928543"/>
            <a:ext cx="2545491" cy="646331"/>
          </a:xfrm>
          <a:prstGeom prst="rect">
            <a:avLst/>
          </a:prstGeom>
          <a:noFill/>
        </p:spPr>
        <p:txBody>
          <a:bodyPr wrap="square" rtlCol="0">
            <a:spAutoFit/>
          </a:bodyPr>
          <a:lstStyle/>
          <a:p>
            <a:pPr algn="ctr"/>
            <a:r>
              <a:rPr lang="en-US" dirty="0"/>
              <a:t>Assess performance on unseen data</a:t>
            </a:r>
          </a:p>
        </p:txBody>
      </p:sp>
      <p:sp>
        <p:nvSpPr>
          <p:cNvPr id="15" name="TextBox 14">
            <a:extLst>
              <a:ext uri="{FF2B5EF4-FFF2-40B4-BE49-F238E27FC236}">
                <a16:creationId xmlns:a16="http://schemas.microsoft.com/office/drawing/2014/main" id="{5CE2BA72-D184-1D8A-DEC4-A97CA24ED48E}"/>
              </a:ext>
            </a:extLst>
          </p:cNvPr>
          <p:cNvSpPr txBox="1"/>
          <p:nvPr/>
        </p:nvSpPr>
        <p:spPr>
          <a:xfrm>
            <a:off x="1149181" y="4336848"/>
            <a:ext cx="7972167" cy="1200329"/>
          </a:xfrm>
          <a:prstGeom prst="rect">
            <a:avLst/>
          </a:prstGeom>
          <a:noFill/>
        </p:spPr>
        <p:txBody>
          <a:bodyPr wrap="square" rtlCol="0">
            <a:spAutoFit/>
          </a:bodyPr>
          <a:lstStyle/>
          <a:p>
            <a:r>
              <a:rPr lang="en-US" dirty="0"/>
              <a:t>Test set performance may be artificially inflated</a:t>
            </a:r>
          </a:p>
          <a:p>
            <a:r>
              <a:rPr lang="en-US" dirty="0"/>
              <a:t>- Can use test dataset over and over -&gt; overfitting to test dataset</a:t>
            </a:r>
          </a:p>
          <a:p>
            <a:r>
              <a:rPr lang="en-US" dirty="0"/>
              <a:t>- Similar studies from same patient used in training set and test set</a:t>
            </a:r>
          </a:p>
          <a:p>
            <a:endParaRPr lang="en-US" dirty="0"/>
          </a:p>
        </p:txBody>
      </p:sp>
      <p:sp>
        <p:nvSpPr>
          <p:cNvPr id="16" name="TextBox 15">
            <a:extLst>
              <a:ext uri="{FF2B5EF4-FFF2-40B4-BE49-F238E27FC236}">
                <a16:creationId xmlns:a16="http://schemas.microsoft.com/office/drawing/2014/main" id="{8CE285C0-7A2A-910A-AA96-9E891132426F}"/>
              </a:ext>
            </a:extLst>
          </p:cNvPr>
          <p:cNvSpPr txBox="1"/>
          <p:nvPr/>
        </p:nvSpPr>
        <p:spPr>
          <a:xfrm>
            <a:off x="1587842" y="5786856"/>
            <a:ext cx="8971006" cy="369332"/>
          </a:xfrm>
          <a:prstGeom prst="rect">
            <a:avLst/>
          </a:prstGeom>
          <a:noFill/>
          <a:ln>
            <a:solidFill>
              <a:schemeClr val="accent1">
                <a:shade val="15000"/>
              </a:schemeClr>
            </a:solidFill>
          </a:ln>
        </p:spPr>
        <p:txBody>
          <a:bodyPr wrap="square" rtlCol="0">
            <a:spAutoFit/>
          </a:bodyPr>
          <a:lstStyle/>
          <a:p>
            <a:pPr algn="ctr"/>
            <a:r>
              <a:rPr lang="en-US" dirty="0"/>
              <a:t>External Validation Dataset</a:t>
            </a:r>
          </a:p>
        </p:txBody>
      </p:sp>
    </p:spTree>
    <p:extLst>
      <p:ext uri="{BB962C8B-B14F-4D97-AF65-F5344CB8AC3E}">
        <p14:creationId xmlns:p14="http://schemas.microsoft.com/office/powerpoint/2010/main" val="25931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D724-99B1-041D-24DC-2D6177B8C268}"/>
              </a:ext>
            </a:extLst>
          </p:cNvPr>
          <p:cNvSpPr>
            <a:spLocks noGrp="1"/>
          </p:cNvSpPr>
          <p:nvPr>
            <p:ph type="title"/>
          </p:nvPr>
        </p:nvSpPr>
        <p:spPr/>
        <p:txBody>
          <a:bodyPr>
            <a:normAutofit/>
          </a:bodyPr>
          <a:lstStyle/>
          <a:p>
            <a:r>
              <a:rPr lang="en-US" dirty="0"/>
              <a:t>Advantages of External Validation</a:t>
            </a:r>
          </a:p>
        </p:txBody>
      </p:sp>
      <p:sp>
        <p:nvSpPr>
          <p:cNvPr id="3" name="Content Placeholder 2">
            <a:extLst>
              <a:ext uri="{FF2B5EF4-FFF2-40B4-BE49-F238E27FC236}">
                <a16:creationId xmlns:a16="http://schemas.microsoft.com/office/drawing/2014/main" id="{B619A689-BB1D-8A89-EC86-71AC7A236143}"/>
              </a:ext>
            </a:extLst>
          </p:cNvPr>
          <p:cNvSpPr>
            <a:spLocks noGrp="1"/>
          </p:cNvSpPr>
          <p:nvPr>
            <p:ph idx="1"/>
          </p:nvPr>
        </p:nvSpPr>
        <p:spPr>
          <a:xfrm>
            <a:off x="1371599" y="2147453"/>
            <a:ext cx="9919855" cy="3886200"/>
          </a:xfrm>
        </p:spPr>
        <p:txBody>
          <a:bodyPr>
            <a:normAutofit/>
          </a:bodyPr>
          <a:lstStyle/>
          <a:p>
            <a:r>
              <a:rPr lang="en-US" dirty="0"/>
              <a:t>Not affected by overfitting to test set</a:t>
            </a:r>
          </a:p>
          <a:p>
            <a:r>
              <a:rPr lang="en-US" dirty="0"/>
              <a:t>Not affected by some types of mistakes during model development</a:t>
            </a:r>
          </a:p>
          <a:p>
            <a:r>
              <a:rPr lang="en-US" dirty="0"/>
              <a:t>Ensures generalizability to another healthcare setting, which may have different:</a:t>
            </a:r>
          </a:p>
          <a:p>
            <a:pPr lvl="1"/>
            <a:r>
              <a:rPr lang="en-US" sz="1800" dirty="0">
                <a:effectLst/>
                <a:latin typeface="Cambria" panose="02040503050406030204" pitchFamily="18" charset="0"/>
                <a:ea typeface="Cambria" panose="02040503050406030204" pitchFamily="18" charset="0"/>
                <a:cs typeface="Times New Roman" panose="02020603050405020304" pitchFamily="18" charset="0"/>
              </a:rPr>
              <a:t>Patient demographics</a:t>
            </a:r>
          </a:p>
          <a:p>
            <a:pPr lvl="1"/>
            <a:r>
              <a:rPr lang="en-US" sz="1800" dirty="0">
                <a:effectLst/>
                <a:latin typeface="Cambria" panose="02040503050406030204" pitchFamily="18" charset="0"/>
                <a:ea typeface="Cambria" panose="02040503050406030204" pitchFamily="18" charset="0"/>
                <a:cs typeface="Times New Roman" panose="02020603050405020304" pitchFamily="18" charset="0"/>
              </a:rPr>
              <a:t>Disease prevalence</a:t>
            </a:r>
          </a:p>
          <a:p>
            <a:pPr lvl="1"/>
            <a:r>
              <a:rPr lang="en-US" sz="1800" dirty="0">
                <a:latin typeface="Cambria" panose="02040503050406030204" pitchFamily="18" charset="0"/>
                <a:ea typeface="Cambria" panose="02040503050406030204" pitchFamily="18" charset="0"/>
                <a:cs typeface="Times New Roman" panose="02020603050405020304" pitchFamily="18" charset="0"/>
              </a:rPr>
              <a:t>Treatment approaches (e.g. outcomes may be different at academic center that is aggressive with procedures)</a:t>
            </a:r>
          </a:p>
          <a:p>
            <a:pPr lvl="1"/>
            <a:r>
              <a:rPr lang="en-US" sz="1800" dirty="0">
                <a:effectLst/>
                <a:latin typeface="Cambria" panose="02040503050406030204" pitchFamily="18" charset="0"/>
                <a:ea typeface="Cambria" panose="02040503050406030204" pitchFamily="18" charset="0"/>
                <a:cs typeface="Times New Roman" panose="02020603050405020304" pitchFamily="18" charset="0"/>
              </a:rPr>
              <a:t>Available data points (deep learning generally doesn’t handle missing dat</a:t>
            </a:r>
            <a:r>
              <a:rPr lang="en-US" sz="1800" dirty="0">
                <a:latin typeface="Cambria" panose="02040503050406030204" pitchFamily="18" charset="0"/>
                <a:ea typeface="Cambria" panose="02040503050406030204" pitchFamily="18" charset="0"/>
                <a:cs typeface="Times New Roman" panose="02020603050405020304" pitchFamily="18" charset="0"/>
              </a:rPr>
              <a:t>a well)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US" sz="1800" dirty="0">
                <a:effectLst/>
                <a:latin typeface="Cambria" panose="02040503050406030204" pitchFamily="18" charset="0"/>
                <a:ea typeface="Cambria" panose="02040503050406030204" pitchFamily="18" charset="0"/>
                <a:cs typeface="Times New Roman" panose="02020603050405020304" pitchFamily="18" charset="0"/>
              </a:rPr>
              <a:t>Hardware / Software (e.g. different radiology vendors)</a:t>
            </a:r>
          </a:p>
        </p:txBody>
      </p:sp>
    </p:spTree>
    <p:extLst>
      <p:ext uri="{BB962C8B-B14F-4D97-AF65-F5344CB8AC3E}">
        <p14:creationId xmlns:p14="http://schemas.microsoft.com/office/powerpoint/2010/main" val="363983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6BD-0B41-0643-708C-E0AF2621B63E}"/>
              </a:ext>
            </a:extLst>
          </p:cNvPr>
          <p:cNvSpPr>
            <a:spLocks noGrp="1"/>
          </p:cNvSpPr>
          <p:nvPr>
            <p:ph type="title"/>
          </p:nvPr>
        </p:nvSpPr>
        <p:spPr/>
        <p:txBody>
          <a:bodyPr/>
          <a:lstStyle/>
          <a:p>
            <a:r>
              <a:rPr lang="en-US" dirty="0"/>
              <a:t>Adequate Evaluation of AI Model</a:t>
            </a:r>
          </a:p>
        </p:txBody>
      </p:sp>
      <p:sp>
        <p:nvSpPr>
          <p:cNvPr id="4" name="Content Placeholder 2">
            <a:extLst>
              <a:ext uri="{FF2B5EF4-FFF2-40B4-BE49-F238E27FC236}">
                <a16:creationId xmlns:a16="http://schemas.microsoft.com/office/drawing/2014/main" id="{28AB778B-D071-1943-BD74-84E546081A67}"/>
              </a:ext>
            </a:extLst>
          </p:cNvPr>
          <p:cNvSpPr txBox="1">
            <a:spLocks/>
          </p:cNvSpPr>
          <p:nvPr/>
        </p:nvSpPr>
        <p:spPr>
          <a:xfrm>
            <a:off x="1518372" y="1738956"/>
            <a:ext cx="4452937" cy="28053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Overall performance metrics</a:t>
            </a:r>
          </a:p>
          <a:p>
            <a:r>
              <a:rPr lang="en-US" dirty="0"/>
              <a:t>Condition subgroups </a:t>
            </a:r>
          </a:p>
          <a:p>
            <a:pPr marL="530352" lvl="1" indent="0">
              <a:buNone/>
            </a:pPr>
            <a:r>
              <a:rPr lang="en-US" dirty="0"/>
              <a:t>Class imbalance may lead to poor subgroup performance</a:t>
            </a:r>
          </a:p>
          <a:p>
            <a:r>
              <a:rPr lang="en-US" dirty="0"/>
              <a:t>Demographic subgroups</a:t>
            </a:r>
          </a:p>
          <a:p>
            <a:r>
              <a:rPr lang="en-US" dirty="0"/>
              <a:t>Edge cases</a:t>
            </a:r>
          </a:p>
          <a:p>
            <a:r>
              <a:rPr lang="en-US" dirty="0"/>
              <a:t>Failure cases </a:t>
            </a:r>
          </a:p>
        </p:txBody>
      </p:sp>
      <p:sp>
        <p:nvSpPr>
          <p:cNvPr id="10" name="Rectangle 9">
            <a:extLst>
              <a:ext uri="{FF2B5EF4-FFF2-40B4-BE49-F238E27FC236}">
                <a16:creationId xmlns:a16="http://schemas.microsoft.com/office/drawing/2014/main" id="{9CA9466F-ADD3-781C-1A9D-E762B051F475}"/>
              </a:ext>
            </a:extLst>
          </p:cNvPr>
          <p:cNvSpPr/>
          <p:nvPr/>
        </p:nvSpPr>
        <p:spPr>
          <a:xfrm>
            <a:off x="6206840" y="2022778"/>
            <a:ext cx="2632364" cy="1343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Sinus rhythm</a:t>
            </a:r>
          </a:p>
        </p:txBody>
      </p:sp>
      <p:sp>
        <p:nvSpPr>
          <p:cNvPr id="11" name="Rectangle 10">
            <a:extLst>
              <a:ext uri="{FF2B5EF4-FFF2-40B4-BE49-F238E27FC236}">
                <a16:creationId xmlns:a16="http://schemas.microsoft.com/office/drawing/2014/main" id="{58145C39-FCED-3DFB-EE1B-364A914F5733}"/>
              </a:ext>
            </a:extLst>
          </p:cNvPr>
          <p:cNvSpPr/>
          <p:nvPr/>
        </p:nvSpPr>
        <p:spPr>
          <a:xfrm>
            <a:off x="8844830" y="2022778"/>
            <a:ext cx="2765282" cy="13438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Fib</a:t>
            </a:r>
          </a:p>
        </p:txBody>
      </p:sp>
      <p:sp>
        <p:nvSpPr>
          <p:cNvPr id="12" name="Rectangle 11">
            <a:extLst>
              <a:ext uri="{FF2B5EF4-FFF2-40B4-BE49-F238E27FC236}">
                <a16:creationId xmlns:a16="http://schemas.microsoft.com/office/drawing/2014/main" id="{3601E9C7-2CD1-0804-7A9A-B291A59C4E69}"/>
              </a:ext>
            </a:extLst>
          </p:cNvPr>
          <p:cNvSpPr/>
          <p:nvPr/>
        </p:nvSpPr>
        <p:spPr>
          <a:xfrm>
            <a:off x="11610112" y="2022777"/>
            <a:ext cx="235524" cy="134389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FDF1899-F847-727C-3EFF-A9BEE13C81DB}"/>
              </a:ext>
            </a:extLst>
          </p:cNvPr>
          <p:cNvSpPr txBox="1"/>
          <p:nvPr/>
        </p:nvSpPr>
        <p:spPr>
          <a:xfrm>
            <a:off x="7841670" y="1565569"/>
            <a:ext cx="2632364" cy="461665"/>
          </a:xfrm>
          <a:prstGeom prst="rect">
            <a:avLst/>
          </a:prstGeom>
          <a:noFill/>
        </p:spPr>
        <p:txBody>
          <a:bodyPr wrap="square" rtlCol="0">
            <a:spAutoFit/>
          </a:bodyPr>
          <a:lstStyle/>
          <a:p>
            <a:r>
              <a:rPr lang="en-US" sz="2400" dirty="0"/>
              <a:t>Class Imbalance</a:t>
            </a:r>
          </a:p>
        </p:txBody>
      </p:sp>
      <p:sp>
        <p:nvSpPr>
          <p:cNvPr id="14" name="TextBox 13">
            <a:extLst>
              <a:ext uri="{FF2B5EF4-FFF2-40B4-BE49-F238E27FC236}">
                <a16:creationId xmlns:a16="http://schemas.microsoft.com/office/drawing/2014/main" id="{085D5383-F9C1-CE8D-D87C-94E633534CC8}"/>
              </a:ext>
            </a:extLst>
          </p:cNvPr>
          <p:cNvSpPr txBox="1"/>
          <p:nvPr/>
        </p:nvSpPr>
        <p:spPr>
          <a:xfrm>
            <a:off x="10972797" y="3555701"/>
            <a:ext cx="1102735" cy="369332"/>
          </a:xfrm>
          <a:prstGeom prst="rect">
            <a:avLst/>
          </a:prstGeom>
          <a:noFill/>
        </p:spPr>
        <p:txBody>
          <a:bodyPr wrap="square" rtlCol="0">
            <a:spAutoFit/>
          </a:bodyPr>
          <a:lstStyle/>
          <a:p>
            <a:r>
              <a:rPr lang="en-US" dirty="0"/>
              <a:t>V. Tach</a:t>
            </a:r>
          </a:p>
        </p:txBody>
      </p:sp>
      <p:cxnSp>
        <p:nvCxnSpPr>
          <p:cNvPr id="16" name="Straight Connector 15">
            <a:extLst>
              <a:ext uri="{FF2B5EF4-FFF2-40B4-BE49-F238E27FC236}">
                <a16:creationId xmlns:a16="http://schemas.microsoft.com/office/drawing/2014/main" id="{91096A9B-7BEE-2826-C313-ABFEB3EC8D7F}"/>
              </a:ext>
            </a:extLst>
          </p:cNvPr>
          <p:cNvCxnSpPr>
            <a:cxnSpLocks/>
          </p:cNvCxnSpPr>
          <p:nvPr/>
        </p:nvCxnSpPr>
        <p:spPr>
          <a:xfrm flipV="1">
            <a:off x="11488236" y="3141622"/>
            <a:ext cx="239638" cy="379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410" name="Picture 2" descr="Deep Learning Techniques for Automatic MRI Cardiac Multi-structures  Segmentation and Diagnosis: Is the Problem Solved?">
            <a:extLst>
              <a:ext uri="{FF2B5EF4-FFF2-40B4-BE49-F238E27FC236}">
                <a16:creationId xmlns:a16="http://schemas.microsoft.com/office/drawing/2014/main" id="{18A92B39-E90A-49E4-4F9D-33054B1C99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66" r="33691"/>
          <a:stretch/>
        </p:blipFill>
        <p:spPr bwMode="auto">
          <a:xfrm>
            <a:off x="5458691" y="4252352"/>
            <a:ext cx="2507673" cy="245454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B444395-921C-5E7A-DE20-B2077C57EE7B}"/>
              </a:ext>
            </a:extLst>
          </p:cNvPr>
          <p:cNvSpPr txBox="1"/>
          <p:nvPr/>
        </p:nvSpPr>
        <p:spPr>
          <a:xfrm>
            <a:off x="5074227" y="3822885"/>
            <a:ext cx="3789220" cy="430887"/>
          </a:xfrm>
          <a:prstGeom prst="rect">
            <a:avLst/>
          </a:prstGeom>
          <a:noFill/>
        </p:spPr>
        <p:txBody>
          <a:bodyPr wrap="square" rtlCol="0">
            <a:spAutoFit/>
          </a:bodyPr>
          <a:lstStyle/>
          <a:p>
            <a:r>
              <a:rPr lang="en-US" sz="2200" dirty="0"/>
              <a:t>Cardiac MRI segmentation</a:t>
            </a:r>
          </a:p>
        </p:txBody>
      </p:sp>
    </p:spTree>
    <p:extLst>
      <p:ext uri="{BB962C8B-B14F-4D97-AF65-F5344CB8AC3E}">
        <p14:creationId xmlns:p14="http://schemas.microsoft.com/office/powerpoint/2010/main" val="16697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5F35-692C-0AB7-58E8-2F1338C84050}"/>
              </a:ext>
            </a:extLst>
          </p:cNvPr>
          <p:cNvSpPr>
            <a:spLocks noGrp="1"/>
          </p:cNvSpPr>
          <p:nvPr>
            <p:ph type="title"/>
          </p:nvPr>
        </p:nvSpPr>
        <p:spPr>
          <a:xfrm>
            <a:off x="1371599" y="685800"/>
            <a:ext cx="10219155" cy="1485900"/>
          </a:xfrm>
        </p:spPr>
        <p:txBody>
          <a:bodyPr/>
          <a:lstStyle/>
          <a:p>
            <a:r>
              <a:rPr lang="en-US" dirty="0" err="1"/>
              <a:t>Explainability</a:t>
            </a:r>
            <a:r>
              <a:rPr lang="en-US" dirty="0"/>
              <a:t> </a:t>
            </a:r>
          </a:p>
        </p:txBody>
      </p:sp>
      <p:sp>
        <p:nvSpPr>
          <p:cNvPr id="3" name="Content Placeholder 2">
            <a:extLst>
              <a:ext uri="{FF2B5EF4-FFF2-40B4-BE49-F238E27FC236}">
                <a16:creationId xmlns:a16="http://schemas.microsoft.com/office/drawing/2014/main" id="{60111C8E-45AE-1644-0B39-63E8227F3603}"/>
              </a:ext>
            </a:extLst>
          </p:cNvPr>
          <p:cNvSpPr>
            <a:spLocks noGrp="1"/>
          </p:cNvSpPr>
          <p:nvPr>
            <p:ph idx="1"/>
          </p:nvPr>
        </p:nvSpPr>
        <p:spPr>
          <a:xfrm>
            <a:off x="933192" y="1707575"/>
            <a:ext cx="7391400" cy="4334881"/>
          </a:xfrm>
        </p:spPr>
        <p:txBody>
          <a:bodyPr>
            <a:normAutofit fontScale="85000" lnSpcReduction="10000"/>
          </a:bodyPr>
          <a:lstStyle/>
          <a:p>
            <a:r>
              <a:rPr lang="en-US" dirty="0"/>
              <a:t>Trade-off between performance and </a:t>
            </a:r>
            <a:r>
              <a:rPr lang="en-US" dirty="0" err="1"/>
              <a:t>explainability</a:t>
            </a:r>
            <a:endParaRPr lang="en-US" dirty="0"/>
          </a:p>
          <a:p>
            <a:endParaRPr lang="en-US" sz="600" dirty="0"/>
          </a:p>
          <a:p>
            <a:r>
              <a:rPr lang="en-US" dirty="0"/>
              <a:t>Unintended features may be encoded within the “black box”</a:t>
            </a:r>
          </a:p>
          <a:p>
            <a:pPr lvl="1"/>
            <a:r>
              <a:rPr lang="en-US" i="0" dirty="0"/>
              <a:t>If a priest visits a patient, then the patient is likely to die soon</a:t>
            </a:r>
          </a:p>
          <a:p>
            <a:pPr lvl="1"/>
            <a:r>
              <a:rPr lang="en-US" i="0" dirty="0"/>
              <a:t>If a chest x-ray is done in the patient’s room, the patient has a higher probability of having pneumonia</a:t>
            </a:r>
          </a:p>
          <a:p>
            <a:pPr lvl="1"/>
            <a:r>
              <a:rPr lang="en-US" i="0" dirty="0"/>
              <a:t>If a patient has labs drawn at night, they have a higher probability of having sepsis</a:t>
            </a:r>
          </a:p>
          <a:p>
            <a:pPr lvl="1"/>
            <a:r>
              <a:rPr lang="en-US" i="0" dirty="0"/>
              <a:t>If a freckle has presurgical markings, then it is probably melanoma</a:t>
            </a:r>
            <a:endParaRPr lang="en-US" sz="600" dirty="0"/>
          </a:p>
          <a:p>
            <a:endParaRPr lang="en-US" sz="600" dirty="0"/>
          </a:p>
          <a:p>
            <a:r>
              <a:rPr lang="en-US" dirty="0" err="1"/>
              <a:t>Explainability</a:t>
            </a:r>
            <a:r>
              <a:rPr lang="en-US" dirty="0"/>
              <a:t> methods </a:t>
            </a:r>
          </a:p>
          <a:p>
            <a:pPr lvl="1"/>
            <a:r>
              <a:rPr lang="en-US" i="0" dirty="0"/>
              <a:t>many argue for these, because AI models may occasionally fail in unexpected ways </a:t>
            </a:r>
          </a:p>
          <a:p>
            <a:pPr lvl="1"/>
            <a:r>
              <a:rPr lang="en-US" i="0" dirty="0"/>
              <a:t>do not fully explain individual model predictions</a:t>
            </a:r>
          </a:p>
          <a:p>
            <a:pPr lvl="1"/>
            <a:r>
              <a:rPr lang="en-US" i="0" dirty="0"/>
              <a:t>may be misleading and provide false reassurance</a:t>
            </a:r>
          </a:p>
          <a:p>
            <a:pPr marL="530352" lvl="1" indent="0">
              <a:buNone/>
            </a:pPr>
            <a:endParaRPr lang="en-US" dirty="0"/>
          </a:p>
        </p:txBody>
      </p:sp>
      <p:sp>
        <p:nvSpPr>
          <p:cNvPr id="4" name="TextBox 3">
            <a:extLst>
              <a:ext uri="{FF2B5EF4-FFF2-40B4-BE49-F238E27FC236}">
                <a16:creationId xmlns:a16="http://schemas.microsoft.com/office/drawing/2014/main" id="{2E6EF360-C6C9-E9D0-4D47-DDF20518B73A}"/>
              </a:ext>
            </a:extLst>
          </p:cNvPr>
          <p:cNvSpPr txBox="1"/>
          <p:nvPr/>
        </p:nvSpPr>
        <p:spPr>
          <a:xfrm>
            <a:off x="9185089" y="6396335"/>
            <a:ext cx="4658498" cy="461665"/>
          </a:xfrm>
          <a:prstGeom prst="rect">
            <a:avLst/>
          </a:prstGeom>
          <a:noFill/>
        </p:spPr>
        <p:txBody>
          <a:bodyPr wrap="square" rtlCol="0">
            <a:spAutoFit/>
          </a:bodyPr>
          <a:lstStyle/>
          <a:p>
            <a:r>
              <a:rPr lang="en-US" sz="1200" dirty="0"/>
              <a:t>Winkler, J. JAMA Dermatology (2019)</a:t>
            </a:r>
          </a:p>
          <a:p>
            <a:r>
              <a:rPr lang="en-US" sz="1200" dirty="0" err="1"/>
              <a:t>Ghassemi</a:t>
            </a:r>
            <a:r>
              <a:rPr lang="en-US" sz="1200" dirty="0"/>
              <a:t>, M., Lancet Digital Health (2021) </a:t>
            </a:r>
          </a:p>
        </p:txBody>
      </p:sp>
      <p:pic>
        <p:nvPicPr>
          <p:cNvPr id="13314" name="Picture 2" descr="Convolutional Neural Network (CNN) Classification and Melanoma Probability Scores for Dermoscopic Images of Unmarked, Marked, and Cropped Benign Nevus and Melanoma">
            <a:extLst>
              <a:ext uri="{FF2B5EF4-FFF2-40B4-BE49-F238E27FC236}">
                <a16:creationId xmlns:a16="http://schemas.microsoft.com/office/drawing/2014/main" id="{F9E34B10-1B87-C830-0D46-A548DCACE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35" y="641525"/>
            <a:ext cx="3550942" cy="259517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Figure thumbnail gr1">
            <a:extLst>
              <a:ext uri="{FF2B5EF4-FFF2-40B4-BE49-F238E27FC236}">
                <a16:creationId xmlns:a16="http://schemas.microsoft.com/office/drawing/2014/main" id="{482DD639-C702-EF2E-A2EA-38DC4DAE0C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4331" b="-1"/>
          <a:stretch/>
        </p:blipFill>
        <p:spPr bwMode="auto">
          <a:xfrm>
            <a:off x="8525696" y="3550430"/>
            <a:ext cx="3199432" cy="249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6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EBA0-9E0F-3008-ECCC-82B31308F7AD}"/>
              </a:ext>
            </a:extLst>
          </p:cNvPr>
          <p:cNvSpPr>
            <a:spLocks noGrp="1"/>
          </p:cNvSpPr>
          <p:nvPr>
            <p:ph type="title"/>
          </p:nvPr>
        </p:nvSpPr>
        <p:spPr>
          <a:xfrm>
            <a:off x="1297458" y="685800"/>
            <a:ext cx="9982200" cy="698157"/>
          </a:xfrm>
        </p:spPr>
        <p:txBody>
          <a:bodyPr>
            <a:normAutofit fontScale="90000"/>
          </a:bodyPr>
          <a:lstStyle/>
          <a:p>
            <a:r>
              <a:rPr lang="en-US" dirty="0"/>
              <a:t>Considerations Not Yet Addressed by FDA	</a:t>
            </a:r>
          </a:p>
        </p:txBody>
      </p:sp>
      <p:sp>
        <p:nvSpPr>
          <p:cNvPr id="3" name="Content Placeholder 2">
            <a:extLst>
              <a:ext uri="{FF2B5EF4-FFF2-40B4-BE49-F238E27FC236}">
                <a16:creationId xmlns:a16="http://schemas.microsoft.com/office/drawing/2014/main" id="{53BCCDBE-8913-B585-1328-89D89C5157B1}"/>
              </a:ext>
            </a:extLst>
          </p:cNvPr>
          <p:cNvSpPr>
            <a:spLocks noGrp="1"/>
          </p:cNvSpPr>
          <p:nvPr>
            <p:ph idx="1"/>
          </p:nvPr>
        </p:nvSpPr>
        <p:spPr>
          <a:xfrm>
            <a:off x="1740076" y="1916855"/>
            <a:ext cx="4355922" cy="596864"/>
          </a:xfrm>
        </p:spPr>
        <p:txBody>
          <a:bodyPr>
            <a:noAutofit/>
          </a:bodyPr>
          <a:lstStyle/>
          <a:p>
            <a:pPr marL="0" indent="0">
              <a:buNone/>
            </a:pPr>
            <a:r>
              <a:rPr lang="en-US" sz="2400" dirty="0"/>
              <a:t>Generative AI – hallucinations</a:t>
            </a:r>
          </a:p>
        </p:txBody>
      </p:sp>
      <p:pic>
        <p:nvPicPr>
          <p:cNvPr id="6146" name="Picture 2" descr="Recommender Systems in Machine Learning: Examples - Analytics Yogi">
            <a:extLst>
              <a:ext uri="{FF2B5EF4-FFF2-40B4-BE49-F238E27FC236}">
                <a16:creationId xmlns:a16="http://schemas.microsoft.com/office/drawing/2014/main" id="{23BF2DD1-F683-4C82-F815-617586255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421" y="2105558"/>
            <a:ext cx="2374288" cy="2236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4008112-9143-93D5-C60C-F5C4B573CD78}"/>
              </a:ext>
            </a:extLst>
          </p:cNvPr>
          <p:cNvPicPr>
            <a:picLocks noChangeAspect="1"/>
          </p:cNvPicPr>
          <p:nvPr/>
        </p:nvPicPr>
        <p:blipFill>
          <a:blip r:embed="rId4"/>
          <a:stretch>
            <a:fillRect/>
          </a:stretch>
        </p:blipFill>
        <p:spPr>
          <a:xfrm>
            <a:off x="1740076" y="2682958"/>
            <a:ext cx="4253229" cy="3517376"/>
          </a:xfrm>
          <a:prstGeom prst="rect">
            <a:avLst/>
          </a:prstGeom>
        </p:spPr>
      </p:pic>
      <p:sp>
        <p:nvSpPr>
          <p:cNvPr id="5" name="Content Placeholder 2">
            <a:extLst>
              <a:ext uri="{FF2B5EF4-FFF2-40B4-BE49-F238E27FC236}">
                <a16:creationId xmlns:a16="http://schemas.microsoft.com/office/drawing/2014/main" id="{AE5FCEA2-3D75-F0BA-4E9D-0CD33984166F}"/>
              </a:ext>
            </a:extLst>
          </p:cNvPr>
          <p:cNvSpPr txBox="1">
            <a:spLocks/>
          </p:cNvSpPr>
          <p:nvPr/>
        </p:nvSpPr>
        <p:spPr>
          <a:xfrm>
            <a:off x="7763678" y="4835572"/>
            <a:ext cx="2970183" cy="1033642"/>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400" dirty="0"/>
              <a:t>Online learning – continuously updating model</a:t>
            </a:r>
          </a:p>
          <a:p>
            <a:pPr lvl="1"/>
            <a:endParaRPr lang="en-US" dirty="0"/>
          </a:p>
        </p:txBody>
      </p:sp>
    </p:spTree>
    <p:extLst>
      <p:ext uri="{BB962C8B-B14F-4D97-AF65-F5344CB8AC3E}">
        <p14:creationId xmlns:p14="http://schemas.microsoft.com/office/powerpoint/2010/main" val="56016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3C2B-2587-6548-6849-7F51A7062463}"/>
              </a:ext>
            </a:extLst>
          </p:cNvPr>
          <p:cNvSpPr>
            <a:spLocks noGrp="1"/>
          </p:cNvSpPr>
          <p:nvPr>
            <p:ph type="title"/>
          </p:nvPr>
        </p:nvSpPr>
        <p:spPr/>
        <p:txBody>
          <a:bodyPr>
            <a:normAutofit/>
          </a:bodyPr>
          <a:lstStyle/>
          <a:p>
            <a:r>
              <a:rPr lang="en-US" dirty="0"/>
              <a:t>Putting Healthcare AI Into Perspective</a:t>
            </a:r>
          </a:p>
        </p:txBody>
      </p:sp>
      <p:sp>
        <p:nvSpPr>
          <p:cNvPr id="3" name="Content Placeholder 2">
            <a:extLst>
              <a:ext uri="{FF2B5EF4-FFF2-40B4-BE49-F238E27FC236}">
                <a16:creationId xmlns:a16="http://schemas.microsoft.com/office/drawing/2014/main" id="{F719BD39-A900-1098-CAA4-C9354CF5FD6D}"/>
              </a:ext>
            </a:extLst>
          </p:cNvPr>
          <p:cNvSpPr>
            <a:spLocks noGrp="1"/>
          </p:cNvSpPr>
          <p:nvPr>
            <p:ph idx="1"/>
          </p:nvPr>
        </p:nvSpPr>
        <p:spPr>
          <a:xfrm>
            <a:off x="872834" y="1728077"/>
            <a:ext cx="5735784" cy="4548032"/>
          </a:xfrm>
        </p:spPr>
        <p:txBody>
          <a:bodyPr>
            <a:normAutofit fontScale="85000" lnSpcReduction="10000"/>
          </a:bodyPr>
          <a:lstStyle/>
          <a:p>
            <a:r>
              <a:rPr lang="en-US" dirty="0"/>
              <a:t>Still potential for AI winter in healthcare?</a:t>
            </a:r>
          </a:p>
          <a:p>
            <a:r>
              <a:rPr lang="en-US" dirty="0"/>
              <a:t>Stimulating investments into data infrastructure, upgrading technology, improving workflows</a:t>
            </a:r>
          </a:p>
          <a:p>
            <a:r>
              <a:rPr lang="en-US" dirty="0"/>
              <a:t>ASCVD risk score for coronary heart disease – uses 13 variables, based on decades-old data</a:t>
            </a:r>
          </a:p>
          <a:p>
            <a:pPr lvl="1"/>
            <a:r>
              <a:rPr lang="en-US" dirty="0"/>
              <a:t>How have advances in medical care in the past decades changed risk?</a:t>
            </a:r>
          </a:p>
          <a:p>
            <a:pPr lvl="1"/>
            <a:r>
              <a:rPr lang="en-US" dirty="0"/>
              <a:t>How does use of this risk score affect risk?  </a:t>
            </a:r>
          </a:p>
          <a:p>
            <a:pPr lvl="1"/>
            <a:r>
              <a:rPr lang="en-US" dirty="0"/>
              <a:t>Is the risk same for a patient at a large academic medical center and a patient at a small rural clinic?</a:t>
            </a:r>
          </a:p>
          <a:p>
            <a:pPr lvl="1"/>
            <a:r>
              <a:rPr lang="en-US" dirty="0"/>
              <a:t>How accurate is this score for patients with kidney disease?</a:t>
            </a:r>
          </a:p>
          <a:p>
            <a:pPr lvl="1"/>
            <a:r>
              <a:rPr lang="en-US" dirty="0"/>
              <a:t>How accurate is this score for minority races?</a:t>
            </a:r>
          </a:p>
          <a:p>
            <a:pPr lvl="1"/>
            <a:r>
              <a:rPr lang="en-US" dirty="0"/>
              <a:t>How do social determinants of health affect risk?</a:t>
            </a:r>
          </a:p>
          <a:p>
            <a:pPr lvl="1"/>
            <a:endParaRPr lang="en-US" dirty="0"/>
          </a:p>
          <a:p>
            <a:pPr lvl="1"/>
            <a:endParaRPr lang="en-US" dirty="0"/>
          </a:p>
        </p:txBody>
      </p:sp>
      <p:pic>
        <p:nvPicPr>
          <p:cNvPr id="16386" name="Picture 2" descr="Image">
            <a:extLst>
              <a:ext uri="{FF2B5EF4-FFF2-40B4-BE49-F238E27FC236}">
                <a16:creationId xmlns:a16="http://schemas.microsoft.com/office/drawing/2014/main" id="{147282D4-A9DD-F088-9B69-673D9B3056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8" t="2487" r="2528" b="11083"/>
          <a:stretch/>
        </p:blipFill>
        <p:spPr bwMode="auto">
          <a:xfrm>
            <a:off x="7218217" y="2171700"/>
            <a:ext cx="4475018" cy="2071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6E08F3-2210-A70A-59AE-57AA04954CDE}"/>
              </a:ext>
            </a:extLst>
          </p:cNvPr>
          <p:cNvSpPr txBox="1"/>
          <p:nvPr/>
        </p:nvSpPr>
        <p:spPr>
          <a:xfrm>
            <a:off x="7786259" y="6581001"/>
            <a:ext cx="6747164" cy="276999"/>
          </a:xfrm>
          <a:prstGeom prst="rect">
            <a:avLst/>
          </a:prstGeom>
          <a:noFill/>
        </p:spPr>
        <p:txBody>
          <a:bodyPr wrap="square" rtlCol="0">
            <a:spAutoFit/>
          </a:bodyPr>
          <a:lstStyle/>
          <a:p>
            <a:r>
              <a:rPr lang="en-US" sz="1200" dirty="0"/>
              <a:t>https://</a:t>
            </a:r>
            <a:r>
              <a:rPr lang="en-US" sz="1200" dirty="0" err="1"/>
              <a:t>twitter.com</a:t>
            </a:r>
            <a:r>
              <a:rPr lang="en-US" sz="1200" dirty="0"/>
              <a:t>/</a:t>
            </a:r>
            <a:r>
              <a:rPr lang="en-US" sz="1200" dirty="0" err="1"/>
              <a:t>ricard_sole</a:t>
            </a:r>
            <a:r>
              <a:rPr lang="en-US" sz="1200" dirty="0"/>
              <a:t>/status/1497306702181548039</a:t>
            </a:r>
          </a:p>
        </p:txBody>
      </p:sp>
    </p:spTree>
    <p:extLst>
      <p:ext uri="{BB962C8B-B14F-4D97-AF65-F5344CB8AC3E}">
        <p14:creationId xmlns:p14="http://schemas.microsoft.com/office/powerpoint/2010/main" val="87102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E257-BC7B-606F-059E-8D5A8D3A407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A4AD66E-2EB9-901E-1B2A-D5C6E818B5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68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5AF4-745E-84D6-78F0-70B43AD8D73C}"/>
              </a:ext>
            </a:extLst>
          </p:cNvPr>
          <p:cNvSpPr>
            <a:spLocks noGrp="1"/>
          </p:cNvSpPr>
          <p:nvPr>
            <p:ph type="title"/>
          </p:nvPr>
        </p:nvSpPr>
        <p:spPr/>
        <p:txBody>
          <a:bodyPr/>
          <a:lstStyle/>
          <a:p>
            <a:r>
              <a:rPr lang="en-US" dirty="0"/>
              <a:t>AI in Healthcare Examples</a:t>
            </a:r>
          </a:p>
        </p:txBody>
      </p:sp>
      <p:sp>
        <p:nvSpPr>
          <p:cNvPr id="3" name="Content Placeholder 2">
            <a:extLst>
              <a:ext uri="{FF2B5EF4-FFF2-40B4-BE49-F238E27FC236}">
                <a16:creationId xmlns:a16="http://schemas.microsoft.com/office/drawing/2014/main" id="{6A4EAD0E-02F0-9DB3-0C78-2D601F80DB69}"/>
              </a:ext>
            </a:extLst>
          </p:cNvPr>
          <p:cNvSpPr>
            <a:spLocks noGrp="1"/>
          </p:cNvSpPr>
          <p:nvPr>
            <p:ph idx="1"/>
          </p:nvPr>
        </p:nvSpPr>
        <p:spPr>
          <a:xfrm>
            <a:off x="1022797" y="1571643"/>
            <a:ext cx="9566944" cy="923723"/>
          </a:xfrm>
        </p:spPr>
        <p:txBody>
          <a:bodyPr>
            <a:normAutofit/>
          </a:bodyPr>
          <a:lstStyle/>
          <a:p>
            <a:r>
              <a:rPr lang="en-US" dirty="0" err="1"/>
              <a:t>Viz.AI</a:t>
            </a:r>
            <a:r>
              <a:rPr lang="en-US" dirty="0"/>
              <a:t> – triaging – low downside risk, high upside potential</a:t>
            </a:r>
          </a:p>
        </p:txBody>
      </p:sp>
      <p:pic>
        <p:nvPicPr>
          <p:cNvPr id="9218" name="Picture 2">
            <a:extLst>
              <a:ext uri="{FF2B5EF4-FFF2-40B4-BE49-F238E27FC236}">
                <a16:creationId xmlns:a16="http://schemas.microsoft.com/office/drawing/2014/main" id="{21C8FCE7-D74D-D731-1370-50FC431AAC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8" r="6324" b="44976"/>
          <a:stretch/>
        </p:blipFill>
        <p:spPr bwMode="auto">
          <a:xfrm>
            <a:off x="2038865" y="2451389"/>
            <a:ext cx="7595284" cy="379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45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IMG 0424 edit no topcon logo scaled">
            <a:extLst>
              <a:ext uri="{FF2B5EF4-FFF2-40B4-BE49-F238E27FC236}">
                <a16:creationId xmlns:a16="http://schemas.microsoft.com/office/drawing/2014/main" id="{FE630011-8875-C01B-F16E-CE82DD9244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22" r="28622"/>
          <a:stretch/>
        </p:blipFill>
        <p:spPr bwMode="auto">
          <a:xfrm>
            <a:off x="1250103" y="1740287"/>
            <a:ext cx="3154357" cy="443191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iabetic Retinopathy | Annan Retina Eye Center in Houston, Texas">
            <a:extLst>
              <a:ext uri="{FF2B5EF4-FFF2-40B4-BE49-F238E27FC236}">
                <a16:creationId xmlns:a16="http://schemas.microsoft.com/office/drawing/2014/main" id="{F42930C0-3E10-67F1-2E53-A1783E4BC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707" y="3917091"/>
            <a:ext cx="2990301" cy="259869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B2B72E6-9C81-CBC3-68ED-C904A2115C82}"/>
              </a:ext>
            </a:extLst>
          </p:cNvPr>
          <p:cNvSpPr txBox="1">
            <a:spLocks/>
          </p:cNvSpPr>
          <p:nvPr/>
        </p:nvSpPr>
        <p:spPr>
          <a:xfrm>
            <a:off x="4804597" y="1724841"/>
            <a:ext cx="6309833" cy="293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LumineticsCore</a:t>
            </a:r>
            <a:r>
              <a:rPr lang="en-US" dirty="0"/>
              <a:t> (previously </a:t>
            </a:r>
            <a:r>
              <a:rPr lang="en-US" dirty="0" err="1"/>
              <a:t>IDx</a:t>
            </a:r>
            <a:r>
              <a:rPr lang="en-US" dirty="0"/>
              <a:t>-DR)</a:t>
            </a:r>
          </a:p>
          <a:p>
            <a:pPr lvl="1"/>
            <a:r>
              <a:rPr lang="en-US" dirty="0"/>
              <a:t>First FDA-approved autonomous healthcare AI product </a:t>
            </a:r>
          </a:p>
          <a:p>
            <a:pPr lvl="1"/>
            <a:r>
              <a:rPr lang="en-US" dirty="0"/>
              <a:t>Uses proprietary camera – no vendor variability</a:t>
            </a:r>
          </a:p>
        </p:txBody>
      </p:sp>
      <p:sp>
        <p:nvSpPr>
          <p:cNvPr id="2" name="Title 1">
            <a:extLst>
              <a:ext uri="{FF2B5EF4-FFF2-40B4-BE49-F238E27FC236}">
                <a16:creationId xmlns:a16="http://schemas.microsoft.com/office/drawing/2014/main" id="{B84F5AF4-745E-84D6-78F0-70B43AD8D73C}"/>
              </a:ext>
            </a:extLst>
          </p:cNvPr>
          <p:cNvSpPr>
            <a:spLocks noGrp="1"/>
          </p:cNvSpPr>
          <p:nvPr>
            <p:ph type="title"/>
          </p:nvPr>
        </p:nvSpPr>
        <p:spPr/>
        <p:txBody>
          <a:bodyPr/>
          <a:lstStyle/>
          <a:p>
            <a:r>
              <a:rPr lang="en-US" dirty="0"/>
              <a:t>AI in Healthcare Examples</a:t>
            </a:r>
          </a:p>
        </p:txBody>
      </p:sp>
    </p:spTree>
    <p:extLst>
      <p:ext uri="{BB962C8B-B14F-4D97-AF65-F5344CB8AC3E}">
        <p14:creationId xmlns:p14="http://schemas.microsoft.com/office/powerpoint/2010/main" val="396168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1D33-C90B-C787-DD9D-82894338F44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F0D7148-9654-EA1F-8906-1307F0932491}"/>
              </a:ext>
            </a:extLst>
          </p:cNvPr>
          <p:cNvSpPr>
            <a:spLocks noGrp="1"/>
          </p:cNvSpPr>
          <p:nvPr>
            <p:ph idx="1"/>
          </p:nvPr>
        </p:nvSpPr>
        <p:spPr>
          <a:xfrm>
            <a:off x="838200" y="1825624"/>
            <a:ext cx="8701216" cy="4377467"/>
          </a:xfrm>
        </p:spPr>
        <p:txBody>
          <a:bodyPr/>
          <a:lstStyle/>
          <a:p>
            <a:r>
              <a:rPr lang="en-US" dirty="0"/>
              <a:t>Cardiology Fellowship </a:t>
            </a:r>
          </a:p>
          <a:p>
            <a:pPr marL="457200" lvl="1" indent="0">
              <a:buNone/>
            </a:pPr>
            <a:r>
              <a:rPr lang="en-US" dirty="0"/>
              <a:t>Stony Brook University Hospital</a:t>
            </a:r>
          </a:p>
          <a:p>
            <a:pPr marL="457200" lvl="1" indent="0">
              <a:buNone/>
            </a:pPr>
            <a:endParaRPr lang="en-US" sz="400" dirty="0"/>
          </a:p>
          <a:p>
            <a:r>
              <a:rPr lang="en-US" dirty="0"/>
              <a:t>Cardiac Imaging Research Fellowship</a:t>
            </a:r>
          </a:p>
          <a:p>
            <a:pPr marL="457200" lvl="1" indent="0">
              <a:buNone/>
            </a:pPr>
            <a:r>
              <a:rPr lang="en-US" dirty="0"/>
              <a:t>Brigham and Women’s Hospital</a:t>
            </a:r>
          </a:p>
          <a:p>
            <a:pPr marL="457200" lvl="1" indent="0">
              <a:buNone/>
            </a:pPr>
            <a:endParaRPr lang="en-US" sz="400" dirty="0"/>
          </a:p>
          <a:p>
            <a:r>
              <a:rPr lang="en-US" dirty="0"/>
              <a:t>Healthcare AI Research Fellowship </a:t>
            </a:r>
          </a:p>
          <a:p>
            <a:pPr marL="457200" lvl="1" indent="0">
              <a:buNone/>
            </a:pPr>
            <a:r>
              <a:rPr lang="en-US" dirty="0"/>
              <a:t>Brigham and Women’s Hospital</a:t>
            </a:r>
          </a:p>
          <a:p>
            <a:pPr marL="457200" lvl="1" indent="0">
              <a:buNone/>
            </a:pPr>
            <a:endParaRPr lang="en-US" sz="400" dirty="0"/>
          </a:p>
          <a:p>
            <a:r>
              <a:rPr lang="en-US" dirty="0"/>
              <a:t>BWH Innovation Fellowship</a:t>
            </a:r>
          </a:p>
          <a:p>
            <a:pPr marL="457200" lvl="1" indent="0">
              <a:buNone/>
            </a:pPr>
            <a:r>
              <a:rPr lang="en-US" dirty="0" err="1"/>
              <a:t>Biofourmis</a:t>
            </a:r>
            <a:r>
              <a:rPr lang="en-US" dirty="0"/>
              <a:t> (remote patient monitoring)</a:t>
            </a:r>
          </a:p>
          <a:p>
            <a:pPr marL="0" indent="0">
              <a:buNone/>
            </a:pPr>
            <a:endParaRPr lang="en-US" dirty="0"/>
          </a:p>
          <a:p>
            <a:endParaRPr lang="en-US" dirty="0"/>
          </a:p>
        </p:txBody>
      </p:sp>
    </p:spTree>
    <p:extLst>
      <p:ext uri="{BB962C8B-B14F-4D97-AF65-F5344CB8AC3E}">
        <p14:creationId xmlns:p14="http://schemas.microsoft.com/office/powerpoint/2010/main" val="191948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55D8-2745-8EA8-4B09-85ACF8D1C5E9}"/>
              </a:ext>
            </a:extLst>
          </p:cNvPr>
          <p:cNvSpPr>
            <a:spLocks noGrp="1"/>
          </p:cNvSpPr>
          <p:nvPr>
            <p:ph type="title"/>
          </p:nvPr>
        </p:nvSpPr>
        <p:spPr/>
        <p:txBody>
          <a:bodyPr/>
          <a:lstStyle/>
          <a:p>
            <a:r>
              <a:rPr lang="en-US" dirty="0"/>
              <a:t>AI in Cardiology Examples</a:t>
            </a:r>
          </a:p>
        </p:txBody>
      </p:sp>
      <p:sp>
        <p:nvSpPr>
          <p:cNvPr id="3" name="Content Placeholder 2">
            <a:extLst>
              <a:ext uri="{FF2B5EF4-FFF2-40B4-BE49-F238E27FC236}">
                <a16:creationId xmlns:a16="http://schemas.microsoft.com/office/drawing/2014/main" id="{89D383B9-2E65-7D81-EAF6-9F62BFC91596}"/>
              </a:ext>
            </a:extLst>
          </p:cNvPr>
          <p:cNvSpPr>
            <a:spLocks noGrp="1"/>
          </p:cNvSpPr>
          <p:nvPr>
            <p:ph idx="1"/>
          </p:nvPr>
        </p:nvSpPr>
        <p:spPr>
          <a:xfrm>
            <a:off x="716695" y="1690688"/>
            <a:ext cx="11232292" cy="4802187"/>
          </a:xfrm>
        </p:spPr>
        <p:txBody>
          <a:bodyPr>
            <a:normAutofit fontScale="92500" lnSpcReduction="20000"/>
          </a:bodyPr>
          <a:lstStyle/>
          <a:p>
            <a:r>
              <a:rPr lang="en-US" dirty="0"/>
              <a:t>More robust predictive models</a:t>
            </a:r>
          </a:p>
          <a:p>
            <a:pPr lvl="1"/>
            <a:r>
              <a:rPr lang="en-US" dirty="0"/>
              <a:t>Is this person likely to develop X issue?</a:t>
            </a:r>
          </a:p>
          <a:p>
            <a:pPr lvl="1"/>
            <a:r>
              <a:rPr lang="en-US" dirty="0"/>
              <a:t>Do this patient’s remote monitoring signals look like those from someone who is becoming ill?</a:t>
            </a:r>
          </a:p>
          <a:p>
            <a:r>
              <a:rPr lang="en-US" dirty="0"/>
              <a:t>Large Language Models</a:t>
            </a:r>
          </a:p>
          <a:p>
            <a:pPr lvl="1"/>
            <a:r>
              <a:rPr lang="en-US" dirty="0"/>
              <a:t>Drafting clinician notes</a:t>
            </a:r>
          </a:p>
          <a:p>
            <a:pPr lvl="1"/>
            <a:r>
              <a:rPr lang="en-US" dirty="0"/>
              <a:t>Explaining info to patients</a:t>
            </a:r>
          </a:p>
          <a:p>
            <a:r>
              <a:rPr lang="en-US" dirty="0"/>
              <a:t>Cardiovascular imaging</a:t>
            </a:r>
          </a:p>
          <a:p>
            <a:pPr lvl="1"/>
            <a:r>
              <a:rPr lang="en-US" dirty="0"/>
              <a:t>Automated measurements</a:t>
            </a:r>
          </a:p>
          <a:p>
            <a:pPr lvl="1"/>
            <a:r>
              <a:rPr lang="en-US" dirty="0"/>
              <a:t>Improved image post-processing</a:t>
            </a:r>
          </a:p>
          <a:p>
            <a:pPr lvl="2"/>
            <a:r>
              <a:rPr lang="en-US" dirty="0"/>
              <a:t>Motion correction for heartbeats and breathing</a:t>
            </a:r>
          </a:p>
          <a:p>
            <a:pPr lvl="2"/>
            <a:r>
              <a:rPr lang="en-US" dirty="0"/>
              <a:t>Simulation of contrast-enhanced images</a:t>
            </a:r>
          </a:p>
          <a:p>
            <a:pPr lvl="1"/>
            <a:r>
              <a:rPr lang="en-US" dirty="0"/>
              <a:t>Future potential uses</a:t>
            </a:r>
          </a:p>
          <a:p>
            <a:pPr lvl="2"/>
            <a:r>
              <a:rPr lang="en-US" dirty="0"/>
              <a:t>Extracting information from images that is not visible to human eye</a:t>
            </a:r>
          </a:p>
          <a:p>
            <a:pPr lvl="3"/>
            <a:r>
              <a:rPr lang="en-US" dirty="0"/>
              <a:t>Evaluating CT for heart muscle that is not getting enough blood</a:t>
            </a:r>
          </a:p>
          <a:p>
            <a:pPr lvl="2"/>
            <a:r>
              <a:rPr lang="en-US" dirty="0"/>
              <a:t>Integrating information across two different modalities – e.g. echocardiogram and CT</a:t>
            </a:r>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4107280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CD15-E9DB-C2AC-CBE2-D49E7D4FC5D9}"/>
              </a:ext>
            </a:extLst>
          </p:cNvPr>
          <p:cNvSpPr>
            <a:spLocks noGrp="1"/>
          </p:cNvSpPr>
          <p:nvPr>
            <p:ph type="title"/>
          </p:nvPr>
        </p:nvSpPr>
        <p:spPr/>
        <p:txBody>
          <a:bodyPr/>
          <a:lstStyle/>
          <a:p>
            <a:r>
              <a:rPr lang="en-US" dirty="0"/>
              <a:t>AI in Healthcare	</a:t>
            </a:r>
          </a:p>
        </p:txBody>
      </p:sp>
      <p:pic>
        <p:nvPicPr>
          <p:cNvPr id="7170" name="Picture 2" descr="This figure shows the cycle of learning for learning health systems. Research informs the entire process, which includes data, evidence, and practice. Learning health systems systematically gather and create evidence and apply the most promising evidence to improve care. ">
            <a:extLst>
              <a:ext uri="{FF2B5EF4-FFF2-40B4-BE49-F238E27FC236}">
                <a16:creationId xmlns:a16="http://schemas.microsoft.com/office/drawing/2014/main" id="{6C8ED2F5-AAEE-C731-C68A-14C632BEB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747" y="399031"/>
            <a:ext cx="1767349" cy="2458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D0D91E-486C-EEBE-ED99-1CCD652327D2}"/>
              </a:ext>
            </a:extLst>
          </p:cNvPr>
          <p:cNvSpPr txBox="1"/>
          <p:nvPr/>
        </p:nvSpPr>
        <p:spPr>
          <a:xfrm>
            <a:off x="789174" y="6086475"/>
            <a:ext cx="11277726" cy="646331"/>
          </a:xfrm>
          <a:prstGeom prst="rect">
            <a:avLst/>
          </a:prstGeom>
          <a:noFill/>
        </p:spPr>
        <p:txBody>
          <a:bodyPr wrap="square" rtlCol="0">
            <a:spAutoFit/>
          </a:bodyPr>
          <a:lstStyle/>
          <a:p>
            <a:r>
              <a:rPr lang="en-US" sz="1200" dirty="0">
                <a:hlinkClick r:id="rId4"/>
              </a:rPr>
              <a:t>https://www.ahrq.gov/learning-health-systems/about.html</a:t>
            </a:r>
            <a:endParaRPr lang="en-US" sz="1200" dirty="0"/>
          </a:p>
          <a:p>
            <a:r>
              <a:rPr lang="en-US" sz="1200" dirty="0">
                <a:hlinkClick r:id="rId5"/>
              </a:rPr>
              <a:t>https://www.businesswire.com/news/home/20210812005104/en/Butterfly-Network-and-Caption-Health-Announce-Exclusive-Strategic-Partnership-to-Enable-Earlier-Disease-Detection-and-Management-With-AI-Based-Guidance-and-Diagnostics</a:t>
            </a:r>
            <a:r>
              <a:rPr lang="en-US" sz="1200" dirty="0"/>
              <a:t> </a:t>
            </a:r>
          </a:p>
        </p:txBody>
      </p:sp>
      <p:sp>
        <p:nvSpPr>
          <p:cNvPr id="5" name="TextBox 4">
            <a:extLst>
              <a:ext uri="{FF2B5EF4-FFF2-40B4-BE49-F238E27FC236}">
                <a16:creationId xmlns:a16="http://schemas.microsoft.com/office/drawing/2014/main" id="{63421320-E235-5D67-56DD-259B0F8508E5}"/>
              </a:ext>
            </a:extLst>
          </p:cNvPr>
          <p:cNvSpPr txBox="1"/>
          <p:nvPr/>
        </p:nvSpPr>
        <p:spPr>
          <a:xfrm>
            <a:off x="1048965" y="1606219"/>
            <a:ext cx="4114924" cy="2308324"/>
          </a:xfrm>
          <a:prstGeom prst="rect">
            <a:avLst/>
          </a:prstGeom>
          <a:noFill/>
        </p:spPr>
        <p:txBody>
          <a:bodyPr wrap="square" rtlCol="0">
            <a:spAutoFit/>
          </a:bodyPr>
          <a:lstStyle/>
          <a:p>
            <a:r>
              <a:rPr lang="en-US" dirty="0"/>
              <a:t>Improve what we already do</a:t>
            </a:r>
          </a:p>
          <a:p>
            <a:pPr marL="742950" lvl="1" indent="-285750">
              <a:buFont typeface="Arial" panose="020B0604020202020204" pitchFamily="34" charset="0"/>
              <a:buChar char="•"/>
            </a:pPr>
            <a:r>
              <a:rPr lang="en-US" dirty="0"/>
              <a:t>Assist with repetitive tasks</a:t>
            </a:r>
          </a:p>
          <a:p>
            <a:pPr marL="742950" lvl="1" indent="-285750">
              <a:buFont typeface="Arial" panose="020B0604020202020204" pitchFamily="34" charset="0"/>
              <a:buChar char="•"/>
            </a:pPr>
            <a:r>
              <a:rPr lang="en-US" dirty="0"/>
              <a:t>Avoid errors or missed diagnoses</a:t>
            </a:r>
          </a:p>
          <a:p>
            <a:pPr marL="742950" lvl="1" indent="-285750">
              <a:buFont typeface="Arial" panose="020B0604020202020204" pitchFamily="34" charset="0"/>
              <a:buChar char="•"/>
            </a:pPr>
            <a:r>
              <a:rPr lang="en-US" dirty="0"/>
              <a:t>Improve management in the “gray zones” of medicine by setting up Learning Health Systems</a:t>
            </a:r>
          </a:p>
          <a:p>
            <a:pPr lvl="1"/>
            <a:endParaRPr lang="en-US" dirty="0"/>
          </a:p>
          <a:p>
            <a:endParaRPr lang="en-US" dirty="0"/>
          </a:p>
        </p:txBody>
      </p:sp>
      <p:sp>
        <p:nvSpPr>
          <p:cNvPr id="6" name="TextBox 5">
            <a:extLst>
              <a:ext uri="{FF2B5EF4-FFF2-40B4-BE49-F238E27FC236}">
                <a16:creationId xmlns:a16="http://schemas.microsoft.com/office/drawing/2014/main" id="{C5F511B0-58CE-4235-8AFA-D7AF501972C7}"/>
              </a:ext>
            </a:extLst>
          </p:cNvPr>
          <p:cNvSpPr txBox="1"/>
          <p:nvPr/>
        </p:nvSpPr>
        <p:spPr>
          <a:xfrm>
            <a:off x="1057268" y="3964624"/>
            <a:ext cx="4901397" cy="2031325"/>
          </a:xfrm>
          <a:prstGeom prst="rect">
            <a:avLst/>
          </a:prstGeom>
          <a:noFill/>
        </p:spPr>
        <p:txBody>
          <a:bodyPr wrap="square" rtlCol="0">
            <a:spAutoFit/>
          </a:bodyPr>
          <a:lstStyle/>
          <a:p>
            <a:r>
              <a:rPr lang="en-US" dirty="0"/>
              <a:t>Allow us to do things we couldn’t before</a:t>
            </a:r>
          </a:p>
          <a:p>
            <a:pPr marL="742950" lvl="1" indent="-285750">
              <a:buFont typeface="Arial" panose="020B0604020202020204" pitchFamily="34" charset="0"/>
              <a:buChar char="•"/>
            </a:pPr>
            <a:r>
              <a:rPr lang="en-US" dirty="0"/>
              <a:t>Diagnose conditions at earlier stages</a:t>
            </a:r>
          </a:p>
          <a:p>
            <a:pPr marL="742950" lvl="1" indent="-285750">
              <a:buFont typeface="Arial" panose="020B0604020202020204" pitchFamily="34" charset="0"/>
              <a:buChar char="•"/>
            </a:pPr>
            <a:r>
              <a:rPr lang="en-US" dirty="0"/>
              <a:t>Novel tools such as a tool to guide novice users to perform an echocardiogram</a:t>
            </a:r>
          </a:p>
          <a:p>
            <a:pPr marL="742950" lvl="1" indent="-285750">
              <a:buFont typeface="Arial" panose="020B0604020202020204" pitchFamily="34" charset="0"/>
              <a:buChar char="•"/>
            </a:pPr>
            <a:r>
              <a:rPr lang="en-US" dirty="0"/>
              <a:t>Draft clinical notes</a:t>
            </a:r>
          </a:p>
          <a:p>
            <a:pPr lvl="1"/>
            <a:endParaRPr lang="en-US" dirty="0"/>
          </a:p>
          <a:p>
            <a:endParaRPr lang="en-US" dirty="0"/>
          </a:p>
        </p:txBody>
      </p:sp>
      <p:pic>
        <p:nvPicPr>
          <p:cNvPr id="7172" name="Picture 4" descr="Butterfly Network and Caption Health Announce Exclusive Strategic  Partnership to Enable Earlier Disease Detection and Management With AI-Based  Guidance and Diagnostics | Business Wire">
            <a:extLst>
              <a:ext uri="{FF2B5EF4-FFF2-40B4-BE49-F238E27FC236}">
                <a16:creationId xmlns:a16="http://schemas.microsoft.com/office/drawing/2014/main" id="{B36E42AC-05EA-947F-CC2B-CAC2A481F5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7157" y="3121135"/>
            <a:ext cx="4729341" cy="291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8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A3DB3-E45E-67C6-D55D-67D1E5327CBB}"/>
              </a:ext>
            </a:extLst>
          </p:cNvPr>
          <p:cNvSpPr>
            <a:spLocks noGrp="1"/>
          </p:cNvSpPr>
          <p:nvPr>
            <p:ph idx="1"/>
          </p:nvPr>
        </p:nvSpPr>
        <p:spPr>
          <a:xfrm>
            <a:off x="1684647" y="3064975"/>
            <a:ext cx="2883568" cy="728050"/>
          </a:xfrm>
          <a:ln>
            <a:solidFill>
              <a:schemeClr val="accent1">
                <a:shade val="15000"/>
              </a:schemeClr>
            </a:solidFill>
          </a:ln>
        </p:spPr>
        <p:txBody>
          <a:bodyPr>
            <a:normAutofit/>
          </a:bodyPr>
          <a:lstStyle/>
          <a:p>
            <a:pPr marL="0" indent="0" algn="ctr">
              <a:buNone/>
            </a:pPr>
            <a:r>
              <a:rPr lang="en-US" dirty="0"/>
              <a:t>Technical aspects of AI techniques</a:t>
            </a:r>
          </a:p>
        </p:txBody>
      </p:sp>
      <p:sp>
        <p:nvSpPr>
          <p:cNvPr id="13" name="Content Placeholder 2">
            <a:extLst>
              <a:ext uri="{FF2B5EF4-FFF2-40B4-BE49-F238E27FC236}">
                <a16:creationId xmlns:a16="http://schemas.microsoft.com/office/drawing/2014/main" id="{46743097-B770-03D5-F150-0839FD90373C}"/>
              </a:ext>
            </a:extLst>
          </p:cNvPr>
          <p:cNvSpPr txBox="1">
            <a:spLocks/>
          </p:cNvSpPr>
          <p:nvPr/>
        </p:nvSpPr>
        <p:spPr>
          <a:xfrm>
            <a:off x="5560542" y="3903738"/>
            <a:ext cx="4801486" cy="1026608"/>
          </a:xfrm>
          <a:prstGeom prst="rect">
            <a:avLst/>
          </a:prstGeom>
          <a:ln>
            <a:solidFill>
              <a:schemeClr val="accent1">
                <a:shade val="1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Application of AI techniques to healthcare</a:t>
            </a:r>
          </a:p>
        </p:txBody>
      </p:sp>
      <p:sp>
        <p:nvSpPr>
          <p:cNvPr id="16" name="Content Placeholder 2">
            <a:extLst>
              <a:ext uri="{FF2B5EF4-FFF2-40B4-BE49-F238E27FC236}">
                <a16:creationId xmlns:a16="http://schemas.microsoft.com/office/drawing/2014/main" id="{1EA88B3A-E552-CFB1-56C3-D9B9C9184A4A}"/>
              </a:ext>
            </a:extLst>
          </p:cNvPr>
          <p:cNvSpPr txBox="1">
            <a:spLocks/>
          </p:cNvSpPr>
          <p:nvPr/>
        </p:nvSpPr>
        <p:spPr>
          <a:xfrm>
            <a:off x="3920362" y="1841700"/>
            <a:ext cx="4423611" cy="728050"/>
          </a:xfrm>
          <a:prstGeom prst="rect">
            <a:avLst/>
          </a:prstGeom>
          <a:ln>
            <a:solidFill>
              <a:schemeClr val="accent1">
                <a:shade val="1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dirty="0"/>
              <a:t>Healthcare AI</a:t>
            </a:r>
          </a:p>
        </p:txBody>
      </p:sp>
      <p:cxnSp>
        <p:nvCxnSpPr>
          <p:cNvPr id="18" name="Straight Connector 17">
            <a:extLst>
              <a:ext uri="{FF2B5EF4-FFF2-40B4-BE49-F238E27FC236}">
                <a16:creationId xmlns:a16="http://schemas.microsoft.com/office/drawing/2014/main" id="{190D333C-E758-2CD5-9EDE-891379B778E5}"/>
              </a:ext>
            </a:extLst>
          </p:cNvPr>
          <p:cNvCxnSpPr>
            <a:cxnSpLocks/>
            <a:stCxn id="3" idx="0"/>
          </p:cNvCxnSpPr>
          <p:nvPr/>
        </p:nvCxnSpPr>
        <p:spPr>
          <a:xfrm flipV="1">
            <a:off x="3126431" y="2569749"/>
            <a:ext cx="1279802" cy="495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70C8B-7BDF-8F47-5BE3-0BC29DF3F85D}"/>
              </a:ext>
            </a:extLst>
          </p:cNvPr>
          <p:cNvCxnSpPr>
            <a:cxnSpLocks/>
            <a:stCxn id="13" idx="0"/>
          </p:cNvCxnSpPr>
          <p:nvPr/>
        </p:nvCxnSpPr>
        <p:spPr>
          <a:xfrm flipH="1" flipV="1">
            <a:off x="6968958" y="2569749"/>
            <a:ext cx="992327" cy="13339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9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F0A7-4B5A-823B-A4B9-10462F631051}"/>
              </a:ext>
            </a:extLst>
          </p:cNvPr>
          <p:cNvSpPr>
            <a:spLocks noGrp="1"/>
          </p:cNvSpPr>
          <p:nvPr>
            <p:ph type="title"/>
          </p:nvPr>
        </p:nvSpPr>
        <p:spPr>
          <a:xfrm>
            <a:off x="4094205" y="2570205"/>
            <a:ext cx="4003589" cy="858795"/>
          </a:xfrm>
        </p:spPr>
        <p:txBody>
          <a:bodyPr/>
          <a:lstStyle/>
          <a:p>
            <a:r>
              <a:rPr lang="en-US" dirty="0"/>
              <a:t>Overview of AI</a:t>
            </a:r>
          </a:p>
        </p:txBody>
      </p:sp>
    </p:spTree>
    <p:extLst>
      <p:ext uri="{BB962C8B-B14F-4D97-AF65-F5344CB8AC3E}">
        <p14:creationId xmlns:p14="http://schemas.microsoft.com/office/powerpoint/2010/main" val="8956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760857D-3A85-C30F-43C8-47084C26FDD9}"/>
              </a:ext>
            </a:extLst>
          </p:cNvPr>
          <p:cNvSpPr/>
          <p:nvPr/>
        </p:nvSpPr>
        <p:spPr>
          <a:xfrm>
            <a:off x="3352710" y="777373"/>
            <a:ext cx="5486580" cy="54990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DF3A3E-4D2C-37CD-E3AA-A815987BE097}"/>
              </a:ext>
            </a:extLst>
          </p:cNvPr>
          <p:cNvSpPr txBox="1"/>
          <p:nvPr/>
        </p:nvSpPr>
        <p:spPr>
          <a:xfrm>
            <a:off x="4272036" y="1160643"/>
            <a:ext cx="3547369" cy="738664"/>
          </a:xfrm>
          <a:prstGeom prst="rect">
            <a:avLst/>
          </a:prstGeom>
          <a:noFill/>
        </p:spPr>
        <p:txBody>
          <a:bodyPr wrap="square" rtlCol="0">
            <a:spAutoFit/>
          </a:bodyPr>
          <a:lstStyle/>
          <a:p>
            <a:pPr algn="ctr"/>
            <a:r>
              <a:rPr lang="en-US" sz="2400" b="1" dirty="0">
                <a:solidFill>
                  <a:schemeClr val="bg1"/>
                </a:solidFill>
              </a:rPr>
              <a:t>AI</a:t>
            </a:r>
          </a:p>
          <a:p>
            <a:pPr algn="ctr"/>
            <a:r>
              <a:rPr lang="en-US" dirty="0">
                <a:solidFill>
                  <a:schemeClr val="bg1"/>
                </a:solidFill>
              </a:rPr>
              <a:t>Simulating human abilities</a:t>
            </a:r>
          </a:p>
        </p:txBody>
      </p:sp>
      <p:sp>
        <p:nvSpPr>
          <p:cNvPr id="7" name="Oval 6">
            <a:extLst>
              <a:ext uri="{FF2B5EF4-FFF2-40B4-BE49-F238E27FC236}">
                <a16:creationId xmlns:a16="http://schemas.microsoft.com/office/drawing/2014/main" id="{5EC429BD-B68E-A29E-FE82-10259F814692}"/>
              </a:ext>
            </a:extLst>
          </p:cNvPr>
          <p:cNvSpPr/>
          <p:nvPr/>
        </p:nvSpPr>
        <p:spPr>
          <a:xfrm>
            <a:off x="4104187" y="2060459"/>
            <a:ext cx="4002493" cy="405859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763CA6C-F164-B452-DAAA-E78EF073FA18}"/>
              </a:ext>
            </a:extLst>
          </p:cNvPr>
          <p:cNvSpPr txBox="1"/>
          <p:nvPr/>
        </p:nvSpPr>
        <p:spPr>
          <a:xfrm>
            <a:off x="3599148" y="2386108"/>
            <a:ext cx="4917860" cy="738664"/>
          </a:xfrm>
          <a:prstGeom prst="rect">
            <a:avLst/>
          </a:prstGeom>
          <a:noFill/>
        </p:spPr>
        <p:txBody>
          <a:bodyPr wrap="square" rtlCol="0">
            <a:spAutoFit/>
          </a:bodyPr>
          <a:lstStyle/>
          <a:p>
            <a:pPr algn="ctr"/>
            <a:r>
              <a:rPr lang="en-US" sz="2400" b="1" dirty="0">
                <a:solidFill>
                  <a:schemeClr val="bg1"/>
                </a:solidFill>
              </a:rPr>
              <a:t>Machine Learning</a:t>
            </a:r>
          </a:p>
          <a:p>
            <a:pPr algn="ctr"/>
            <a:r>
              <a:rPr lang="en-US" dirty="0">
                <a:solidFill>
                  <a:schemeClr val="bg1"/>
                </a:solidFill>
              </a:rPr>
              <a:t>AI by learning from data</a:t>
            </a:r>
          </a:p>
        </p:txBody>
      </p:sp>
      <p:sp>
        <p:nvSpPr>
          <p:cNvPr id="8" name="Oval 7">
            <a:extLst>
              <a:ext uri="{FF2B5EF4-FFF2-40B4-BE49-F238E27FC236}">
                <a16:creationId xmlns:a16="http://schemas.microsoft.com/office/drawing/2014/main" id="{257FC5BD-EE20-053A-DAE1-F7707D6EB9EF}"/>
              </a:ext>
            </a:extLst>
          </p:cNvPr>
          <p:cNvSpPr/>
          <p:nvPr/>
        </p:nvSpPr>
        <p:spPr>
          <a:xfrm>
            <a:off x="4657492" y="3082547"/>
            <a:ext cx="2993555" cy="2919084"/>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2C32C5-EDA0-A7F6-1CBF-5FA72E768B9F}"/>
              </a:ext>
            </a:extLst>
          </p:cNvPr>
          <p:cNvSpPr txBox="1"/>
          <p:nvPr/>
        </p:nvSpPr>
        <p:spPr>
          <a:xfrm>
            <a:off x="4529782" y="3890672"/>
            <a:ext cx="3121265" cy="1015663"/>
          </a:xfrm>
          <a:prstGeom prst="rect">
            <a:avLst/>
          </a:prstGeom>
          <a:noFill/>
        </p:spPr>
        <p:txBody>
          <a:bodyPr wrap="square" rtlCol="0">
            <a:spAutoFit/>
          </a:bodyPr>
          <a:lstStyle/>
          <a:p>
            <a:pPr algn="ctr"/>
            <a:r>
              <a:rPr lang="en-US" sz="2400" b="1" dirty="0">
                <a:solidFill>
                  <a:schemeClr val="bg1"/>
                </a:solidFill>
              </a:rPr>
              <a:t>Deep Learning</a:t>
            </a:r>
          </a:p>
          <a:p>
            <a:pPr algn="ctr"/>
            <a:r>
              <a:rPr lang="en-US" dirty="0">
                <a:solidFill>
                  <a:schemeClr val="bg1"/>
                </a:solidFill>
              </a:rPr>
              <a:t>ML by using deep neural networks</a:t>
            </a:r>
          </a:p>
        </p:txBody>
      </p:sp>
    </p:spTree>
    <p:extLst>
      <p:ext uri="{BB962C8B-B14F-4D97-AF65-F5344CB8AC3E}">
        <p14:creationId xmlns:p14="http://schemas.microsoft.com/office/powerpoint/2010/main" val="181139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D6B4-9A6B-3CD2-93C9-551FBAB38EE2}"/>
              </a:ext>
            </a:extLst>
          </p:cNvPr>
          <p:cNvSpPr>
            <a:spLocks noGrp="1"/>
          </p:cNvSpPr>
          <p:nvPr>
            <p:ph type="title"/>
          </p:nvPr>
        </p:nvSpPr>
        <p:spPr>
          <a:xfrm>
            <a:off x="838200" y="205467"/>
            <a:ext cx="10515600" cy="1325563"/>
          </a:xfrm>
        </p:spPr>
        <p:txBody>
          <a:bodyPr>
            <a:normAutofit/>
          </a:bodyPr>
          <a:lstStyle/>
          <a:p>
            <a:r>
              <a:rPr lang="en-US" dirty="0"/>
              <a:t>Deep Learning allows highly complex predictive models</a:t>
            </a:r>
          </a:p>
        </p:txBody>
      </p:sp>
      <p:sp>
        <p:nvSpPr>
          <p:cNvPr id="3" name="Content Placeholder 2">
            <a:extLst>
              <a:ext uri="{FF2B5EF4-FFF2-40B4-BE49-F238E27FC236}">
                <a16:creationId xmlns:a16="http://schemas.microsoft.com/office/drawing/2014/main" id="{10D6706A-57B5-7E40-DEBD-B1287C42DFB0}"/>
              </a:ext>
            </a:extLst>
          </p:cNvPr>
          <p:cNvSpPr>
            <a:spLocks noGrp="1"/>
          </p:cNvSpPr>
          <p:nvPr>
            <p:ph idx="1"/>
          </p:nvPr>
        </p:nvSpPr>
        <p:spPr>
          <a:xfrm>
            <a:off x="838200" y="1593396"/>
            <a:ext cx="7370681" cy="4351338"/>
          </a:xfrm>
        </p:spPr>
        <p:txBody>
          <a:bodyPr/>
          <a:lstStyle/>
          <a:p>
            <a:pPr marL="0" indent="0">
              <a:buNone/>
            </a:pPr>
            <a:r>
              <a:rPr lang="en-US" sz="2800" dirty="0"/>
              <a:t>Regression model</a:t>
            </a:r>
          </a:p>
          <a:p>
            <a:pPr marL="530352" lvl="1" indent="0">
              <a:buNone/>
            </a:pPr>
            <a:r>
              <a:rPr lang="en-US" dirty="0"/>
              <a:t>Here are 10 measurements from a patient’s echocardiogram. What is the probability they will develop heart failure?</a:t>
            </a:r>
          </a:p>
          <a:p>
            <a:pPr marL="530352" lvl="1" indent="0">
              <a:buNone/>
            </a:pPr>
            <a:endParaRPr lang="en-US" dirty="0"/>
          </a:p>
        </p:txBody>
      </p:sp>
      <p:pic>
        <p:nvPicPr>
          <p:cNvPr id="4098" name="Picture 2">
            <a:extLst>
              <a:ext uri="{FF2B5EF4-FFF2-40B4-BE49-F238E27FC236}">
                <a16:creationId xmlns:a16="http://schemas.microsoft.com/office/drawing/2014/main" id="{4D05A76C-E2A6-9DD9-384A-B3A951D0D8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07" t="35038"/>
          <a:stretch/>
        </p:blipFill>
        <p:spPr bwMode="auto">
          <a:xfrm>
            <a:off x="8208881" y="1524123"/>
            <a:ext cx="2943896" cy="200910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03DDCC7-CE77-042D-FA50-960A753E1683}"/>
              </a:ext>
            </a:extLst>
          </p:cNvPr>
          <p:cNvSpPr txBox="1">
            <a:spLocks/>
          </p:cNvSpPr>
          <p:nvPr/>
        </p:nvSpPr>
        <p:spPr>
          <a:xfrm>
            <a:off x="5472063" y="6331932"/>
            <a:ext cx="7689760" cy="61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200" dirty="0"/>
              <a:t>https://medium.com/analytics-vidhya/understanding-polynomial-regression-5ac25b970e18</a:t>
            </a:r>
          </a:p>
          <a:p>
            <a:pPr marL="457200" lvl="1" indent="0">
              <a:buNone/>
            </a:pPr>
            <a:r>
              <a:rPr lang="en-US" sz="1200" dirty="0"/>
              <a:t>https://www.pycodemates.com/2023/01/multi-layer-perceptron-a-complete-overview.html</a:t>
            </a:r>
          </a:p>
        </p:txBody>
      </p:sp>
      <p:pic>
        <p:nvPicPr>
          <p:cNvPr id="4100" name="Picture 4" descr="MLP weights, biases, and, activation">
            <a:extLst>
              <a:ext uri="{FF2B5EF4-FFF2-40B4-BE49-F238E27FC236}">
                <a16:creationId xmlns:a16="http://schemas.microsoft.com/office/drawing/2014/main" id="{0B748BA7-918F-2529-9BA1-C3232A659C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69"/>
          <a:stretch/>
        </p:blipFill>
        <p:spPr bwMode="auto">
          <a:xfrm>
            <a:off x="1230138" y="3419515"/>
            <a:ext cx="4154714" cy="29124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1C5766F-B3C6-711E-7D46-D1BD01049669}"/>
              </a:ext>
            </a:extLst>
          </p:cNvPr>
          <p:cNvSpPr txBox="1">
            <a:spLocks/>
          </p:cNvSpPr>
          <p:nvPr/>
        </p:nvSpPr>
        <p:spPr>
          <a:xfrm>
            <a:off x="5776789" y="3430508"/>
            <a:ext cx="6522239" cy="242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Neural Network model</a:t>
            </a:r>
          </a:p>
          <a:p>
            <a:pPr marL="457200" lvl="1" indent="0">
              <a:buNone/>
            </a:pPr>
            <a:r>
              <a:rPr lang="en-US" sz="2000" i="1" dirty="0"/>
              <a:t>Here is a clip from the patient’s echocardiogram. Based on these 1 million pixels, what is the probability they will develop heart failure?</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419321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B40E-42AE-BF36-FB1E-D27397FFA6F3}"/>
              </a:ext>
            </a:extLst>
          </p:cNvPr>
          <p:cNvSpPr>
            <a:spLocks noGrp="1"/>
          </p:cNvSpPr>
          <p:nvPr>
            <p:ph type="title"/>
          </p:nvPr>
        </p:nvSpPr>
        <p:spPr>
          <a:xfrm>
            <a:off x="803453" y="227246"/>
            <a:ext cx="10515600" cy="1325563"/>
          </a:xfrm>
        </p:spPr>
        <p:txBody>
          <a:bodyPr/>
          <a:lstStyle/>
          <a:p>
            <a:r>
              <a:rPr lang="en-US" dirty="0"/>
              <a:t>Deep Learning: President Identifier</a:t>
            </a:r>
          </a:p>
        </p:txBody>
      </p:sp>
      <p:sp>
        <p:nvSpPr>
          <p:cNvPr id="3" name="Content Placeholder 2">
            <a:extLst>
              <a:ext uri="{FF2B5EF4-FFF2-40B4-BE49-F238E27FC236}">
                <a16:creationId xmlns:a16="http://schemas.microsoft.com/office/drawing/2014/main" id="{8B25CBF6-EE53-9045-A7AB-D34D1AB61556}"/>
              </a:ext>
            </a:extLst>
          </p:cNvPr>
          <p:cNvSpPr>
            <a:spLocks noGrp="1"/>
          </p:cNvSpPr>
          <p:nvPr>
            <p:ph idx="1"/>
          </p:nvPr>
        </p:nvSpPr>
        <p:spPr>
          <a:xfrm>
            <a:off x="736619" y="1819981"/>
            <a:ext cx="4714630" cy="4351338"/>
          </a:xfrm>
        </p:spPr>
        <p:txBody>
          <a:bodyPr>
            <a:normAutofit/>
          </a:bodyPr>
          <a:lstStyle/>
          <a:p>
            <a:r>
              <a:rPr lang="en-US" dirty="0"/>
              <a:t>Architecture</a:t>
            </a:r>
          </a:p>
          <a:p>
            <a:pPr marL="530352" lvl="1" indent="0">
              <a:buNone/>
            </a:pPr>
            <a:r>
              <a:rPr lang="en-US" dirty="0"/>
              <a:t>Skeleton of model created by data scientist </a:t>
            </a:r>
          </a:p>
          <a:p>
            <a:pPr lvl="1"/>
            <a:endParaRPr lang="en-US" dirty="0"/>
          </a:p>
          <a:p>
            <a:r>
              <a:rPr lang="en-US" dirty="0"/>
              <a:t>Training Dataset</a:t>
            </a:r>
          </a:p>
          <a:p>
            <a:pPr marL="530352" lvl="1" indent="0">
              <a:buNone/>
            </a:pPr>
            <a:r>
              <a:rPr lang="en-US" dirty="0"/>
              <a:t>1,000 different pictures of US presidents with their names</a:t>
            </a:r>
          </a:p>
          <a:p>
            <a:endParaRPr lang="en-US" dirty="0"/>
          </a:p>
          <a:p>
            <a:r>
              <a:rPr lang="en-US" dirty="0"/>
              <a:t>Training process</a:t>
            </a:r>
          </a:p>
          <a:p>
            <a:pPr marL="530352" lvl="1" indent="0">
              <a:buNone/>
            </a:pPr>
            <a:r>
              <a:rPr lang="en-US" dirty="0"/>
              <a:t>Algorithm learns to find patterns in the pictures that help predict the name</a:t>
            </a:r>
          </a:p>
        </p:txBody>
      </p:sp>
      <p:sp>
        <p:nvSpPr>
          <p:cNvPr id="4" name="AutoShape 2">
            <a:extLst>
              <a:ext uri="{FF2B5EF4-FFF2-40B4-BE49-F238E27FC236}">
                <a16:creationId xmlns:a16="http://schemas.microsoft.com/office/drawing/2014/main" id="{C971DFC7-9713-E016-25CD-8B6A478EE9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a:extLst>
              <a:ext uri="{FF2B5EF4-FFF2-40B4-BE49-F238E27FC236}">
                <a16:creationId xmlns:a16="http://schemas.microsoft.com/office/drawing/2014/main" id="{43808892-E7F7-4A11-4EB2-80C0290B0D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25" t="52222"/>
          <a:stretch/>
        </p:blipFill>
        <p:spPr bwMode="auto">
          <a:xfrm>
            <a:off x="5198445" y="1058636"/>
            <a:ext cx="6783235" cy="2958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2F49ABB-4226-C35E-05ED-90221C7067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854" t="81184" r="4913" b="5851"/>
          <a:stretch/>
        </p:blipFill>
        <p:spPr bwMode="auto">
          <a:xfrm>
            <a:off x="7101218" y="4314066"/>
            <a:ext cx="2977688" cy="205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1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B6BEC27-8B36-69C6-7D7E-8B2FF62576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38" t="11184"/>
          <a:stretch/>
        </p:blipFill>
        <p:spPr bwMode="auto">
          <a:xfrm>
            <a:off x="2380345" y="395412"/>
            <a:ext cx="8188411" cy="5887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0F23B-CACA-8666-2FE3-9DE0EB9EA395}"/>
              </a:ext>
            </a:extLst>
          </p:cNvPr>
          <p:cNvSpPr txBox="1"/>
          <p:nvPr/>
        </p:nvSpPr>
        <p:spPr>
          <a:xfrm>
            <a:off x="8234080" y="6462588"/>
            <a:ext cx="5854159" cy="276999"/>
          </a:xfrm>
          <a:prstGeom prst="rect">
            <a:avLst/>
          </a:prstGeom>
          <a:noFill/>
        </p:spPr>
        <p:txBody>
          <a:bodyPr wrap="square" rtlCol="0">
            <a:spAutoFit/>
          </a:bodyPr>
          <a:lstStyle/>
          <a:p>
            <a:r>
              <a:rPr lang="en-US" sz="1200" dirty="0"/>
              <a:t>https://</a:t>
            </a:r>
            <a:r>
              <a:rPr lang="en-US" sz="1200" dirty="0" err="1"/>
              <a:t>www.pnas.org</a:t>
            </a:r>
            <a:r>
              <a:rPr lang="en-US" sz="1200" dirty="0"/>
              <a:t>/</a:t>
            </a:r>
            <a:r>
              <a:rPr lang="en-US" sz="1200" dirty="0" err="1"/>
              <a:t>doi</a:t>
            </a:r>
            <a:r>
              <a:rPr lang="en-US" sz="1200" dirty="0"/>
              <a:t>/10.1073/pnas.1821594116</a:t>
            </a:r>
          </a:p>
        </p:txBody>
      </p:sp>
    </p:spTree>
    <p:extLst>
      <p:ext uri="{BB962C8B-B14F-4D97-AF65-F5344CB8AC3E}">
        <p14:creationId xmlns:p14="http://schemas.microsoft.com/office/powerpoint/2010/main" val="5571800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{2589CC32-0100-124E-9808-D7A1DBC29783}tf10001072</Template>
  <TotalTime>4070</TotalTime>
  <Words>1696</Words>
  <Application>Microsoft Office PowerPoint</Application>
  <PresentationFormat>Widescreen</PresentationFormat>
  <Paragraphs>275</Paragraphs>
  <Slides>31</Slides>
  <Notes>23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Crop</vt:lpstr>
      <vt:lpstr>Applying AI to Healthcare</vt:lpstr>
      <vt:lpstr>Overview</vt:lpstr>
      <vt:lpstr>Background</vt:lpstr>
      <vt:lpstr>PowerPoint Presentation</vt:lpstr>
      <vt:lpstr>Overview of AI</vt:lpstr>
      <vt:lpstr>PowerPoint Presentation</vt:lpstr>
      <vt:lpstr>Deep Learning allows highly complex predictive models</vt:lpstr>
      <vt:lpstr>Deep Learning: President Identifier</vt:lpstr>
      <vt:lpstr>PowerPoint Presentation</vt:lpstr>
      <vt:lpstr>Applications of AI to Healthcare</vt:lpstr>
      <vt:lpstr>AI in Healthcare </vt:lpstr>
      <vt:lpstr>AI in Healthcare</vt:lpstr>
      <vt:lpstr>Challenges </vt:lpstr>
      <vt:lpstr>Assessing Performance of AI Tools</vt:lpstr>
      <vt:lpstr>Considerations Broadly Applicable to Health Tech Tools</vt:lpstr>
      <vt:lpstr>Considerations Applicable To Data-Driven Tools</vt:lpstr>
      <vt:lpstr>Considerations Applicable To Data-Driven Tools</vt:lpstr>
      <vt:lpstr>Algorithmic Bias</vt:lpstr>
      <vt:lpstr>Algorithmic Bias</vt:lpstr>
      <vt:lpstr>Considerations Specific to AI </vt:lpstr>
      <vt:lpstr>Overfitting</vt:lpstr>
      <vt:lpstr>Advantages of External Validation</vt:lpstr>
      <vt:lpstr>Adequate Evaluation of AI Model</vt:lpstr>
      <vt:lpstr>Explainability </vt:lpstr>
      <vt:lpstr>Considerations Not Yet Addressed by FDA </vt:lpstr>
      <vt:lpstr>Putting Healthcare AI Into Perspective</vt:lpstr>
      <vt:lpstr>Questions?</vt:lpstr>
      <vt:lpstr>AI in Healthcare Examples</vt:lpstr>
      <vt:lpstr>AI in Healthcare Examples</vt:lpstr>
      <vt:lpstr>AI in Cardiology Examples</vt:lpstr>
      <vt:lpstr>AI in Healthcare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AI</dc:title>
  <dc:creator>John, Jenine Elizabeth</dc:creator>
  <cp:lastModifiedBy>John, Jenine Elizabeth</cp:lastModifiedBy>
  <cp:revision>17</cp:revision>
  <dcterms:created xsi:type="dcterms:W3CDTF">2023-10-16T22:31:40Z</dcterms:created>
  <dcterms:modified xsi:type="dcterms:W3CDTF">2024-08-20T18:35:34Z</dcterms:modified>
</cp:coreProperties>
</file>