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626CDCB-1684-4F6A-A844-04C22C7C975E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3EC3A34-D910-4EE8-A2BF-98545260988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79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CDCB-1684-4F6A-A844-04C22C7C975E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3A34-D910-4EE8-A2BF-985452609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60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CDCB-1684-4F6A-A844-04C22C7C975E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3A34-D910-4EE8-A2BF-98545260988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34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CDCB-1684-4F6A-A844-04C22C7C975E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3A34-D910-4EE8-A2BF-98545260988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064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CDCB-1684-4F6A-A844-04C22C7C975E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3A34-D910-4EE8-A2BF-985452609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41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CDCB-1684-4F6A-A844-04C22C7C975E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3A34-D910-4EE8-A2BF-98545260988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09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CDCB-1684-4F6A-A844-04C22C7C975E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3A34-D910-4EE8-A2BF-98545260988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975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CDCB-1684-4F6A-A844-04C22C7C975E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3A34-D910-4EE8-A2BF-985452609882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196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CDCB-1684-4F6A-A844-04C22C7C975E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3A34-D910-4EE8-A2BF-985452609882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05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CDCB-1684-4F6A-A844-04C22C7C975E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3A34-D910-4EE8-A2BF-985452609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53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CDCB-1684-4F6A-A844-04C22C7C975E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3A34-D910-4EE8-A2BF-985452609882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CDCB-1684-4F6A-A844-04C22C7C975E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3A34-D910-4EE8-A2BF-985452609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52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CDCB-1684-4F6A-A844-04C22C7C975E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3A34-D910-4EE8-A2BF-985452609882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6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CDCB-1684-4F6A-A844-04C22C7C975E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3A34-D910-4EE8-A2BF-985452609882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70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CDCB-1684-4F6A-A844-04C22C7C975E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3A34-D910-4EE8-A2BF-985452609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80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CDCB-1684-4F6A-A844-04C22C7C975E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3A34-D910-4EE8-A2BF-985452609882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69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CDCB-1684-4F6A-A844-04C22C7C975E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3A34-D910-4EE8-A2BF-985452609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79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26CDCB-1684-4F6A-A844-04C22C7C975E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EC3A34-D910-4EE8-A2BF-985452609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2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1758463"/>
            <a:ext cx="6985610" cy="1670538"/>
          </a:xfrm>
        </p:spPr>
        <p:txBody>
          <a:bodyPr>
            <a:normAutofit/>
          </a:bodyPr>
          <a:lstStyle/>
          <a:p>
            <a:r>
              <a:rPr lang="en-GB" sz="1800" dirty="0" smtClean="0"/>
              <a:t>H1N1 Flu Vaccine Intake Prediction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52205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/>
              <a:t>Are there any questions?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Contact Information: Name - Jenipher Oduor</a:t>
            </a:r>
          </a:p>
          <a:p>
            <a:pPr marL="0" indent="0">
              <a:buNone/>
            </a:pPr>
            <a:r>
              <a:rPr lang="en-GB" sz="1800" dirty="0"/>
              <a:t>                                            LinkedIn - www.linkedin.com/in/jenipher-oduor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1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114017"/>
            <a:ext cx="9601196" cy="1303867"/>
          </a:xfrm>
        </p:spPr>
        <p:txBody>
          <a:bodyPr>
            <a:normAutofit/>
          </a:bodyPr>
          <a:lstStyle/>
          <a:p>
            <a:r>
              <a:rPr lang="en-GB" sz="1800" dirty="0" smtClean="0"/>
              <a:t>Project Overview</a:t>
            </a:r>
            <a:endParaRPr lang="en-GB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>
                <a:solidFill>
                  <a:schemeClr val="tx1"/>
                </a:solidFill>
              </a:rPr>
              <a:t>The goal of this project is to predict whether individuals got the H1N1 flu vaccine which was released in October 2009, based on data collected from a nationwide survey in </a:t>
            </a:r>
            <a:r>
              <a:rPr lang="en-GB" sz="1800" dirty="0" smtClean="0">
                <a:solidFill>
                  <a:schemeClr val="tx1"/>
                </a:solidFill>
              </a:rPr>
              <a:t>the United </a:t>
            </a:r>
            <a:r>
              <a:rPr lang="en-GB" sz="1600" dirty="0" smtClean="0">
                <a:solidFill>
                  <a:schemeClr val="tx1"/>
                </a:solidFill>
              </a:rPr>
              <a:t>States. The survey included information on respondent’s demographics, social and economic background, health behaviours and opinion on the flu and vaccination. 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Importance of this prediction</a:t>
            </a:r>
            <a:endParaRPr lang="en-GB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Predicting H1N1 vaccine uptake allows health authorities to</a:t>
            </a:r>
            <a:r>
              <a:rPr lang="en-GB" sz="1800" dirty="0" smtClean="0"/>
              <a:t>:</a:t>
            </a:r>
          </a:p>
          <a:p>
            <a:pPr marL="0" indent="0">
              <a:buNone/>
            </a:pPr>
            <a:r>
              <a:rPr lang="en-GB" sz="1800" dirty="0"/>
              <a:t>-</a:t>
            </a:r>
            <a:r>
              <a:rPr lang="en-GB" sz="1800" dirty="0" smtClean="0"/>
              <a:t>Identify </a:t>
            </a:r>
            <a:r>
              <a:rPr lang="en-GB" sz="1800" dirty="0"/>
              <a:t>vulnerable populations that are less likely to vaccinate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r>
              <a:rPr lang="en-GB" sz="1800" dirty="0"/>
              <a:t>-</a:t>
            </a:r>
            <a:r>
              <a:rPr lang="en-GB" sz="1800" dirty="0" smtClean="0"/>
              <a:t>Design </a:t>
            </a:r>
            <a:r>
              <a:rPr lang="en-GB" sz="1800" dirty="0"/>
              <a:t>better-targeted awareness campaigns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r>
              <a:rPr lang="en-GB" sz="1800" dirty="0"/>
              <a:t>-</a:t>
            </a:r>
            <a:r>
              <a:rPr lang="en-GB" sz="1800" dirty="0" smtClean="0"/>
              <a:t>Allocate </a:t>
            </a:r>
            <a:r>
              <a:rPr lang="en-GB" sz="1800" dirty="0"/>
              <a:t>resources more efficiently during future outbreaks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r>
              <a:rPr lang="en-GB" sz="1800" dirty="0"/>
              <a:t>-</a:t>
            </a:r>
            <a:r>
              <a:rPr lang="en-GB" sz="1800" dirty="0" smtClean="0"/>
              <a:t>Understand </a:t>
            </a:r>
            <a:r>
              <a:rPr lang="en-GB" sz="1800" dirty="0" err="1"/>
              <a:t>behavioral</a:t>
            </a:r>
            <a:r>
              <a:rPr lang="en-GB" sz="1800" dirty="0"/>
              <a:t> and socio-economic barriers to vaccination.</a:t>
            </a:r>
          </a:p>
        </p:txBody>
      </p:sp>
    </p:spTree>
    <p:extLst>
      <p:ext uri="{BB962C8B-B14F-4D97-AF65-F5344CB8AC3E}">
        <p14:creationId xmlns:p14="http://schemas.microsoft.com/office/powerpoint/2010/main" val="132511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Data Understanding</a:t>
            </a:r>
            <a:endParaRPr lang="en-GB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/>
              <a:t>Target variable – H1N1 Flu Vaccine(0 = </a:t>
            </a:r>
            <a:r>
              <a:rPr lang="en-GB" sz="1800" dirty="0" smtClean="0"/>
              <a:t>Not vaccinated, </a:t>
            </a:r>
            <a:r>
              <a:rPr lang="en-GB" sz="1800" dirty="0" smtClean="0"/>
              <a:t>1 = </a:t>
            </a:r>
            <a:r>
              <a:rPr lang="en-GB" sz="1800" dirty="0" smtClean="0"/>
              <a:t>Vaccinated</a:t>
            </a:r>
            <a:r>
              <a:rPr lang="en-GB" sz="1800" dirty="0" smtClean="0"/>
              <a:t>)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The dataset has 36 features and each row represents an individual respondent</a:t>
            </a:r>
          </a:p>
          <a:p>
            <a:pPr marL="0" indent="0">
              <a:buNone/>
            </a:pPr>
            <a:r>
              <a:rPr lang="en-GB" sz="1800" dirty="0" smtClean="0"/>
              <a:t>Features – age, education, income, employment occupation, h1n1 knowledge, opinion_h1n1_vac_effective, opinion_h1n1_vac_risk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0670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Data </a:t>
            </a:r>
            <a:r>
              <a:rPr lang="en-GB" sz="1800" dirty="0" smtClean="0"/>
              <a:t>Preparation – Pre-processing steps</a:t>
            </a:r>
            <a:endParaRPr lang="en-GB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Merged training features and labels on </a:t>
            </a:r>
            <a:r>
              <a:rPr lang="en-GB" sz="1800" dirty="0" err="1"/>
              <a:t>respondent_id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r>
              <a:rPr lang="en-GB" sz="1800" dirty="0"/>
              <a:t>Dropped </a:t>
            </a:r>
            <a:r>
              <a:rPr lang="en-GB" sz="1800" dirty="0" err="1"/>
              <a:t>respondent_id</a:t>
            </a:r>
            <a:r>
              <a:rPr lang="en-GB" sz="1800" dirty="0"/>
              <a:t>, </a:t>
            </a:r>
            <a:r>
              <a:rPr lang="en-GB" sz="1800" dirty="0" err="1"/>
              <a:t>seasonal_vaccine</a:t>
            </a:r>
            <a:r>
              <a:rPr lang="en-GB" sz="1800" dirty="0"/>
              <a:t>, and h1n1_vaccine from features</a:t>
            </a:r>
            <a:r>
              <a:rPr lang="en-GB" sz="1800" dirty="0" smtClean="0"/>
              <a:t>. Split </a:t>
            </a:r>
            <a:r>
              <a:rPr lang="en-GB" sz="1800" dirty="0" smtClean="0"/>
              <a:t>the data into training and test </a:t>
            </a:r>
            <a:r>
              <a:rPr lang="en-GB" sz="1800" dirty="0"/>
              <a:t>sets (80/20</a:t>
            </a:r>
            <a:r>
              <a:rPr lang="en-GB" sz="1800" dirty="0" smtClean="0"/>
              <a:t>) respectively</a:t>
            </a:r>
            <a:r>
              <a:rPr lang="en-GB" sz="1800" dirty="0" smtClean="0"/>
              <a:t>.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Numerical columns: Median </a:t>
            </a:r>
            <a:r>
              <a:rPr lang="en-GB" sz="1800" dirty="0"/>
              <a:t>imputation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r>
              <a:rPr lang="en-GB" sz="1800" dirty="0" smtClean="0"/>
              <a:t>Categorical columns: Constant </a:t>
            </a:r>
            <a:r>
              <a:rPr lang="en-GB" sz="1800" dirty="0"/>
              <a:t>fill + one-hot encoding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r>
              <a:rPr lang="en-GB" sz="1800" dirty="0" smtClean="0"/>
              <a:t>Developed a baseline model using logistic regression followed by a decision tree model. Compared performance of the two models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r>
              <a:rPr lang="en-GB" sz="1800" dirty="0" smtClean="0"/>
              <a:t>Tuned the logistic regression model to create a third model.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9489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Baseline Model – Logistic Regression</a:t>
            </a:r>
            <a:endParaRPr lang="en-GB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1800" b="1" dirty="0" smtClean="0"/>
              <a:t>Performance Matrix</a:t>
            </a:r>
          </a:p>
          <a:p>
            <a:pPr marL="0" indent="0">
              <a:buNone/>
            </a:pPr>
            <a:r>
              <a:rPr lang="en-GB" sz="1800" dirty="0" smtClean="0"/>
              <a:t>Accuracy</a:t>
            </a:r>
            <a:r>
              <a:rPr lang="en-GB" sz="1800" dirty="0"/>
              <a:t>: </a:t>
            </a:r>
            <a:r>
              <a:rPr lang="en-GB" sz="1800" dirty="0" smtClean="0"/>
              <a:t>0.837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Recall </a:t>
            </a:r>
            <a:r>
              <a:rPr lang="en-GB" sz="1800" dirty="0"/>
              <a:t>(Class 1): </a:t>
            </a:r>
            <a:r>
              <a:rPr lang="en-GB" sz="1800" dirty="0" smtClean="0"/>
              <a:t>0.441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F1-score </a:t>
            </a:r>
            <a:r>
              <a:rPr lang="en-GB" sz="1800" dirty="0"/>
              <a:t>(Class 1): </a:t>
            </a:r>
            <a:r>
              <a:rPr lang="en-GB" sz="1800" dirty="0" smtClean="0"/>
              <a:t>0.534</a:t>
            </a: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ROC-AUC</a:t>
            </a:r>
            <a:r>
              <a:rPr lang="en-GB" sz="1800" dirty="0"/>
              <a:t>: </a:t>
            </a:r>
            <a:r>
              <a:rPr lang="en-GB" sz="1800" dirty="0" smtClean="0"/>
              <a:t>0.829</a:t>
            </a:r>
          </a:p>
          <a:p>
            <a:pPr marL="0" indent="0">
              <a:buNone/>
            </a:pPr>
            <a:r>
              <a:rPr lang="en-GB" sz="1800" b="1" dirty="0" smtClean="0"/>
              <a:t>Confusion </a:t>
            </a:r>
            <a:r>
              <a:rPr lang="en-GB" sz="1800" b="1" dirty="0"/>
              <a:t>Matrix</a:t>
            </a:r>
          </a:p>
          <a:p>
            <a:pPr marL="0" indent="0">
              <a:buNone/>
            </a:pPr>
            <a:r>
              <a:rPr lang="en-GB" sz="1800" dirty="0"/>
              <a:t>True Negatives: 3969</a:t>
            </a:r>
          </a:p>
          <a:p>
            <a:pPr marL="0" indent="0">
              <a:buNone/>
            </a:pPr>
            <a:r>
              <a:rPr lang="en-GB" sz="1800" dirty="0"/>
              <a:t>False Positives: 238</a:t>
            </a:r>
          </a:p>
          <a:p>
            <a:pPr marL="0" indent="0">
              <a:buNone/>
            </a:pPr>
            <a:r>
              <a:rPr lang="en-GB" sz="1800" dirty="0"/>
              <a:t>False Negatives: 635 (missed vaccinated)</a:t>
            </a:r>
          </a:p>
          <a:p>
            <a:pPr marL="0" indent="0">
              <a:buNone/>
            </a:pPr>
            <a:r>
              <a:rPr lang="en-GB" sz="1800" dirty="0"/>
              <a:t>True Positives: 500</a:t>
            </a:r>
          </a:p>
          <a:p>
            <a:pPr marL="0" indent="0">
              <a:buNone/>
            </a:pPr>
            <a:r>
              <a:rPr lang="en-GB" sz="1800" b="1" dirty="0"/>
              <a:t>Conclusion:</a:t>
            </a:r>
            <a:r>
              <a:rPr lang="en-GB" sz="1800" dirty="0"/>
              <a:t> Model performs well on majority class (non-vaccinated), but misses over half of vaccinated individuals.</a:t>
            </a:r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16863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Decision Tree Model</a:t>
            </a:r>
            <a:endParaRPr lang="en-GB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dirty="0"/>
              <a:t>Performance </a:t>
            </a:r>
            <a:r>
              <a:rPr lang="en-GB" sz="1400" b="1" dirty="0" smtClean="0"/>
              <a:t>Metrics</a:t>
            </a:r>
          </a:p>
          <a:p>
            <a:pPr marL="0" indent="0">
              <a:buNone/>
            </a:pPr>
            <a:r>
              <a:rPr lang="en-GB" sz="1400" dirty="0" smtClean="0"/>
              <a:t>Accuracy</a:t>
            </a:r>
            <a:r>
              <a:rPr lang="en-GB" sz="1400" dirty="0"/>
              <a:t>: </a:t>
            </a:r>
            <a:r>
              <a:rPr lang="en-GB" sz="1400" dirty="0" smtClean="0"/>
              <a:t>0.748</a:t>
            </a:r>
          </a:p>
          <a:p>
            <a:pPr marL="0" indent="0">
              <a:buNone/>
            </a:pPr>
            <a:r>
              <a:rPr lang="en-GB" sz="1400" dirty="0" smtClean="0"/>
              <a:t>Recall </a:t>
            </a:r>
            <a:r>
              <a:rPr lang="en-GB" sz="1400" dirty="0"/>
              <a:t>(Class 1): </a:t>
            </a:r>
            <a:r>
              <a:rPr lang="en-GB" sz="1400" dirty="0" smtClean="0"/>
              <a:t>0.451</a:t>
            </a:r>
          </a:p>
          <a:p>
            <a:pPr marL="0" indent="0">
              <a:buNone/>
            </a:pPr>
            <a:r>
              <a:rPr lang="en-GB" sz="1400" dirty="0" smtClean="0"/>
              <a:t>F1-score </a:t>
            </a:r>
            <a:r>
              <a:rPr lang="en-GB" sz="1400" dirty="0"/>
              <a:t>(Class 1): </a:t>
            </a:r>
            <a:r>
              <a:rPr lang="en-GB" sz="1400" dirty="0" smtClean="0"/>
              <a:t>0.432</a:t>
            </a:r>
          </a:p>
          <a:p>
            <a:pPr marL="0" indent="0">
              <a:buNone/>
            </a:pPr>
            <a:r>
              <a:rPr lang="en-GB" sz="1400" dirty="0" smtClean="0"/>
              <a:t>ROC-AUC</a:t>
            </a:r>
            <a:r>
              <a:rPr lang="en-GB" sz="1400" dirty="0"/>
              <a:t>: </a:t>
            </a:r>
            <a:r>
              <a:rPr lang="en-GB" sz="1400" dirty="0" smtClean="0"/>
              <a:t>0.640</a:t>
            </a:r>
          </a:p>
          <a:p>
            <a:pPr marL="0" indent="0">
              <a:buNone/>
            </a:pPr>
            <a:r>
              <a:rPr lang="en-GB" sz="1400" b="1" dirty="0" smtClean="0"/>
              <a:t>Conclusion</a:t>
            </a:r>
            <a:r>
              <a:rPr lang="en-GB" sz="1400" dirty="0" smtClean="0"/>
              <a:t>: </a:t>
            </a:r>
            <a:r>
              <a:rPr lang="en-GB" sz="1400" dirty="0"/>
              <a:t>Slightly better recall than logistic regression, but overall worse performance across all metrics.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33849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Tuned Logistic Regression</a:t>
            </a:r>
            <a:endParaRPr lang="en-GB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/>
              <a:t>Performance </a:t>
            </a:r>
            <a:r>
              <a:rPr lang="en-GB" sz="1600" b="1" dirty="0" smtClean="0"/>
              <a:t>Metrics</a:t>
            </a:r>
          </a:p>
          <a:p>
            <a:pPr marL="0" indent="0">
              <a:buNone/>
            </a:pPr>
            <a:r>
              <a:rPr lang="en-GB" sz="1600" dirty="0" smtClean="0"/>
              <a:t>Recall </a:t>
            </a:r>
            <a:r>
              <a:rPr lang="en-GB" sz="1600" dirty="0"/>
              <a:t>(Class 1): ~</a:t>
            </a:r>
            <a:r>
              <a:rPr lang="en-GB" sz="1600" dirty="0" smtClean="0"/>
              <a:t>0.72</a:t>
            </a:r>
          </a:p>
          <a:p>
            <a:pPr marL="0" indent="0">
              <a:buNone/>
            </a:pPr>
            <a:r>
              <a:rPr lang="en-GB" sz="1600" dirty="0" smtClean="0"/>
              <a:t>ROC-AUC</a:t>
            </a:r>
            <a:r>
              <a:rPr lang="en-GB" sz="1600" dirty="0"/>
              <a:t>: ~</a:t>
            </a:r>
            <a:r>
              <a:rPr lang="en-GB" sz="1600" dirty="0" smtClean="0"/>
              <a:t>0.83</a:t>
            </a:r>
          </a:p>
          <a:p>
            <a:pPr marL="0" indent="0">
              <a:buNone/>
            </a:pPr>
            <a:r>
              <a:rPr lang="en-GB" sz="1600" dirty="0" smtClean="0"/>
              <a:t>F1-score </a:t>
            </a:r>
            <a:r>
              <a:rPr lang="en-GB" sz="1600" dirty="0"/>
              <a:t>(Class 1): ~</a:t>
            </a:r>
            <a:r>
              <a:rPr lang="en-GB" sz="1600" dirty="0" smtClean="0"/>
              <a:t>0.57</a:t>
            </a:r>
          </a:p>
          <a:p>
            <a:pPr marL="0" indent="0">
              <a:buNone/>
            </a:pPr>
            <a:r>
              <a:rPr lang="en-GB" sz="1600" b="1" dirty="0" smtClean="0"/>
              <a:t>Conclusion</a:t>
            </a:r>
            <a:r>
              <a:rPr lang="en-GB" sz="1600" dirty="0"/>
              <a:t>: Tuned logistic regression model greatly improved recall while maintaining high ROC-AUC — crucial for public health screening where missing a true vaccinated person is more costly</a:t>
            </a:r>
            <a:r>
              <a:rPr lang="en-GB" sz="1800" dirty="0"/>
              <a:t>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8950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Findings</a:t>
            </a:r>
            <a:endParaRPr lang="en-GB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Tuned Logistic Regression is the best performing model for the goal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r>
              <a:rPr lang="en-GB" sz="1800" dirty="0" smtClean="0"/>
              <a:t>Prioritizing </a:t>
            </a:r>
            <a:r>
              <a:rPr lang="en-GB" sz="1800" dirty="0"/>
              <a:t>recall helps capture more potential vaccine-takers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r>
              <a:rPr lang="en-GB" sz="1800" dirty="0" smtClean="0"/>
              <a:t>Trade-off </a:t>
            </a:r>
            <a:r>
              <a:rPr lang="en-GB" sz="1800" dirty="0"/>
              <a:t>in lower precision is acceptable in a public health context.</a:t>
            </a:r>
          </a:p>
        </p:txBody>
      </p:sp>
    </p:spTree>
    <p:extLst>
      <p:ext uri="{BB962C8B-B14F-4D97-AF65-F5344CB8AC3E}">
        <p14:creationId xmlns:p14="http://schemas.microsoft.com/office/powerpoint/2010/main" val="88152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308</TotalTime>
  <Words>450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H1N1 Flu Vaccine Intake Prediction</vt:lpstr>
      <vt:lpstr>Project Overview</vt:lpstr>
      <vt:lpstr>Importance of this prediction</vt:lpstr>
      <vt:lpstr>Data Understanding</vt:lpstr>
      <vt:lpstr>Data Preparation – Pre-processing steps</vt:lpstr>
      <vt:lpstr>Baseline Model – Logistic Regression</vt:lpstr>
      <vt:lpstr>Decision Tree Model</vt:lpstr>
      <vt:lpstr>Tuned Logistic Regression</vt:lpstr>
      <vt:lpstr>Findings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H1N1 FLU</dc:title>
  <dc:creator>Jenipher oduor</dc:creator>
  <cp:lastModifiedBy>Jenipher oduor</cp:lastModifiedBy>
  <cp:revision>22</cp:revision>
  <dcterms:created xsi:type="dcterms:W3CDTF">2025-07-20T15:00:54Z</dcterms:created>
  <dcterms:modified xsi:type="dcterms:W3CDTF">2025-07-22T19:13:32Z</dcterms:modified>
</cp:coreProperties>
</file>