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8" r:id="rId6"/>
    <p:sldId id="271" r:id="rId7"/>
    <p:sldId id="269" r:id="rId8"/>
    <p:sldId id="270" r:id="rId9"/>
    <p:sldId id="260" r:id="rId10"/>
    <p:sldId id="272" r:id="rId11"/>
    <p:sldId id="261" r:id="rId12"/>
    <p:sldId id="273" r:id="rId13"/>
    <p:sldId id="262" r:id="rId14"/>
    <p:sldId id="274" r:id="rId15"/>
    <p:sldId id="275" r:id="rId16"/>
    <p:sldId id="263" r:id="rId17"/>
    <p:sldId id="276" r:id="rId18"/>
    <p:sldId id="278" r:id="rId19"/>
    <p:sldId id="279" r:id="rId20"/>
    <p:sldId id="266" r:id="rId21"/>
    <p:sldId id="267" r:id="rId22"/>
    <p:sldId id="264" r:id="rId23"/>
    <p:sldId id="26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9"/>
    <p:restoredTop sz="94635"/>
  </p:normalViewPr>
  <p:slideViewPr>
    <p:cSldViewPr snapToGrid="0">
      <p:cViewPr varScale="1">
        <p:scale>
          <a:sx n="65" d="100"/>
          <a:sy n="65" d="100"/>
        </p:scale>
        <p:origin x="16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65A3-B6A0-0B4B-8C82-DA53E81EC71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22FDB-85B5-F44C-879C-F33D6D54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22FDB-85B5-F44C-879C-F33D6D54D4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5C79-1F56-7EDF-CC7C-646047B2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54141-3B79-0D2F-7FEB-4D317774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C537-7F62-35C2-3417-6A5DE2E9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2535-5D99-C553-CBB7-5ABF7E5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53B-59F6-E639-1C8C-A22C5D60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BE73-756E-995C-E41A-7D0830EB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C3C1B-DA20-DDDF-ABDB-83A687359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045E-048F-2629-E69A-D6D90979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5B1F-D5B1-C8C1-2E8A-4DC1C6EC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660A-D365-FCA9-5DFE-B3CFF2C8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F38C0-F380-41BA-DC44-1968B921D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0E8CC-2CBE-01A3-C21C-181ADC1C7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D18B-DBF2-EF69-39EF-2127C49C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10F2-A1FE-DF6F-E3DA-624601D7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5942-1288-4510-22CA-B2D528ED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F077-4609-70D9-9938-50C5DB6B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805F-BD73-990E-6CA8-AE920FB8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402C-2445-F939-96C0-647B343B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FA2C-86FB-6CBF-F763-37028AFD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7BCA-F993-5CAE-0FAF-350FB31F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2A50-6F45-F41D-5321-F664E997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E3857-9A32-73CB-C66C-7876BBF6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F884-5105-0580-7A95-7EEF970C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1DDD-8306-9804-A4DB-CB9EA1D8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5993-A7F9-8453-32B0-D57C8D2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8A9D-524D-5EE6-5B50-FAD23B94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9340-CEFE-3071-FCD4-23510F56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F4A5-40F2-3AA1-13A4-0A7592515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CD68-B142-4B6F-DC29-EACE749B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4843-B96E-8C7E-BE64-FB464A43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F9A59-50AA-BA5C-1C12-AF1266E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D65B-8F80-FD6E-57F9-E7004D7B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93E97-2AF1-597B-A4F5-304A7983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7CFC4-4B6B-4835-C420-673BFBDB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D8145-7BBD-4C33-7B3C-1F45D9A0D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D67FD-B10B-5E08-3B7F-E073E5C85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54BF6-DF24-6768-8B65-173CF7EF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C3173-1D6E-8C4C-F6B4-C219F091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AA20-5EED-F8EC-D3E5-77FA8485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6EC-98D1-745E-D1DF-A409AFC2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E71EA-F707-8209-CD66-1D671407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48F70-5DB1-436D-A789-C1BDD0EB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A9FE-FE67-0F72-9EC5-FCC65A26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D400B-2142-9822-6D73-B7D5A22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1A106-6CB0-3C16-7005-823B4587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91DF-637B-98CE-7371-DB738AD1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83A8-1732-CBC1-FD56-040BFDC1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27B-20CE-79E8-90ED-46DA00C9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341F6-B74D-70EE-9844-7DF6D7774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A4900-64FC-70C3-5C1F-71385B71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6BBE-41A5-7D4B-DFAD-42F74462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731BC-6A32-B8A3-E37F-217A3C58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AB1-37B2-0457-9E5F-690FB4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E9B16-27E4-5848-7F7B-8548614D1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C2F6-23EC-31C5-5846-A39038B7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839E-AB72-A51A-DF89-39A026EE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ADDF-F758-2263-ECB1-C1A7FE6F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82B7-26CC-6174-E507-AC4EBD4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38860-4BB5-51ED-3B26-6BD818F7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2812-0064-AE5F-1330-8F7E2E6B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2A8B-DB30-5F3D-E869-9AE623DF4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DA08E-3846-404D-B38D-27A7CF6E44A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4107-510F-A7B2-4F31-C06B951E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1229-6ED5-1566-0A7A-B4D15FBAE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39E82-72F4-EB4F-90B5-68D55526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5B0D19-3ADB-9966-F3E4-37D0FB1D2E76}"/>
              </a:ext>
            </a:extLst>
          </p:cNvPr>
          <p:cNvGrpSpPr/>
          <p:nvPr/>
        </p:nvGrpSpPr>
        <p:grpSpPr>
          <a:xfrm>
            <a:off x="357979" y="-1262659"/>
            <a:ext cx="3209551" cy="8852413"/>
            <a:chOff x="9448613" y="-1143000"/>
            <a:chExt cx="3209551" cy="88524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92C4A6-F71F-D33B-F8F0-42927430545B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3" name="Picture 2" descr="iPhone - Wikipedia">
                <a:extLst>
                  <a:ext uri="{FF2B5EF4-FFF2-40B4-BE49-F238E27FC236}">
                    <a16:creationId xmlns:a16="http://schemas.microsoft.com/office/drawing/2014/main" id="{C3BC5170-F0D0-47FA-3DB8-C1B18CEEF2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4A535B8-2531-0A56-2909-17AB6A341F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A86579-2EF5-29F4-F962-0E00D6AFDB3F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11" name="Picture 2" descr="iPhone - Wikipedia">
                <a:extLst>
                  <a:ext uri="{FF2B5EF4-FFF2-40B4-BE49-F238E27FC236}">
                    <a16:creationId xmlns:a16="http://schemas.microsoft.com/office/drawing/2014/main" id="{25DA06A9-0CBE-9B60-EFF9-86A5888D81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A35BAD7-4797-B830-0EB4-4E6595104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B9C03A-A13F-A676-A715-BB52B64AB9B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AB15D57-B642-89B0-D577-C10058FE3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B164EE-76C7-FA9A-872E-C81BB5BE45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45070F-653E-2FAA-B3FA-3D46AB5889A1}"/>
              </a:ext>
            </a:extLst>
          </p:cNvPr>
          <p:cNvGrpSpPr/>
          <p:nvPr/>
        </p:nvGrpSpPr>
        <p:grpSpPr>
          <a:xfrm>
            <a:off x="2984043" y="-1262659"/>
            <a:ext cx="3209551" cy="8852413"/>
            <a:chOff x="9448613" y="-1143000"/>
            <a:chExt cx="3209551" cy="88524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4B9652-CD13-29C4-C7AE-E66C36F74347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23" name="Picture 2" descr="iPhone - Wikipedia">
                <a:extLst>
                  <a:ext uri="{FF2B5EF4-FFF2-40B4-BE49-F238E27FC236}">
                    <a16:creationId xmlns:a16="http://schemas.microsoft.com/office/drawing/2014/main" id="{346474E0-0499-AAED-6FE9-45ED3AB1B9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EC5D1FB-D98E-05EE-B63E-6FA9DF361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A3EE5D-3380-406E-EC02-3407D8C474E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21" name="Picture 2" descr="iPhone - Wikipedia">
                <a:extLst>
                  <a:ext uri="{FF2B5EF4-FFF2-40B4-BE49-F238E27FC236}">
                    <a16:creationId xmlns:a16="http://schemas.microsoft.com/office/drawing/2014/main" id="{871946BE-C28D-DDA9-C5C1-E833DC297A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4BB9D03-628C-24FE-AAE6-85C49EBEA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C53B3A-A693-B882-1701-30ADD7893A1C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19" name="Picture 2" descr="iPhone - Wikipedia">
                <a:extLst>
                  <a:ext uri="{FF2B5EF4-FFF2-40B4-BE49-F238E27FC236}">
                    <a16:creationId xmlns:a16="http://schemas.microsoft.com/office/drawing/2014/main" id="{86E2D32D-D1ED-9FA7-A7AB-8DC55EBA0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4AE0BC1-DA4B-FB97-BA3D-3F13363A2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3DE659-E3D9-4D01-0D5E-2EE7F1650A51}"/>
              </a:ext>
            </a:extLst>
          </p:cNvPr>
          <p:cNvGrpSpPr/>
          <p:nvPr/>
        </p:nvGrpSpPr>
        <p:grpSpPr>
          <a:xfrm>
            <a:off x="5610107" y="-1262659"/>
            <a:ext cx="3209551" cy="8852413"/>
            <a:chOff x="9448613" y="-1143000"/>
            <a:chExt cx="3209551" cy="885241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039B36-A486-988D-85DE-F807E9859D7C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33" name="Picture 2" descr="iPhone - Wikipedia">
                <a:extLst>
                  <a:ext uri="{FF2B5EF4-FFF2-40B4-BE49-F238E27FC236}">
                    <a16:creationId xmlns:a16="http://schemas.microsoft.com/office/drawing/2014/main" id="{1793E4EE-36B2-DFE7-EF24-E46E223236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A8E950C-990B-756C-14E1-B3DB06196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F1AF58-3E5F-7205-71E3-7D9AB61E5C91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31" name="Picture 2" descr="iPhone - Wikipedia">
                <a:extLst>
                  <a:ext uri="{FF2B5EF4-FFF2-40B4-BE49-F238E27FC236}">
                    <a16:creationId xmlns:a16="http://schemas.microsoft.com/office/drawing/2014/main" id="{5E175C91-0C65-AE8F-BC84-0C191ECA0A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5EBFED1-4E32-9433-884F-F32E4C555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A50B72-02FE-DCF4-8946-2F08C76BF9F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29" name="Picture 2" descr="iPhone - Wikipedia">
                <a:extLst>
                  <a:ext uri="{FF2B5EF4-FFF2-40B4-BE49-F238E27FC236}">
                    <a16:creationId xmlns:a16="http://schemas.microsoft.com/office/drawing/2014/main" id="{1F4816FC-A378-8294-9DDE-804BD47D83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E0CF346-A4F9-6B54-68B2-6194053B02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DED52A-3449-B4B7-35BC-BFE6B8D5003C}"/>
              </a:ext>
            </a:extLst>
          </p:cNvPr>
          <p:cNvGrpSpPr/>
          <p:nvPr/>
        </p:nvGrpSpPr>
        <p:grpSpPr>
          <a:xfrm>
            <a:off x="8236171" y="-1262659"/>
            <a:ext cx="3209551" cy="8852413"/>
            <a:chOff x="9448613" y="-1143000"/>
            <a:chExt cx="3209551" cy="885241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7DA3CA-3992-11FF-471D-34111EB91C3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43" name="Picture 2" descr="iPhone - Wikipedia">
                <a:extLst>
                  <a:ext uri="{FF2B5EF4-FFF2-40B4-BE49-F238E27FC236}">
                    <a16:creationId xmlns:a16="http://schemas.microsoft.com/office/drawing/2014/main" id="{AA0C7638-E7D2-1D2A-3EE9-8966875C9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D9E92B-8029-9F2A-FF9D-C7D8D28EF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71D140-64EA-F5E6-C5F8-0BD144A1789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41" name="Picture 2" descr="iPhone - Wikipedia">
                <a:extLst>
                  <a:ext uri="{FF2B5EF4-FFF2-40B4-BE49-F238E27FC236}">
                    <a16:creationId xmlns:a16="http://schemas.microsoft.com/office/drawing/2014/main" id="{FC00CC14-4CD7-8C38-80C4-7D3F5B353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E5216D7-9957-FAC1-F9B8-EC08F0D00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E2EAC2-7569-57DD-2E07-B0785396FE1A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39" name="Picture 2" descr="iPhone - Wikipedia">
                <a:extLst>
                  <a:ext uri="{FF2B5EF4-FFF2-40B4-BE49-F238E27FC236}">
                    <a16:creationId xmlns:a16="http://schemas.microsoft.com/office/drawing/2014/main" id="{7A9725D7-3B0F-983E-0E44-C28398480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C5F4696-2669-2855-0933-9125B8BEA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DCBC51-26EA-7284-1EDC-AF21D4BEB194}"/>
              </a:ext>
            </a:extLst>
          </p:cNvPr>
          <p:cNvGrpSpPr/>
          <p:nvPr/>
        </p:nvGrpSpPr>
        <p:grpSpPr>
          <a:xfrm>
            <a:off x="10862235" y="-1262659"/>
            <a:ext cx="3209551" cy="8852413"/>
            <a:chOff x="9448613" y="-1143000"/>
            <a:chExt cx="3209551" cy="885241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C90065-896F-19C6-D1E6-63FB374C7CB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53" name="Picture 2" descr="iPhone - Wikipedia">
                <a:extLst>
                  <a:ext uri="{FF2B5EF4-FFF2-40B4-BE49-F238E27FC236}">
                    <a16:creationId xmlns:a16="http://schemas.microsoft.com/office/drawing/2014/main" id="{AF152F80-F615-AF6B-B72A-CAB3EEF18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06F4958-D37F-194D-41CC-8792E3650C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9C8D03A-9187-79BD-0C58-79591F34FC81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51" name="Picture 2" descr="iPhone - Wikipedia">
                <a:extLst>
                  <a:ext uri="{FF2B5EF4-FFF2-40B4-BE49-F238E27FC236}">
                    <a16:creationId xmlns:a16="http://schemas.microsoft.com/office/drawing/2014/main" id="{522A98C5-28CB-F989-4DFE-2CA7E1AAC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D0E982D-68FB-C03F-16D7-D2F151E99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FE3C997-2A37-BACC-EF55-88366F77B52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49" name="Picture 2" descr="iPhone - Wikipedia">
                <a:extLst>
                  <a:ext uri="{FF2B5EF4-FFF2-40B4-BE49-F238E27FC236}">
                    <a16:creationId xmlns:a16="http://schemas.microsoft.com/office/drawing/2014/main" id="{B5E3D5E2-0F77-1202-DA21-D3285DF581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639C837-B8E3-9925-CDF3-33A1A6E59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F8E40-06E1-61B6-8A79-CB2C77ADB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03" y="3286250"/>
            <a:ext cx="9932895" cy="105363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Apple, Samsung, and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47C30-B023-D75C-0991-39070B75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750" y="4431959"/>
            <a:ext cx="9144000" cy="844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How A Once-in-a-Generation Pandemic Impacted Two of the Largest Corporations on Earth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1B47CD-981E-C6C6-CBEE-099DDD1722CF}"/>
              </a:ext>
            </a:extLst>
          </p:cNvPr>
          <p:cNvSpPr txBox="1">
            <a:spLocks/>
          </p:cNvSpPr>
          <p:nvPr/>
        </p:nvSpPr>
        <p:spPr>
          <a:xfrm>
            <a:off x="1524000" y="2103120"/>
            <a:ext cx="9144000" cy="79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Iram Anwar, Jenique Fahie, Anthony Lopez, and Vinay Madhugiri Present: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AD1EF-5C1E-F718-C455-2FFE6E47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6E510-F07E-4EE6-E025-18E16645E631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A86E30-237C-BB9E-F208-D8B14AF2153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B6B287CD-B19C-0901-37D7-F0C35BA7F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99BAB0F-5647-98B0-91C5-7C9155B78E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D61412-67E9-2047-A126-6FA48DBADA8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366B3E52-35B1-A65B-8FC6-2688E0F8B9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D8BAF7D-B5A2-B17D-4E93-AA6BCC3C2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7908AA-33EE-3244-3204-A868F0A6D57D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178A5F1-3CDF-0FDD-10E7-FE8A97606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D55B06C-6889-2778-A908-F56E81129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2E264C-D58B-0D93-26C7-D2048664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Pre-Pandemic levels?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1C72-55C2-1D2D-55D9-2084C9EE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Pre-Pandemic Levels defined as Highest Price in Q1 of 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Apple’s Pre-Pandemic High was 3/4/2020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Samsung’s Pre-Pandemic High was 2/14/2020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Difference in Pre-Pandemic Highs likely due to external factors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Apple reached Pre-Pandemic Levels faster than Samsung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Apple reached Pre-Pandemic Levels on 5/7/2020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Samsung reached Pre-Pandemic Levels on 11/16/2020</a:t>
            </a:r>
          </a:p>
          <a:p>
            <a:pPr lvl="2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2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CF4B4-AFB8-4FC0-FDA8-26DC3AFF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2017FB-C465-D26D-A008-CBFA042822BC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142F48-13BD-0135-F271-AC3A8AA9ED9B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34AB539A-7A48-88BF-7487-39E8B7180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81C1A46-0E0B-0364-5BD1-FD6049F7A4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6DA46A-9153-113C-2D35-09B94D0184B7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BAB356A6-76F1-7061-FBEE-40F3686EE7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0708B9A-4734-593D-DB54-D1DE0C9E0E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B8192C-87F6-D2F8-9633-5E8725C4FA81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A8875F2C-BECD-2D03-45FC-3566EDDAB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AD0B096-3539-157C-23A2-4F2FFDED6C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6BB2D-FAEA-E7B1-5C58-BEE46995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</p:txBody>
      </p:sp>
      <p:pic>
        <p:nvPicPr>
          <p:cNvPr id="15" name="Picture 1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12DCAE7-B7A8-1D8A-9CA9-CE4285DA4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900"/>
            <a:ext cx="10331824" cy="516591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421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D36C8-6AD5-8507-EA0D-2A545BCE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7D89F-1BA2-686D-0F9A-21FB6FDE7B6D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28E3DF-BF36-16B6-4572-3C42700387C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254B2257-B320-12F0-83FD-A4823BD9C4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3747307-F481-FA2C-ECBD-724F334580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712A4D-08D8-D0EE-9422-B74F481B136C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0903776E-F319-B513-BABD-D97F8A1611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839C85A-30AE-9D72-09A3-DAB4093B2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6725EB-23C9-88B0-1541-4614FEBAAE8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FD49CDF-332D-3AC9-DBB1-780C417C5E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C04A381-FC16-448C-4E9D-EF706338E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EADDAB-00A2-9CA5-8606-846FADD0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413" cy="13255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pandemic levels?</a:t>
            </a:r>
          </a:p>
        </p:txBody>
      </p:sp>
      <p:pic>
        <p:nvPicPr>
          <p:cNvPr id="12" name="Picture 11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6EADC57-E4FF-F099-BA92-1DE58066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899"/>
            <a:ext cx="10367682" cy="518384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162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A3D7E-708C-8F8D-6AA8-8ADDE3BF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AF6F1-FD41-D5ED-8E74-9192DC1B778E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A4CBED-CFDB-E4A8-15EA-80A27033ACE8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776D8CD1-7419-C01A-7725-2EE9C860DF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4ED38E9-D044-D409-273A-37DADBFF07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862B71-20CE-AC74-A832-FB6283580FC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92F09C38-E676-0657-B1B8-02AADCE986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C82DB3C-F5E0-6FAA-121F-1922FB63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B5C7A0E-EA77-7358-4BD8-74C5D4279E4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B93C6EDB-E9B6-41A9-78CA-9DB1FFD7AE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3525F08-454F-F079-0089-1D57EFB93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A1F59-C8CD-9171-6B07-DCB529D8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6E46-4695-16EA-319D-CD7E95FD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Both outperformed the broader sector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Sector boomed due to demand for technology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Apple and Samsung benefited more than others due to market position</a:t>
            </a:r>
          </a:p>
        </p:txBody>
      </p:sp>
    </p:spTree>
    <p:extLst>
      <p:ext uri="{BB962C8B-B14F-4D97-AF65-F5344CB8AC3E}">
        <p14:creationId xmlns:p14="http://schemas.microsoft.com/office/powerpoint/2010/main" val="366504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1EEDC-5980-41A0-07AC-991051F6C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F6596-CFAC-6036-508D-00F140D6F7EA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D465C6-9A68-4F7F-4992-8CD044263B2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9AC5AE53-8373-D0BA-2FDE-9474CAF06D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68AB8EF-3E72-5C5A-691B-61BAE608D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623828-9893-40DB-30E5-25DD7581F69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7043050F-7DBF-0337-D5DF-9ABD754D0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6946537-9AFB-C5B6-CDDF-EBE4B5B329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4F9C6D-C42F-745E-62E8-A99FEC7932DF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C4FE8A1F-C7A6-A559-E008-F449D07D4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428D505-8D7E-A7D8-71D6-15DE848F05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2AF85-CFB7-3DF1-E2EA-94F4D997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EF5C47C-2FC7-D26F-C591-44E0FEC3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6" y="1665125"/>
            <a:ext cx="9420176" cy="4710088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555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E2528-7784-A436-B5E5-45837599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A0F6E-8530-2788-42A5-68C46800F82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5768CD-A269-7873-555D-496395225B8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69717129-F815-DBBA-6330-9AEB727BB2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DD3B450-88FB-A000-0AA6-CF9D9D742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EDB0ED-B6C2-BC8E-C676-B55B204BB7B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948390E-A0B5-1941-E76A-3DB9494962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422EA17-5F18-3666-EE75-8A5CD52AE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14877E-FDD7-BC03-BED9-E6DF3C5A73C0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3F11040F-F079-5A67-2C02-F4F6F7295E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9D7ACED-E61C-CC9B-AA79-65AC686D93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33E6CF-936A-5320-3D52-143AC4F2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</p:txBody>
      </p:sp>
      <p:pic>
        <p:nvPicPr>
          <p:cNvPr id="15" name="Picture 14" descr="A graph of a graph of stock market&#10;&#10;Description automatically generated with medium confidence">
            <a:extLst>
              <a:ext uri="{FF2B5EF4-FFF2-40B4-BE49-F238E27FC236}">
                <a16:creationId xmlns:a16="http://schemas.microsoft.com/office/drawing/2014/main" id="{D3CA7B0C-C0A1-05F9-E9A4-516560FFD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6" y="1681419"/>
            <a:ext cx="9622912" cy="481145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954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BE4EE-A50F-BC8F-0021-B1C9F424A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05FBA2-FD11-D861-F1EA-67750435C12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0FE5BC-1620-3E80-8BF9-A84ADFEEF717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56245FD3-AFCF-9A8E-CDDE-BE710A470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665105F-FDA7-A09F-A458-5BAABFA69D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7322A7-46FB-927E-6D65-B45DA0F0EA19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4F0D6410-640C-F1C3-6D8D-2F707C9FD4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982522F-9EC9-334D-BA88-35AF772AD5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C49D93-CD78-DA50-6F31-0E8B208D7764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20CB7E1C-109C-7040-5BAE-A1D3F7E19E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D5CC9EF-A50E-C536-C8E1-944A6F4B9A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58E074-07A1-D03B-21A1-AEDC469E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E11-0A90-FCC9-1B6A-C4B1FE5E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There was increased volatility at the start of the pandemic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Prices stabilized as post-pandemic economic recovery began</a:t>
            </a:r>
          </a:p>
        </p:txBody>
      </p:sp>
    </p:spTree>
    <p:extLst>
      <p:ext uri="{BB962C8B-B14F-4D97-AF65-F5344CB8AC3E}">
        <p14:creationId xmlns:p14="http://schemas.microsoft.com/office/powerpoint/2010/main" val="394418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41B9F-E800-CD3A-813C-62336EEEA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EF50CE7-F35F-2904-B938-A0ED1AD7BB2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9451-832E-DC58-86CA-4FA74230B62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E8760D7A-0435-D3C5-C965-4DB7D35571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09E81D2-CBB1-EAAF-6C9C-D540E28A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C3FBC1-6398-23D5-8FAF-91F85C6E526B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AFCD686-5460-8575-DACC-E77821B185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92779AD-5976-CA33-A4A0-8992FA8F5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32E906-548D-F5E4-21AD-DFB1D8708B4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AEF056E5-DD7B-F1F0-2319-ADAEA4059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1A0C25D-D35E-CBA4-846F-7ED528CF8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28F78-1673-E970-CF88-67476AC9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5" name="Picture 14" descr="A graph of a graph showing the number of volatility&#10;&#10;Description automatically generated with medium confidence">
            <a:extLst>
              <a:ext uri="{FF2B5EF4-FFF2-40B4-BE49-F238E27FC236}">
                <a16:creationId xmlns:a16="http://schemas.microsoft.com/office/drawing/2014/main" id="{382D0A54-7746-9204-97E1-75D76C34B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8" y="1690688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537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6162-AEE8-1459-F9F0-0ECA1DB26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C1717D-B96F-DD39-DCF6-38D6CF0AF05D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9769FF-86D0-4F1A-9629-C95AA27C667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3EB8AA01-F8A8-F279-41A1-74F2493BB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87D3898-B3D9-BAEA-5929-D3DEFF3CC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4E6EF1-E738-F960-1B03-C13E0AE68AB6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5841426-FB39-7F91-4F3C-E316C5433B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C08AB0B-C5ED-F7BE-3AA0-C0867EE7E8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2202FC-419C-A20B-B560-E10988C5E192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548AB96B-F675-99B1-B84A-40165E71E6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BD186D2-ECCC-FCFF-18C2-10230F157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558F7A-FB4C-1188-293A-19A5F2B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506B674-1170-334C-A552-2354A8A83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88" y="1757493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270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5CA3A-2AB2-CF70-B8F0-EAE40C5E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6525DDF-C9B7-5697-4B6A-24B3B9C7A853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39935D-177A-A762-4876-226C0570C392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701DF543-BED1-C539-1A59-66D43FC247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3FCCCB6-D229-D722-5161-8A6C843FC2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AE08AC-D3C9-BAD1-0A1B-9550CF983B9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BAC4DDD8-3B6C-B354-0B6A-58A6E70447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DE4EBB7-5986-23EB-9FF7-E29D61B344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7E7886-A409-01D7-C346-0FEA7612136E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50A3367A-48B5-DE5D-6FC8-886E713FDC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CD648B4-993D-25F6-A567-8B750E5F0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97C436-DD40-AF79-18E3-FABA0B5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</p:txBody>
      </p:sp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A91C0F9-C48E-EACB-628C-562B10AE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732" y="1832376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034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CDB11-8087-5F25-B96E-16226534A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BB04B1-FC95-C04C-411A-AAABBDA62BF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D371D8-2485-4E64-4CE0-FC8FEBC11606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CB08DA87-ECDA-760B-95AE-7B8F79AD8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C74C405-18B0-AFF6-AB09-F3439FA98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0EB1A6-CBD0-68F9-9476-34B936B9B1B6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AE2A42D0-D3CD-6E85-D843-5E9DAB94D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CFB6FBC-1221-29E8-A32A-1E7B857FC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E91A25B-8C25-7E6B-560B-534E7A2B085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BD355FA9-FD5B-B25F-519B-609AC7311C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8BBBF29-F177-EDD1-BA61-390A968C16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BBC3F-3564-710A-FF9D-00A7A0C8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77D6-8B40-C746-17E4-E595896E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Analyze the financial data of Apple and Samsung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Evaluate their performance before, during, and after the COVID-19 Pandemic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Compare Apple and Samsung to the rest of the Technology Sector</a:t>
            </a:r>
          </a:p>
        </p:txBody>
      </p:sp>
    </p:spTree>
    <p:extLst>
      <p:ext uri="{BB962C8B-B14F-4D97-AF65-F5344CB8AC3E}">
        <p14:creationId xmlns:p14="http://schemas.microsoft.com/office/powerpoint/2010/main" val="403419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AAA97-CA59-FD7F-C584-E30359FC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5FB6F31-D58B-3BC0-C750-DBD305215BA1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7A1E21-93A5-86B6-59AA-CAD3A1C9561D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A4E1B78D-6AFD-2D91-127F-3816760B0D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C236B82-999A-9947-5B76-9A489A5FA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9E68EB-2B21-51CB-7F3E-C5A9B2E80B80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D0991F75-3C8A-B690-097F-06EEECC82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9D12F62-46F9-5DB9-61F6-5C5EF521CE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1042D1-5355-A0B8-167A-FC3FC61043B4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4FBAB06A-4F94-6C24-A865-9EEACC0190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BAD2341-A565-96D7-8D4D-867F65F07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E360D9-F5C6-A5C2-EA50-0796AF3E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15F6-EBB2-C033-6720-2FB1F418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4933226"/>
            <a:ext cx="8413376" cy="168205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Samsung made marginal gains, remained 2</a:t>
            </a:r>
            <a:r>
              <a:rPr lang="en-US" sz="2000" baseline="30000" dirty="0">
                <a:solidFill>
                  <a:schemeClr val="accent1">
                    <a:lumMod val="50000"/>
                  </a:schemeClr>
                </a:solidFill>
              </a:rPr>
              <a:t>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By Wide Margin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 gained a majority of the Market</a:t>
            </a:r>
          </a:p>
        </p:txBody>
      </p:sp>
      <p:pic>
        <p:nvPicPr>
          <p:cNvPr id="14" name="Picture 13" descr="A pie chart with numbers and a number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FF24DCFA-5997-A732-6110-3118EB7B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495" t="8759" r="5778" b="15429"/>
          <a:stretch/>
        </p:blipFill>
        <p:spPr>
          <a:xfrm>
            <a:off x="5658679" y="1690688"/>
            <a:ext cx="3087756" cy="2946213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7" name="Picture 1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0F115CD0-AF29-CB09-38B5-720A93998D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733" t="7905" r="50779" b="16283"/>
          <a:stretch/>
        </p:blipFill>
        <p:spPr>
          <a:xfrm>
            <a:off x="1261390" y="1690688"/>
            <a:ext cx="2835965" cy="2946213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309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F60FE-9CBC-F59F-23AB-2AD01C84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2AE569-243C-24A4-8358-9DE301AA57AE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A770BE-B727-B2A4-6A5A-3CABAD720FB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94C41065-D79D-4651-FE96-2202BD2FC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C7748D9-8DC5-6198-A7FC-4BB9BBB2A2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324E89-561C-DF95-5805-0ADF6217440D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58A9378C-4C21-E81E-FA30-AE4AF6E2E7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CCEB9CCB-5099-5295-DBA5-0380CDCA2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0C1951-760C-21C5-C48A-38C27C5BC0BA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4FF2BAD-E81D-552A-53BA-630967DAD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F552F775-AA48-39D6-BA8B-B33B39C9D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BC24FE-A366-B823-6F1A-1A4EDCED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pic>
        <p:nvPicPr>
          <p:cNvPr id="13" name="Picture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B13F4C0-B0BE-A857-A4BB-9AE5AA3D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4" y="1498413"/>
            <a:ext cx="7964952" cy="518160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598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A6638-3E23-C43B-23E1-F60F7B3FA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AB4D4-4096-BF77-674A-201F63C0E27B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C979F4-712B-4E45-0ED8-6BE4CC2DF8C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6B9CCBE9-5AB7-3ACE-FD89-A34346854E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6830983-F807-68AD-AFAA-7482C9DA7D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232451-4FB9-C362-6AEF-6AE122680EC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29093D2-AB7B-A81A-9E38-927979B5E0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206ECE9-B23D-0C40-4B8F-1C32F16A2E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767918-52AF-957D-312F-8407C8747FC5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2459F58A-F7E5-7EB6-4D63-5D2A9D93C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1B458AD-7AFB-9FFD-F36A-40C9F48E24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BBC49-6CD2-F1E5-8FDF-54F74126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23408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8CEE-D19C-3D0C-4901-93684A30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Benefited from privileged positions in respective countries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Certain players reorganized their companies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Other external factors impacted the market</a:t>
            </a:r>
          </a:p>
        </p:txBody>
      </p:sp>
    </p:spTree>
    <p:extLst>
      <p:ext uri="{BB962C8B-B14F-4D97-AF65-F5344CB8AC3E}">
        <p14:creationId xmlns:p14="http://schemas.microsoft.com/office/powerpoint/2010/main" val="104361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2DFB9-79AD-9AA2-4E38-B65F096E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863BFD-EA02-798A-522B-1DC75C865AC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3FEA64-4E86-692E-11BD-8008E899B636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1C92607B-8864-DCBC-5D33-D2FDF3D97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902B295-6375-97AB-6E3F-527FA2C318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BB43DA-1D6F-E10E-0364-3C1A77AFED68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3FF887F9-E096-D88C-8308-B75C5DB2D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15990F3-7022-27CD-FE0E-8461848838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AE4050-A602-99E8-AEFB-A9415C1BC5F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84BC2F21-5CE5-E01D-1DEE-B4F1958E8E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D366E8B-8255-DCD1-AA17-50ED723E3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45CE79-B163-F811-1E6A-B891BCE9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036" y="2763650"/>
            <a:ext cx="66025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116803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84DEF-F235-F4D5-EA7F-264C80415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5A476-A30D-57EB-9DD5-38206EB722E6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5D589F-15D9-D0C6-62D9-38EBBC87DEF8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1E5BA693-F89C-5315-CE4C-39F644ABD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F1D67C9-04A2-5FDA-C951-5705EECB65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02657-1199-7F75-19DC-933C5D60868B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C63535D3-0D24-948D-77E3-18B5F169F9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47EA615-C1C1-B66A-AE6C-3D9232C1C8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ABBFF3-D0F5-720F-51D6-E127F5606875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134A04F-A1DD-A305-6D47-8F1D7A2C29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A3D204FC-D91D-DBE2-69FD-2C594BB9F6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207E39-85CF-4B77-5885-829696E2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30" y="221620"/>
            <a:ext cx="6602505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Data From</a:t>
            </a:r>
          </a:p>
        </p:txBody>
      </p:sp>
      <p:pic>
        <p:nvPicPr>
          <p:cNvPr id="3074" name="Picture 2" descr="Yahoo Finance - Wikipedia">
            <a:extLst>
              <a:ext uri="{FF2B5EF4-FFF2-40B4-BE49-F238E27FC236}">
                <a16:creationId xmlns:a16="http://schemas.microsoft.com/office/drawing/2014/main" id="{9FAA05AC-AA12-BEFC-6DAF-B2693340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4" y="1526174"/>
            <a:ext cx="4694518" cy="17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Kaggle? | DataCamp">
            <a:extLst>
              <a:ext uri="{FF2B5EF4-FFF2-40B4-BE49-F238E27FC236}">
                <a16:creationId xmlns:a16="http://schemas.microsoft.com/office/drawing/2014/main" id="{06B5E812-4D0F-05D8-EC56-D575F8A3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04" y="2175225"/>
            <a:ext cx="5450634" cy="27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tatista - The Statistics Portal for Market Data, Market Research and  Market Studies">
            <a:extLst>
              <a:ext uri="{FF2B5EF4-FFF2-40B4-BE49-F238E27FC236}">
                <a16:creationId xmlns:a16="http://schemas.microsoft.com/office/drawing/2014/main" id="{B5838F1E-E35B-763B-D956-26D76E7C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8" y="4388037"/>
            <a:ext cx="9198114" cy="22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BDDFA67-9C3C-41A2-3F67-3D43619AA7A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067A6A-689A-8273-3834-AF509E81F38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FC4211D2-79D0-B3CD-EC57-9949BF4D1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667670A-BF8A-117F-B9CB-C7544DD0E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C616C-C008-D9BC-D458-54FB625D7AA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EB7F9D03-B74E-41EF-459B-9FB14343A3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DB108A23-41C1-1BC2-8B86-485653789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3B4F17-60CF-810C-47E3-97843DF4D2E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D38FEEC4-5083-0D2B-672E-127127C1E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ED887EF-E916-82FE-BDC1-E884770DF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1BA07-87E3-A8B9-0F7A-C882270D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6635-A544-3D14-5056-C0DD0E84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Did the trading volume of Apple and Samsung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increase or decrease during the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long did it take for Apple and Samsung to reach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Pre-Pandemic levels?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 perform compared to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overall technology sector during the pandemic?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Was there an increase in stock price volatility for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Apple and Samsung during the pandemic compared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pre – Covid period?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How did Apple and Samsung perform relative to the US Smartphone Market?</a:t>
            </a:r>
          </a:p>
        </p:txBody>
      </p:sp>
    </p:spTree>
    <p:extLst>
      <p:ext uri="{BB962C8B-B14F-4D97-AF65-F5344CB8AC3E}">
        <p14:creationId xmlns:p14="http://schemas.microsoft.com/office/powerpoint/2010/main" val="241864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46F77-7AE2-2656-521E-5EF6DA36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97B3FFC-1291-92BE-1DA9-916D4A4F1032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5299B8-B64C-24D9-430A-3FAA9FB0C785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A71AC4C9-AB5E-878F-FB97-DCFB889AAF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27E0153E-4720-D699-FC47-9BECB7F84A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6A7B5E-26E1-FE37-4E46-DC77BE753014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2D1133BD-B777-0AE0-7536-602391525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05AF8772-31F7-1A04-779E-DB469747E4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2239AF-8495-004C-21B7-495598874AEE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61AE15C3-0898-A591-ED35-0083B9E98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BFD21CF7-010B-77F2-F422-49809C9CF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66D2F-55EE-3F12-E778-DBD1A03D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B7D0-DDF6-F3E0-8480-E68F3FA9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(Pre-COVID)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Linear uptrend throughout 2017 and most of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Reversal and downtrend at end of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Rebound and uptrend in 2019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(Pre-COVID)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Strong 2017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Downturn in 2018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Uptrend in 2019, reached 2017 peaks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B52F47-3F41-980B-3C60-A6C4FA1A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C02C580-F17E-2D53-CE64-47AC7707AE39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54FB1E-DAE2-A7B8-5C1E-4D5E7E8E6854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E742E380-721B-DBEB-39C5-A34336A1CB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A909C5C-89F1-D229-276C-E890398C8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C245B4-8C84-7821-41B5-55BB18EF057E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9DBB1888-A5EE-4191-C3BF-78BC2D920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F0DE677-8F37-0253-26C4-393E271C76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AD3E6F-8C64-0C0F-3DD7-4ACBBF66E423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0121FE71-A6FE-B607-CE66-A078ACE06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0B77625-18C6-EBB7-5528-8D8C469807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A8903-BBC4-F86D-E933-9D128C23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A96B-C9BD-0A23-4C25-246A1298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(During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Rapid retracement and before a rapid upturn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Significant Price increases, increased volatility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Potential returns reached around 191% over two years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(During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Initial retracement before 125% Price surge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Price Peaked in 2021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Downtrend in 2022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82E2B-CE8D-17C3-AA64-1B552864D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D9FD868-7CF2-CB85-85DA-05A2B382D994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04945E-6054-B78D-DAE0-6E6F5E649F4F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4B626A97-B23B-B44F-021D-6AD65D0FB3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C88C507-8A26-C721-2088-87D664E0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96C10C-CFAE-317F-93FD-B63611ECB59A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4EDD3DC2-8D7E-EE7E-035B-CCF6DBF67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A5A1E7D-BAF4-0C2B-948F-761452BD5A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D54D62-69CB-81E5-50CD-310CB33DD898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91BBC404-21D4-E38F-20A5-427368B6CB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9AE3ABD-9692-A31F-6F27-C9C5A7871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DC5092-8BD0-5102-3D00-6C16825F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9EEF-19EC-10D6-C3EA-739C918C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3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APPLE (After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Consolidated between $125 and $175 throughout 2022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Early 2023 saw a sharp increase from $125 to $150, continuing to nearly 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$200 by the end of 2023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Early 2024 retracement before skyrocketing to highest price since 2017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SAMSUNG (After COVID)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Uptrend from 2022 onward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E51CE-BDF6-C1A5-3993-0F41F6C4F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A3EED28-5F65-55A2-4674-6A2E8B7275B5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B5E972-1BC6-AC0B-642E-0A58683E3550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009D75FE-C06C-88E8-01C3-066B1027F7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849AEFBC-2EFE-8E97-1C77-33839D63E0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F40CC2-5686-2C88-0972-EF4D8064929C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708F744-8328-1F03-55F5-1740FA4F0A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39BD96C6-F034-0EF7-D9EB-C661208E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4A3109-116B-2E24-12F2-5C5EC9D46C8C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6C9462FE-3658-6A86-C216-826762A8F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EC4D6EE2-55E8-D0D7-6706-BDBABCBEF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6C82A3-6A95-0F08-F566-8E85C04D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pic>
        <p:nvPicPr>
          <p:cNvPr id="15" name="Picture 14" descr="A graph showing the stock price&#10;&#10;Description automatically generated">
            <a:extLst>
              <a:ext uri="{FF2B5EF4-FFF2-40B4-BE49-F238E27FC236}">
                <a16:creationId xmlns:a16="http://schemas.microsoft.com/office/drawing/2014/main" id="{4BF034CF-09B0-EBED-EFD2-13C01415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1375"/>
            <a:ext cx="9991351" cy="4995676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432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2E504-53C6-F568-08BC-2A2A50BD8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5E1D3-444F-EBA4-C7D6-74CAF7F16299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01E6B9-DCDF-CBDE-FAF7-BF3C189ACF71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5ECB1762-132F-33C5-07A5-A845A79CF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9F5A97FA-71C2-DCCF-08A1-FCB4028800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F66710-7586-0AE3-E473-6956F19D3A3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5270E8DB-0DF5-D635-8AC5-5253EFE0BB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15CD3A1E-20CD-74E9-9DBC-77D00DA05A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B5042-A037-314A-C85A-F8A9C9966B47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FECCCDB1-C513-891E-A676-312D89D166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481B4C71-79C1-62B5-063B-2273BAA7A0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E6F96A-3A29-C807-36E3-D0E5C07F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How did Apple and Samsung’s stock prices trend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before, during and after the Covid-19 pandemic?</a:t>
            </a:r>
          </a:p>
        </p:txBody>
      </p:sp>
      <p:pic>
        <p:nvPicPr>
          <p:cNvPr id="12" name="Picture 11" descr="A graph of stock prices&#10;&#10;Description automatically generated">
            <a:extLst>
              <a:ext uri="{FF2B5EF4-FFF2-40B4-BE49-F238E27FC236}">
                <a16:creationId xmlns:a16="http://schemas.microsoft.com/office/drawing/2014/main" id="{196A9E77-AEF7-C3B9-798B-5E61DD95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46" y="1568239"/>
            <a:ext cx="10301148" cy="515057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14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FD5B7-F54E-6539-6169-3597E42DD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4D3AA-B59B-D25F-4697-C6D403F8AF6A}"/>
              </a:ext>
            </a:extLst>
          </p:cNvPr>
          <p:cNvGrpSpPr/>
          <p:nvPr/>
        </p:nvGrpSpPr>
        <p:grpSpPr>
          <a:xfrm>
            <a:off x="9448613" y="-1143000"/>
            <a:ext cx="3209551" cy="8852413"/>
            <a:chOff x="9448613" y="-1143000"/>
            <a:chExt cx="3209551" cy="88524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7FC0DA-24FD-CBEC-F2D7-F482C5D58489}"/>
                </a:ext>
              </a:extLst>
            </p:cNvPr>
            <p:cNvGrpSpPr/>
            <p:nvPr/>
          </p:nvGrpSpPr>
          <p:grpSpPr>
            <a:xfrm>
              <a:off x="9448613" y="-1143000"/>
              <a:ext cx="3209551" cy="3620200"/>
              <a:chOff x="9448613" y="-1143000"/>
              <a:chExt cx="3209551" cy="3620200"/>
            </a:xfrm>
          </p:grpSpPr>
          <p:pic>
            <p:nvPicPr>
              <p:cNvPr id="1026" name="Picture 2" descr="iPhone - Wikipedia">
                <a:extLst>
                  <a:ext uri="{FF2B5EF4-FFF2-40B4-BE49-F238E27FC236}">
                    <a16:creationId xmlns:a16="http://schemas.microsoft.com/office/drawing/2014/main" id="{47FF07FF-92F2-454D-F0A1-6A5EBAAA2C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68C72710-50B9-2F35-F52E-B7D49E42B2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E91CC2-FF17-5014-2764-33F053FD4DC2}"/>
                </a:ext>
              </a:extLst>
            </p:cNvPr>
            <p:cNvGrpSpPr/>
            <p:nvPr/>
          </p:nvGrpSpPr>
          <p:grpSpPr>
            <a:xfrm>
              <a:off x="9448613" y="1453613"/>
              <a:ext cx="3209551" cy="3620200"/>
              <a:chOff x="9448613" y="-1143000"/>
              <a:chExt cx="3209551" cy="3620200"/>
            </a:xfrm>
          </p:grpSpPr>
          <p:pic>
            <p:nvPicPr>
              <p:cNvPr id="6" name="Picture 2" descr="iPhone - Wikipedia">
                <a:extLst>
                  <a:ext uri="{FF2B5EF4-FFF2-40B4-BE49-F238E27FC236}">
                    <a16:creationId xmlns:a16="http://schemas.microsoft.com/office/drawing/2014/main" id="{841B5829-D0C6-2060-50B4-88F515A282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56F4B349-E542-5DC8-4A91-0B9C4F119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15D9FE-0540-7BAA-2DF1-2792B082E20B}"/>
                </a:ext>
              </a:extLst>
            </p:cNvPr>
            <p:cNvGrpSpPr/>
            <p:nvPr/>
          </p:nvGrpSpPr>
          <p:grpSpPr>
            <a:xfrm>
              <a:off x="9448613" y="4089213"/>
              <a:ext cx="3209551" cy="3620200"/>
              <a:chOff x="9448613" y="-1143000"/>
              <a:chExt cx="3209551" cy="3620200"/>
            </a:xfrm>
          </p:grpSpPr>
          <p:pic>
            <p:nvPicPr>
              <p:cNvPr id="9" name="Picture 2" descr="iPhone - Wikipedia">
                <a:extLst>
                  <a:ext uri="{FF2B5EF4-FFF2-40B4-BE49-F238E27FC236}">
                    <a16:creationId xmlns:a16="http://schemas.microsoft.com/office/drawing/2014/main" id="{7A512CFE-A541-B4B3-C83F-0B8EE3CB2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8613" y="-1143000"/>
                <a:ext cx="1111250" cy="228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All Samsung Galaxy S Series Prices &amp; models | Samsung Jordan">
                <a:extLst>
                  <a:ext uri="{FF2B5EF4-FFF2-40B4-BE49-F238E27FC236}">
                    <a16:creationId xmlns:a16="http://schemas.microsoft.com/office/drawing/2014/main" id="{78576DF8-5B14-065D-D974-8A06EC3E1C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9576" y="-421388"/>
                <a:ext cx="2898588" cy="2898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742F03-80DD-9191-F009-E7B4EF19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Did the trading volume of Apple and Samsung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increase or decrease during the pandemic?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321F-5ADA-06C8-B7BF-F1680F41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25" y="1864612"/>
            <a:ext cx="2873188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Both saw an increase in trading during the pandemic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Driven by demand for consumer electronics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Digital Services were instrumental to Apple’s increases</a:t>
            </a:r>
          </a:p>
        </p:txBody>
      </p:sp>
      <p:pic>
        <p:nvPicPr>
          <p:cNvPr id="12" name="Picture 11" descr="A graph of trading volume&#10;&#10;Description automatically generated">
            <a:extLst>
              <a:ext uri="{FF2B5EF4-FFF2-40B4-BE49-F238E27FC236}">
                <a16:creationId xmlns:a16="http://schemas.microsoft.com/office/drawing/2014/main" id="{E0F1CD72-838F-C516-DF89-041D40EB7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776" y="1757493"/>
            <a:ext cx="7772400" cy="46634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597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804</Words>
  <Application>Microsoft Macintosh PowerPoint</Application>
  <PresentationFormat>Widescreen</PresentationFormat>
  <Paragraphs>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Apple, Samsung, and COVID</vt:lpstr>
      <vt:lpstr>Goals</vt:lpstr>
      <vt:lpstr>Questions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How did Apple and Samsung’s stock prices trend  before, during and after the Covid-19 pandemic?</vt:lpstr>
      <vt:lpstr>Did the trading volume of Apple and Samsung  increase or decrease during the pandemic?</vt:lpstr>
      <vt:lpstr>How long did it take for Apple and Samsung to reach to Pre-Pandemic levels?</vt:lpstr>
      <vt:lpstr>How long did it take for Apple and Samsung to reach to pre pandemic levels?</vt:lpstr>
      <vt:lpstr>How long did it take for Apple and Samsung to reach to pre pandemic levels?</vt:lpstr>
      <vt:lpstr>How did Apple and Samsung perform compared to  the overall technology sector during the pandemic?</vt:lpstr>
      <vt:lpstr>How did Apple and Samsung perform compared to  the overall technology sector during the pandemic?</vt:lpstr>
      <vt:lpstr>How did Apple and Samsung perform compared to  the overall technology sector during the pandemic?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Was there an increase in stock price volatility for  Apple and Samsung during the pandemic compared  to pre – Covid period?</vt:lpstr>
      <vt:lpstr>How did Apple and Samsung perform relative to the US Smartphone Market?</vt:lpstr>
      <vt:lpstr>How did Apple and Samsung perform relative to the US Smartphone Market?</vt:lpstr>
      <vt:lpstr>How did Apple and Samsung perform relative to the US Smartphone Market?</vt:lpstr>
      <vt:lpstr>FINAL THOUGHTS</vt:lpstr>
      <vt:lpstr>Data From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Madhugiri</dc:creator>
  <cp:lastModifiedBy>Vinay Madhugiri</cp:lastModifiedBy>
  <cp:revision>11</cp:revision>
  <dcterms:created xsi:type="dcterms:W3CDTF">2024-10-07T15:47:22Z</dcterms:created>
  <dcterms:modified xsi:type="dcterms:W3CDTF">2024-10-08T01:03:45Z</dcterms:modified>
</cp:coreProperties>
</file>