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09bbd235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09bbd235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c83c7c11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c83c7c1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c83c7c1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c83c7c1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c83c7c1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4c83c7c1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c83c7c1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c83c7c1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c83c7c1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c83c7c1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09bbd235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09bbd235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09bbd235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09bbd235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09bbd235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09bbd235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09bbd235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09bbd235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09bbd235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09bbd235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09bbd235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09bbd235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09bbd235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09bbd235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c83c7c1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c83c7c1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c83c7c11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c83c7c11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C27BA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ompetitions/hatenorm23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echtarget.com/searchbusinessanalytics/definition/natural-language-processing-NL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02325" y="1073850"/>
            <a:ext cx="5418600" cy="18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PROJECT ABSTRACT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92425" y="3249975"/>
            <a:ext cx="42555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PRESENTED BY,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21PW06 - HARITHRA 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21PW08 - JENISA MERLIN 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ctrTitle"/>
          </p:nvPr>
        </p:nvSpPr>
        <p:spPr>
          <a:xfrm>
            <a:off x="824000" y="1613825"/>
            <a:ext cx="7784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METHODS: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Collect a training dataset. 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Clean and pre-process the data.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Choose a machine learning algorithm.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Train the model. 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Evaluate the model.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Deploy the model.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/>
        </p:nvSpPr>
        <p:spPr>
          <a:xfrm>
            <a:off x="938375" y="598650"/>
            <a:ext cx="73995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LIBRARIES &amp; PACKAGES:</a:t>
            </a:r>
            <a:endParaRPr b="1" sz="19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ckwell"/>
              <a:buChar char="★"/>
            </a:pPr>
            <a:r>
              <a:rPr lang="en" sz="1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pyTorch: flexible and </a:t>
            </a:r>
            <a:r>
              <a:rPr lang="en" sz="1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dynamic</a:t>
            </a:r>
            <a:r>
              <a:rPr lang="en" sz="1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neural network (deep learning model)</a:t>
            </a:r>
            <a:endParaRPr sz="17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ckwell"/>
              <a:buChar char="★"/>
            </a:pPr>
            <a:r>
              <a:rPr lang="en" sz="1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Transformers: pretrained models (token classification, text classification, language generation)</a:t>
            </a:r>
            <a:endParaRPr sz="17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ckwell"/>
              <a:buChar char="★"/>
            </a:pPr>
            <a:r>
              <a:rPr lang="en" sz="1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AdamW: optimizer</a:t>
            </a:r>
            <a:endParaRPr sz="17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ckwell"/>
              <a:buChar char="★"/>
            </a:pPr>
            <a:r>
              <a:rPr lang="en" sz="1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Pandas</a:t>
            </a:r>
            <a:endParaRPr sz="17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ckwell"/>
              <a:buChar char="★"/>
            </a:pPr>
            <a:r>
              <a:rPr lang="en" sz="1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Numpy</a:t>
            </a:r>
            <a:endParaRPr sz="17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ckwell"/>
              <a:buChar char="★"/>
            </a:pPr>
            <a:r>
              <a:rPr lang="en" sz="1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Tensors: mathematical operations in neural networks</a:t>
            </a:r>
            <a:endParaRPr sz="17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ctrTitle"/>
          </p:nvPr>
        </p:nvSpPr>
        <p:spPr>
          <a:xfrm>
            <a:off x="854075" y="756575"/>
            <a:ext cx="7498800" cy="3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gerian"/>
                <a:ea typeface="Algerian"/>
                <a:cs typeface="Algerian"/>
                <a:sym typeface="Algerian"/>
              </a:rPr>
              <a:t>PROGRESS:</a:t>
            </a:r>
            <a:endParaRPr sz="1800"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gerian"/>
              <a:ea typeface="Algerian"/>
              <a:cs typeface="Algerian"/>
              <a:sym typeface="Algeri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b="0" lang="en" sz="1800">
                <a:latin typeface="Rockwell"/>
                <a:ea typeface="Rockwell"/>
                <a:cs typeface="Rockwell"/>
                <a:sym typeface="Rockwell"/>
              </a:rPr>
              <a:t>Collected dataset from Kaggle</a:t>
            </a:r>
            <a:endParaRPr b="0"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b="0" lang="en" sz="1800">
                <a:latin typeface="Rockwell"/>
                <a:ea typeface="Rockwell"/>
                <a:cs typeface="Rockwell"/>
                <a:sym typeface="Rockwell"/>
              </a:rPr>
              <a:t>Preprocessed and cleaned the data</a:t>
            </a:r>
            <a:endParaRPr b="0"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b="0" lang="en" sz="1800">
                <a:latin typeface="Rockwell"/>
                <a:ea typeface="Rockwell"/>
                <a:cs typeface="Rockwell"/>
                <a:sym typeface="Rockwell"/>
              </a:rPr>
              <a:t>Started training the model </a:t>
            </a:r>
            <a:endParaRPr b="0"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➢"/>
            </a:pPr>
            <a:r>
              <a:rPr b="0" lang="en" sz="1800">
                <a:latin typeface="Rockwell"/>
                <a:ea typeface="Rockwell"/>
                <a:cs typeface="Rockwell"/>
                <a:sym typeface="Rockwell"/>
              </a:rPr>
              <a:t>Used machine learning as well as deep learning model</a:t>
            </a:r>
            <a:endParaRPr b="0"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b="0" lang="en" sz="1800">
                <a:latin typeface="Rockwell"/>
                <a:ea typeface="Rockwell"/>
                <a:cs typeface="Rockwell"/>
                <a:sym typeface="Rockwell"/>
              </a:rPr>
              <a:t>Designed front end part</a:t>
            </a:r>
            <a:endParaRPr b="0"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b="0" lang="en" sz="1800">
                <a:latin typeface="Rockwell"/>
                <a:ea typeface="Rockwell"/>
                <a:cs typeface="Rockwell"/>
                <a:sym typeface="Rockwell"/>
              </a:rPr>
              <a:t>Machine learning model - Logistic Regression (just to understand the classification of BIO tags)</a:t>
            </a:r>
            <a:endParaRPr b="0"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➢"/>
            </a:pPr>
            <a:r>
              <a:rPr b="0" lang="en" sz="1800">
                <a:latin typeface="Rockwell"/>
                <a:ea typeface="Rockwell"/>
                <a:cs typeface="Rockwell"/>
                <a:sym typeface="Rockwell"/>
              </a:rPr>
              <a:t>Very low accuracy</a:t>
            </a:r>
            <a:endParaRPr b="0"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b="0" lang="en" sz="1800">
                <a:latin typeface="Rockwell"/>
                <a:ea typeface="Rockwell"/>
                <a:cs typeface="Rockwell"/>
                <a:sym typeface="Rockwell"/>
              </a:rPr>
              <a:t>Deep learning model - Transformers (BERT model) and BRNN</a:t>
            </a:r>
            <a:endParaRPr b="0"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idx="1" type="subTitle"/>
          </p:nvPr>
        </p:nvSpPr>
        <p:spPr>
          <a:xfrm>
            <a:off x="508175" y="317700"/>
            <a:ext cx="4255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gerian"/>
                <a:ea typeface="Algerian"/>
                <a:cs typeface="Algerian"/>
                <a:sym typeface="Algerian"/>
              </a:rPr>
              <a:t>INITIAL WORK:</a:t>
            </a:r>
            <a:endParaRPr b="1"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340" name="Google Shape;3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925" y="994750"/>
            <a:ext cx="6525347" cy="32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75" y="1215275"/>
            <a:ext cx="6089250" cy="362452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6"/>
          <p:cNvSpPr txBox="1"/>
          <p:nvPr/>
        </p:nvSpPr>
        <p:spPr>
          <a:xfrm>
            <a:off x="1140050" y="461750"/>
            <a:ext cx="5519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After several training only slight improvement,</a:t>
            </a:r>
            <a:endParaRPr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1" type="subTitle"/>
          </p:nvPr>
        </p:nvSpPr>
        <p:spPr>
          <a:xfrm>
            <a:off x="688625" y="1159925"/>
            <a:ext cx="73182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lgerian"/>
                <a:ea typeface="Algerian"/>
                <a:cs typeface="Algerian"/>
                <a:sym typeface="Algerian"/>
              </a:rPr>
              <a:t>CHALLENGES:</a:t>
            </a:r>
            <a:endParaRPr b="1" sz="1800"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Cleaning the data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Data imbalance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Computational resources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More time to train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Difficult to understand and debug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❖"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Hyperparameter tuning (batch size, learning rates, no.of epochs)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25"/>
            <a:ext cx="7303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HATE SPAN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973050" y="2057475"/>
            <a:ext cx="7197900" cy="19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Algerian"/>
                <a:ea typeface="Algerian"/>
                <a:cs typeface="Algerian"/>
                <a:sym typeface="Algerian"/>
              </a:rPr>
              <a:t>DESCRIPTION:</a:t>
            </a:r>
            <a:endParaRPr sz="2200">
              <a:latin typeface="Algerian"/>
              <a:ea typeface="Algerian"/>
              <a:cs typeface="Algerian"/>
              <a:sym typeface="Algeri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b="0" lang="en" sz="2200">
                <a:latin typeface="Times New Roman"/>
                <a:ea typeface="Times New Roman"/>
                <a:cs typeface="Times New Roman"/>
                <a:sym typeface="Times New Roman"/>
              </a:rPr>
              <a:t>Hate span detection is the task of identifying the specific spans of text in a document that contain hate speech.</a:t>
            </a:r>
            <a:endParaRPr b="0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b="0" lang="en" sz="2200">
                <a:latin typeface="Times New Roman"/>
                <a:ea typeface="Times New Roman"/>
                <a:cs typeface="Times New Roman"/>
                <a:sym typeface="Times New Roman"/>
              </a:rPr>
              <a:t>This is a more challenging task than simply classifying a text as hate speech or not, as it requires the model to identify the specific words or phrases that constitute the hate speech.</a:t>
            </a:r>
            <a:endParaRPr b="0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b="0" lang="en" sz="2200">
                <a:latin typeface="Times New Roman"/>
                <a:ea typeface="Times New Roman"/>
                <a:cs typeface="Times New Roman"/>
                <a:sym typeface="Times New Roman"/>
              </a:rPr>
              <a:t>Eg: [Person with disability] are a burden to society.</a:t>
            </a:r>
            <a:endParaRPr b="0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ctrTitle"/>
          </p:nvPr>
        </p:nvSpPr>
        <p:spPr>
          <a:xfrm>
            <a:off x="824000" y="1690025"/>
            <a:ext cx="7754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PROBLEM STATEMENT: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700">
                <a:latin typeface="Times"/>
                <a:ea typeface="Times"/>
                <a:cs typeface="Times"/>
                <a:sym typeface="Times"/>
              </a:rPr>
              <a:t>Given a training dataset of text with hate speech spans annotated in BIO format, develop a machine learning model that can identify the start and end indices of hate speech spans in new text.</a:t>
            </a:r>
            <a:endParaRPr b="0"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INPUT:</a:t>
            </a:r>
            <a:r>
              <a:rPr b="0" lang="en" sz="1700">
                <a:latin typeface="Times"/>
                <a:ea typeface="Times"/>
                <a:cs typeface="Times"/>
                <a:sym typeface="Times"/>
              </a:rPr>
              <a:t> The training dataset will consist of a set of text snippets, each with the information,</a:t>
            </a:r>
            <a:endParaRPr b="0"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700">
                <a:latin typeface="Times"/>
                <a:ea typeface="Times"/>
                <a:cs typeface="Times"/>
                <a:sym typeface="Times"/>
              </a:rPr>
              <a:t>          	i)ID</a:t>
            </a:r>
            <a:endParaRPr b="0"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700">
                <a:latin typeface="Times"/>
                <a:ea typeface="Times"/>
                <a:cs typeface="Times"/>
                <a:sym typeface="Times"/>
              </a:rPr>
              <a:t>          	ii)Text snippet</a:t>
            </a:r>
            <a:endParaRPr b="0"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700">
                <a:latin typeface="Times"/>
                <a:ea typeface="Times"/>
                <a:cs typeface="Times"/>
                <a:sym typeface="Times"/>
              </a:rPr>
              <a:t>          	iii)Start and end indices of hate speech span in text snippet</a:t>
            </a:r>
            <a:endParaRPr b="0"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700">
                <a:latin typeface="Times"/>
                <a:ea typeface="Times"/>
                <a:cs typeface="Times"/>
                <a:sym typeface="Times"/>
              </a:rPr>
              <a:t>          	iv)BIO tag for hate speech span</a:t>
            </a:r>
            <a:endParaRPr b="0"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 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00850"/>
            <a:ext cx="8839202" cy="38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ctrTitle"/>
          </p:nvPr>
        </p:nvSpPr>
        <p:spPr>
          <a:xfrm>
            <a:off x="1123350" y="1579200"/>
            <a:ext cx="6897300" cy="19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GOAL: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The machine learning model should output a prediction for the BIO tag for each word in new text.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ctrTitle"/>
          </p:nvPr>
        </p:nvSpPr>
        <p:spPr>
          <a:xfrm>
            <a:off x="824000" y="1004700"/>
            <a:ext cx="6852000" cy="24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DATASET: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Kaggle dataset – hatenorm23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https://www.kaggle.com/competitions/hatenorm23/data</a:t>
            </a:r>
            <a:endParaRPr b="0" sz="18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ctrTitle"/>
          </p:nvPr>
        </p:nvSpPr>
        <p:spPr>
          <a:xfrm>
            <a:off x="1340675" y="1706375"/>
            <a:ext cx="617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TECHNOLOGY USED: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Natural Language Processing (NLP)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Deep learning model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Bidirectional recurrent neural networks (BRNNs)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Transformers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ctrTitle"/>
          </p:nvPr>
        </p:nvSpPr>
        <p:spPr>
          <a:xfrm>
            <a:off x="832825" y="1635300"/>
            <a:ext cx="6739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Natural Language Processing: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b="0" lang="en" sz="1800">
                <a:latin typeface="Times"/>
                <a:ea typeface="Times"/>
                <a:cs typeface="Times"/>
                <a:sym typeface="Times"/>
              </a:rPr>
              <a:t>Named entity recognition is a </a:t>
            </a:r>
            <a:r>
              <a:rPr b="0" lang="en" sz="1800">
                <a:uFill>
                  <a:noFill/>
                </a:uFill>
                <a:latin typeface="Times"/>
                <a:ea typeface="Times"/>
                <a:cs typeface="Times"/>
                <a:sym typeface="Times"/>
                <a:hlinkClick r:id="rId3"/>
              </a:rPr>
              <a:t>NLP</a:t>
            </a:r>
            <a:r>
              <a:rPr b="0" lang="en" sz="1800">
                <a:latin typeface="Times"/>
                <a:ea typeface="Times"/>
                <a:cs typeface="Times"/>
                <a:sym typeface="Times"/>
              </a:rPr>
              <a:t> method that extracts information from text. NER involves detecting and categorizing each word in a statement.</a:t>
            </a:r>
            <a:endParaRPr b="0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b="0" lang="en" sz="1800">
                <a:latin typeface="Times"/>
                <a:ea typeface="Times"/>
                <a:cs typeface="Times"/>
                <a:sym typeface="Times"/>
              </a:rPr>
              <a:t>In our model, we used BIO formatting for categorizing the words which tokenizes each word as Begin, inside, Outside according to the hate words detected.</a:t>
            </a:r>
            <a:endParaRPr b="0" sz="18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type="ctrTitle"/>
          </p:nvPr>
        </p:nvSpPr>
        <p:spPr>
          <a:xfrm>
            <a:off x="731500" y="1481050"/>
            <a:ext cx="73038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Deep learning Models: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b="0" lang="en" sz="1700">
                <a:latin typeface="Times"/>
                <a:ea typeface="Times"/>
                <a:cs typeface="Times"/>
                <a:sym typeface="Times"/>
              </a:rPr>
              <a:t>Bidirectional Recurrent Neural Networks (BRNN) is used to process sequential data.</a:t>
            </a:r>
            <a:endParaRPr b="0"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b="0" lang="en" sz="17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 In order for the network to use information from both the past and future context in its predictions, BRNNs process input sequences in both the forward and backward directions.</a:t>
            </a:r>
            <a:endParaRPr b="0" sz="17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"/>
              <a:buChar char="●"/>
            </a:pPr>
            <a:r>
              <a:rPr b="0" lang="en" sz="17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We have used Bidirectional Encoder Representations from Transformers(BERT) to handle huge amount of data in a sentence.</a:t>
            </a:r>
            <a:endParaRPr b="0" sz="17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"/>
              <a:buChar char="●"/>
            </a:pPr>
            <a:r>
              <a:rPr b="0" lang="en" sz="1700">
                <a:latin typeface="Times"/>
                <a:ea typeface="Times"/>
                <a:cs typeface="Times"/>
                <a:sym typeface="Times"/>
              </a:rPr>
              <a:t>BERT is like a super-smart computer program that learns to understand the meaning of words in sentences by looking at the words around them. It doesn't just look at one word at a time; it considers the whole sentence.</a:t>
            </a:r>
            <a:r>
              <a:rPr b="0" lang="en" sz="1700">
                <a:solidFill>
                  <a:srgbClr val="D1D5DB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lang="en" sz="17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sz="17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