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Lst>
  <p:sldSz cx="18288000" cy="10287000"/>
  <p:notesSz cx="6858000" cy="9144000"/>
  <p:embeddedFontLst>
    <p:embeddedFont>
      <p:font typeface="DM Sans Bold" charset="1" panose="00000000000000000000"/>
      <p:regular r:id="rId16"/>
    </p:embeddedFont>
    <p:embeddedFont>
      <p:font typeface="DM Sans" charset="1" panose="00000000000000000000"/>
      <p:regular r:id="rId17"/>
    </p:embeddedFont>
    <p:embeddedFont>
      <p:font typeface="Trend Sans One" charset="1" panose="00000000000000000000"/>
      <p:regular r:id="rId18"/>
    </p:embeddedFont>
    <p:embeddedFont>
      <p:font typeface="Trend Slab Four" charset="1" panose="00000000000000000000"/>
      <p:regular r:id="rId1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svg" Type="http://schemas.openxmlformats.org/officeDocument/2006/relationships/image"/><Relationship Id="rId11" Target="../media/image10.png" Type="http://schemas.openxmlformats.org/officeDocument/2006/relationships/image"/><Relationship Id="rId12" Target="../media/image11.svg" Type="http://schemas.openxmlformats.org/officeDocument/2006/relationships/image"/><Relationship Id="rId13" Target="../media/image12.png" Type="http://schemas.openxmlformats.org/officeDocument/2006/relationships/image"/><Relationship Id="rId14" Target="../media/image13.svg" Type="http://schemas.openxmlformats.org/officeDocument/2006/relationships/image"/><Relationship Id="rId15" Target="../media/image14.png" Type="http://schemas.openxmlformats.org/officeDocument/2006/relationships/image"/><Relationship Id="rId16" Target="../media/image15.svg" Type="http://schemas.openxmlformats.org/officeDocument/2006/relationships/image"/><Relationship Id="rId17" Target="../media/image16.png" Type="http://schemas.openxmlformats.org/officeDocument/2006/relationships/image"/><Relationship Id="rId18" Target="../media/image17.svg" Type="http://schemas.openxmlformats.org/officeDocument/2006/relationships/image"/><Relationship Id="rId19" Target="../media/image18.png" Type="http://schemas.openxmlformats.org/officeDocument/2006/relationships/image"/><Relationship Id="rId2" Target="../media/image1.png" Type="http://schemas.openxmlformats.org/officeDocument/2006/relationships/image"/><Relationship Id="rId20" Target="../media/image19.svg" Type="http://schemas.openxmlformats.org/officeDocument/2006/relationships/image"/><Relationship Id="rId21" Target="../media/image20.png" Type="http://schemas.openxmlformats.org/officeDocument/2006/relationships/image"/><Relationship Id="rId22" Target="../media/image21.svg" Type="http://schemas.openxmlformats.org/officeDocument/2006/relationships/image"/><Relationship Id="rId23" Target="../media/image22.png" Type="http://schemas.openxmlformats.org/officeDocument/2006/relationships/image"/><Relationship Id="rId24" Target="../media/image23.svg" Type="http://schemas.openxmlformats.org/officeDocument/2006/relationships/image"/><Relationship Id="rId25" Target="../media/image24.png" Type="http://schemas.openxmlformats.org/officeDocument/2006/relationships/image"/><Relationship Id="rId26" Target="../media/image25.svg" Type="http://schemas.openxmlformats.org/officeDocument/2006/relationships/image"/><Relationship Id="rId27" Target="../media/image26.png" Type="http://schemas.openxmlformats.org/officeDocument/2006/relationships/image"/><Relationship Id="rId28" Target="../media/image27.svg" Type="http://schemas.openxmlformats.org/officeDocument/2006/relationships/image"/><Relationship Id="rId29" Target="../media/image28.png" Type="http://schemas.openxmlformats.org/officeDocument/2006/relationships/image"/><Relationship Id="rId3" Target="../media/image2.png" Type="http://schemas.openxmlformats.org/officeDocument/2006/relationships/image"/><Relationship Id="rId30" Target="../media/image29.sv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 Id="rId9" Target="../media/image8.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1.svg" Type="http://schemas.openxmlformats.org/officeDocument/2006/relationships/image"/><Relationship Id="rId11" Target="../media/image26.png" Type="http://schemas.openxmlformats.org/officeDocument/2006/relationships/image"/><Relationship Id="rId12" Target="../media/image27.svg" Type="http://schemas.openxmlformats.org/officeDocument/2006/relationships/image"/><Relationship Id="rId13" Target="../media/image30.jpeg" Type="http://schemas.openxmlformats.org/officeDocument/2006/relationships/image"/><Relationship Id="rId2" Target="../media/image1.png" Type="http://schemas.openxmlformats.org/officeDocument/2006/relationships/image"/><Relationship Id="rId3" Target="../media/image8.png" Type="http://schemas.openxmlformats.org/officeDocument/2006/relationships/image"/><Relationship Id="rId4" Target="../media/image9.svg" Type="http://schemas.openxmlformats.org/officeDocument/2006/relationships/image"/><Relationship Id="rId5" Target="../media/image10.png" Type="http://schemas.openxmlformats.org/officeDocument/2006/relationships/image"/><Relationship Id="rId6" Target="../media/image11.svg" Type="http://schemas.openxmlformats.org/officeDocument/2006/relationships/image"/><Relationship Id="rId7" Target="../media/image14.png" Type="http://schemas.openxmlformats.org/officeDocument/2006/relationships/image"/><Relationship Id="rId8" Target="../media/image15.svg" Type="http://schemas.openxmlformats.org/officeDocument/2006/relationships/image"/><Relationship Id="rId9" Target="../media/image20.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0.png" Type="http://schemas.openxmlformats.org/officeDocument/2006/relationships/image"/><Relationship Id="rId4" Target="../media/image21.svg" Type="http://schemas.openxmlformats.org/officeDocument/2006/relationships/image"/><Relationship Id="rId5" Target="../media/image31.png" Type="http://schemas.openxmlformats.org/officeDocument/2006/relationships/image"/><Relationship Id="rId6" Target="../media/image32.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6.png" Type="http://schemas.openxmlformats.org/officeDocument/2006/relationships/image"/><Relationship Id="rId4" Target="../media/image27.svg" Type="http://schemas.openxmlformats.org/officeDocument/2006/relationships/image"/><Relationship Id="rId5" Target="../media/image33.png" Type="http://schemas.openxmlformats.org/officeDocument/2006/relationships/image"/><Relationship Id="rId6" Target="../media/image34.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35.jpe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5.svg" Type="http://schemas.openxmlformats.org/officeDocument/2006/relationships/image"/><Relationship Id="rId11" Target="../media/image20.png" Type="http://schemas.openxmlformats.org/officeDocument/2006/relationships/image"/><Relationship Id="rId12" Target="../media/image21.svg" Type="http://schemas.openxmlformats.org/officeDocument/2006/relationships/image"/><Relationship Id="rId13" Target="../media/image26.png" Type="http://schemas.openxmlformats.org/officeDocument/2006/relationships/image"/><Relationship Id="rId14" Target="../media/image27.svg" Type="http://schemas.openxmlformats.org/officeDocument/2006/relationships/image"/><Relationship Id="rId2" Target="../media/image1.png" Type="http://schemas.openxmlformats.org/officeDocument/2006/relationships/image"/><Relationship Id="rId3" Target="../media/image36.png" Type="http://schemas.openxmlformats.org/officeDocument/2006/relationships/image"/><Relationship Id="rId4" Target="../media/image37.sv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 Id="rId7" Target="../media/image10.png" Type="http://schemas.openxmlformats.org/officeDocument/2006/relationships/image"/><Relationship Id="rId8" Target="../media/image11.svg" Type="http://schemas.openxmlformats.org/officeDocument/2006/relationships/image"/><Relationship Id="rId9" Target="../media/image14.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0.png" Type="http://schemas.openxmlformats.org/officeDocument/2006/relationships/image"/><Relationship Id="rId4" Target="../media/image21.svg" Type="http://schemas.openxmlformats.org/officeDocument/2006/relationships/image"/><Relationship Id="rId5" Target="../media/image31.png" Type="http://schemas.openxmlformats.org/officeDocument/2006/relationships/image"/><Relationship Id="rId6" Target="../media/image32.svg" Type="http://schemas.openxmlformats.org/officeDocument/2006/relationships/image"/><Relationship Id="rId7" Target="https://sevenpillarsinstitute.org/corporate-fraud-india-case-studies-sahara-saradha/" TargetMode="External" Type="http://schemas.openxmlformats.org/officeDocument/2006/relationships/hyperlink"/></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1.svg" Type="http://schemas.openxmlformats.org/officeDocument/2006/relationships/image"/><Relationship Id="rId11" Target="../media/image12.png" Type="http://schemas.openxmlformats.org/officeDocument/2006/relationships/image"/><Relationship Id="rId12" Target="../media/image13.svg" Type="http://schemas.openxmlformats.org/officeDocument/2006/relationships/image"/><Relationship Id="rId13" Target="../media/image14.png" Type="http://schemas.openxmlformats.org/officeDocument/2006/relationships/image"/><Relationship Id="rId14" Target="../media/image15.svg" Type="http://schemas.openxmlformats.org/officeDocument/2006/relationships/image"/><Relationship Id="rId15" Target="../media/image16.png" Type="http://schemas.openxmlformats.org/officeDocument/2006/relationships/image"/><Relationship Id="rId16" Target="../media/image17.svg" Type="http://schemas.openxmlformats.org/officeDocument/2006/relationships/image"/><Relationship Id="rId17" Target="../media/image18.png" Type="http://schemas.openxmlformats.org/officeDocument/2006/relationships/image"/><Relationship Id="rId18" Target="../media/image19.svg" Type="http://schemas.openxmlformats.org/officeDocument/2006/relationships/image"/><Relationship Id="rId19" Target="../media/image20.png" Type="http://schemas.openxmlformats.org/officeDocument/2006/relationships/image"/><Relationship Id="rId2" Target="../media/image1.png" Type="http://schemas.openxmlformats.org/officeDocument/2006/relationships/image"/><Relationship Id="rId20" Target="../media/image21.svg" Type="http://schemas.openxmlformats.org/officeDocument/2006/relationships/image"/><Relationship Id="rId21" Target="../media/image22.png" Type="http://schemas.openxmlformats.org/officeDocument/2006/relationships/image"/><Relationship Id="rId22" Target="../media/image23.svg" Type="http://schemas.openxmlformats.org/officeDocument/2006/relationships/image"/><Relationship Id="rId23" Target="../media/image24.png" Type="http://schemas.openxmlformats.org/officeDocument/2006/relationships/image"/><Relationship Id="rId24" Target="../media/image25.svg" Type="http://schemas.openxmlformats.org/officeDocument/2006/relationships/image"/><Relationship Id="rId25" Target="../media/image26.png" Type="http://schemas.openxmlformats.org/officeDocument/2006/relationships/image"/><Relationship Id="rId26" Target="../media/image27.svg" Type="http://schemas.openxmlformats.org/officeDocument/2006/relationships/image"/><Relationship Id="rId27" Target="../media/image28.png" Type="http://schemas.openxmlformats.org/officeDocument/2006/relationships/image"/><Relationship Id="rId28" Target="../media/image29.sv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8.png" Type="http://schemas.openxmlformats.org/officeDocument/2006/relationships/image"/><Relationship Id="rId8" Target="../media/image9.svg" Type="http://schemas.openxmlformats.org/officeDocument/2006/relationships/image"/><Relationship Id="rId9" Target="../media/image10.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1.svg" Type="http://schemas.openxmlformats.org/officeDocument/2006/relationships/image"/><Relationship Id="rId11" Target="../media/image12.png" Type="http://schemas.openxmlformats.org/officeDocument/2006/relationships/image"/><Relationship Id="rId12" Target="../media/image13.svg" Type="http://schemas.openxmlformats.org/officeDocument/2006/relationships/image"/><Relationship Id="rId13" Target="../media/image14.png" Type="http://schemas.openxmlformats.org/officeDocument/2006/relationships/image"/><Relationship Id="rId14" Target="../media/image15.svg" Type="http://schemas.openxmlformats.org/officeDocument/2006/relationships/image"/><Relationship Id="rId15" Target="../media/image16.png" Type="http://schemas.openxmlformats.org/officeDocument/2006/relationships/image"/><Relationship Id="rId16" Target="../media/image17.svg" Type="http://schemas.openxmlformats.org/officeDocument/2006/relationships/image"/><Relationship Id="rId17" Target="../media/image18.png" Type="http://schemas.openxmlformats.org/officeDocument/2006/relationships/image"/><Relationship Id="rId18" Target="../media/image19.svg" Type="http://schemas.openxmlformats.org/officeDocument/2006/relationships/image"/><Relationship Id="rId19" Target="../media/image20.png" Type="http://schemas.openxmlformats.org/officeDocument/2006/relationships/image"/><Relationship Id="rId2" Target="../media/image1.png" Type="http://schemas.openxmlformats.org/officeDocument/2006/relationships/image"/><Relationship Id="rId20" Target="../media/image21.svg" Type="http://schemas.openxmlformats.org/officeDocument/2006/relationships/image"/><Relationship Id="rId21" Target="../media/image22.png" Type="http://schemas.openxmlformats.org/officeDocument/2006/relationships/image"/><Relationship Id="rId22" Target="../media/image23.svg" Type="http://schemas.openxmlformats.org/officeDocument/2006/relationships/image"/><Relationship Id="rId23" Target="../media/image24.png" Type="http://schemas.openxmlformats.org/officeDocument/2006/relationships/image"/><Relationship Id="rId24" Target="../media/image25.svg" Type="http://schemas.openxmlformats.org/officeDocument/2006/relationships/image"/><Relationship Id="rId25" Target="../media/image26.png" Type="http://schemas.openxmlformats.org/officeDocument/2006/relationships/image"/><Relationship Id="rId26" Target="../media/image27.svg" Type="http://schemas.openxmlformats.org/officeDocument/2006/relationships/image"/><Relationship Id="rId27" Target="../media/image28.png" Type="http://schemas.openxmlformats.org/officeDocument/2006/relationships/image"/><Relationship Id="rId28" Target="../media/image29.sv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8.png" Type="http://schemas.openxmlformats.org/officeDocument/2006/relationships/image"/><Relationship Id="rId8" Target="../media/image9.svg" Type="http://schemas.openxmlformats.org/officeDocument/2006/relationships/image"/><Relationship Id="rId9" Target="../media/image10.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2329398" y="861489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6030709" y="9258300"/>
            <a:ext cx="3059829" cy="751049"/>
          </a:xfrm>
          <a:custGeom>
            <a:avLst/>
            <a:gdLst/>
            <a:ahLst/>
            <a:cxnLst/>
            <a:rect r="r" b="b" t="t" l="l"/>
            <a:pathLst>
              <a:path h="751049" w="3059829">
                <a:moveTo>
                  <a:pt x="0" y="0"/>
                </a:moveTo>
                <a:lnTo>
                  <a:pt x="3059829" y="0"/>
                </a:lnTo>
                <a:lnTo>
                  <a:pt x="3059829" y="751049"/>
                </a:lnTo>
                <a:lnTo>
                  <a:pt x="0" y="75104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14236705" y="6409875"/>
            <a:ext cx="724985" cy="920616"/>
          </a:xfrm>
          <a:custGeom>
            <a:avLst/>
            <a:gdLst/>
            <a:ahLst/>
            <a:cxnLst/>
            <a:rect r="r" b="b" t="t" l="l"/>
            <a:pathLst>
              <a:path h="920616" w="724985">
                <a:moveTo>
                  <a:pt x="0" y="0"/>
                </a:moveTo>
                <a:lnTo>
                  <a:pt x="724986" y="0"/>
                </a:lnTo>
                <a:lnTo>
                  <a:pt x="724986" y="920616"/>
                </a:lnTo>
                <a:lnTo>
                  <a:pt x="0" y="92061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6" id="6"/>
          <p:cNvSpPr/>
          <p:nvPr/>
        </p:nvSpPr>
        <p:spPr>
          <a:xfrm flipH="false" flipV="false" rot="0">
            <a:off x="14215205"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7" id="7"/>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8" id="8"/>
          <p:cNvSpPr/>
          <p:nvPr/>
        </p:nvSpPr>
        <p:spPr>
          <a:xfrm flipH="false" flipV="false" rot="0">
            <a:off x="12686214" y="-2578193"/>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Freeform 9" id="9"/>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a:ln cap="sq">
            <a:noFill/>
            <a:prstDash val="solid"/>
            <a:miter/>
          </a:ln>
        </p:spPr>
      </p:sp>
      <p:sp>
        <p:nvSpPr>
          <p:cNvPr name="Freeform 10" id="10"/>
          <p:cNvSpPr/>
          <p:nvPr/>
        </p:nvSpPr>
        <p:spPr>
          <a:xfrm flipH="false" flipV="false" rot="0">
            <a:off x="7409323" y="-2700100"/>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a:ln cap="sq">
            <a:noFill/>
            <a:prstDash val="solid"/>
            <a:miter/>
          </a:ln>
        </p:spPr>
      </p:sp>
      <p:sp>
        <p:nvSpPr>
          <p:cNvPr name="Freeform 11" id="11"/>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9">
              <a:extLst>
                <a:ext uri="{96DAC541-7B7A-43D3-8B79-37D633B846F1}">
                  <asvg:svgBlip xmlns:asvg="http://schemas.microsoft.com/office/drawing/2016/SVG/main" r:embed="rId20"/>
                </a:ext>
              </a:extLst>
            </a:blip>
            <a:stretch>
              <a:fillRect l="0" t="0" r="0" b="0"/>
            </a:stretch>
          </a:blipFill>
          <a:ln cap="sq">
            <a:noFill/>
            <a:prstDash val="solid"/>
            <a:miter/>
          </a:ln>
        </p:spPr>
      </p:sp>
      <p:sp>
        <p:nvSpPr>
          <p:cNvPr name="Freeform 12" id="12"/>
          <p:cNvSpPr/>
          <p:nvPr/>
        </p:nvSpPr>
        <p:spPr>
          <a:xfrm flipH="false" flipV="false" rot="0">
            <a:off x="4831481" y="-1626507"/>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21">
              <a:extLst>
                <a:ext uri="{96DAC541-7B7A-43D3-8B79-37D633B846F1}">
                  <asvg:svgBlip xmlns:asvg="http://schemas.microsoft.com/office/drawing/2016/SVG/main" r:embed="rId22"/>
                </a:ext>
              </a:extLst>
            </a:blip>
            <a:stretch>
              <a:fillRect l="0" t="0" r="0" b="0"/>
            </a:stretch>
          </a:blipFill>
          <a:ln cap="sq">
            <a:noFill/>
            <a:prstDash val="solid"/>
            <a:miter/>
          </a:ln>
        </p:spPr>
      </p:sp>
      <p:sp>
        <p:nvSpPr>
          <p:cNvPr name="Freeform 13" id="13"/>
          <p:cNvSpPr/>
          <p:nvPr/>
        </p:nvSpPr>
        <p:spPr>
          <a:xfrm flipH="false" flipV="false" rot="0">
            <a:off x="17259300" y="2262342"/>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3">
              <a:extLst>
                <a:ext uri="{96DAC541-7B7A-43D3-8B79-37D633B846F1}">
                  <asvg:svgBlip xmlns:asvg="http://schemas.microsoft.com/office/drawing/2016/SVG/main" r:embed="rId24"/>
                </a:ext>
              </a:extLst>
            </a:blip>
            <a:stretch>
              <a:fillRect l="0" t="0" r="0" b="0"/>
            </a:stretch>
          </a:blipFill>
          <a:ln cap="sq">
            <a:noFill/>
            <a:prstDash val="solid"/>
            <a:miter/>
          </a:ln>
        </p:spPr>
      </p:sp>
      <p:sp>
        <p:nvSpPr>
          <p:cNvPr name="Freeform 14" id="14"/>
          <p:cNvSpPr/>
          <p:nvPr/>
        </p:nvSpPr>
        <p:spPr>
          <a:xfrm flipH="false" flipV="false" rot="0">
            <a:off x="2570549" y="909373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5">
              <a:extLst>
                <a:ext uri="{96DAC541-7B7A-43D3-8B79-37D633B846F1}">
                  <asvg:svgBlip xmlns:asvg="http://schemas.microsoft.com/office/drawing/2016/SVG/main" r:embed="rId26"/>
                </a:ext>
              </a:extLst>
            </a:blip>
            <a:stretch>
              <a:fillRect l="0" t="0" r="0" b="0"/>
            </a:stretch>
          </a:blipFill>
          <a:ln cap="sq">
            <a:noFill/>
            <a:prstDash val="solid"/>
            <a:miter/>
          </a:ln>
        </p:spPr>
      </p:sp>
      <p:sp>
        <p:nvSpPr>
          <p:cNvPr name="Freeform 15" id="15"/>
          <p:cNvSpPr/>
          <p:nvPr/>
        </p:nvSpPr>
        <p:spPr>
          <a:xfrm flipH="false" flipV="false" rot="-5282649">
            <a:off x="16440369" y="6970869"/>
            <a:ext cx="3382987" cy="1154444"/>
          </a:xfrm>
          <a:custGeom>
            <a:avLst/>
            <a:gdLst/>
            <a:ahLst/>
            <a:cxnLst/>
            <a:rect r="r" b="b" t="t" l="l"/>
            <a:pathLst>
              <a:path h="1154444" w="3382987">
                <a:moveTo>
                  <a:pt x="0" y="0"/>
                </a:moveTo>
                <a:lnTo>
                  <a:pt x="3382987" y="0"/>
                </a:lnTo>
                <a:lnTo>
                  <a:pt x="3382987" y="1154445"/>
                </a:lnTo>
                <a:lnTo>
                  <a:pt x="0" y="1154445"/>
                </a:lnTo>
                <a:lnTo>
                  <a:pt x="0" y="0"/>
                </a:lnTo>
                <a:close/>
              </a:path>
            </a:pathLst>
          </a:custGeom>
          <a:blipFill>
            <a:blip r:embed="rId27">
              <a:extLst>
                <a:ext uri="{96DAC541-7B7A-43D3-8B79-37D633B846F1}">
                  <asvg:svgBlip xmlns:asvg="http://schemas.microsoft.com/office/drawing/2016/SVG/main" r:embed="rId28"/>
                </a:ext>
              </a:extLst>
            </a:blip>
            <a:stretch>
              <a:fillRect l="0" t="0" r="0" b="0"/>
            </a:stretch>
          </a:blipFill>
          <a:ln cap="sq">
            <a:noFill/>
            <a:prstDash val="solid"/>
            <a:miter/>
          </a:ln>
        </p:spPr>
      </p:sp>
      <p:sp>
        <p:nvSpPr>
          <p:cNvPr name="Freeform 16" id="16"/>
          <p:cNvSpPr/>
          <p:nvPr/>
        </p:nvSpPr>
        <p:spPr>
          <a:xfrm flipH="false" flipV="false" rot="0">
            <a:off x="16978638" y="-642644"/>
            <a:ext cx="3104522" cy="3342688"/>
          </a:xfrm>
          <a:custGeom>
            <a:avLst/>
            <a:gdLst/>
            <a:ahLst/>
            <a:cxnLst/>
            <a:rect r="r" b="b" t="t" l="l"/>
            <a:pathLst>
              <a:path h="3342688" w="3104522">
                <a:moveTo>
                  <a:pt x="0" y="0"/>
                </a:moveTo>
                <a:lnTo>
                  <a:pt x="3104522" y="0"/>
                </a:lnTo>
                <a:lnTo>
                  <a:pt x="3104522" y="3342688"/>
                </a:lnTo>
                <a:lnTo>
                  <a:pt x="0" y="3342688"/>
                </a:lnTo>
                <a:lnTo>
                  <a:pt x="0" y="0"/>
                </a:lnTo>
                <a:close/>
              </a:path>
            </a:pathLst>
          </a:custGeom>
          <a:blipFill>
            <a:blip r:embed="rId29">
              <a:extLst>
                <a:ext uri="{96DAC541-7B7A-43D3-8B79-37D633B846F1}">
                  <asvg:svgBlip xmlns:asvg="http://schemas.microsoft.com/office/drawing/2016/SVG/main" r:embed="rId30"/>
                </a:ext>
              </a:extLst>
            </a:blip>
            <a:stretch>
              <a:fillRect l="0" t="0" r="0" b="0"/>
            </a:stretch>
          </a:blipFill>
          <a:ln cap="sq">
            <a:noFill/>
            <a:prstDash val="solid"/>
            <a:miter/>
          </a:ln>
        </p:spPr>
      </p:sp>
      <p:sp>
        <p:nvSpPr>
          <p:cNvPr name="TextBox 17" id="17"/>
          <p:cNvSpPr txBox="true"/>
          <p:nvPr/>
        </p:nvSpPr>
        <p:spPr>
          <a:xfrm rot="0">
            <a:off x="3688802" y="3187440"/>
            <a:ext cx="10910396" cy="2498937"/>
          </a:xfrm>
          <a:prstGeom prst="rect">
            <a:avLst/>
          </a:prstGeom>
        </p:spPr>
        <p:txBody>
          <a:bodyPr anchor="t" rtlCol="false" tIns="0" lIns="0" bIns="0" rIns="0">
            <a:spAutoFit/>
          </a:bodyPr>
          <a:lstStyle/>
          <a:p>
            <a:pPr algn="ctr">
              <a:lnSpc>
                <a:spcPts val="9586"/>
              </a:lnSpc>
            </a:pPr>
            <a:r>
              <a:rPr lang="en-US" b="true" sz="10198">
                <a:solidFill>
                  <a:srgbClr val="000000"/>
                </a:solidFill>
                <a:latin typeface="DM Sans Bold"/>
                <a:ea typeface="DM Sans Bold"/>
                <a:cs typeface="DM Sans Bold"/>
                <a:sym typeface="DM Sans Bold"/>
              </a:rPr>
              <a:t>SAHARA INDIA PARIWAR</a:t>
            </a:r>
          </a:p>
        </p:txBody>
      </p:sp>
      <p:sp>
        <p:nvSpPr>
          <p:cNvPr name="TextBox 18" id="18"/>
          <p:cNvSpPr txBox="true"/>
          <p:nvPr/>
        </p:nvSpPr>
        <p:spPr>
          <a:xfrm rot="0">
            <a:off x="4914102" y="6531891"/>
            <a:ext cx="8459795" cy="1682926"/>
          </a:xfrm>
          <a:prstGeom prst="rect">
            <a:avLst/>
          </a:prstGeom>
        </p:spPr>
        <p:txBody>
          <a:bodyPr anchor="t" rtlCol="false" tIns="0" lIns="0" bIns="0" rIns="0">
            <a:spAutoFit/>
          </a:bodyPr>
          <a:lstStyle/>
          <a:p>
            <a:pPr algn="ctr">
              <a:lnSpc>
                <a:spcPts val="4381"/>
              </a:lnSpc>
            </a:pPr>
            <a:r>
              <a:rPr lang="en-US" b="true" sz="4381" spc="-87">
                <a:solidFill>
                  <a:srgbClr val="000000"/>
                </a:solidFill>
                <a:latin typeface="DM Sans Bold"/>
                <a:ea typeface="DM Sans Bold"/>
                <a:cs typeface="DM Sans Bold"/>
                <a:sym typeface="DM Sans Bold"/>
              </a:rPr>
              <a:t>Presented By: Jenish, Kunj, Aryan, Jaydeep, Sarvam, Het, Yaksh, Aryamaan</a:t>
            </a:r>
          </a:p>
        </p:txBody>
      </p:sp>
      <p:sp>
        <p:nvSpPr>
          <p:cNvPr name="Freeform 19" id="19"/>
          <p:cNvSpPr/>
          <p:nvPr/>
        </p:nvSpPr>
        <p:spPr>
          <a:xfrm flipH="false" flipV="false" rot="0">
            <a:off x="4737926" y="2576219"/>
            <a:ext cx="724985" cy="920616"/>
          </a:xfrm>
          <a:custGeom>
            <a:avLst/>
            <a:gdLst/>
            <a:ahLst/>
            <a:cxnLst/>
            <a:rect r="r" b="b" t="t" l="l"/>
            <a:pathLst>
              <a:path h="920616" w="724985">
                <a:moveTo>
                  <a:pt x="0" y="0"/>
                </a:moveTo>
                <a:lnTo>
                  <a:pt x="724985" y="0"/>
                </a:lnTo>
                <a:lnTo>
                  <a:pt x="724985" y="920616"/>
                </a:lnTo>
                <a:lnTo>
                  <a:pt x="0" y="92061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Tree>
  </p:cSld>
  <p:clrMapOvr>
    <a:masterClrMapping/>
  </p:clrMapOvr>
</p:sld>
</file>

<file path=ppt/slides/slide10.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028700" y="2558396"/>
            <a:ext cx="16230600" cy="5170207"/>
            <a:chOff x="0" y="0"/>
            <a:chExt cx="21640800" cy="6893610"/>
          </a:xfrm>
        </p:grpSpPr>
        <p:sp>
          <p:nvSpPr>
            <p:cNvPr name="TextBox 3" id="3"/>
            <p:cNvSpPr txBox="true"/>
            <p:nvPr/>
          </p:nvSpPr>
          <p:spPr>
            <a:xfrm rot="0">
              <a:off x="7792559" y="247650"/>
              <a:ext cx="6055682" cy="1883983"/>
            </a:xfrm>
            <a:prstGeom prst="rect">
              <a:avLst/>
            </a:prstGeom>
          </p:spPr>
          <p:txBody>
            <a:bodyPr anchor="t" rtlCol="false" tIns="0" lIns="0" bIns="0" rIns="0">
              <a:spAutoFit/>
            </a:bodyPr>
            <a:lstStyle/>
            <a:p>
              <a:pPr algn="ctr">
                <a:lnSpc>
                  <a:spcPts val="7121"/>
                </a:lnSpc>
              </a:pPr>
              <a:r>
                <a:rPr lang="en-US" sz="8280" spc="-149">
                  <a:solidFill>
                    <a:srgbClr val="000000"/>
                  </a:solidFill>
                  <a:latin typeface="Trend Sans One"/>
                  <a:ea typeface="Trend Sans One"/>
                  <a:cs typeface="Trend Sans One"/>
                  <a:sym typeface="Trend Sans One"/>
                </a:rPr>
                <a:t>thank</a:t>
              </a:r>
            </a:p>
          </p:txBody>
        </p:sp>
        <p:sp>
          <p:nvSpPr>
            <p:cNvPr name="TextBox 4" id="4"/>
            <p:cNvSpPr txBox="true"/>
            <p:nvPr/>
          </p:nvSpPr>
          <p:spPr>
            <a:xfrm rot="0">
              <a:off x="0" y="2891073"/>
              <a:ext cx="21640800" cy="4002537"/>
            </a:xfrm>
            <a:prstGeom prst="rect">
              <a:avLst/>
            </a:prstGeom>
          </p:spPr>
          <p:txBody>
            <a:bodyPr anchor="t" rtlCol="false" tIns="0" lIns="0" bIns="0" rIns="0">
              <a:spAutoFit/>
            </a:bodyPr>
            <a:lstStyle/>
            <a:p>
              <a:pPr algn="ctr">
                <a:lnSpc>
                  <a:spcPts val="20035"/>
                </a:lnSpc>
              </a:pPr>
              <a:r>
                <a:rPr lang="en-US" sz="23296" spc="-535">
                  <a:solidFill>
                    <a:srgbClr val="FF5055"/>
                  </a:solidFill>
                  <a:latin typeface="Trend Slab Four"/>
                  <a:ea typeface="Trend Slab Four"/>
                  <a:cs typeface="Trend Slab Four"/>
                  <a:sym typeface="Trend Slab Four"/>
                </a:rPr>
                <a:t>you</a:t>
              </a:r>
            </a:p>
          </p:txBody>
        </p:sp>
      </p:gr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TextBox 3" id="3"/>
          <p:cNvSpPr txBox="true"/>
          <p:nvPr/>
        </p:nvSpPr>
        <p:spPr>
          <a:xfrm rot="0">
            <a:off x="1504950" y="3852091"/>
            <a:ext cx="7707571" cy="5930265"/>
          </a:xfrm>
          <a:prstGeom prst="rect">
            <a:avLst/>
          </a:prstGeom>
        </p:spPr>
        <p:txBody>
          <a:bodyPr anchor="t" rtlCol="false" tIns="0" lIns="0" bIns="0" rIns="0">
            <a:spAutoFit/>
          </a:bodyPr>
          <a:lstStyle/>
          <a:p>
            <a:pPr algn="l" marL="0" indent="0" lvl="0">
              <a:lnSpc>
                <a:spcPts val="3644"/>
              </a:lnSpc>
              <a:spcBef>
                <a:spcPct val="0"/>
              </a:spcBef>
            </a:pPr>
            <a:r>
              <a:rPr lang="en-US" sz="2699" spc="161">
                <a:solidFill>
                  <a:srgbClr val="000000"/>
                </a:solidFill>
                <a:latin typeface="DM Sans"/>
                <a:ea typeface="DM Sans"/>
                <a:cs typeface="DM Sans"/>
                <a:sym typeface="DM Sans"/>
              </a:rPr>
              <a:t>The Sahara India Pariwar case revolves around allegations of illegal fundraising by the Sahara Group, led by Subrata Roy. Between 2008 and 2011, the company raised around ₹24,000 crore from millions of small investors through Optionally Fully Convertible Debentures (OFCDs) without regulatory approval from SEBI. The Securities and Exchange Board of India (SEBI) deemed these activities illegal, leading to a prolonged legal battle. In 2012, the Supreme Court ordered Sahara to return the funds to investors with interest.</a:t>
            </a:r>
          </a:p>
        </p:txBody>
      </p:sp>
      <p:sp>
        <p:nvSpPr>
          <p:cNvPr name="Freeform 4" id="4"/>
          <p:cNvSpPr/>
          <p:nvPr/>
        </p:nvSpPr>
        <p:spPr>
          <a:xfrm flipH="false" flipV="false" rot="0">
            <a:off x="15353489"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5" id="5"/>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6" id="6"/>
          <p:cNvSpPr/>
          <p:nvPr/>
        </p:nvSpPr>
        <p:spPr>
          <a:xfrm flipH="false" flipV="false" rot="0">
            <a:off x="9144000"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7" id="7"/>
          <p:cNvSpPr/>
          <p:nvPr/>
        </p:nvSpPr>
        <p:spPr>
          <a:xfrm flipH="false" flipV="false" rot="0">
            <a:off x="5003948" y="-1890601"/>
            <a:ext cx="2892762" cy="2919301"/>
          </a:xfrm>
          <a:custGeom>
            <a:avLst/>
            <a:gdLst/>
            <a:ahLst/>
            <a:cxnLst/>
            <a:rect r="r" b="b" t="t" l="l"/>
            <a:pathLst>
              <a:path h="2919301" w="2892762">
                <a:moveTo>
                  <a:pt x="0" y="0"/>
                </a:moveTo>
                <a:lnTo>
                  <a:pt x="2892762" y="0"/>
                </a:lnTo>
                <a:lnTo>
                  <a:pt x="2892762" y="2919301"/>
                </a:lnTo>
                <a:lnTo>
                  <a:pt x="0" y="2919301"/>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8" id="8"/>
          <p:cNvSpPr/>
          <p:nvPr/>
        </p:nvSpPr>
        <p:spPr>
          <a:xfrm flipH="false" flipV="false" rot="-5282649">
            <a:off x="16004285" y="265374"/>
            <a:ext cx="4017207" cy="1370872"/>
          </a:xfrm>
          <a:custGeom>
            <a:avLst/>
            <a:gdLst/>
            <a:ahLst/>
            <a:cxnLst/>
            <a:rect r="r" b="b" t="t" l="l"/>
            <a:pathLst>
              <a:path h="1370872" w="4017207">
                <a:moveTo>
                  <a:pt x="0" y="0"/>
                </a:moveTo>
                <a:lnTo>
                  <a:pt x="4017207" y="0"/>
                </a:lnTo>
                <a:lnTo>
                  <a:pt x="4017207" y="1370872"/>
                </a:lnTo>
                <a:lnTo>
                  <a:pt x="0" y="1370872"/>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9" id="9"/>
          <p:cNvSpPr/>
          <p:nvPr/>
        </p:nvSpPr>
        <p:spPr>
          <a:xfrm flipH="false" flipV="false" rot="0">
            <a:off x="9602712" y="2705631"/>
            <a:ext cx="8051935" cy="4875739"/>
          </a:xfrm>
          <a:custGeom>
            <a:avLst/>
            <a:gdLst/>
            <a:ahLst/>
            <a:cxnLst/>
            <a:rect r="r" b="b" t="t" l="l"/>
            <a:pathLst>
              <a:path h="4875739" w="8051935">
                <a:moveTo>
                  <a:pt x="0" y="0"/>
                </a:moveTo>
                <a:lnTo>
                  <a:pt x="8051934" y="0"/>
                </a:lnTo>
                <a:lnTo>
                  <a:pt x="8051934" y="4875738"/>
                </a:lnTo>
                <a:lnTo>
                  <a:pt x="0" y="4875738"/>
                </a:lnTo>
                <a:lnTo>
                  <a:pt x="0" y="0"/>
                </a:lnTo>
                <a:close/>
              </a:path>
            </a:pathLst>
          </a:custGeom>
          <a:blipFill>
            <a:blip r:embed="rId13"/>
            <a:stretch>
              <a:fillRect l="0" t="0" r="0" b="0"/>
            </a:stretch>
          </a:blipFill>
        </p:spPr>
      </p:sp>
      <p:sp>
        <p:nvSpPr>
          <p:cNvPr name="TextBox 10" id="10"/>
          <p:cNvSpPr txBox="true"/>
          <p:nvPr/>
        </p:nvSpPr>
        <p:spPr>
          <a:xfrm rot="0">
            <a:off x="1504950" y="2167412"/>
            <a:ext cx="7848753" cy="1043312"/>
          </a:xfrm>
          <a:prstGeom prst="rect">
            <a:avLst/>
          </a:prstGeom>
        </p:spPr>
        <p:txBody>
          <a:bodyPr anchor="t" rtlCol="false" tIns="0" lIns="0" bIns="0" rIns="0">
            <a:spAutoFit/>
          </a:bodyPr>
          <a:lstStyle/>
          <a:p>
            <a:pPr algn="l">
              <a:lnSpc>
                <a:spcPts val="7760"/>
              </a:lnSpc>
            </a:pPr>
            <a:r>
              <a:rPr lang="en-US" sz="8000" b="true">
                <a:solidFill>
                  <a:srgbClr val="000000"/>
                </a:solidFill>
                <a:latin typeface="DM Sans Bold"/>
                <a:ea typeface="DM Sans Bold"/>
                <a:cs typeface="DM Sans Bold"/>
                <a:sym typeface="DM Sans Bold"/>
              </a:rPr>
              <a:t>INTRODUCTION</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10078075" y="1267971"/>
            <a:ext cx="4208573" cy="4247184"/>
          </a:xfrm>
          <a:custGeom>
            <a:avLst/>
            <a:gdLst/>
            <a:ahLst/>
            <a:cxnLst/>
            <a:rect r="r" b="b" t="t" l="l"/>
            <a:pathLst>
              <a:path h="4247184" w="4208573">
                <a:moveTo>
                  <a:pt x="0" y="0"/>
                </a:moveTo>
                <a:lnTo>
                  <a:pt x="4208574" y="0"/>
                </a:lnTo>
                <a:lnTo>
                  <a:pt x="4208574" y="4247184"/>
                </a:lnTo>
                <a:lnTo>
                  <a:pt x="0" y="424718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4" id="4"/>
          <p:cNvSpPr/>
          <p:nvPr/>
        </p:nvSpPr>
        <p:spPr>
          <a:xfrm flipH="false" flipV="false" rot="0">
            <a:off x="10857087" y="1879538"/>
            <a:ext cx="5956731" cy="6527925"/>
          </a:xfrm>
          <a:custGeom>
            <a:avLst/>
            <a:gdLst/>
            <a:ahLst/>
            <a:cxnLst/>
            <a:rect r="r" b="b" t="t" l="l"/>
            <a:pathLst>
              <a:path h="6527925" w="5956731">
                <a:moveTo>
                  <a:pt x="0" y="0"/>
                </a:moveTo>
                <a:lnTo>
                  <a:pt x="5956731" y="0"/>
                </a:lnTo>
                <a:lnTo>
                  <a:pt x="5956731" y="6527924"/>
                </a:lnTo>
                <a:lnTo>
                  <a:pt x="0" y="652792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5" id="5"/>
          <p:cNvSpPr txBox="true"/>
          <p:nvPr/>
        </p:nvSpPr>
        <p:spPr>
          <a:xfrm rot="0">
            <a:off x="1646841" y="774576"/>
            <a:ext cx="8092094" cy="1177290"/>
          </a:xfrm>
          <a:prstGeom prst="rect">
            <a:avLst/>
          </a:prstGeom>
        </p:spPr>
        <p:txBody>
          <a:bodyPr anchor="t" rtlCol="false" tIns="0" lIns="0" bIns="0" rIns="0">
            <a:spAutoFit/>
          </a:bodyPr>
          <a:lstStyle/>
          <a:p>
            <a:pPr algn="l">
              <a:lnSpc>
                <a:spcPts val="8730"/>
              </a:lnSpc>
            </a:pPr>
            <a:r>
              <a:rPr lang="en-US" sz="9000" b="true">
                <a:solidFill>
                  <a:srgbClr val="000000"/>
                </a:solidFill>
                <a:latin typeface="DM Sans Bold"/>
                <a:ea typeface="DM Sans Bold"/>
                <a:cs typeface="DM Sans Bold"/>
                <a:sym typeface="DM Sans Bold"/>
              </a:rPr>
              <a:t>BACKGROUND </a:t>
            </a:r>
          </a:p>
        </p:txBody>
      </p:sp>
      <p:sp>
        <p:nvSpPr>
          <p:cNvPr name="TextBox 6" id="6"/>
          <p:cNvSpPr txBox="true"/>
          <p:nvPr/>
        </p:nvSpPr>
        <p:spPr>
          <a:xfrm rot="0">
            <a:off x="1436429" y="2331719"/>
            <a:ext cx="7707571" cy="6926581"/>
          </a:xfrm>
          <a:prstGeom prst="rect">
            <a:avLst/>
          </a:prstGeom>
        </p:spPr>
        <p:txBody>
          <a:bodyPr anchor="t" rtlCol="false" tIns="0" lIns="0" bIns="0" rIns="0">
            <a:spAutoFit/>
          </a:bodyPr>
          <a:lstStyle/>
          <a:p>
            <a:pPr algn="l" marL="0" indent="0" lvl="0">
              <a:lnSpc>
                <a:spcPts val="3914"/>
              </a:lnSpc>
              <a:spcBef>
                <a:spcPct val="0"/>
              </a:spcBef>
            </a:pPr>
            <a:r>
              <a:rPr lang="en-US" b="true" sz="2899" spc="173">
                <a:solidFill>
                  <a:srgbClr val="000000"/>
                </a:solidFill>
                <a:latin typeface="DM Sans Bold"/>
                <a:ea typeface="DM Sans Bold"/>
                <a:cs typeface="DM Sans Bold"/>
                <a:sym typeface="DM Sans Bold"/>
              </a:rPr>
              <a:t>Background of Sahara India Pariwar:</a:t>
            </a:r>
            <a:r>
              <a:rPr lang="en-US" sz="2899" spc="173">
                <a:solidFill>
                  <a:srgbClr val="000000"/>
                </a:solidFill>
                <a:latin typeface="DM Sans"/>
                <a:ea typeface="DM Sans"/>
                <a:cs typeface="DM Sans"/>
                <a:sym typeface="DM Sans"/>
              </a:rPr>
              <a:t> Sahara India Pariwar, founded by Subrata Roy in 1978, grew from a small business into a massive conglomerate with interests in various sectors such as real estate, media, financial services, hospitality, and entertainment. Its success was largely driven by collecting deposits from small investors in India, promising high returns. Sahara became a household name, known for its sponsorship of India’s cricket team, owning Air Sahara, and purchasing an IPL cricket team</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5282649">
            <a:off x="753178" y="3852356"/>
            <a:ext cx="7567145" cy="2582288"/>
          </a:xfrm>
          <a:custGeom>
            <a:avLst/>
            <a:gdLst/>
            <a:ahLst/>
            <a:cxnLst/>
            <a:rect r="r" b="b" t="t" l="l"/>
            <a:pathLst>
              <a:path h="2582288" w="7567145">
                <a:moveTo>
                  <a:pt x="0" y="0"/>
                </a:moveTo>
                <a:lnTo>
                  <a:pt x="7567144" y="0"/>
                </a:lnTo>
                <a:lnTo>
                  <a:pt x="7567144" y="2582288"/>
                </a:lnTo>
                <a:lnTo>
                  <a:pt x="0" y="258228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4" id="4"/>
          <p:cNvSpPr/>
          <p:nvPr/>
        </p:nvSpPr>
        <p:spPr>
          <a:xfrm flipH="false" flipV="false" rot="0">
            <a:off x="1780231" y="2037564"/>
            <a:ext cx="5513037" cy="6211873"/>
          </a:xfrm>
          <a:custGeom>
            <a:avLst/>
            <a:gdLst/>
            <a:ahLst/>
            <a:cxnLst/>
            <a:rect r="r" b="b" t="t" l="l"/>
            <a:pathLst>
              <a:path h="6211873" w="5513037">
                <a:moveTo>
                  <a:pt x="0" y="0"/>
                </a:moveTo>
                <a:lnTo>
                  <a:pt x="5513038" y="0"/>
                </a:lnTo>
                <a:lnTo>
                  <a:pt x="5513038" y="6211872"/>
                </a:lnTo>
                <a:lnTo>
                  <a:pt x="0" y="621187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5" id="5"/>
          <p:cNvSpPr txBox="true"/>
          <p:nvPr/>
        </p:nvSpPr>
        <p:spPr>
          <a:xfrm rot="0">
            <a:off x="8919149" y="676968"/>
            <a:ext cx="7848753" cy="865389"/>
          </a:xfrm>
          <a:prstGeom prst="rect">
            <a:avLst/>
          </a:prstGeom>
        </p:spPr>
        <p:txBody>
          <a:bodyPr anchor="t" rtlCol="false" tIns="0" lIns="0" bIns="0" rIns="0">
            <a:spAutoFit/>
          </a:bodyPr>
          <a:lstStyle/>
          <a:p>
            <a:pPr algn="l">
              <a:lnSpc>
                <a:spcPts val="6596"/>
              </a:lnSpc>
            </a:pPr>
            <a:r>
              <a:rPr lang="en-US" sz="6800" b="true">
                <a:solidFill>
                  <a:srgbClr val="000000"/>
                </a:solidFill>
                <a:latin typeface="DM Sans Bold"/>
                <a:ea typeface="DM Sans Bold"/>
                <a:cs typeface="DM Sans Bold"/>
                <a:sym typeface="DM Sans Bold"/>
              </a:rPr>
              <a:t>CORE OF A SCAM</a:t>
            </a:r>
          </a:p>
        </p:txBody>
      </p:sp>
      <p:sp>
        <p:nvSpPr>
          <p:cNvPr name="TextBox 6" id="6"/>
          <p:cNvSpPr txBox="true"/>
          <p:nvPr/>
        </p:nvSpPr>
        <p:spPr>
          <a:xfrm rot="0">
            <a:off x="8659015" y="1999464"/>
            <a:ext cx="7707571" cy="8815388"/>
          </a:xfrm>
          <a:prstGeom prst="rect">
            <a:avLst/>
          </a:prstGeom>
        </p:spPr>
        <p:txBody>
          <a:bodyPr anchor="t" rtlCol="false" tIns="0" lIns="0" bIns="0" rIns="0">
            <a:spAutoFit/>
          </a:bodyPr>
          <a:lstStyle/>
          <a:p>
            <a:pPr algn="l">
              <a:lnSpc>
                <a:spcPts val="3374"/>
              </a:lnSpc>
            </a:pPr>
            <a:r>
              <a:rPr lang="en-US" sz="2499" spc="149">
                <a:solidFill>
                  <a:srgbClr val="000000"/>
                </a:solidFill>
                <a:latin typeface="DM Sans"/>
                <a:ea typeface="DM Sans"/>
                <a:cs typeface="DM Sans"/>
                <a:sym typeface="DM Sans"/>
              </a:rPr>
              <a:t>The Sahara scam centers on its method of raising funds through Optionally Fully Convertible Debentures (OFCDs). Between 2008 and 2011, two Sahara companies—Sahara India Real Estate Corporation (SIRECL) and Sahara Housing Investment Corporation (SHICL)—raised around ₹24,000 crore from millions of small investors without getting prior approval from the Securities and Exchange Board of India (SEBI)</a:t>
            </a:r>
          </a:p>
          <a:p>
            <a:pPr algn="l">
              <a:lnSpc>
                <a:spcPts val="3374"/>
              </a:lnSpc>
            </a:pPr>
            <a:r>
              <a:rPr lang="en-US" sz="2499" spc="149">
                <a:solidFill>
                  <a:srgbClr val="000000"/>
                </a:solidFill>
                <a:latin typeface="DM Sans"/>
                <a:ea typeface="DM Sans"/>
                <a:cs typeface="DM Sans"/>
                <a:sym typeface="DM Sans"/>
              </a:rPr>
              <a:t>These OFCDs were marketed as safe, high-return investment products but were later revealed to be illegal, as Sahara failed to comply with SEBI's regulations for public fundraising. SEBI stepped in to investigate the irregularities and found that Sahara had breached capital market rules by not adhering to disclosure and investor protection norms.</a:t>
            </a:r>
          </a:p>
          <a:p>
            <a:pPr algn="l">
              <a:lnSpc>
                <a:spcPts val="2699"/>
              </a:lnSpc>
            </a:pPr>
          </a:p>
          <a:p>
            <a:pPr algn="l">
              <a:lnSpc>
                <a:spcPts val="4859"/>
              </a:lnSpc>
            </a:pPr>
          </a:p>
          <a:p>
            <a:pPr algn="l" marL="0" indent="0" lvl="0">
              <a:lnSpc>
                <a:spcPts val="2699"/>
              </a:lnSpc>
              <a:spcBef>
                <a:spcPct val="0"/>
              </a:spcBef>
            </a:pP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10256115" y="2532476"/>
            <a:ext cx="6340955" cy="5222049"/>
          </a:xfrm>
          <a:custGeom>
            <a:avLst/>
            <a:gdLst/>
            <a:ahLst/>
            <a:cxnLst/>
            <a:rect r="r" b="b" t="t" l="l"/>
            <a:pathLst>
              <a:path h="5222049" w="6340955">
                <a:moveTo>
                  <a:pt x="0" y="0"/>
                </a:moveTo>
                <a:lnTo>
                  <a:pt x="6340955" y="0"/>
                </a:lnTo>
                <a:lnTo>
                  <a:pt x="6340955" y="5222048"/>
                </a:lnTo>
                <a:lnTo>
                  <a:pt x="0" y="5222048"/>
                </a:lnTo>
                <a:lnTo>
                  <a:pt x="0" y="0"/>
                </a:lnTo>
                <a:close/>
              </a:path>
            </a:pathLst>
          </a:custGeom>
          <a:blipFill>
            <a:blip r:embed="rId3"/>
            <a:stretch>
              <a:fillRect l="-24684" t="0" r="-22376" b="0"/>
            </a:stretch>
          </a:blipFill>
        </p:spPr>
      </p:sp>
      <p:sp>
        <p:nvSpPr>
          <p:cNvPr name="TextBox 4" id="4"/>
          <p:cNvSpPr txBox="true"/>
          <p:nvPr/>
        </p:nvSpPr>
        <p:spPr>
          <a:xfrm rot="0">
            <a:off x="1504950" y="943874"/>
            <a:ext cx="8751165" cy="1177290"/>
          </a:xfrm>
          <a:prstGeom prst="rect">
            <a:avLst/>
          </a:prstGeom>
        </p:spPr>
        <p:txBody>
          <a:bodyPr anchor="t" rtlCol="false" tIns="0" lIns="0" bIns="0" rIns="0">
            <a:spAutoFit/>
          </a:bodyPr>
          <a:lstStyle/>
          <a:p>
            <a:pPr algn="l">
              <a:lnSpc>
                <a:spcPts val="8730"/>
              </a:lnSpc>
            </a:pPr>
            <a:r>
              <a:rPr lang="en-US" sz="9000" b="true">
                <a:solidFill>
                  <a:srgbClr val="000000"/>
                </a:solidFill>
                <a:latin typeface="DM Sans Bold"/>
                <a:ea typeface="DM Sans Bold"/>
                <a:cs typeface="DM Sans Bold"/>
                <a:sym typeface="DM Sans Bold"/>
              </a:rPr>
              <a:t>SEBI’S ROLE</a:t>
            </a:r>
          </a:p>
        </p:txBody>
      </p:sp>
      <p:sp>
        <p:nvSpPr>
          <p:cNvPr name="TextBox 5" id="5"/>
          <p:cNvSpPr txBox="true"/>
          <p:nvPr/>
        </p:nvSpPr>
        <p:spPr>
          <a:xfrm rot="0">
            <a:off x="1028700" y="2863890"/>
            <a:ext cx="7876390" cy="6468428"/>
          </a:xfrm>
          <a:prstGeom prst="rect">
            <a:avLst/>
          </a:prstGeom>
        </p:spPr>
        <p:txBody>
          <a:bodyPr anchor="t" rtlCol="false" tIns="0" lIns="0" bIns="0" rIns="0">
            <a:spAutoFit/>
          </a:bodyPr>
          <a:lstStyle/>
          <a:p>
            <a:pPr algn="l">
              <a:lnSpc>
                <a:spcPts val="3644"/>
              </a:lnSpc>
            </a:pPr>
            <a:r>
              <a:rPr lang="en-US" sz="2699" spc="161">
                <a:solidFill>
                  <a:srgbClr val="000000"/>
                </a:solidFill>
                <a:latin typeface="DM Sans"/>
                <a:ea typeface="DM Sans"/>
                <a:cs typeface="DM Sans"/>
                <a:sym typeface="DM Sans"/>
              </a:rPr>
              <a:t>In 2010, SEBI barred Sahara from raising any further capital through these schemes and ordered the company to return the funds raised from investors. However, Sahara resisted these orders, arguing that the capital was raised privately and was thus outside SEBI’s jurisdiction.</a:t>
            </a:r>
          </a:p>
          <a:p>
            <a:pPr algn="l">
              <a:lnSpc>
                <a:spcPts val="3644"/>
              </a:lnSpc>
            </a:pPr>
            <a:r>
              <a:rPr lang="en-US" sz="2699" spc="161">
                <a:solidFill>
                  <a:srgbClr val="000000"/>
                </a:solidFill>
                <a:latin typeface="DM Sans"/>
                <a:ea typeface="DM Sans"/>
                <a:cs typeface="DM Sans"/>
                <a:sym typeface="DM Sans"/>
              </a:rPr>
              <a:t>After several rounds of legal proceedings, the Supreme Court of India intervened in 2012, ordering Sahara to refund the investors' money with 15% interest. The court directed SEBI to oversee the repayment process​</a:t>
            </a:r>
          </a:p>
          <a:p>
            <a:pPr algn="l" marL="0" indent="0" lvl="0">
              <a:lnSpc>
                <a:spcPts val="4319"/>
              </a:lnSpc>
              <a:spcBef>
                <a:spcPct val="0"/>
              </a:spcBef>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10994934" y="2091045"/>
            <a:ext cx="6264366" cy="6104909"/>
          </a:xfrm>
          <a:custGeom>
            <a:avLst/>
            <a:gdLst/>
            <a:ahLst/>
            <a:cxnLst/>
            <a:rect r="r" b="b" t="t" l="l"/>
            <a:pathLst>
              <a:path h="6104909" w="6264366">
                <a:moveTo>
                  <a:pt x="0" y="0"/>
                </a:moveTo>
                <a:lnTo>
                  <a:pt x="6264366" y="0"/>
                </a:lnTo>
                <a:lnTo>
                  <a:pt x="6264366" y="6104910"/>
                </a:lnTo>
                <a:lnTo>
                  <a:pt x="0" y="610491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1775818" y="1943743"/>
            <a:ext cx="7848753" cy="1411363"/>
          </a:xfrm>
          <a:prstGeom prst="rect">
            <a:avLst/>
          </a:prstGeom>
        </p:spPr>
        <p:txBody>
          <a:bodyPr anchor="t" rtlCol="false" tIns="0" lIns="0" bIns="0" rIns="0">
            <a:spAutoFit/>
          </a:bodyPr>
          <a:lstStyle/>
          <a:p>
            <a:pPr algn="l">
              <a:lnSpc>
                <a:spcPts val="5432"/>
              </a:lnSpc>
            </a:pPr>
            <a:r>
              <a:rPr lang="en-US" sz="5600" b="true">
                <a:solidFill>
                  <a:srgbClr val="000000"/>
                </a:solidFill>
                <a:latin typeface="DM Sans Bold"/>
                <a:ea typeface="DM Sans Bold"/>
                <a:cs typeface="DM Sans Bold"/>
                <a:sym typeface="DM Sans Bold"/>
              </a:rPr>
              <a:t>Sahara’s Defiance and Subrata Roy’s Arrest</a:t>
            </a:r>
          </a:p>
        </p:txBody>
      </p:sp>
      <p:sp>
        <p:nvSpPr>
          <p:cNvPr name="TextBox 5" id="5"/>
          <p:cNvSpPr txBox="true"/>
          <p:nvPr/>
        </p:nvSpPr>
        <p:spPr>
          <a:xfrm rot="0">
            <a:off x="1775818" y="3948112"/>
            <a:ext cx="7707571" cy="5038726"/>
          </a:xfrm>
          <a:prstGeom prst="rect">
            <a:avLst/>
          </a:prstGeom>
        </p:spPr>
        <p:txBody>
          <a:bodyPr anchor="t" rtlCol="false" tIns="0" lIns="0" bIns="0" rIns="0">
            <a:spAutoFit/>
          </a:bodyPr>
          <a:lstStyle/>
          <a:p>
            <a:pPr algn="l" marL="0" indent="0" lvl="0">
              <a:lnSpc>
                <a:spcPts val="4049"/>
              </a:lnSpc>
              <a:spcBef>
                <a:spcPct val="0"/>
              </a:spcBef>
            </a:pPr>
            <a:r>
              <a:rPr lang="en-US" sz="2999" spc="179">
                <a:solidFill>
                  <a:srgbClr val="000000"/>
                </a:solidFill>
                <a:latin typeface="DM Sans"/>
                <a:ea typeface="DM Sans"/>
                <a:cs typeface="DM Sans"/>
                <a:sym typeface="DM Sans"/>
              </a:rPr>
              <a:t>Sahara continued to defy the Supreme Court's orders, delaying the repayment and providing inconsistent or incomplete information about its investors. In February 2014, after multiple missed deadlines, the court ordered the arrest of Subrata Roy and other key Sahara officials. Roy was jailed in Tihar Prison for two years, released only on parole in 2016</a:t>
            </a:r>
          </a:p>
        </p:txBody>
      </p:sp>
      <p:sp>
        <p:nvSpPr>
          <p:cNvPr name="Freeform 6" id="6"/>
          <p:cNvSpPr/>
          <p:nvPr/>
        </p:nvSpPr>
        <p:spPr>
          <a:xfrm flipH="false" flipV="false" rot="0">
            <a:off x="15353489"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7" id="7"/>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8" id="8"/>
          <p:cNvSpPr/>
          <p:nvPr/>
        </p:nvSpPr>
        <p:spPr>
          <a:xfrm flipH="false" flipV="false" rot="0">
            <a:off x="9144000"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9" id="9"/>
          <p:cNvSpPr/>
          <p:nvPr/>
        </p:nvSpPr>
        <p:spPr>
          <a:xfrm flipH="false" flipV="false" rot="0">
            <a:off x="5003948" y="-1890601"/>
            <a:ext cx="2892762" cy="2919301"/>
          </a:xfrm>
          <a:custGeom>
            <a:avLst/>
            <a:gdLst/>
            <a:ahLst/>
            <a:cxnLst/>
            <a:rect r="r" b="b" t="t" l="l"/>
            <a:pathLst>
              <a:path h="2919301" w="2892762">
                <a:moveTo>
                  <a:pt x="0" y="0"/>
                </a:moveTo>
                <a:lnTo>
                  <a:pt x="2892762" y="0"/>
                </a:lnTo>
                <a:lnTo>
                  <a:pt x="2892762" y="2919301"/>
                </a:lnTo>
                <a:lnTo>
                  <a:pt x="0" y="2919301"/>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10" id="10"/>
          <p:cNvSpPr/>
          <p:nvPr/>
        </p:nvSpPr>
        <p:spPr>
          <a:xfrm flipH="false" flipV="false" rot="-5282649">
            <a:off x="16004285" y="265374"/>
            <a:ext cx="4017207" cy="1370872"/>
          </a:xfrm>
          <a:custGeom>
            <a:avLst/>
            <a:gdLst/>
            <a:ahLst/>
            <a:cxnLst/>
            <a:rect r="r" b="b" t="t" l="l"/>
            <a:pathLst>
              <a:path h="1370872" w="4017207">
                <a:moveTo>
                  <a:pt x="0" y="0"/>
                </a:moveTo>
                <a:lnTo>
                  <a:pt x="4017207" y="0"/>
                </a:lnTo>
                <a:lnTo>
                  <a:pt x="4017207" y="1370872"/>
                </a:lnTo>
                <a:lnTo>
                  <a:pt x="0" y="1370872"/>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10078075" y="1267971"/>
            <a:ext cx="4208573" cy="4247184"/>
          </a:xfrm>
          <a:custGeom>
            <a:avLst/>
            <a:gdLst/>
            <a:ahLst/>
            <a:cxnLst/>
            <a:rect r="r" b="b" t="t" l="l"/>
            <a:pathLst>
              <a:path h="4247184" w="4208573">
                <a:moveTo>
                  <a:pt x="0" y="0"/>
                </a:moveTo>
                <a:lnTo>
                  <a:pt x="4208574" y="0"/>
                </a:lnTo>
                <a:lnTo>
                  <a:pt x="4208574" y="4247184"/>
                </a:lnTo>
                <a:lnTo>
                  <a:pt x="0" y="424718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4" id="4"/>
          <p:cNvSpPr/>
          <p:nvPr/>
        </p:nvSpPr>
        <p:spPr>
          <a:xfrm flipH="false" flipV="false" rot="0">
            <a:off x="10857087" y="1879538"/>
            <a:ext cx="5956731" cy="6527925"/>
          </a:xfrm>
          <a:custGeom>
            <a:avLst/>
            <a:gdLst/>
            <a:ahLst/>
            <a:cxnLst/>
            <a:rect r="r" b="b" t="t" l="l"/>
            <a:pathLst>
              <a:path h="6527925" w="5956731">
                <a:moveTo>
                  <a:pt x="0" y="0"/>
                </a:moveTo>
                <a:lnTo>
                  <a:pt x="5956731" y="0"/>
                </a:lnTo>
                <a:lnTo>
                  <a:pt x="5956731" y="6527924"/>
                </a:lnTo>
                <a:lnTo>
                  <a:pt x="0" y="652792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5" id="5"/>
          <p:cNvSpPr txBox="true"/>
          <p:nvPr/>
        </p:nvSpPr>
        <p:spPr>
          <a:xfrm rot="0">
            <a:off x="1504950" y="2898168"/>
            <a:ext cx="8092094" cy="1177290"/>
          </a:xfrm>
          <a:prstGeom prst="rect">
            <a:avLst/>
          </a:prstGeom>
        </p:spPr>
        <p:txBody>
          <a:bodyPr anchor="t" rtlCol="false" tIns="0" lIns="0" bIns="0" rIns="0">
            <a:spAutoFit/>
          </a:bodyPr>
          <a:lstStyle/>
          <a:p>
            <a:pPr algn="l">
              <a:lnSpc>
                <a:spcPts val="8730"/>
              </a:lnSpc>
            </a:pPr>
          </a:p>
        </p:txBody>
      </p:sp>
      <p:sp>
        <p:nvSpPr>
          <p:cNvPr name="TextBox 6" id="6"/>
          <p:cNvSpPr txBox="true"/>
          <p:nvPr/>
        </p:nvSpPr>
        <p:spPr>
          <a:xfrm rot="0">
            <a:off x="1436429" y="3122475"/>
            <a:ext cx="7707571" cy="4747260"/>
          </a:xfrm>
          <a:prstGeom prst="rect">
            <a:avLst/>
          </a:prstGeom>
        </p:spPr>
        <p:txBody>
          <a:bodyPr anchor="t" rtlCol="false" tIns="0" lIns="0" bIns="0" rIns="0">
            <a:spAutoFit/>
          </a:bodyPr>
          <a:lstStyle/>
          <a:p>
            <a:pPr algn="l" marL="0" indent="0" lvl="0">
              <a:lnSpc>
                <a:spcPts val="3779"/>
              </a:lnSpc>
              <a:spcBef>
                <a:spcPct val="0"/>
              </a:spcBef>
            </a:pPr>
            <a:r>
              <a:rPr lang="en-US" sz="2799" spc="167" u="none">
                <a:solidFill>
                  <a:srgbClr val="000000"/>
                </a:solidFill>
                <a:latin typeface="DM Sans"/>
                <a:ea typeface="DM Sans"/>
                <a:cs typeface="DM Sans"/>
                <a:sym typeface="DM Sans"/>
              </a:rPr>
              <a:t> One of the reasons the Sahara case has dragged on is the alleged political influence that Subrata Roy enjoyed. Sahara had close connections with many influential political figures in India, which helped them delay and complicate legal actions against them​(</a:t>
            </a:r>
            <a:r>
              <a:rPr lang="en-US" sz="2799" spc="167" u="sng">
                <a:solidFill>
                  <a:srgbClr val="000000"/>
                </a:solidFill>
                <a:latin typeface="DM Sans"/>
                <a:ea typeface="DM Sans"/>
                <a:cs typeface="DM Sans"/>
                <a:sym typeface="DM Sans"/>
                <a:hlinkClick r:id="rId7" tooltip="https://sevenpillarsinstitute.org/corporate-fraud-india-case-studies-sahara-saradha/"/>
              </a:rPr>
              <a:t>Seven Pillars Institute</a:t>
            </a:r>
            <a:r>
              <a:rPr lang="en-US" sz="2799" spc="167">
                <a:solidFill>
                  <a:srgbClr val="000000"/>
                </a:solidFill>
                <a:latin typeface="DM Sans"/>
                <a:ea typeface="DM Sans"/>
                <a:cs typeface="DM Sans"/>
                <a:sym typeface="DM Sans"/>
              </a:rPr>
              <a:t>) </a:t>
            </a:r>
            <a:r>
              <a:rPr lang="en-US" sz="2799" spc="167" u="none">
                <a:solidFill>
                  <a:srgbClr val="000000"/>
                </a:solidFill>
                <a:latin typeface="DM Sans"/>
                <a:ea typeface="DM Sans"/>
                <a:cs typeface="DM Sans"/>
                <a:sym typeface="DM Sans"/>
              </a:rPr>
              <a:t>Sahara even published full-page newspaper ads to sway public opinion, claiming political persecution.</a:t>
            </a:r>
          </a:p>
        </p:txBody>
      </p:sp>
      <p:sp>
        <p:nvSpPr>
          <p:cNvPr name="TextBox 7" id="7"/>
          <p:cNvSpPr txBox="true"/>
          <p:nvPr/>
        </p:nvSpPr>
        <p:spPr>
          <a:xfrm rot="0">
            <a:off x="559009" y="297843"/>
            <a:ext cx="8092094" cy="2228205"/>
          </a:xfrm>
          <a:prstGeom prst="rect">
            <a:avLst/>
          </a:prstGeom>
        </p:spPr>
        <p:txBody>
          <a:bodyPr anchor="t" rtlCol="false" tIns="0" lIns="0" bIns="0" rIns="0">
            <a:spAutoFit/>
          </a:bodyPr>
          <a:lstStyle/>
          <a:p>
            <a:pPr algn="ctr">
              <a:lnSpc>
                <a:spcPts val="8960"/>
              </a:lnSpc>
              <a:spcBef>
                <a:spcPct val="0"/>
              </a:spcBef>
            </a:pPr>
            <a:r>
              <a:rPr lang="en-US" b="true" sz="6400">
                <a:solidFill>
                  <a:srgbClr val="000000"/>
                </a:solidFill>
                <a:latin typeface="DM Sans Bold"/>
                <a:ea typeface="DM Sans Bold"/>
                <a:cs typeface="DM Sans Bold"/>
                <a:sym typeface="DM Sans Bold"/>
              </a:rPr>
              <a:t>Political and Social Aspects:</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TextBox 3" id="3"/>
          <p:cNvSpPr txBox="true"/>
          <p:nvPr/>
        </p:nvSpPr>
        <p:spPr>
          <a:xfrm rot="0">
            <a:off x="4262605" y="1635453"/>
            <a:ext cx="10014901" cy="1030856"/>
          </a:xfrm>
          <a:prstGeom prst="rect">
            <a:avLst/>
          </a:prstGeom>
        </p:spPr>
        <p:txBody>
          <a:bodyPr anchor="t" rtlCol="false" tIns="0" lIns="0" bIns="0" rIns="0">
            <a:spAutoFit/>
          </a:bodyPr>
          <a:lstStyle/>
          <a:p>
            <a:pPr algn="ctr">
              <a:lnSpc>
                <a:spcPts val="7662"/>
              </a:lnSpc>
            </a:pPr>
            <a:r>
              <a:rPr lang="en-US" b="true" sz="7899">
                <a:solidFill>
                  <a:srgbClr val="000000"/>
                </a:solidFill>
                <a:latin typeface="DM Sans Bold"/>
                <a:ea typeface="DM Sans Bold"/>
                <a:cs typeface="DM Sans Bold"/>
                <a:sym typeface="DM Sans Bold"/>
              </a:rPr>
              <a:t>Current Status</a:t>
            </a:r>
          </a:p>
        </p:txBody>
      </p:sp>
      <p:sp>
        <p:nvSpPr>
          <p:cNvPr name="TextBox 4" id="4"/>
          <p:cNvSpPr txBox="true"/>
          <p:nvPr/>
        </p:nvSpPr>
        <p:spPr>
          <a:xfrm rot="0">
            <a:off x="4221977" y="3422624"/>
            <a:ext cx="9844046" cy="4631056"/>
          </a:xfrm>
          <a:prstGeom prst="rect">
            <a:avLst/>
          </a:prstGeom>
        </p:spPr>
        <p:txBody>
          <a:bodyPr anchor="t" rtlCol="false" tIns="0" lIns="0" bIns="0" rIns="0">
            <a:spAutoFit/>
          </a:bodyPr>
          <a:lstStyle/>
          <a:p>
            <a:pPr algn="ctr" marL="0" indent="0" lvl="0">
              <a:lnSpc>
                <a:spcPts val="4589"/>
              </a:lnSpc>
              <a:spcBef>
                <a:spcPct val="0"/>
              </a:spcBef>
            </a:pPr>
            <a:r>
              <a:rPr lang="en-US" sz="3399" spc="203">
                <a:solidFill>
                  <a:srgbClr val="000000"/>
                </a:solidFill>
                <a:latin typeface="DM Sans"/>
                <a:ea typeface="DM Sans"/>
                <a:cs typeface="DM Sans"/>
                <a:sym typeface="DM Sans"/>
              </a:rPr>
              <a:t> As of 2021, Sahara still owes large sums of money to investors. Despite claims that it has refunded over ₹17,000 crore, SEBI has struggled to trace legitimate investors, leading to slow recovery efforts. Various Sahara cooperative societies continue to operate, but they remain under scrutiny by regulators and courts</a:t>
            </a:r>
          </a:p>
        </p:txBody>
      </p:sp>
      <p:sp>
        <p:nvSpPr>
          <p:cNvPr name="Freeform 5" id="5"/>
          <p:cNvSpPr/>
          <p:nvPr/>
        </p:nvSpPr>
        <p:spPr>
          <a:xfrm flipH="false" flipV="false" rot="0">
            <a:off x="-2329398" y="901798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6" id="6"/>
          <p:cNvSpPr/>
          <p:nvPr/>
        </p:nvSpPr>
        <p:spPr>
          <a:xfrm flipH="false" flipV="false" rot="0">
            <a:off x="5847044" y="9882374"/>
            <a:ext cx="3296956" cy="809253"/>
          </a:xfrm>
          <a:custGeom>
            <a:avLst/>
            <a:gdLst/>
            <a:ahLst/>
            <a:cxnLst/>
            <a:rect r="r" b="b" t="t" l="l"/>
            <a:pathLst>
              <a:path h="809253" w="3296956">
                <a:moveTo>
                  <a:pt x="0" y="0"/>
                </a:moveTo>
                <a:lnTo>
                  <a:pt x="3296956" y="0"/>
                </a:lnTo>
                <a:lnTo>
                  <a:pt x="3296956" y="809252"/>
                </a:lnTo>
                <a:lnTo>
                  <a:pt x="0" y="80925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7" id="7"/>
          <p:cNvSpPr/>
          <p:nvPr/>
        </p:nvSpPr>
        <p:spPr>
          <a:xfrm flipH="false" flipV="false" rot="0">
            <a:off x="14494772" y="9017983"/>
            <a:ext cx="4427843" cy="3481392"/>
          </a:xfrm>
          <a:custGeom>
            <a:avLst/>
            <a:gdLst/>
            <a:ahLst/>
            <a:cxnLst/>
            <a:rect r="r" b="b" t="t" l="l"/>
            <a:pathLst>
              <a:path h="3481392" w="4427843">
                <a:moveTo>
                  <a:pt x="0" y="0"/>
                </a:moveTo>
                <a:lnTo>
                  <a:pt x="4427843" y="0"/>
                </a:lnTo>
                <a:lnTo>
                  <a:pt x="4427843" y="3481391"/>
                </a:lnTo>
                <a:lnTo>
                  <a:pt x="0" y="3481391"/>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8" id="8"/>
          <p:cNvSpPr/>
          <p:nvPr/>
        </p:nvSpPr>
        <p:spPr>
          <a:xfrm flipH="false" flipV="false" rot="0">
            <a:off x="-763398" y="-1534296"/>
            <a:ext cx="4899948" cy="3068592"/>
          </a:xfrm>
          <a:custGeom>
            <a:avLst/>
            <a:gdLst/>
            <a:ahLst/>
            <a:cxnLst/>
            <a:rect r="r" b="b" t="t" l="l"/>
            <a:pathLst>
              <a:path h="3068592" w="4899948">
                <a:moveTo>
                  <a:pt x="0" y="0"/>
                </a:moveTo>
                <a:lnTo>
                  <a:pt x="4899947" y="0"/>
                </a:lnTo>
                <a:lnTo>
                  <a:pt x="4899947" y="3068592"/>
                </a:lnTo>
                <a:lnTo>
                  <a:pt x="0" y="3068592"/>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9" id="9"/>
          <p:cNvSpPr/>
          <p:nvPr/>
        </p:nvSpPr>
        <p:spPr>
          <a:xfrm flipH="false" flipV="false" rot="0">
            <a:off x="12801533" y="-3053980"/>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10" id="10"/>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Freeform 11" id="11"/>
          <p:cNvSpPr/>
          <p:nvPr/>
        </p:nvSpPr>
        <p:spPr>
          <a:xfrm flipH="false" flipV="false" rot="0">
            <a:off x="7495522" y="-3297794"/>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a:ln cap="sq">
            <a:noFill/>
            <a:prstDash val="solid"/>
            <a:miter/>
          </a:ln>
        </p:spPr>
      </p:sp>
      <p:sp>
        <p:nvSpPr>
          <p:cNvPr name="Freeform 12" id="12"/>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a:ln cap="sq">
            <a:noFill/>
            <a:prstDash val="solid"/>
            <a:miter/>
          </a:ln>
        </p:spPr>
      </p:sp>
      <p:sp>
        <p:nvSpPr>
          <p:cNvPr name="Freeform 13" id="13"/>
          <p:cNvSpPr/>
          <p:nvPr/>
        </p:nvSpPr>
        <p:spPr>
          <a:xfrm flipH="false" flipV="false" rot="0">
            <a:off x="4861154" y="-2102294"/>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19">
              <a:extLst>
                <a:ext uri="{96DAC541-7B7A-43D3-8B79-37D633B846F1}">
                  <asvg:svgBlip xmlns:asvg="http://schemas.microsoft.com/office/drawing/2016/SVG/main" r:embed="rId20"/>
                </a:ext>
              </a:extLst>
            </a:blip>
            <a:stretch>
              <a:fillRect l="0" t="0" r="0" b="0"/>
            </a:stretch>
          </a:blipFill>
          <a:ln cap="sq">
            <a:noFill/>
            <a:prstDash val="solid"/>
            <a:miter/>
          </a:ln>
        </p:spPr>
      </p:sp>
      <p:sp>
        <p:nvSpPr>
          <p:cNvPr name="Freeform 14" id="14"/>
          <p:cNvSpPr/>
          <p:nvPr/>
        </p:nvSpPr>
        <p:spPr>
          <a:xfrm flipH="false" flipV="false" rot="0">
            <a:off x="17494810" y="2371030"/>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1">
              <a:extLst>
                <a:ext uri="{96DAC541-7B7A-43D3-8B79-37D633B846F1}">
                  <asvg:svgBlip xmlns:asvg="http://schemas.microsoft.com/office/drawing/2016/SVG/main" r:embed="rId22"/>
                </a:ext>
              </a:extLst>
            </a:blip>
            <a:stretch>
              <a:fillRect l="0" t="0" r="0" b="0"/>
            </a:stretch>
          </a:blipFill>
          <a:ln cap="sq">
            <a:noFill/>
            <a:prstDash val="solid"/>
            <a:miter/>
          </a:ln>
        </p:spPr>
      </p:sp>
      <p:sp>
        <p:nvSpPr>
          <p:cNvPr name="Freeform 15" id="15"/>
          <p:cNvSpPr/>
          <p:nvPr/>
        </p:nvSpPr>
        <p:spPr>
          <a:xfrm flipH="false" flipV="false" rot="0">
            <a:off x="2570549" y="949682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3">
              <a:extLst>
                <a:ext uri="{96DAC541-7B7A-43D3-8B79-37D633B846F1}">
                  <asvg:svgBlip xmlns:asvg="http://schemas.microsoft.com/office/drawing/2016/SVG/main" r:embed="rId24"/>
                </a:ext>
              </a:extLst>
            </a:blip>
            <a:stretch>
              <a:fillRect l="0" t="0" r="0" b="0"/>
            </a:stretch>
          </a:blipFill>
          <a:ln cap="sq">
            <a:noFill/>
            <a:prstDash val="solid"/>
            <a:miter/>
          </a:ln>
        </p:spPr>
      </p:sp>
      <p:sp>
        <p:nvSpPr>
          <p:cNvPr name="Freeform 16" id="16"/>
          <p:cNvSpPr/>
          <p:nvPr/>
        </p:nvSpPr>
        <p:spPr>
          <a:xfrm flipH="false" flipV="false" rot="-5282649">
            <a:off x="16596506" y="6970869"/>
            <a:ext cx="3382987" cy="1154444"/>
          </a:xfrm>
          <a:custGeom>
            <a:avLst/>
            <a:gdLst/>
            <a:ahLst/>
            <a:cxnLst/>
            <a:rect r="r" b="b" t="t" l="l"/>
            <a:pathLst>
              <a:path h="1154444" w="3382987">
                <a:moveTo>
                  <a:pt x="0" y="0"/>
                </a:moveTo>
                <a:lnTo>
                  <a:pt x="3382988" y="0"/>
                </a:lnTo>
                <a:lnTo>
                  <a:pt x="3382988" y="1154445"/>
                </a:lnTo>
                <a:lnTo>
                  <a:pt x="0" y="1154445"/>
                </a:lnTo>
                <a:lnTo>
                  <a:pt x="0" y="0"/>
                </a:lnTo>
                <a:close/>
              </a:path>
            </a:pathLst>
          </a:custGeom>
          <a:blipFill>
            <a:blip r:embed="rId25">
              <a:extLst>
                <a:ext uri="{96DAC541-7B7A-43D3-8B79-37D633B846F1}">
                  <asvg:svgBlip xmlns:asvg="http://schemas.microsoft.com/office/drawing/2016/SVG/main" r:embed="rId26"/>
                </a:ext>
              </a:extLst>
            </a:blip>
            <a:stretch>
              <a:fillRect l="0" t="0" r="0" b="0"/>
            </a:stretch>
          </a:blipFill>
          <a:ln cap="sq">
            <a:noFill/>
            <a:prstDash val="solid"/>
            <a:miter/>
          </a:ln>
        </p:spPr>
      </p:sp>
      <p:sp>
        <p:nvSpPr>
          <p:cNvPr name="Freeform 17" id="17"/>
          <p:cNvSpPr/>
          <p:nvPr/>
        </p:nvSpPr>
        <p:spPr>
          <a:xfrm flipH="false" flipV="false" rot="0">
            <a:off x="17259300" y="-971659"/>
            <a:ext cx="3104522" cy="3342688"/>
          </a:xfrm>
          <a:custGeom>
            <a:avLst/>
            <a:gdLst/>
            <a:ahLst/>
            <a:cxnLst/>
            <a:rect r="r" b="b" t="t" l="l"/>
            <a:pathLst>
              <a:path h="3342688" w="3104522">
                <a:moveTo>
                  <a:pt x="0" y="0"/>
                </a:moveTo>
                <a:lnTo>
                  <a:pt x="3104522" y="0"/>
                </a:lnTo>
                <a:lnTo>
                  <a:pt x="3104522" y="3342689"/>
                </a:lnTo>
                <a:lnTo>
                  <a:pt x="0" y="3342689"/>
                </a:lnTo>
                <a:lnTo>
                  <a:pt x="0" y="0"/>
                </a:lnTo>
                <a:close/>
              </a:path>
            </a:pathLst>
          </a:custGeom>
          <a:blipFill>
            <a:blip r:embed="rId27">
              <a:extLst>
                <a:ext uri="{96DAC541-7B7A-43D3-8B79-37D633B846F1}">
                  <asvg:svgBlip xmlns:asvg="http://schemas.microsoft.com/office/drawing/2016/SVG/main" r:embed="rId28"/>
                </a:ext>
              </a:extLst>
            </a:blip>
            <a:stretch>
              <a:fillRect l="0" t="0" r="0" b="0"/>
            </a:stretch>
          </a:blipFill>
          <a:ln cap="sq">
            <a:noFill/>
            <a:prstDash val="solid"/>
            <a:miter/>
          </a:ln>
        </p:spPr>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TextBox 3" id="3"/>
          <p:cNvSpPr txBox="true"/>
          <p:nvPr/>
        </p:nvSpPr>
        <p:spPr>
          <a:xfrm rot="0">
            <a:off x="4479871" y="1461710"/>
            <a:ext cx="10014901" cy="909320"/>
          </a:xfrm>
          <a:prstGeom prst="rect">
            <a:avLst/>
          </a:prstGeom>
        </p:spPr>
        <p:txBody>
          <a:bodyPr anchor="t" rtlCol="false" tIns="0" lIns="0" bIns="0" rIns="0">
            <a:spAutoFit/>
          </a:bodyPr>
          <a:lstStyle/>
          <a:p>
            <a:pPr algn="ctr">
              <a:lnSpc>
                <a:spcPts val="6789"/>
              </a:lnSpc>
            </a:pPr>
            <a:r>
              <a:rPr lang="en-US" b="true" sz="6999">
                <a:solidFill>
                  <a:srgbClr val="000000"/>
                </a:solidFill>
                <a:latin typeface="DM Sans Bold"/>
                <a:ea typeface="DM Sans Bold"/>
                <a:cs typeface="DM Sans Bold"/>
                <a:sym typeface="DM Sans Bold"/>
              </a:rPr>
              <a:t> Impact and Lessons</a:t>
            </a:r>
          </a:p>
        </p:txBody>
      </p:sp>
      <p:sp>
        <p:nvSpPr>
          <p:cNvPr name="TextBox 4" id="4"/>
          <p:cNvSpPr txBox="true"/>
          <p:nvPr/>
        </p:nvSpPr>
        <p:spPr>
          <a:xfrm rot="0">
            <a:off x="4371159" y="3270046"/>
            <a:ext cx="9844046" cy="5863590"/>
          </a:xfrm>
          <a:prstGeom prst="rect">
            <a:avLst/>
          </a:prstGeom>
        </p:spPr>
        <p:txBody>
          <a:bodyPr anchor="t" rtlCol="false" tIns="0" lIns="0" bIns="0" rIns="0">
            <a:spAutoFit/>
          </a:bodyPr>
          <a:lstStyle/>
          <a:p>
            <a:pPr algn="ctr">
              <a:lnSpc>
                <a:spcPts val="3914"/>
              </a:lnSpc>
            </a:pPr>
            <a:r>
              <a:rPr lang="en-US" sz="2899" spc="173">
                <a:solidFill>
                  <a:srgbClr val="000000"/>
                </a:solidFill>
                <a:latin typeface="DM Sans"/>
                <a:ea typeface="DM Sans"/>
                <a:cs typeface="DM Sans"/>
                <a:sym typeface="DM Sans"/>
              </a:rPr>
              <a:t>The Sahara scam exposed significant weaknesses in India's regulatory framework, particularly SEBI’s inability to take swift action due to political interference and legal loopholes. The case highlighted the need for better enforcement mechanisms, transparency in fundraising, and protection for small investors.</a:t>
            </a:r>
          </a:p>
          <a:p>
            <a:pPr algn="ctr">
              <a:lnSpc>
                <a:spcPts val="3914"/>
              </a:lnSpc>
            </a:pPr>
            <a:r>
              <a:rPr lang="en-US" sz="2899" spc="173">
                <a:solidFill>
                  <a:srgbClr val="000000"/>
                </a:solidFill>
                <a:latin typeface="DM Sans"/>
                <a:ea typeface="DM Sans"/>
                <a:cs typeface="DM Sans"/>
                <a:sym typeface="DM Sans"/>
              </a:rPr>
              <a:t>In essence, the Sahara case remains one of the largest and most complex corporate fraud cases in India, with financial, legal, and political implications still unfolding</a:t>
            </a:r>
          </a:p>
          <a:p>
            <a:pPr algn="ctr" marL="0" indent="0" lvl="0">
              <a:lnSpc>
                <a:spcPts val="3374"/>
              </a:lnSpc>
              <a:spcBef>
                <a:spcPct val="0"/>
              </a:spcBef>
            </a:pPr>
          </a:p>
        </p:txBody>
      </p:sp>
      <p:sp>
        <p:nvSpPr>
          <p:cNvPr name="Freeform 5" id="5"/>
          <p:cNvSpPr/>
          <p:nvPr/>
        </p:nvSpPr>
        <p:spPr>
          <a:xfrm flipH="false" flipV="false" rot="0">
            <a:off x="-2329398" y="901798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6" id="6"/>
          <p:cNvSpPr/>
          <p:nvPr/>
        </p:nvSpPr>
        <p:spPr>
          <a:xfrm flipH="false" flipV="false" rot="0">
            <a:off x="5847044" y="9882374"/>
            <a:ext cx="3296956" cy="809253"/>
          </a:xfrm>
          <a:custGeom>
            <a:avLst/>
            <a:gdLst/>
            <a:ahLst/>
            <a:cxnLst/>
            <a:rect r="r" b="b" t="t" l="l"/>
            <a:pathLst>
              <a:path h="809253" w="3296956">
                <a:moveTo>
                  <a:pt x="0" y="0"/>
                </a:moveTo>
                <a:lnTo>
                  <a:pt x="3296956" y="0"/>
                </a:lnTo>
                <a:lnTo>
                  <a:pt x="3296956" y="809252"/>
                </a:lnTo>
                <a:lnTo>
                  <a:pt x="0" y="80925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7" id="7"/>
          <p:cNvSpPr/>
          <p:nvPr/>
        </p:nvSpPr>
        <p:spPr>
          <a:xfrm flipH="false" flipV="false" rot="0">
            <a:off x="14494772" y="9017983"/>
            <a:ext cx="4427843" cy="3481392"/>
          </a:xfrm>
          <a:custGeom>
            <a:avLst/>
            <a:gdLst/>
            <a:ahLst/>
            <a:cxnLst/>
            <a:rect r="r" b="b" t="t" l="l"/>
            <a:pathLst>
              <a:path h="3481392" w="4427843">
                <a:moveTo>
                  <a:pt x="0" y="0"/>
                </a:moveTo>
                <a:lnTo>
                  <a:pt x="4427843" y="0"/>
                </a:lnTo>
                <a:lnTo>
                  <a:pt x="4427843" y="3481391"/>
                </a:lnTo>
                <a:lnTo>
                  <a:pt x="0" y="3481391"/>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8" id="8"/>
          <p:cNvSpPr/>
          <p:nvPr/>
        </p:nvSpPr>
        <p:spPr>
          <a:xfrm flipH="false" flipV="false" rot="0">
            <a:off x="-763398" y="-1534296"/>
            <a:ext cx="4899948" cy="3068592"/>
          </a:xfrm>
          <a:custGeom>
            <a:avLst/>
            <a:gdLst/>
            <a:ahLst/>
            <a:cxnLst/>
            <a:rect r="r" b="b" t="t" l="l"/>
            <a:pathLst>
              <a:path h="3068592" w="4899948">
                <a:moveTo>
                  <a:pt x="0" y="0"/>
                </a:moveTo>
                <a:lnTo>
                  <a:pt x="4899947" y="0"/>
                </a:lnTo>
                <a:lnTo>
                  <a:pt x="4899947" y="3068592"/>
                </a:lnTo>
                <a:lnTo>
                  <a:pt x="0" y="3068592"/>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9" id="9"/>
          <p:cNvSpPr/>
          <p:nvPr/>
        </p:nvSpPr>
        <p:spPr>
          <a:xfrm flipH="false" flipV="false" rot="0">
            <a:off x="12801533" y="-3053980"/>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10" id="10"/>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Freeform 11" id="11"/>
          <p:cNvSpPr/>
          <p:nvPr/>
        </p:nvSpPr>
        <p:spPr>
          <a:xfrm flipH="false" flipV="false" rot="0">
            <a:off x="7495522" y="-3297794"/>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a:ln cap="sq">
            <a:noFill/>
            <a:prstDash val="solid"/>
            <a:miter/>
          </a:ln>
        </p:spPr>
      </p:sp>
      <p:sp>
        <p:nvSpPr>
          <p:cNvPr name="Freeform 12" id="12"/>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a:ln cap="sq">
            <a:noFill/>
            <a:prstDash val="solid"/>
            <a:miter/>
          </a:ln>
        </p:spPr>
      </p:sp>
      <p:sp>
        <p:nvSpPr>
          <p:cNvPr name="Freeform 13" id="13"/>
          <p:cNvSpPr/>
          <p:nvPr/>
        </p:nvSpPr>
        <p:spPr>
          <a:xfrm flipH="false" flipV="false" rot="0">
            <a:off x="4861154" y="-2102294"/>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19">
              <a:extLst>
                <a:ext uri="{96DAC541-7B7A-43D3-8B79-37D633B846F1}">
                  <asvg:svgBlip xmlns:asvg="http://schemas.microsoft.com/office/drawing/2016/SVG/main" r:embed="rId20"/>
                </a:ext>
              </a:extLst>
            </a:blip>
            <a:stretch>
              <a:fillRect l="0" t="0" r="0" b="0"/>
            </a:stretch>
          </a:blipFill>
          <a:ln cap="sq">
            <a:noFill/>
            <a:prstDash val="solid"/>
            <a:miter/>
          </a:ln>
        </p:spPr>
      </p:sp>
      <p:sp>
        <p:nvSpPr>
          <p:cNvPr name="Freeform 14" id="14"/>
          <p:cNvSpPr/>
          <p:nvPr/>
        </p:nvSpPr>
        <p:spPr>
          <a:xfrm flipH="false" flipV="false" rot="0">
            <a:off x="17494810" y="2371030"/>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1">
              <a:extLst>
                <a:ext uri="{96DAC541-7B7A-43D3-8B79-37D633B846F1}">
                  <asvg:svgBlip xmlns:asvg="http://schemas.microsoft.com/office/drawing/2016/SVG/main" r:embed="rId22"/>
                </a:ext>
              </a:extLst>
            </a:blip>
            <a:stretch>
              <a:fillRect l="0" t="0" r="0" b="0"/>
            </a:stretch>
          </a:blipFill>
          <a:ln cap="sq">
            <a:noFill/>
            <a:prstDash val="solid"/>
            <a:miter/>
          </a:ln>
        </p:spPr>
      </p:sp>
      <p:sp>
        <p:nvSpPr>
          <p:cNvPr name="Freeform 15" id="15"/>
          <p:cNvSpPr/>
          <p:nvPr/>
        </p:nvSpPr>
        <p:spPr>
          <a:xfrm flipH="false" flipV="false" rot="0">
            <a:off x="2570549" y="949682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3">
              <a:extLst>
                <a:ext uri="{96DAC541-7B7A-43D3-8B79-37D633B846F1}">
                  <asvg:svgBlip xmlns:asvg="http://schemas.microsoft.com/office/drawing/2016/SVG/main" r:embed="rId24"/>
                </a:ext>
              </a:extLst>
            </a:blip>
            <a:stretch>
              <a:fillRect l="0" t="0" r="0" b="0"/>
            </a:stretch>
          </a:blipFill>
          <a:ln cap="sq">
            <a:noFill/>
            <a:prstDash val="solid"/>
            <a:miter/>
          </a:ln>
        </p:spPr>
      </p:sp>
      <p:sp>
        <p:nvSpPr>
          <p:cNvPr name="Freeform 16" id="16"/>
          <p:cNvSpPr/>
          <p:nvPr/>
        </p:nvSpPr>
        <p:spPr>
          <a:xfrm flipH="false" flipV="false" rot="-5282649">
            <a:off x="16596506" y="6970869"/>
            <a:ext cx="3382987" cy="1154444"/>
          </a:xfrm>
          <a:custGeom>
            <a:avLst/>
            <a:gdLst/>
            <a:ahLst/>
            <a:cxnLst/>
            <a:rect r="r" b="b" t="t" l="l"/>
            <a:pathLst>
              <a:path h="1154444" w="3382987">
                <a:moveTo>
                  <a:pt x="0" y="0"/>
                </a:moveTo>
                <a:lnTo>
                  <a:pt x="3382988" y="0"/>
                </a:lnTo>
                <a:lnTo>
                  <a:pt x="3382988" y="1154445"/>
                </a:lnTo>
                <a:lnTo>
                  <a:pt x="0" y="1154445"/>
                </a:lnTo>
                <a:lnTo>
                  <a:pt x="0" y="0"/>
                </a:lnTo>
                <a:close/>
              </a:path>
            </a:pathLst>
          </a:custGeom>
          <a:blipFill>
            <a:blip r:embed="rId25">
              <a:extLst>
                <a:ext uri="{96DAC541-7B7A-43D3-8B79-37D633B846F1}">
                  <asvg:svgBlip xmlns:asvg="http://schemas.microsoft.com/office/drawing/2016/SVG/main" r:embed="rId26"/>
                </a:ext>
              </a:extLst>
            </a:blip>
            <a:stretch>
              <a:fillRect l="0" t="0" r="0" b="0"/>
            </a:stretch>
          </a:blipFill>
          <a:ln cap="sq">
            <a:noFill/>
            <a:prstDash val="solid"/>
            <a:miter/>
          </a:ln>
        </p:spPr>
      </p:sp>
      <p:sp>
        <p:nvSpPr>
          <p:cNvPr name="Freeform 17" id="17"/>
          <p:cNvSpPr/>
          <p:nvPr/>
        </p:nvSpPr>
        <p:spPr>
          <a:xfrm flipH="false" flipV="false" rot="0">
            <a:off x="17259300" y="-971659"/>
            <a:ext cx="3104522" cy="3342688"/>
          </a:xfrm>
          <a:custGeom>
            <a:avLst/>
            <a:gdLst/>
            <a:ahLst/>
            <a:cxnLst/>
            <a:rect r="r" b="b" t="t" l="l"/>
            <a:pathLst>
              <a:path h="3342688" w="3104522">
                <a:moveTo>
                  <a:pt x="0" y="0"/>
                </a:moveTo>
                <a:lnTo>
                  <a:pt x="3104522" y="0"/>
                </a:lnTo>
                <a:lnTo>
                  <a:pt x="3104522" y="3342689"/>
                </a:lnTo>
                <a:lnTo>
                  <a:pt x="0" y="3342689"/>
                </a:lnTo>
                <a:lnTo>
                  <a:pt x="0" y="0"/>
                </a:lnTo>
                <a:close/>
              </a:path>
            </a:pathLst>
          </a:custGeom>
          <a:blipFill>
            <a:blip r:embed="rId27">
              <a:extLst>
                <a:ext uri="{96DAC541-7B7A-43D3-8B79-37D633B846F1}">
                  <asvg:svgBlip xmlns:asvg="http://schemas.microsoft.com/office/drawing/2016/SVG/main" r:embed="rId28"/>
                </a:ext>
              </a:extLst>
            </a:blip>
            <a:stretch>
              <a:fillRect l="0" t="0" r="0" b="0"/>
            </a:stretch>
          </a:blipFill>
          <a:ln cap="sq">
            <a:noFill/>
            <a:prstDash val="solid"/>
            <a:miter/>
          </a:ln>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DAGQdEXs1GQ</dc:identifier>
  <dcterms:modified xsi:type="dcterms:W3CDTF">2011-08-01T06:04:30Z</dcterms:modified>
  <cp:revision>1</cp:revision>
  <dc:title>SAHARA INDIA PARIWAR</dc:title>
</cp:coreProperties>
</file>