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webextensions/webextension1.xml" ContentType="application/vnd.ms-office.webextension+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58" r:id="rId5"/>
    <p:sldId id="259" r:id="rId6"/>
    <p:sldId id="256"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12192000" cy="6858000"/>
  <p:notesSz cx="6858000" cy="9144000"/>
  <p:custDataLst>
    <p:tags r:id="rId2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BC108F-2AB8-48DA-AB49-F9E86BDDFE2F}" v="6" dt="2018-08-08T09:06:44.7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51"/>
    <p:restoredTop sz="94647"/>
  </p:normalViewPr>
  <p:slideViewPr>
    <p:cSldViewPr snapToGrid="0" snapToObjects="1">
      <p:cViewPr varScale="1">
        <p:scale>
          <a:sx n="73" d="100"/>
          <a:sy n="73" d="100"/>
        </p:scale>
        <p:origin x="37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gs" Target="tags/tag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2/9/2024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558604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2/9/2024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662286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2/9/2024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E05DC9C-C50D-D242-B083-59CEE07163F1}"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482234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7A2730A-859E-B540-ADF3-E97069AD1FDB}" type="datetimeFigureOut">
              <a:rPr lang="en-US" smtClean="0"/>
              <a:t>2/9/2024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7259031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7A2730A-859E-B540-ADF3-E97069AD1FDB}" type="datetimeFigureOut">
              <a:rPr lang="en-US" smtClean="0"/>
              <a:t>2/9/2024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E05DC9C-C50D-D242-B083-59CEE07163F1}"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579201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7A2730A-859E-B540-ADF3-E97069AD1FDB}" type="datetimeFigureOut">
              <a:rPr lang="en-US" smtClean="0"/>
              <a:t>2/9/2024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4085262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2/9/2024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112300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2/9/2024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13874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2/9/2024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914364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2/9/2024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830304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A2730A-859E-B540-ADF3-E97069AD1FDB}" type="datetimeFigureOut">
              <a:rPr lang="en-US" smtClean="0"/>
              <a:t>2/9/2024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755357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A2730A-859E-B540-ADF3-E97069AD1FDB}" type="datetimeFigureOut">
              <a:rPr lang="en-US" smtClean="0"/>
              <a:t>2/9/2024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284914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A2730A-859E-B540-ADF3-E97069AD1FDB}" type="datetimeFigureOut">
              <a:rPr lang="en-US" smtClean="0"/>
              <a:t>2/9/2024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552587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A2730A-859E-B540-ADF3-E97069AD1FDB}" type="datetimeFigureOut">
              <a:rPr lang="en-US" smtClean="0"/>
              <a:t>2/9/2024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937522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A2730A-859E-B540-ADF3-E97069AD1FDB}" type="datetimeFigureOut">
              <a:rPr lang="en-US" smtClean="0"/>
              <a:t>2/9/2024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729425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A2730A-859E-B540-ADF3-E97069AD1FDB}" type="datetimeFigureOut">
              <a:rPr lang="en-US" smtClean="0"/>
              <a:t>2/9/2024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101834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7A2730A-859E-B540-ADF3-E97069AD1FDB}" type="datetimeFigureOut">
              <a:rPr lang="en-US" smtClean="0"/>
              <a:t>2/9/2024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E05DC9C-C50D-D242-B083-59CEE07163F1}" type="slidenum">
              <a:rPr lang="en-US" smtClean="0"/>
              <a:t>‹#›</a:t>
            </a:fld>
            <a:endParaRPr lang="en-US"/>
          </a:p>
        </p:txBody>
      </p:sp>
    </p:spTree>
    <p:extLst>
      <p:ext uri="{BB962C8B-B14F-4D97-AF65-F5344CB8AC3E}">
        <p14:creationId xmlns:p14="http://schemas.microsoft.com/office/powerpoint/2010/main" val="12571559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7E640-944C-1EFC-1B64-3076CF0265A0}"/>
              </a:ext>
            </a:extLst>
          </p:cNvPr>
          <p:cNvSpPr>
            <a:spLocks noGrp="1"/>
          </p:cNvSpPr>
          <p:nvPr>
            <p:ph type="title"/>
          </p:nvPr>
        </p:nvSpPr>
        <p:spPr>
          <a:xfrm>
            <a:off x="1236617" y="1651721"/>
            <a:ext cx="10284823" cy="2876736"/>
          </a:xfrm>
        </p:spPr>
        <p:txBody>
          <a:bodyPr>
            <a:normAutofit/>
          </a:bodyPr>
          <a:lstStyle/>
          <a:p>
            <a:r>
              <a:rPr lang="en-US" sz="6000" b="1" dirty="0"/>
              <a:t>COMPANIES DATA ANALYTICS</a:t>
            </a:r>
            <a:br>
              <a:rPr lang="en-US" dirty="0"/>
            </a:br>
            <a:endParaRPr lang="en-IN" dirty="0"/>
          </a:p>
        </p:txBody>
      </p:sp>
      <p:sp>
        <p:nvSpPr>
          <p:cNvPr id="3" name="Content Placeholder 2">
            <a:extLst>
              <a:ext uri="{FF2B5EF4-FFF2-40B4-BE49-F238E27FC236}">
                <a16:creationId xmlns:a16="http://schemas.microsoft.com/office/drawing/2014/main" id="{1909AEAA-600D-214E-717F-2F28B6633765}"/>
              </a:ext>
            </a:extLst>
          </p:cNvPr>
          <p:cNvSpPr>
            <a:spLocks noGrp="1"/>
          </p:cNvSpPr>
          <p:nvPr>
            <p:ph idx="1"/>
          </p:nvPr>
        </p:nvSpPr>
        <p:spPr>
          <a:xfrm>
            <a:off x="1309053" y="3708171"/>
            <a:ext cx="8915400" cy="1844319"/>
          </a:xfrm>
        </p:spPr>
        <p:txBody>
          <a:bodyPr/>
          <a:lstStyle/>
          <a:p>
            <a:r>
              <a:rPr lang="en-US" dirty="0"/>
              <a:t>By Jenish Bhanawat</a:t>
            </a:r>
            <a:endParaRPr lang="en-IN" dirty="0"/>
          </a:p>
        </p:txBody>
      </p:sp>
    </p:spTree>
    <p:extLst>
      <p:ext uri="{BB962C8B-B14F-4D97-AF65-F5344CB8AC3E}">
        <p14:creationId xmlns:p14="http://schemas.microsoft.com/office/powerpoint/2010/main" val="4032958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19298-6864-429A-7046-003C3324FAA6}"/>
              </a:ext>
            </a:extLst>
          </p:cNvPr>
          <p:cNvSpPr>
            <a:spLocks noGrp="1"/>
          </p:cNvSpPr>
          <p:nvPr>
            <p:ph type="title"/>
          </p:nvPr>
        </p:nvSpPr>
        <p:spPr>
          <a:xfrm>
            <a:off x="2371498" y="249641"/>
            <a:ext cx="8911687" cy="1280890"/>
          </a:xfrm>
        </p:spPr>
        <p:txBody>
          <a:bodyPr>
            <a:normAutofit fontScale="90000"/>
          </a:bodyPr>
          <a:lstStyle/>
          <a:p>
            <a:r>
              <a:rPr lang="en-US" dirty="0"/>
              <a:t>Average Funding of Companies by Age Groups</a:t>
            </a:r>
            <a:br>
              <a:rPr lang="en-US" dirty="0"/>
            </a:br>
            <a:endParaRPr lang="en-IN" dirty="0"/>
          </a:p>
        </p:txBody>
      </p:sp>
      <p:sp>
        <p:nvSpPr>
          <p:cNvPr id="3" name="Content Placeholder 2">
            <a:extLst>
              <a:ext uri="{FF2B5EF4-FFF2-40B4-BE49-F238E27FC236}">
                <a16:creationId xmlns:a16="http://schemas.microsoft.com/office/drawing/2014/main" id="{DCF8294D-7134-9626-3B72-93A847B2F0FB}"/>
              </a:ext>
            </a:extLst>
          </p:cNvPr>
          <p:cNvSpPr>
            <a:spLocks noGrp="1"/>
          </p:cNvSpPr>
          <p:nvPr>
            <p:ph idx="1"/>
          </p:nvPr>
        </p:nvSpPr>
        <p:spPr>
          <a:xfrm>
            <a:off x="2371498" y="2926080"/>
            <a:ext cx="8915400" cy="3777622"/>
          </a:xfrm>
        </p:spPr>
        <p:txBody>
          <a:bodyPr>
            <a:normAutofit/>
          </a:bodyPr>
          <a:lstStyle/>
          <a:p>
            <a:pPr marL="0" indent="0">
              <a:buNone/>
            </a:pPr>
            <a:endParaRPr lang="en-US" dirty="0"/>
          </a:p>
          <a:p>
            <a:pPr marL="0" indent="0">
              <a:buNone/>
            </a:pPr>
            <a:r>
              <a:rPr lang="en-US" b="1" dirty="0"/>
              <a:t>Established Firms (21-40 Years Old):</a:t>
            </a:r>
          </a:p>
          <a:p>
            <a:pPr marL="0" indent="0">
              <a:buNone/>
            </a:pPr>
            <a:r>
              <a:rPr lang="en-US" dirty="0"/>
              <a:t>Highest average funding of $882 million.</a:t>
            </a:r>
          </a:p>
          <a:p>
            <a:pPr marL="0" indent="0">
              <a:buNone/>
            </a:pPr>
            <a:r>
              <a:rPr lang="en-US" b="1" dirty="0"/>
              <a:t>Emerging Companies (11-20 Years Old):</a:t>
            </a:r>
          </a:p>
          <a:p>
            <a:pPr marL="0" indent="0">
              <a:buNone/>
            </a:pPr>
            <a:r>
              <a:rPr lang="en-US" dirty="0"/>
              <a:t>Average funding of $572 million.</a:t>
            </a:r>
          </a:p>
          <a:p>
            <a:pPr marL="0" indent="0">
              <a:buNone/>
            </a:pPr>
            <a:r>
              <a:rPr lang="en-US" b="1" dirty="0"/>
              <a:t>Early Stage (0-10 Years Old):</a:t>
            </a:r>
          </a:p>
          <a:p>
            <a:pPr marL="0" indent="0">
              <a:buNone/>
            </a:pPr>
            <a:r>
              <a:rPr lang="en-US" dirty="0"/>
              <a:t>Average funding of $518 million.</a:t>
            </a:r>
          </a:p>
          <a:p>
            <a:pPr marL="0" indent="0">
              <a:buNone/>
            </a:pPr>
            <a:r>
              <a:rPr lang="en-US" b="1" dirty="0"/>
              <a:t>Mature Enterprises (More than 41 Years Old):</a:t>
            </a:r>
          </a:p>
          <a:p>
            <a:pPr marL="0" indent="0">
              <a:buNone/>
            </a:pPr>
            <a:r>
              <a:rPr lang="en-US" dirty="0"/>
              <a:t>Lowest average funding of $278 million.</a:t>
            </a:r>
            <a:endParaRPr lang="en-IN" dirty="0"/>
          </a:p>
        </p:txBody>
      </p:sp>
      <p:pic>
        <p:nvPicPr>
          <p:cNvPr id="5" name="Picture 4">
            <a:extLst>
              <a:ext uri="{FF2B5EF4-FFF2-40B4-BE49-F238E27FC236}">
                <a16:creationId xmlns:a16="http://schemas.microsoft.com/office/drawing/2014/main" id="{205343B9-636F-358F-0C84-10158CF045E7}"/>
              </a:ext>
            </a:extLst>
          </p:cNvPr>
          <p:cNvPicPr>
            <a:picLocks noChangeAspect="1"/>
          </p:cNvPicPr>
          <p:nvPr/>
        </p:nvPicPr>
        <p:blipFill>
          <a:blip r:embed="rId2"/>
          <a:stretch>
            <a:fillRect/>
          </a:stretch>
        </p:blipFill>
        <p:spPr>
          <a:xfrm>
            <a:off x="4467497" y="1227909"/>
            <a:ext cx="3840479" cy="1724297"/>
          </a:xfrm>
          <a:prstGeom prst="rect">
            <a:avLst/>
          </a:prstGeom>
        </p:spPr>
      </p:pic>
    </p:spTree>
    <p:extLst>
      <p:ext uri="{BB962C8B-B14F-4D97-AF65-F5344CB8AC3E}">
        <p14:creationId xmlns:p14="http://schemas.microsoft.com/office/powerpoint/2010/main" val="1925536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249E0-F7E5-6E95-1B25-D5FDBCF459B3}"/>
              </a:ext>
            </a:extLst>
          </p:cNvPr>
          <p:cNvSpPr>
            <a:spLocks noGrp="1"/>
          </p:cNvSpPr>
          <p:nvPr>
            <p:ph type="title"/>
          </p:nvPr>
        </p:nvSpPr>
        <p:spPr>
          <a:xfrm>
            <a:off x="1852696" y="563150"/>
            <a:ext cx="8911687" cy="1280890"/>
          </a:xfrm>
        </p:spPr>
        <p:txBody>
          <a:bodyPr/>
          <a:lstStyle/>
          <a:p>
            <a:r>
              <a:rPr lang="en-US" dirty="0"/>
              <a:t>Possible Reasons</a:t>
            </a:r>
            <a:endParaRPr lang="en-IN" dirty="0"/>
          </a:p>
        </p:txBody>
      </p:sp>
      <p:sp>
        <p:nvSpPr>
          <p:cNvPr id="3" name="Content Placeholder 2">
            <a:extLst>
              <a:ext uri="{FF2B5EF4-FFF2-40B4-BE49-F238E27FC236}">
                <a16:creationId xmlns:a16="http://schemas.microsoft.com/office/drawing/2014/main" id="{A8E1D13B-67D9-BCB1-5812-A3A2230E04EB}"/>
              </a:ext>
            </a:extLst>
          </p:cNvPr>
          <p:cNvSpPr>
            <a:spLocks noGrp="1"/>
          </p:cNvSpPr>
          <p:nvPr>
            <p:ph idx="1"/>
          </p:nvPr>
        </p:nvSpPr>
        <p:spPr>
          <a:xfrm>
            <a:off x="1852696" y="1844040"/>
            <a:ext cx="8915400" cy="3777622"/>
          </a:xfrm>
        </p:spPr>
        <p:txBody>
          <a:bodyPr>
            <a:normAutofit fontScale="85000" lnSpcReduction="10000"/>
          </a:bodyPr>
          <a:lstStyle/>
          <a:p>
            <a:pPr marL="0" indent="0">
              <a:buNone/>
            </a:pPr>
            <a:r>
              <a:rPr lang="en-US" b="1" dirty="0"/>
              <a:t>Established Firms:</a:t>
            </a:r>
          </a:p>
          <a:p>
            <a:pPr marL="0" indent="0">
              <a:buNone/>
            </a:pPr>
            <a:r>
              <a:rPr lang="en-US" dirty="0"/>
              <a:t>Access to Established Markets: Mature companies have established market presence and may attract higher funding for expansion and innovation.</a:t>
            </a:r>
          </a:p>
          <a:p>
            <a:pPr marL="0" indent="0">
              <a:buNone/>
            </a:pPr>
            <a:r>
              <a:rPr lang="en-US" b="1" dirty="0"/>
              <a:t>Emerging Companies:</a:t>
            </a:r>
          </a:p>
          <a:p>
            <a:pPr marL="0" indent="0">
              <a:buNone/>
            </a:pPr>
            <a:r>
              <a:rPr lang="en-US" dirty="0"/>
              <a:t>Growth Potential: Investors recognize the growth potential of emerging companies and are willing to invest substantial funds for scaling operations and market penetration.</a:t>
            </a:r>
          </a:p>
          <a:p>
            <a:pPr marL="0" indent="0">
              <a:buNone/>
            </a:pPr>
            <a:r>
              <a:rPr lang="en-US" b="1" dirty="0"/>
              <a:t>Early Stage:</a:t>
            </a:r>
          </a:p>
          <a:p>
            <a:pPr marL="0" indent="0">
              <a:buNone/>
            </a:pPr>
            <a:r>
              <a:rPr lang="en-US" dirty="0"/>
              <a:t>Innovation and Disruption: Early-stage companies often introduce innovative solutions and disrupt traditional markets, attracting funding for research, development, and market expansion.</a:t>
            </a:r>
          </a:p>
          <a:p>
            <a:pPr marL="0" indent="0">
              <a:buNone/>
            </a:pPr>
            <a:r>
              <a:rPr lang="en-US" b="1" dirty="0"/>
              <a:t>Mature Enterprises:</a:t>
            </a:r>
          </a:p>
          <a:p>
            <a:pPr marL="0" indent="0">
              <a:buNone/>
            </a:pPr>
            <a:r>
              <a:rPr lang="en-US" dirty="0"/>
              <a:t>Stability Over Growth: Mature enterprises may prioritize stability over growth, resulting in lower funding requirements for sustaining existing operations rather than aggressive expansion.</a:t>
            </a:r>
            <a:endParaRPr lang="en-IN" dirty="0"/>
          </a:p>
        </p:txBody>
      </p:sp>
    </p:spTree>
    <p:extLst>
      <p:ext uri="{BB962C8B-B14F-4D97-AF65-F5344CB8AC3E}">
        <p14:creationId xmlns:p14="http://schemas.microsoft.com/office/powerpoint/2010/main" val="3508462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939E-0A6A-E5F5-002E-7DD2203CD5D1}"/>
              </a:ext>
            </a:extLst>
          </p:cNvPr>
          <p:cNvSpPr>
            <a:spLocks noGrp="1"/>
          </p:cNvSpPr>
          <p:nvPr>
            <p:ph type="title"/>
          </p:nvPr>
        </p:nvSpPr>
        <p:spPr>
          <a:xfrm>
            <a:off x="1878822" y="121276"/>
            <a:ext cx="8911687" cy="1280890"/>
          </a:xfrm>
        </p:spPr>
        <p:txBody>
          <a:bodyPr/>
          <a:lstStyle/>
          <a:p>
            <a:r>
              <a:rPr lang="en-US" dirty="0"/>
              <a:t>Number of Companies by Country</a:t>
            </a:r>
            <a:endParaRPr lang="en-IN" dirty="0"/>
          </a:p>
        </p:txBody>
      </p:sp>
      <p:sp>
        <p:nvSpPr>
          <p:cNvPr id="3" name="Content Placeholder 2">
            <a:extLst>
              <a:ext uri="{FF2B5EF4-FFF2-40B4-BE49-F238E27FC236}">
                <a16:creationId xmlns:a16="http://schemas.microsoft.com/office/drawing/2014/main" id="{C496FC6C-8F1D-4A79-983E-5BF87A9604B1}"/>
              </a:ext>
            </a:extLst>
          </p:cNvPr>
          <p:cNvSpPr>
            <a:spLocks noGrp="1"/>
          </p:cNvSpPr>
          <p:nvPr>
            <p:ph idx="1"/>
          </p:nvPr>
        </p:nvSpPr>
        <p:spPr>
          <a:xfrm>
            <a:off x="1875109" y="3781697"/>
            <a:ext cx="8915400" cy="2314582"/>
          </a:xfrm>
        </p:spPr>
        <p:txBody>
          <a:bodyPr>
            <a:normAutofit fontScale="92500" lnSpcReduction="20000"/>
          </a:bodyPr>
          <a:lstStyle/>
          <a:p>
            <a:pPr marL="0" indent="0">
              <a:buNone/>
            </a:pPr>
            <a:r>
              <a:rPr lang="en-US" b="1" dirty="0"/>
              <a:t>Highest Number of Companies:</a:t>
            </a:r>
          </a:p>
          <a:p>
            <a:pPr marL="0" indent="0">
              <a:buNone/>
            </a:pPr>
            <a:r>
              <a:rPr lang="en-US" dirty="0"/>
              <a:t>USA: 562 companies</a:t>
            </a:r>
          </a:p>
          <a:p>
            <a:pPr marL="0" indent="0">
              <a:buNone/>
            </a:pPr>
            <a:r>
              <a:rPr lang="en-US" dirty="0"/>
              <a:t>China: 173 companies</a:t>
            </a:r>
          </a:p>
          <a:p>
            <a:pPr marL="0" indent="0">
              <a:buNone/>
            </a:pPr>
            <a:r>
              <a:rPr lang="en-US" dirty="0"/>
              <a:t>India: 65 companies</a:t>
            </a:r>
          </a:p>
          <a:p>
            <a:pPr marL="0" indent="0">
              <a:buNone/>
            </a:pPr>
            <a:endParaRPr lang="en-US" dirty="0"/>
          </a:p>
          <a:p>
            <a:pPr marL="0" indent="0">
              <a:buNone/>
            </a:pPr>
            <a:r>
              <a:rPr lang="en-US" b="1" dirty="0"/>
              <a:t>Lowest Number of Companies:</a:t>
            </a:r>
          </a:p>
          <a:p>
            <a:pPr marL="0" indent="0">
              <a:buNone/>
            </a:pPr>
            <a:r>
              <a:rPr lang="en-US" dirty="0"/>
              <a:t>Countries like Bermuda, Bahamas, and several others have only 1 company each.</a:t>
            </a:r>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pic>
        <p:nvPicPr>
          <p:cNvPr id="6" name="Picture 5">
            <a:extLst>
              <a:ext uri="{FF2B5EF4-FFF2-40B4-BE49-F238E27FC236}">
                <a16:creationId xmlns:a16="http://schemas.microsoft.com/office/drawing/2014/main" id="{FE4740AF-C3A8-FC5D-6F55-33380A98DE66}"/>
              </a:ext>
            </a:extLst>
          </p:cNvPr>
          <p:cNvPicPr>
            <a:picLocks noChangeAspect="1"/>
          </p:cNvPicPr>
          <p:nvPr/>
        </p:nvPicPr>
        <p:blipFill>
          <a:blip r:embed="rId2"/>
          <a:stretch>
            <a:fillRect/>
          </a:stretch>
        </p:blipFill>
        <p:spPr>
          <a:xfrm>
            <a:off x="4141563" y="946778"/>
            <a:ext cx="4236082" cy="2482222"/>
          </a:xfrm>
          <a:prstGeom prst="rect">
            <a:avLst/>
          </a:prstGeom>
        </p:spPr>
      </p:pic>
    </p:spTree>
    <p:extLst>
      <p:ext uri="{BB962C8B-B14F-4D97-AF65-F5344CB8AC3E}">
        <p14:creationId xmlns:p14="http://schemas.microsoft.com/office/powerpoint/2010/main" val="4034158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1981F-1EDD-BFD8-11E5-B243B6577767}"/>
              </a:ext>
            </a:extLst>
          </p:cNvPr>
          <p:cNvSpPr>
            <a:spLocks noGrp="1"/>
          </p:cNvSpPr>
          <p:nvPr>
            <p:ph type="title"/>
          </p:nvPr>
        </p:nvSpPr>
        <p:spPr>
          <a:xfrm>
            <a:off x="1791736" y="458647"/>
            <a:ext cx="8911687" cy="1280890"/>
          </a:xfrm>
        </p:spPr>
        <p:txBody>
          <a:bodyPr/>
          <a:lstStyle/>
          <a:p>
            <a:r>
              <a:rPr lang="en-US" dirty="0"/>
              <a:t>Possible Reasons </a:t>
            </a:r>
            <a:endParaRPr lang="en-IN" dirty="0"/>
          </a:p>
        </p:txBody>
      </p:sp>
      <p:sp>
        <p:nvSpPr>
          <p:cNvPr id="3" name="Content Placeholder 2">
            <a:extLst>
              <a:ext uri="{FF2B5EF4-FFF2-40B4-BE49-F238E27FC236}">
                <a16:creationId xmlns:a16="http://schemas.microsoft.com/office/drawing/2014/main" id="{7B632B47-0562-FA3E-4B24-4E165F400F0B}"/>
              </a:ext>
            </a:extLst>
          </p:cNvPr>
          <p:cNvSpPr>
            <a:spLocks noGrp="1"/>
          </p:cNvSpPr>
          <p:nvPr>
            <p:ph idx="1"/>
          </p:nvPr>
        </p:nvSpPr>
        <p:spPr>
          <a:xfrm>
            <a:off x="1788023" y="1540189"/>
            <a:ext cx="8915400" cy="3777622"/>
          </a:xfrm>
        </p:spPr>
        <p:txBody>
          <a:bodyPr/>
          <a:lstStyle/>
          <a:p>
            <a:pPr marL="0" indent="0">
              <a:buNone/>
            </a:pPr>
            <a:r>
              <a:rPr lang="en-US" b="1" dirty="0"/>
              <a:t>Economic Powerhouses:</a:t>
            </a:r>
          </a:p>
          <a:p>
            <a:pPr marL="0" indent="0">
              <a:buNone/>
            </a:pPr>
            <a:r>
              <a:rPr lang="en-US" dirty="0"/>
              <a:t>USA, China, and India are recognized as economic powerhouses with thriving business ecosystems, attracting a large number of companies due to market opportunities, infrastructure, and investor confidence.</a:t>
            </a:r>
          </a:p>
          <a:p>
            <a:pPr marL="0" indent="0">
              <a:buNone/>
            </a:pPr>
            <a:r>
              <a:rPr lang="en-US" b="1" dirty="0"/>
              <a:t>Business Environment:</a:t>
            </a:r>
          </a:p>
          <a:p>
            <a:pPr marL="0" indent="0">
              <a:buNone/>
            </a:pPr>
            <a:r>
              <a:rPr lang="en-US" dirty="0"/>
              <a:t>Countries with only a single company may have smaller economies, less developed infrastructure, or regulatory environments that are less conducive to business growth and investment.</a:t>
            </a:r>
            <a:endParaRPr lang="en-IN" dirty="0"/>
          </a:p>
        </p:txBody>
      </p:sp>
    </p:spTree>
    <p:extLst>
      <p:ext uri="{BB962C8B-B14F-4D97-AF65-F5344CB8AC3E}">
        <p14:creationId xmlns:p14="http://schemas.microsoft.com/office/powerpoint/2010/main" val="806527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EF87D-1689-EFEA-7342-DFFE36B4496E}"/>
              </a:ext>
            </a:extLst>
          </p:cNvPr>
          <p:cNvSpPr>
            <a:spLocks noGrp="1"/>
          </p:cNvSpPr>
          <p:nvPr>
            <p:ph type="title"/>
          </p:nvPr>
        </p:nvSpPr>
        <p:spPr>
          <a:xfrm>
            <a:off x="1861405" y="537024"/>
            <a:ext cx="8911687" cy="1280890"/>
          </a:xfrm>
        </p:spPr>
        <p:txBody>
          <a:bodyPr/>
          <a:lstStyle/>
          <a:p>
            <a:r>
              <a:rPr lang="en-US" dirty="0"/>
              <a:t>Scroller</a:t>
            </a:r>
            <a:endParaRPr lang="en-IN" dirty="0"/>
          </a:p>
        </p:txBody>
      </p:sp>
      <p:sp>
        <p:nvSpPr>
          <p:cNvPr id="3" name="Content Placeholder 2">
            <a:extLst>
              <a:ext uri="{FF2B5EF4-FFF2-40B4-BE49-F238E27FC236}">
                <a16:creationId xmlns:a16="http://schemas.microsoft.com/office/drawing/2014/main" id="{B0340611-4D10-D0F5-E44F-1CFE6765FBD0}"/>
              </a:ext>
            </a:extLst>
          </p:cNvPr>
          <p:cNvSpPr>
            <a:spLocks noGrp="1"/>
          </p:cNvSpPr>
          <p:nvPr>
            <p:ph idx="1"/>
          </p:nvPr>
        </p:nvSpPr>
        <p:spPr>
          <a:xfrm>
            <a:off x="1861405" y="1706880"/>
            <a:ext cx="8915400" cy="3777622"/>
          </a:xfrm>
        </p:spPr>
        <p:txBody>
          <a:bodyPr/>
          <a:lstStyle/>
          <a:p>
            <a:pPr marL="0" indent="0">
              <a:buNone/>
            </a:pPr>
            <a:r>
              <a:rPr lang="en-US" b="1" dirty="0"/>
              <a:t>Top 5 Companies by Valuation (Scroller):</a:t>
            </a:r>
          </a:p>
          <a:p>
            <a:pPr marL="0" indent="0">
              <a:buNone/>
            </a:pPr>
            <a:r>
              <a:rPr lang="en-US" dirty="0"/>
              <a:t>Bytedance:	$180.00B</a:t>
            </a:r>
          </a:p>
          <a:p>
            <a:pPr marL="0" indent="0">
              <a:buNone/>
            </a:pPr>
            <a:r>
              <a:rPr lang="en-US" dirty="0"/>
              <a:t>SpaceX:	$100.00B</a:t>
            </a:r>
          </a:p>
          <a:p>
            <a:pPr marL="0" indent="0">
              <a:buNone/>
            </a:pPr>
            <a:r>
              <a:rPr lang="en-US" dirty="0"/>
              <a:t>SHEIN:	       $100.00B</a:t>
            </a:r>
          </a:p>
          <a:p>
            <a:pPr marL="0" indent="0">
              <a:buNone/>
            </a:pPr>
            <a:r>
              <a:rPr lang="en-US" dirty="0"/>
              <a:t>Stripe:	       $95.00B</a:t>
            </a:r>
          </a:p>
          <a:p>
            <a:pPr marL="0" indent="0">
              <a:buNone/>
            </a:pPr>
            <a:r>
              <a:rPr lang="en-US" dirty="0"/>
              <a:t>Klarna:	       $46.00B</a:t>
            </a:r>
          </a:p>
          <a:p>
            <a:pPr marL="0" indent="0">
              <a:buNone/>
            </a:pPr>
            <a:endParaRPr lang="en-US" dirty="0"/>
          </a:p>
          <a:p>
            <a:pPr marL="0" indent="0">
              <a:buNone/>
            </a:pPr>
            <a:r>
              <a:rPr lang="en-US" dirty="0"/>
              <a:t>This scroller dynamically showcases the top companies by valuation, reflecting their market dominance and growth potential.</a:t>
            </a:r>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3588493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C04F2-624E-D264-6CBE-1CCE6FFFF229}"/>
              </a:ext>
            </a:extLst>
          </p:cNvPr>
          <p:cNvSpPr>
            <a:spLocks noGrp="1"/>
          </p:cNvSpPr>
          <p:nvPr>
            <p:ph type="title"/>
          </p:nvPr>
        </p:nvSpPr>
        <p:spPr>
          <a:xfrm>
            <a:off x="1796732" y="624110"/>
            <a:ext cx="8911687" cy="1280890"/>
          </a:xfrm>
        </p:spPr>
        <p:txBody>
          <a:bodyPr/>
          <a:lstStyle/>
          <a:p>
            <a:r>
              <a:rPr lang="en-US" dirty="0"/>
              <a:t>Other Features</a:t>
            </a:r>
            <a:endParaRPr lang="en-IN" dirty="0"/>
          </a:p>
        </p:txBody>
      </p:sp>
      <p:sp>
        <p:nvSpPr>
          <p:cNvPr id="3" name="Content Placeholder 2">
            <a:extLst>
              <a:ext uri="{FF2B5EF4-FFF2-40B4-BE49-F238E27FC236}">
                <a16:creationId xmlns:a16="http://schemas.microsoft.com/office/drawing/2014/main" id="{397B5A1B-628C-BD0F-1774-CD583337488F}"/>
              </a:ext>
            </a:extLst>
          </p:cNvPr>
          <p:cNvSpPr>
            <a:spLocks noGrp="1"/>
          </p:cNvSpPr>
          <p:nvPr>
            <p:ph idx="1"/>
          </p:nvPr>
        </p:nvSpPr>
        <p:spPr>
          <a:xfrm>
            <a:off x="1796732" y="1931125"/>
            <a:ext cx="8915400" cy="4478383"/>
          </a:xfrm>
        </p:spPr>
        <p:txBody>
          <a:bodyPr>
            <a:normAutofit fontScale="92500" lnSpcReduction="10000"/>
          </a:bodyPr>
          <a:lstStyle/>
          <a:p>
            <a:pPr marL="0" indent="0">
              <a:buNone/>
            </a:pPr>
            <a:r>
              <a:rPr lang="en-US" b="1" dirty="0"/>
              <a:t>Key Performance Indicators (KPIs):</a:t>
            </a:r>
          </a:p>
          <a:p>
            <a:endParaRPr lang="en-US" dirty="0"/>
          </a:p>
          <a:p>
            <a:pPr marL="0" indent="0">
              <a:buNone/>
            </a:pPr>
            <a:r>
              <a:rPr lang="en-US" dirty="0"/>
              <a:t>Number of Companies: 1,074</a:t>
            </a:r>
          </a:p>
          <a:p>
            <a:pPr marL="0" indent="0">
              <a:buNone/>
            </a:pPr>
            <a:r>
              <a:rPr lang="en-US" dirty="0"/>
              <a:t>Average Valuation: $3.46B</a:t>
            </a:r>
          </a:p>
          <a:p>
            <a:pPr marL="0" indent="0">
              <a:buNone/>
            </a:pPr>
            <a:r>
              <a:rPr lang="en-US" dirty="0"/>
              <a:t>Average Funding: $557.27M</a:t>
            </a:r>
          </a:p>
          <a:p>
            <a:pPr marL="0" indent="0">
              <a:buNone/>
            </a:pPr>
            <a:endParaRPr lang="en-US" dirty="0"/>
          </a:p>
          <a:p>
            <a:pPr marL="0" indent="0">
              <a:buNone/>
            </a:pPr>
            <a:r>
              <a:rPr lang="en-US" b="1" dirty="0"/>
              <a:t>Additional Features:</a:t>
            </a:r>
          </a:p>
          <a:p>
            <a:pPr marL="0" indent="0">
              <a:buNone/>
            </a:pPr>
            <a:endParaRPr lang="en-US" dirty="0"/>
          </a:p>
          <a:p>
            <a:pPr marL="0" indent="0">
              <a:buNone/>
            </a:pPr>
            <a:r>
              <a:rPr lang="en-US" dirty="0"/>
              <a:t>Slicers: Two slicers allow users to filter the dashboard by industry and continent, enabling customized data analysis based on specific parameters.</a:t>
            </a:r>
          </a:p>
          <a:p>
            <a:pPr marL="0" indent="0">
              <a:buNone/>
            </a:pPr>
            <a:r>
              <a:rPr lang="en-US" dirty="0"/>
              <a:t>Reset Button: The reset button, facilitated by bookmark application, restores the dashboard to its original layout, providing users with a seamless navigation experience and ensuring ease of exploration and analysis.</a:t>
            </a:r>
            <a:endParaRPr lang="en-IN" dirty="0"/>
          </a:p>
        </p:txBody>
      </p:sp>
    </p:spTree>
    <p:extLst>
      <p:ext uri="{BB962C8B-B14F-4D97-AF65-F5344CB8AC3E}">
        <p14:creationId xmlns:p14="http://schemas.microsoft.com/office/powerpoint/2010/main" val="973016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58BE4-9275-F263-F962-0048F2352364}"/>
              </a:ext>
            </a:extLst>
          </p:cNvPr>
          <p:cNvSpPr>
            <a:spLocks noGrp="1"/>
          </p:cNvSpPr>
          <p:nvPr>
            <p:ph type="title"/>
          </p:nvPr>
        </p:nvSpPr>
        <p:spPr>
          <a:xfrm>
            <a:off x="1870114" y="484772"/>
            <a:ext cx="8911687" cy="917308"/>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0FF778E4-B426-C2A6-1F1F-C8B10D71A3A4}"/>
              </a:ext>
            </a:extLst>
          </p:cNvPr>
          <p:cNvSpPr>
            <a:spLocks noGrp="1"/>
          </p:cNvSpPr>
          <p:nvPr>
            <p:ph idx="1"/>
          </p:nvPr>
        </p:nvSpPr>
        <p:spPr>
          <a:xfrm>
            <a:off x="1866401" y="1245327"/>
            <a:ext cx="8915400" cy="4781006"/>
          </a:xfrm>
        </p:spPr>
        <p:txBody>
          <a:bodyPr>
            <a:normAutofit lnSpcReduction="10000"/>
          </a:bodyPr>
          <a:lstStyle/>
          <a:p>
            <a:endParaRPr lang="en-US" dirty="0"/>
          </a:p>
          <a:p>
            <a:pPr marL="0" indent="0">
              <a:buNone/>
            </a:pPr>
            <a:r>
              <a:rPr lang="en-US" dirty="0"/>
              <a:t>- In conclusion, our analysis of the Power BI dashboard has provided invaluable insights into the global company landscape. We've observed intriguing trends such as the rise in billion-dollar valuations and the correlation between industry sectors and average valuations.</a:t>
            </a:r>
          </a:p>
          <a:p>
            <a:endParaRPr lang="en-US" dirty="0"/>
          </a:p>
          <a:p>
            <a:pPr marL="0" indent="0">
              <a:buNone/>
            </a:pPr>
            <a:r>
              <a:rPr lang="en-US" dirty="0"/>
              <a:t>- Geographically, economic powerhouses like the USA, China, and India dominate the company distribution. These insights equip stakeholders with the knowledge needed to make informed decisions, from investment strategies to risk management and long-term growth initiatives.</a:t>
            </a:r>
          </a:p>
          <a:p>
            <a:endParaRPr lang="en-US" dirty="0"/>
          </a:p>
          <a:p>
            <a:pPr marL="0" indent="0">
              <a:buNone/>
            </a:pPr>
            <a:r>
              <a:rPr lang="en-US" dirty="0"/>
              <a:t>- As we navigate this dynamic environment, staying agile, innovative, and  collaborative will be key to seizing opportunities and mitigating risks. By leveraging these insights, we can forge a path toward sustained success in the ever-changing global marketplace.</a:t>
            </a:r>
            <a:endParaRPr lang="en-IN" dirty="0"/>
          </a:p>
        </p:txBody>
      </p:sp>
    </p:spTree>
    <p:extLst>
      <p:ext uri="{BB962C8B-B14F-4D97-AF65-F5344CB8AC3E}">
        <p14:creationId xmlns:p14="http://schemas.microsoft.com/office/powerpoint/2010/main" val="3883303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C18630-5EFB-B6E0-9C2C-AF3F0E18A01B}"/>
              </a:ext>
            </a:extLst>
          </p:cNvPr>
          <p:cNvSpPr>
            <a:spLocks noGrp="1"/>
          </p:cNvSpPr>
          <p:nvPr>
            <p:ph idx="1"/>
          </p:nvPr>
        </p:nvSpPr>
        <p:spPr>
          <a:xfrm>
            <a:off x="1822857" y="2386149"/>
            <a:ext cx="8915400" cy="3777622"/>
          </a:xfrm>
        </p:spPr>
        <p:txBody>
          <a:bodyPr>
            <a:normAutofit/>
          </a:bodyPr>
          <a:lstStyle/>
          <a:p>
            <a:pPr algn="ctr"/>
            <a:r>
              <a:rPr lang="en-US" sz="6600" b="1" dirty="0"/>
              <a:t>Thank You</a:t>
            </a:r>
            <a:endParaRPr lang="en-IN" sz="6600" b="1" dirty="0"/>
          </a:p>
        </p:txBody>
      </p:sp>
    </p:spTree>
    <p:extLst>
      <p:ext uri="{BB962C8B-B14F-4D97-AF65-F5344CB8AC3E}">
        <p14:creationId xmlns:p14="http://schemas.microsoft.com/office/powerpoint/2010/main" val="1898920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C3078-6F17-DB55-66E3-921E758BE066}"/>
              </a:ext>
            </a:extLst>
          </p:cNvPr>
          <p:cNvSpPr>
            <a:spLocks noGrp="1"/>
          </p:cNvSpPr>
          <p:nvPr>
            <p:ph type="title"/>
          </p:nvPr>
        </p:nvSpPr>
        <p:spPr>
          <a:xfrm>
            <a:off x="1739484" y="672093"/>
            <a:ext cx="8911687" cy="1280890"/>
          </a:xfrm>
        </p:spPr>
        <p:txBody>
          <a:bodyPr/>
          <a:lstStyle/>
          <a:p>
            <a:r>
              <a:rPr lang="en-US" dirty="0"/>
              <a:t>Overview</a:t>
            </a:r>
            <a:endParaRPr lang="en-IN" dirty="0"/>
          </a:p>
        </p:txBody>
      </p:sp>
      <p:sp>
        <p:nvSpPr>
          <p:cNvPr id="3" name="Content Placeholder 2">
            <a:extLst>
              <a:ext uri="{FF2B5EF4-FFF2-40B4-BE49-F238E27FC236}">
                <a16:creationId xmlns:a16="http://schemas.microsoft.com/office/drawing/2014/main" id="{F8124C3E-6110-2552-BABA-A048F793154C}"/>
              </a:ext>
            </a:extLst>
          </p:cNvPr>
          <p:cNvSpPr>
            <a:spLocks noGrp="1"/>
          </p:cNvSpPr>
          <p:nvPr>
            <p:ph idx="1"/>
          </p:nvPr>
        </p:nvSpPr>
        <p:spPr>
          <a:xfrm>
            <a:off x="1739484" y="1767840"/>
            <a:ext cx="8915400" cy="3777622"/>
          </a:xfrm>
        </p:spPr>
        <p:txBody>
          <a:bodyPr>
            <a:normAutofit lnSpcReduction="10000"/>
          </a:bodyPr>
          <a:lstStyle/>
          <a:p>
            <a:pPr marL="0" indent="0">
              <a:buNone/>
            </a:pPr>
            <a:r>
              <a:rPr lang="en-US" dirty="0"/>
              <a:t>The objective of this presentation is to provide a comprehensive analysis of companies based on various attributes using Power BI Dashboard.</a:t>
            </a:r>
          </a:p>
          <a:p>
            <a:pPr marL="0" indent="0">
              <a:buNone/>
            </a:pPr>
            <a:r>
              <a:rPr lang="en-US" b="1" dirty="0"/>
              <a:t>Data Description:</a:t>
            </a:r>
          </a:p>
          <a:p>
            <a:pPr marL="0" indent="0">
              <a:buNone/>
            </a:pPr>
            <a:r>
              <a:rPr lang="en-US" dirty="0"/>
              <a:t>The dataset comprises information about multiple companies including</a:t>
            </a:r>
          </a:p>
          <a:p>
            <a:pPr marL="0" indent="0">
              <a:buNone/>
            </a:pPr>
            <a:r>
              <a:rPr lang="en-US" dirty="0"/>
              <a:t>their valuation, date joined, industry, location, year founded, funding, and </a:t>
            </a:r>
          </a:p>
          <a:p>
            <a:pPr marL="0" indent="0">
              <a:buNone/>
            </a:pPr>
            <a:r>
              <a:rPr lang="en-US" dirty="0"/>
              <a:t> selected investors</a:t>
            </a:r>
          </a:p>
          <a:p>
            <a:pPr marL="0" indent="0">
              <a:buNone/>
            </a:pPr>
            <a:endParaRPr lang="en-US" dirty="0"/>
          </a:p>
          <a:p>
            <a:pPr marL="0" indent="0">
              <a:buNone/>
            </a:pPr>
            <a:r>
              <a:rPr lang="en-US" b="1" dirty="0"/>
              <a:t>Columns</a:t>
            </a:r>
            <a:r>
              <a:rPr lang="en-US" dirty="0"/>
              <a:t>: </a:t>
            </a:r>
          </a:p>
          <a:p>
            <a:pPr marL="0" indent="0">
              <a:buNone/>
            </a:pPr>
            <a:r>
              <a:rPr lang="en-US" dirty="0"/>
              <a:t>Company Name, Valuation, Date Joined, Industry, City, Country, </a:t>
            </a:r>
          </a:p>
          <a:p>
            <a:pPr marL="0" indent="0">
              <a:buNone/>
            </a:pPr>
            <a:r>
              <a:rPr lang="en-US" dirty="0"/>
              <a:t>Continent, Year Founded, Funding, Selected Investors.</a:t>
            </a:r>
          </a:p>
          <a:p>
            <a:pPr marL="0" indent="0">
              <a:buNone/>
            </a:pPr>
            <a:endParaRPr lang="en-US" dirty="0"/>
          </a:p>
        </p:txBody>
      </p:sp>
    </p:spTree>
    <p:extLst>
      <p:ext uri="{BB962C8B-B14F-4D97-AF65-F5344CB8AC3E}">
        <p14:creationId xmlns:p14="http://schemas.microsoft.com/office/powerpoint/2010/main" val="2220193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dd-in_Banner">
            <a:extLst>
              <a:ext uri="{FF2B5EF4-FFF2-40B4-BE49-F238E27FC236}">
                <a16:creationId xmlns:a16="http://schemas.microsoft.com/office/drawing/2014/main" id="{3469E413-BCF5-4E2F-BE4B-EB617C589FA5}"/>
              </a:ext>
            </a:extLst>
          </p:cNvPr>
          <p:cNvSpPr txBox="1">
            <a:spLocks noGrp="1"/>
          </p:cNvSpPr>
          <p:nvPr>
            <p:ph type="ctrTitle"/>
          </p:nvPr>
        </p:nvSpPr>
        <p:spPr>
          <a:xfrm>
            <a:off x="0" y="243674"/>
            <a:ext cx="12192000" cy="855958"/>
          </a:xfrm>
          <a:prstGeom prst="rect">
            <a:avLst/>
          </a:prstGeom>
          <a:solidFill>
            <a:srgbClr val="494748">
              <a:alpha val="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32000" tIns="180000" rIns="216000" bIns="180000" numCol="1" spcCol="0" rtlCol="0" fromWordArt="0" anchor="ctr" anchorCtr="0" forceAA="0" compatLnSpc="1">
            <a:prstTxWarp prst="textNoShape">
              <a:avLst/>
            </a:prstTxWarp>
            <a:spAutoFit/>
          </a:bodyPr>
          <a:lstStyle/>
          <a:p>
            <a:pPr algn="l" rtl="0">
              <a:spcAft>
                <a:spcPts val="0"/>
              </a:spcAft>
            </a:pPr>
            <a:r>
              <a:rPr lang="en-GB" sz="3200" b="1" dirty="0">
                <a:solidFill>
                  <a:srgbClr val="000000"/>
                </a:solidFill>
                <a:latin typeface="Segoe UI Light" panose="020B0502040204020203" pitchFamily="34" charset="0"/>
                <a:ea typeface="Calibri" panose="020F0502020204030204" pitchFamily="34" charset="0"/>
                <a:cs typeface="Segoe UI Light" panose="020B0502040204020203" pitchFamily="34" charset="0"/>
              </a:rPr>
              <a:t>Live Dashboard</a:t>
            </a:r>
            <a:endParaRPr lang="en-IE" sz="3200" b="1" dirty="0">
              <a:effectLst/>
              <a:latin typeface="Segoe UI Light" panose="020B0502040204020203" pitchFamily="34" charset="0"/>
              <a:ea typeface="Calibri" panose="020F0502020204030204" pitchFamily="34" charset="0"/>
              <a:cs typeface="Segoe UI Light" panose="020B0502040204020203" pitchFamily="34" charset="0"/>
            </a:endParaRPr>
          </a:p>
        </p:txBody>
      </p:sp>
      <p:pic>
        <p:nvPicPr>
          <p:cNvPr id="7" name="Add-in_Icon" descr="Icon for Microsoft Power BI.">
            <a:extLst>
              <a:ext uri="{FF2B5EF4-FFF2-40B4-BE49-F238E27FC236}">
                <a16:creationId xmlns:a16="http://schemas.microsoft.com/office/drawing/2014/main" id="{87D43E1C-7B4D-44A2-8E6D-6786349BFB58}"/>
              </a:ext>
            </a:extLst>
          </p:cNvPr>
          <p:cNvPicPr/>
          <p:nvPr/>
        </p:nvPicPr>
        <p:blipFill>
          <a:blip r:embed="rId2"/>
          <a:stretch>
            <a:fillRect/>
          </a:stretch>
        </p:blipFill>
        <p:spPr bwMode="auto">
          <a:xfrm>
            <a:off x="914400" y="530365"/>
            <a:ext cx="291465" cy="291465"/>
          </a:xfrm>
          <a:prstGeom prst="rect">
            <a:avLst/>
          </a:prstGeom>
          <a:noFill/>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descr="Add-in content for Microsoft Power BI."/>
              <p:cNvGraphicFramePr>
                <a:graphicFrameLocks noGrp="1"/>
              </p:cNvGraphicFramePr>
              <p:nvPr/>
            </p:nvGraphicFramePr>
            <p:xfrm>
              <a:off x="721012" y="1170879"/>
              <a:ext cx="10749976" cy="5335725"/>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2" name="Add-in" descr="Add-in content for Microsoft Power BI."/>
              <p:cNvPicPr>
                <a:picLocks noGrp="1" noRot="1" noChangeAspect="1" noMove="1" noResize="1" noEditPoints="1" noAdjustHandles="1" noChangeArrowheads="1" noChangeShapeType="1"/>
              </p:cNvPicPr>
              <p:nvPr/>
            </p:nvPicPr>
            <p:blipFill>
              <a:blip r:embed="rId4"/>
              <a:stretch>
                <a:fillRect/>
              </a:stretch>
            </p:blipFill>
            <p:spPr>
              <a:xfrm>
                <a:off x="721012" y="1170879"/>
                <a:ext cx="10749976" cy="5335725"/>
              </a:xfrm>
              <a:prstGeom prst="rect">
                <a:avLst/>
              </a:prstGeom>
            </p:spPr>
          </p:pic>
        </mc:Fallback>
      </mc:AlternateContent>
    </p:spTree>
    <p:extLst>
      <p:ext uri="{BB962C8B-B14F-4D97-AF65-F5344CB8AC3E}">
        <p14:creationId xmlns:p14="http://schemas.microsoft.com/office/powerpoint/2010/main" val="3211859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357DB-471B-D634-FB05-2932121FDFAA}"/>
              </a:ext>
            </a:extLst>
          </p:cNvPr>
          <p:cNvSpPr>
            <a:spLocks noGrp="1"/>
          </p:cNvSpPr>
          <p:nvPr>
            <p:ph type="title"/>
          </p:nvPr>
        </p:nvSpPr>
        <p:spPr/>
        <p:txBody>
          <a:bodyPr/>
          <a:lstStyle/>
          <a:p>
            <a:r>
              <a:rPr lang="en-US" dirty="0"/>
              <a:t>Dashboard Image</a:t>
            </a:r>
            <a:endParaRPr lang="en-IN" dirty="0"/>
          </a:p>
        </p:txBody>
      </p:sp>
      <p:pic>
        <p:nvPicPr>
          <p:cNvPr id="5" name="Content Placeholder 4">
            <a:extLst>
              <a:ext uri="{FF2B5EF4-FFF2-40B4-BE49-F238E27FC236}">
                <a16:creationId xmlns:a16="http://schemas.microsoft.com/office/drawing/2014/main" id="{A0A96A35-F856-F000-D3FD-FCEA0A8F380C}"/>
              </a:ext>
            </a:extLst>
          </p:cNvPr>
          <p:cNvPicPr>
            <a:picLocks noGrp="1" noChangeAspect="1"/>
          </p:cNvPicPr>
          <p:nvPr>
            <p:ph idx="1"/>
          </p:nvPr>
        </p:nvPicPr>
        <p:blipFill>
          <a:blip r:embed="rId2"/>
          <a:stretch>
            <a:fillRect/>
          </a:stretch>
        </p:blipFill>
        <p:spPr>
          <a:xfrm>
            <a:off x="2281646" y="1584960"/>
            <a:ext cx="8482147" cy="4720046"/>
          </a:xfrm>
        </p:spPr>
      </p:pic>
    </p:spTree>
    <p:extLst>
      <p:ext uri="{BB962C8B-B14F-4D97-AF65-F5344CB8AC3E}">
        <p14:creationId xmlns:p14="http://schemas.microsoft.com/office/powerpoint/2010/main" val="3349256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2D566-856E-E05A-5FCD-663FF0BCF309}"/>
              </a:ext>
            </a:extLst>
          </p:cNvPr>
          <p:cNvSpPr>
            <a:spLocks noGrp="1"/>
          </p:cNvSpPr>
          <p:nvPr>
            <p:ph type="title"/>
          </p:nvPr>
        </p:nvSpPr>
        <p:spPr>
          <a:xfrm>
            <a:off x="1878822" y="624110"/>
            <a:ext cx="8911687" cy="1280890"/>
          </a:xfrm>
        </p:spPr>
        <p:txBody>
          <a:bodyPr/>
          <a:lstStyle/>
          <a:p>
            <a:r>
              <a:rPr lang="en-US" dirty="0"/>
              <a:t>Data Cleaning Process</a:t>
            </a:r>
            <a:endParaRPr lang="en-IN" dirty="0"/>
          </a:p>
        </p:txBody>
      </p:sp>
      <p:sp>
        <p:nvSpPr>
          <p:cNvPr id="3" name="Content Placeholder 2">
            <a:extLst>
              <a:ext uri="{FF2B5EF4-FFF2-40B4-BE49-F238E27FC236}">
                <a16:creationId xmlns:a16="http://schemas.microsoft.com/office/drawing/2014/main" id="{AE9EB825-DB4F-7F6C-81E4-2CAE7E0C3D11}"/>
              </a:ext>
            </a:extLst>
          </p:cNvPr>
          <p:cNvSpPr>
            <a:spLocks noGrp="1"/>
          </p:cNvSpPr>
          <p:nvPr>
            <p:ph idx="1"/>
          </p:nvPr>
        </p:nvSpPr>
        <p:spPr>
          <a:xfrm>
            <a:off x="1878822" y="1904999"/>
            <a:ext cx="8915400" cy="4600303"/>
          </a:xfrm>
        </p:spPr>
        <p:txBody>
          <a:bodyPr>
            <a:normAutofit/>
          </a:bodyPr>
          <a:lstStyle/>
          <a:p>
            <a:pPr marL="0" indent="0">
              <a:buNone/>
            </a:pPr>
            <a:r>
              <a:rPr lang="en-US" b="1" dirty="0"/>
              <a:t>Null Values Handling</a:t>
            </a:r>
            <a:r>
              <a:rPr lang="en-US" dirty="0"/>
              <a:t>:</a:t>
            </a:r>
          </a:p>
          <a:p>
            <a:pPr marL="0" indent="0">
              <a:buNone/>
            </a:pPr>
            <a:r>
              <a:rPr lang="en-US" dirty="0"/>
              <a:t>Addressed missing values in the 'City' column by replacing them with the most frequent city.</a:t>
            </a:r>
          </a:p>
          <a:p>
            <a:pPr marL="0" indent="0">
              <a:buNone/>
            </a:pPr>
            <a:r>
              <a:rPr lang="en-US" b="1" dirty="0"/>
              <a:t>Company Identification:</a:t>
            </a:r>
          </a:p>
          <a:p>
            <a:pPr marL="0" indent="0">
              <a:buNone/>
            </a:pPr>
            <a:r>
              <a:rPr lang="en-US" dirty="0"/>
              <a:t>Identified and distinguished companies with similar names to ensure accurate analysis. For instance, 'Bolt' and 'Bolt 2'.</a:t>
            </a:r>
          </a:p>
          <a:p>
            <a:pPr marL="0" indent="0">
              <a:buNone/>
            </a:pPr>
            <a:r>
              <a:rPr lang="en-US" b="1" dirty="0"/>
              <a:t>New Attribute Creation:</a:t>
            </a:r>
          </a:p>
          <a:p>
            <a:pPr marL="0" indent="0">
              <a:buNone/>
            </a:pPr>
            <a:r>
              <a:rPr lang="en-US" dirty="0"/>
              <a:t>Introduced 'Age' and 'Age Group' columns to better understand the maturity level of companies based on their founding years. </a:t>
            </a:r>
          </a:p>
          <a:p>
            <a:pPr marL="0" indent="0">
              <a:buNone/>
            </a:pPr>
            <a:r>
              <a:rPr lang="en-US" dirty="0"/>
              <a:t>The classification of Age Group is like this: Early Stage (0-10 Years Old), Emerging Companies (11-20 Years Old), Established Firms (21-40 Years Old), Mature Enterprises (More than 41 Years Old).</a:t>
            </a:r>
            <a:endParaRPr lang="en-IN"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00255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042CA-CF60-F4AF-FE09-467F67FD4906}"/>
              </a:ext>
            </a:extLst>
          </p:cNvPr>
          <p:cNvSpPr>
            <a:spLocks noGrp="1"/>
          </p:cNvSpPr>
          <p:nvPr>
            <p:ph type="title"/>
          </p:nvPr>
        </p:nvSpPr>
        <p:spPr>
          <a:xfrm>
            <a:off x="1870113" y="306333"/>
            <a:ext cx="8911687" cy="608067"/>
          </a:xfrm>
        </p:spPr>
        <p:txBody>
          <a:bodyPr>
            <a:noAutofit/>
          </a:bodyPr>
          <a:lstStyle/>
          <a:p>
            <a:r>
              <a:rPr lang="en-US" sz="2400" dirty="0"/>
              <a:t>Year Wise Number of Companies reached $1B Valuation</a:t>
            </a:r>
            <a:endParaRPr lang="en-IN" sz="2400" dirty="0"/>
          </a:p>
        </p:txBody>
      </p:sp>
      <p:sp>
        <p:nvSpPr>
          <p:cNvPr id="3" name="Content Placeholder 2">
            <a:extLst>
              <a:ext uri="{FF2B5EF4-FFF2-40B4-BE49-F238E27FC236}">
                <a16:creationId xmlns:a16="http://schemas.microsoft.com/office/drawing/2014/main" id="{C431E147-B4C3-04E4-AD20-AF1AF6D221CD}"/>
              </a:ext>
            </a:extLst>
          </p:cNvPr>
          <p:cNvSpPr>
            <a:spLocks noGrp="1"/>
          </p:cNvSpPr>
          <p:nvPr>
            <p:ph idx="1"/>
          </p:nvPr>
        </p:nvSpPr>
        <p:spPr>
          <a:xfrm>
            <a:off x="1638300" y="2899954"/>
            <a:ext cx="8915400" cy="3777622"/>
          </a:xfrm>
        </p:spPr>
        <p:txBody>
          <a:bodyPr>
            <a:normAutofit fontScale="92500"/>
          </a:bodyPr>
          <a:lstStyle/>
          <a:p>
            <a:r>
              <a:rPr lang="en-US" dirty="0"/>
              <a:t>The area chart illustrates the trend in the number of companies reaching a one billion dollar valuation over the years.</a:t>
            </a:r>
          </a:p>
          <a:p>
            <a:r>
              <a:rPr lang="en-US" dirty="0"/>
              <a:t>Notable observations from the chart:</a:t>
            </a:r>
          </a:p>
          <a:p>
            <a:r>
              <a:rPr lang="en-US" dirty="0"/>
              <a:t>In 2018, there were 103 companies reaching the billion-dollar valuation mark.</a:t>
            </a:r>
          </a:p>
          <a:p>
            <a:r>
              <a:rPr lang="en-US" dirty="0"/>
              <a:t>The following year, 2019, saw a slight increase with 104 companies achieving this milestone.</a:t>
            </a:r>
          </a:p>
          <a:p>
            <a:r>
              <a:rPr lang="en-US" dirty="0"/>
              <a:t>The trend continued upward in 2020, reaching 108 companies.</a:t>
            </a:r>
          </a:p>
          <a:p>
            <a:r>
              <a:rPr lang="en-US" dirty="0"/>
              <a:t>However, the most significant surge occurred in 2021, skyrocketing to 520 companies, marking a substantial increase compared to previous years.</a:t>
            </a:r>
          </a:p>
          <a:p>
            <a:r>
              <a:rPr lang="en-US" dirty="0"/>
              <a:t>Surprisingly, in 2022, there was a dramatic decline, dropping back to 116 companies.</a:t>
            </a:r>
            <a:endParaRPr lang="en-IN" dirty="0"/>
          </a:p>
        </p:txBody>
      </p:sp>
      <p:pic>
        <p:nvPicPr>
          <p:cNvPr id="5" name="Picture 4">
            <a:extLst>
              <a:ext uri="{FF2B5EF4-FFF2-40B4-BE49-F238E27FC236}">
                <a16:creationId xmlns:a16="http://schemas.microsoft.com/office/drawing/2014/main" id="{FC0BAD2E-9631-DA1D-D12D-39E1C96F6354}"/>
              </a:ext>
            </a:extLst>
          </p:cNvPr>
          <p:cNvPicPr>
            <a:picLocks noChangeAspect="1"/>
          </p:cNvPicPr>
          <p:nvPr/>
        </p:nvPicPr>
        <p:blipFill>
          <a:blip r:embed="rId2"/>
          <a:stretch>
            <a:fillRect/>
          </a:stretch>
        </p:blipFill>
        <p:spPr>
          <a:xfrm>
            <a:off x="4127399" y="914400"/>
            <a:ext cx="3937202" cy="1879697"/>
          </a:xfrm>
          <a:prstGeom prst="rect">
            <a:avLst/>
          </a:prstGeom>
        </p:spPr>
      </p:pic>
    </p:spTree>
    <p:extLst>
      <p:ext uri="{BB962C8B-B14F-4D97-AF65-F5344CB8AC3E}">
        <p14:creationId xmlns:p14="http://schemas.microsoft.com/office/powerpoint/2010/main" val="35785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3641E-BCA4-9271-21A2-87A7317F1710}"/>
              </a:ext>
            </a:extLst>
          </p:cNvPr>
          <p:cNvSpPr>
            <a:spLocks noGrp="1"/>
          </p:cNvSpPr>
          <p:nvPr>
            <p:ph type="title"/>
          </p:nvPr>
        </p:nvSpPr>
        <p:spPr>
          <a:xfrm>
            <a:off x="1642013" y="624110"/>
            <a:ext cx="8911687" cy="1280890"/>
          </a:xfrm>
        </p:spPr>
        <p:txBody>
          <a:bodyPr/>
          <a:lstStyle/>
          <a:p>
            <a:r>
              <a:rPr lang="en-US" dirty="0"/>
              <a:t>Possible Reasons</a:t>
            </a:r>
            <a:endParaRPr lang="en-IN" dirty="0"/>
          </a:p>
        </p:txBody>
      </p:sp>
      <p:sp>
        <p:nvSpPr>
          <p:cNvPr id="3" name="Content Placeholder 2">
            <a:extLst>
              <a:ext uri="{FF2B5EF4-FFF2-40B4-BE49-F238E27FC236}">
                <a16:creationId xmlns:a16="http://schemas.microsoft.com/office/drawing/2014/main" id="{B360D704-16C2-6367-814B-670409C6EEA0}"/>
              </a:ext>
            </a:extLst>
          </p:cNvPr>
          <p:cNvSpPr>
            <a:spLocks noGrp="1"/>
          </p:cNvSpPr>
          <p:nvPr>
            <p:ph idx="1"/>
          </p:nvPr>
        </p:nvSpPr>
        <p:spPr>
          <a:xfrm>
            <a:off x="1638300" y="1540189"/>
            <a:ext cx="8915400" cy="3777622"/>
          </a:xfrm>
        </p:spPr>
        <p:txBody>
          <a:bodyPr>
            <a:normAutofit fontScale="92500" lnSpcReduction="10000"/>
          </a:bodyPr>
          <a:lstStyle/>
          <a:p>
            <a:endParaRPr lang="en-US" dirty="0"/>
          </a:p>
          <a:p>
            <a:pPr marL="0" indent="0">
              <a:buNone/>
            </a:pPr>
            <a:r>
              <a:rPr lang="en-US" b="1" dirty="0"/>
              <a:t>2021 Peak:</a:t>
            </a:r>
          </a:p>
          <a:p>
            <a:pPr marL="0" indent="0">
              <a:buNone/>
            </a:pPr>
            <a:r>
              <a:rPr lang="en-US" b="1" dirty="0"/>
              <a:t>Investor Confidence: </a:t>
            </a:r>
            <a:r>
              <a:rPr lang="en-US" dirty="0"/>
              <a:t>Heightened by favorable market conditions and increased venture capital investment.</a:t>
            </a:r>
          </a:p>
          <a:p>
            <a:pPr marL="0" indent="0">
              <a:buNone/>
            </a:pPr>
            <a:r>
              <a:rPr lang="en-US" b="1" dirty="0"/>
              <a:t>Pandemic Response: </a:t>
            </a:r>
            <a:r>
              <a:rPr lang="en-US" dirty="0"/>
              <a:t>Accelerated digital transformation led to rapid growth of technology-driven companies.</a:t>
            </a:r>
          </a:p>
          <a:p>
            <a:endParaRPr lang="en-US" dirty="0"/>
          </a:p>
          <a:p>
            <a:pPr marL="0" indent="0">
              <a:buNone/>
            </a:pPr>
            <a:r>
              <a:rPr lang="en-US" b="1" dirty="0"/>
              <a:t>2022 Decline:</a:t>
            </a:r>
          </a:p>
          <a:p>
            <a:pPr marL="0" indent="0">
              <a:buNone/>
            </a:pPr>
            <a:r>
              <a:rPr lang="en-US" b="1" dirty="0"/>
              <a:t>Market Correction: </a:t>
            </a:r>
            <a:r>
              <a:rPr lang="en-US" dirty="0"/>
              <a:t>Adjusting inflated valuations to align with actual performance.</a:t>
            </a:r>
          </a:p>
          <a:p>
            <a:pPr marL="0" indent="0">
              <a:buNone/>
            </a:pPr>
            <a:r>
              <a:rPr lang="en-US" b="1" dirty="0"/>
              <a:t>Economic Uncertainty: </a:t>
            </a:r>
            <a:r>
              <a:rPr lang="en-US" dirty="0"/>
              <a:t>Global disruptions and regulatory changes influenced cautious investment strategies.</a:t>
            </a: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2349298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FF4AD-85EB-5B42-B24D-A1A879EEA1D4}"/>
              </a:ext>
            </a:extLst>
          </p:cNvPr>
          <p:cNvSpPr>
            <a:spLocks noGrp="1"/>
          </p:cNvSpPr>
          <p:nvPr>
            <p:ph type="title"/>
          </p:nvPr>
        </p:nvSpPr>
        <p:spPr>
          <a:xfrm>
            <a:off x="1748194" y="415105"/>
            <a:ext cx="8911687" cy="1280890"/>
          </a:xfrm>
        </p:spPr>
        <p:txBody>
          <a:bodyPr/>
          <a:lstStyle/>
          <a:p>
            <a:r>
              <a:rPr lang="en-US" dirty="0"/>
              <a:t>Industry wise Valuation and Funding</a:t>
            </a:r>
            <a:endParaRPr lang="en-IN" dirty="0"/>
          </a:p>
        </p:txBody>
      </p:sp>
      <p:sp>
        <p:nvSpPr>
          <p:cNvPr id="3" name="Content Placeholder 2">
            <a:extLst>
              <a:ext uri="{FF2B5EF4-FFF2-40B4-BE49-F238E27FC236}">
                <a16:creationId xmlns:a16="http://schemas.microsoft.com/office/drawing/2014/main" id="{BF05C6E3-3DCA-A120-A2D2-26CA05E323B1}"/>
              </a:ext>
            </a:extLst>
          </p:cNvPr>
          <p:cNvSpPr>
            <a:spLocks noGrp="1"/>
          </p:cNvSpPr>
          <p:nvPr>
            <p:ph idx="1"/>
          </p:nvPr>
        </p:nvSpPr>
        <p:spPr>
          <a:xfrm>
            <a:off x="1638300" y="3325445"/>
            <a:ext cx="8915400" cy="4799651"/>
          </a:xfrm>
        </p:spPr>
        <p:txBody>
          <a:bodyPr>
            <a:normAutofit/>
          </a:bodyPr>
          <a:lstStyle/>
          <a:p>
            <a:pPr marL="0" indent="0">
              <a:buNone/>
            </a:pPr>
            <a:r>
              <a:rPr lang="en-US" b="1" dirty="0"/>
              <a:t>Highest Average Valuation:</a:t>
            </a:r>
          </a:p>
          <a:p>
            <a:pPr marL="0" indent="0">
              <a:buNone/>
            </a:pPr>
            <a:r>
              <a:rPr lang="en-US" dirty="0"/>
              <a:t>Industries such as Artificial Intelligence, Other, and Consumer Retail exhibit the highest average valuations.</a:t>
            </a:r>
          </a:p>
          <a:p>
            <a:pPr marL="0" indent="0">
              <a:buNone/>
            </a:pPr>
            <a:r>
              <a:rPr lang="en-US" b="1" dirty="0"/>
              <a:t>Lowest Average Valuation:</a:t>
            </a:r>
          </a:p>
          <a:p>
            <a:pPr marL="0" indent="0">
              <a:buNone/>
            </a:pPr>
            <a:r>
              <a:rPr lang="en-US" dirty="0"/>
              <a:t>Sectors like Mobile and Telecommunications, and Cybersecurity demonstrate the lowest average valuations.</a:t>
            </a:r>
          </a:p>
          <a:p>
            <a:pPr marL="0" indent="0">
              <a:buNone/>
            </a:pPr>
            <a:r>
              <a:rPr lang="en-US" b="1" dirty="0"/>
              <a:t>Valuation and Funding Proportional:</a:t>
            </a:r>
          </a:p>
          <a:p>
            <a:pPr marL="0" indent="0">
              <a:buNone/>
            </a:pPr>
            <a:r>
              <a:rPr lang="en-US" dirty="0"/>
              <a:t>Companies with higher valuations tend to attract more funding, indicating a direct proportional relationship between valuation and funding.</a:t>
            </a:r>
          </a:p>
          <a:p>
            <a:endParaRPr lang="en-US" dirty="0"/>
          </a:p>
          <a:p>
            <a:pPr marL="0" indent="0">
              <a:buNone/>
            </a:pPr>
            <a:endParaRPr lang="en-US" b="1" dirty="0"/>
          </a:p>
          <a:p>
            <a:endParaRPr lang="en-US" dirty="0"/>
          </a:p>
          <a:p>
            <a:endParaRPr lang="en-US" dirty="0"/>
          </a:p>
          <a:p>
            <a:endParaRPr lang="en-US" dirty="0"/>
          </a:p>
          <a:p>
            <a:endParaRPr lang="en-IN" dirty="0"/>
          </a:p>
        </p:txBody>
      </p:sp>
      <p:pic>
        <p:nvPicPr>
          <p:cNvPr id="6" name="Picture 5">
            <a:extLst>
              <a:ext uri="{FF2B5EF4-FFF2-40B4-BE49-F238E27FC236}">
                <a16:creationId xmlns:a16="http://schemas.microsoft.com/office/drawing/2014/main" id="{DD934A05-AE53-0044-13A3-5504D71A4D0F}"/>
              </a:ext>
            </a:extLst>
          </p:cNvPr>
          <p:cNvPicPr>
            <a:picLocks noChangeAspect="1"/>
          </p:cNvPicPr>
          <p:nvPr/>
        </p:nvPicPr>
        <p:blipFill>
          <a:blip r:embed="rId2"/>
          <a:stretch>
            <a:fillRect/>
          </a:stretch>
        </p:blipFill>
        <p:spPr>
          <a:xfrm>
            <a:off x="3422469" y="1140823"/>
            <a:ext cx="4586798" cy="2020388"/>
          </a:xfrm>
          <a:prstGeom prst="rect">
            <a:avLst/>
          </a:prstGeom>
        </p:spPr>
      </p:pic>
    </p:spTree>
    <p:extLst>
      <p:ext uri="{BB962C8B-B14F-4D97-AF65-F5344CB8AC3E}">
        <p14:creationId xmlns:p14="http://schemas.microsoft.com/office/powerpoint/2010/main" val="2716230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2A739-AFFB-8D04-317F-4633DC700001}"/>
              </a:ext>
            </a:extLst>
          </p:cNvPr>
          <p:cNvSpPr>
            <a:spLocks noGrp="1"/>
          </p:cNvSpPr>
          <p:nvPr>
            <p:ph type="title"/>
          </p:nvPr>
        </p:nvSpPr>
        <p:spPr>
          <a:xfrm>
            <a:off x="1774319" y="621203"/>
            <a:ext cx="8911687" cy="1280890"/>
          </a:xfrm>
        </p:spPr>
        <p:txBody>
          <a:bodyPr/>
          <a:lstStyle/>
          <a:p>
            <a:r>
              <a:rPr lang="en-US" dirty="0"/>
              <a:t>Possible reasons</a:t>
            </a:r>
            <a:endParaRPr lang="en-IN" dirty="0"/>
          </a:p>
        </p:txBody>
      </p:sp>
      <p:sp>
        <p:nvSpPr>
          <p:cNvPr id="3" name="Content Placeholder 2">
            <a:extLst>
              <a:ext uri="{FF2B5EF4-FFF2-40B4-BE49-F238E27FC236}">
                <a16:creationId xmlns:a16="http://schemas.microsoft.com/office/drawing/2014/main" id="{2601498B-2611-712E-AB15-D6FCC31B6C7B}"/>
              </a:ext>
            </a:extLst>
          </p:cNvPr>
          <p:cNvSpPr>
            <a:spLocks noGrp="1"/>
          </p:cNvSpPr>
          <p:nvPr>
            <p:ph idx="1"/>
          </p:nvPr>
        </p:nvSpPr>
        <p:spPr>
          <a:xfrm>
            <a:off x="1774319" y="1689463"/>
            <a:ext cx="8915400" cy="3777622"/>
          </a:xfrm>
        </p:spPr>
        <p:txBody>
          <a:bodyPr/>
          <a:lstStyle/>
          <a:p>
            <a:pPr marL="0" indent="0">
              <a:buNone/>
            </a:pPr>
            <a:r>
              <a:rPr lang="en-US" b="1" dirty="0"/>
              <a:t>Innovative Technologies</a:t>
            </a:r>
            <a:r>
              <a:rPr lang="en-US" dirty="0"/>
              <a:t>: </a:t>
            </a:r>
          </a:p>
          <a:p>
            <a:pPr marL="0" indent="0">
              <a:buNone/>
            </a:pPr>
            <a:r>
              <a:rPr lang="en-US" dirty="0"/>
              <a:t>Industries like Artificial Intelligence and Consumer Retail often pioneer  innovative technologies, capturing investor interest and driving higher valuations.</a:t>
            </a:r>
          </a:p>
          <a:p>
            <a:pPr marL="0" indent="0">
              <a:buNone/>
            </a:pPr>
            <a:endParaRPr lang="en-US" dirty="0"/>
          </a:p>
          <a:p>
            <a:pPr marL="0" indent="0">
              <a:buNone/>
            </a:pPr>
            <a:r>
              <a:rPr lang="en-US" b="1" dirty="0"/>
              <a:t>Market Demand: </a:t>
            </a:r>
          </a:p>
          <a:p>
            <a:pPr marL="0" indent="0">
              <a:buNone/>
            </a:pPr>
            <a:r>
              <a:rPr lang="en-US" dirty="0"/>
              <a:t>Sectors like Mobile and Telecommunications may face intense competition and market saturation, resulting in relatively lower valuations despite substantial funding needs.</a:t>
            </a:r>
          </a:p>
          <a:p>
            <a:endParaRPr lang="en-IN" dirty="0"/>
          </a:p>
        </p:txBody>
      </p:sp>
    </p:spTree>
    <p:extLst>
      <p:ext uri="{BB962C8B-B14F-4D97-AF65-F5344CB8AC3E}">
        <p14:creationId xmlns:p14="http://schemas.microsoft.com/office/powerpoint/2010/main" val="19874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ILE_NAME_PARSED_KEY" val="TRUE"/>
</p:tagLst>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2.png"/></Relationships>
</file>

<file path=ppt/webextensions/webextension1.xml><?xml version="1.0" encoding="utf-8"?>
<we:webextension xmlns:we="http://schemas.microsoft.com/office/webextensions/webextension/2010/11" id="{19debf28-0869-4318-9b96-0989f1642672}">
  <we:reference id="WA200003233" version="2.0.0.3" store="en-GB" storeType="OMEX"/>
  <we:alternateReferences/>
  <we:properties>
    <we:property name="Microsoft.Office.CampaignId" value="&quot;none&quot;"/>
    <we:property name="reportUrl" value="&quot;/groups/4b8d09ea-d951-470d-a6ac-5fc9a197b67f/reports/75ca6604-da47-4efc-be6a-e17de4516f89/ReportSection?bookmarkGuid=b85bab92-6811-401a-85c9-f1fa97caf000&amp;bookmarkUsage=1&amp;ctid=daf1a426-2af8-46c9-9adc-c46bae49f1fc&amp;fromEntryPoint=export&quot;"/>
    <we:property name="reportState" value="&quot;CONNECTED&quot;"/>
    <we:property name="reportEmbeddedTime" value="&quot;2024-02-09T04:35:39.612Z&quot;"/>
    <we:property name="creatorSessionId" value="&quot;b15e081d-996d-4bc7-a61b-cb5787b90648&quot;"/>
    <we:property name="creatorUserId" value="&quot;1003200326BC066E&quot;"/>
    <we:property name="creatorTenantId" value="&quot;daf1a426-2af8-46c9-9adc-c46bae49f1fc&quot;"/>
    <we:property name="pageDisplayName" value="&quot;Page 1&quot;"/>
    <we:property name="pageName" value="&quot;ReportSection&quot;"/>
    <we:property name="reportName" value="&quot;Companies Big Data Analytics&quot;"/>
    <we:property name="isVisualContainerHeaderHidden" value="false"/>
    <we:property name="isFiltersActionButtonVisible" value="true"/>
    <we:property name="initialStateBookmark" value="&quot;H4sIAAAAAAAAA91Z23LbNhD9FQ9e8qLpgODdb7KctGlix7U97nQyng5IrGgmFMGCpGPVo3/vAqQkS7ZursamoycRu9jL2YMFQN4TkZZFxsenfATkkBxJ+X3E1fcDRnokb8e+fPl00j//9Pdp/+Q9DsuiSmVeksN7UnGVQHWVljXPtAUc/HrdIzzLzniin4Y8K6FHClClzHmW/guNMooqVcOkR+CuyKTi2uRFxSvQZm9RHZ/Rt/WLjR55XKW3cAFx1YyeQyFVNX3ukbL5Z0JalGljxuFA5hVPczSsx1weMssbhp5PgXqUAjBPjw/TrGpVovH7u0JhPpjluNA4XMriFJ01Olrlahom65EPSo6McgtkWUf/1KDGOEHbgbJsw7mYCvD/H9M/6ywJbSKv0go1yTGvOD5fmojoBLG+gAxzNRMGMqtHxsmSS1mrGM5hOH8wdicI/5mSWBxjeyBHBc/HBEdb18MUMlRDL1+UAHU0Nm6OUzVFly1n108SBQmfYr8o/J/xXfGsbixrwYc6b4Ogk4kOEctDDt2JljXwsElvWxD/vAEFLYa5SKfhf1wKttwrzCZoHmWwevKMRRP9u26Wy66ILua9MpoeuZE/BgpwDQoNS29G/L645XkMGkPYc7XXxram4MvBamjKNE+ytr/MF35TZXIRK5llqHEJd23Dshwn8EPXpo5LA93Xom/Ia7340Zh8McI/FwLMWfMhZuDFAaVRxHgMju9QsbGTDRC2RKo0RqD2T6l+Age/KlkXZSdZhSAK5MESoNYzOFWkMLjhquood1YmqhtPs6Wi9rcHe2fLi/H2bW57IlybzmwFrhe4lNosCEPuUMen4SvTdSDrvFLd7IAPu/O8hO4zuIoAZyBOeLFM1pcgwhzihgU8jgX4zpA6YIeRJSIWWK/Mgo+5qMuu0mDVLvBE03r9YPfXX+MMS4IHM9EE1eVeu6ZCL9VtHzC4WWWOH/kx4z7ebxjzmWW7YvMlp/OdbguC/5aC4iq+GX+GW8geRzWTPxZNI7riKm3upO1RfMfM2mvHzAxZSBbV4OB3idfR5nbwIKBGNh/Q4jYN8hdw9UR/2riOOOrusnis5cXzkwO63Qr9yUFoz2cOBRt3ZNcLmQNRYFEwPWMtv9IRT2CRW2aXt5nlCtf2QiuOXDzt4X3r7fefzbsWV6Kju9TKJJu7JPNYMGSBDVZge74XcFfQzhZshzPRWy7Z2oOFKRodetyzacSZT6PIDoXNO1u0PZ4Nu1uyNfduPWSDGIa4wBzGgAeB7wRWhy8/GwtRZmkMaqEUZAQqMbub0M50GkXjLIVGLoURg8nynnxOMfPGtua7NvvuGGcI+SN/N333uequambs8GZ2t0N0HABzLcsXbhxanMacseiVq6U/ZeAmn1d7L1cCeVOHRxWbf/TY7vNHp963z+FC1zO6fH2ad/2hrptm3fV1wzsz7c0xeSFtQ2XKfREJsERoiQD3ehaFbOPZjpvwjuqqMsfNhSOesfoUj2RdlQWP4Yzn8ARoCBbPBYgNwJlvh8Q4wZDS9kPJmgn6i+IM48nkPwuP6tfcHAAA&quot;"/>
    <we:property name="bookmark" value="&quot;H4sIAAAAAAAAA+1Z3XPbNgz/V3J86YtvR1HfeUucdeuu67Iml91ulwdIhB21sqhRUhov5/99ICXHH43tOPMlam9+sggIBH74EQTseyazqsxh+gEmyI7ZqVKfJ6A/Hwk2YMXqmud5gReEfhhKT0YgIOWctFRZZ6qo2PE9q0GPsb7KqgZyY5AW/7oeMMjzcxibpxHkFQ5YibpSBeTZP9gqk6jWDc4GDO/KXGkwJi9qqNGYvSV1eiZXnB9c2hHSOrvFC0zrdvUjlkrX8+cBq9pv1qVVmTFmNxyqooasIMNmzYdYOMEoDkKOPOAcUQRmfZTldaeSTH+8KzXFQ1FOSwPLpSo/0GatjlG5mrspBuytVhOr3OFaNcnfDeopvWDsYFV17lzMBfT99/mXbZakMVHUWU2a7AxqoOdL6xGfEdYXmFOs9oWhypuJ3WRtS9XoFD/iaPFg7c4I/nOtKDnW9lBNSiimjFa7rUcZ5qRGu/ymJerTqd3mLNNzdMV6dCfjscYxzLFfFf5H/64gb1rLRvC2KTon+GxmXKT0sGN/ZmQtPGI2eCqIf9ygxg7DQmZz99+tOVsdFGbrNCQ5bn75gUUz87luj8u+iK7GvdGbAbtRX4Ya6QxKA8vggfgn8haKFA2GeOBsb/VtS8LXnTXQVFkxzrv6sjj4bZbZRapVnpPGJd51BcvxvCiMfZd7Po9MXUs+Ea/N4Sdj6sUI/1wIKGbDh1RgkEacJwnVZ/RCj8udlWxIsI2VzlIC6vCUOhnj0U9aNWXVS1YRiJJ4sAao8wxOlRkOb0DXPeXOxkBN4WmvVNL+tHR3dryYPr3MPZ0I17YyO5EfRD7nrojiGDzuhTx+ZboOVVPUup8VcLk6L1LoP4OrBHCO8lco18n6EkRYQNyyANJUYuiNuIdunDgyEZHzyix4V8im6isNNt0CjxSt13f2cPU1zSkl1JjJ1qk+19otGXqparvE4PaUeWESpgJCmm+ECIXj+nL3kNP7SvcEgv+coQad3kzf4y3mX3v1IP9aNPfoCnTWzqRdK75nZN3Y8WCGrQRLanj0i6JxtJ0OlhxqZYsFI+7CYH8i6Efq085zBKS7z+Fx1g/Pdw7o007odw5C1595HF26kf0gFh4mkcPR1oyt/MomMMZVbtlb3hWOL303iJ008anbo3nr268/u28t0LKnt9TGINtZUgQiGonIRSdygzCIwJe8twnboyf6llO2tbGwSeOjAAKXJyBCniRuLF3obdIO2Bv2N2Vb5m6z5KIcxXTAPCEQoij0IqfHw8/ORFR5lqJeSQWboB7b202azUwYZbtZhq1cSStGG+U9e59R5K1tw3dj9s0ZvSHVl+LN/LfPTbOqfWOPX2b3a6LTCIXvOKH009gBnoIQyStny/yVQZd8Uf+frmUo2nxxCGUi0ZGxIyO60EQSi50NDFj3Tpu6tj3VSh9jrT4GlmrqqoQUz6HAR0AjsKCQKHcAZ/8ge8BsNvsXesDN+KAbAAA=&quot;"/>
    <we:property name="datasetId" value="&quot;38d8956b-49a4-4aaf-a41a-2b448426ed60&quot;"/>
    <we:property name="embedUrl" value="&quot;/reportEmbed?reportId=75ca6604-da47-4efc-be6a-e17de4516f89&amp;groupId=4b8d09ea-d951-470d-a6ac-5fc9a197b67f&amp;w=2&amp;config=eyJjbHVzdGVyVXJsIjoiaHR0cHM6Ly9XQUJJLUlORElBLUNFTlRSQUwtQS1QUklNQVJZLXJlZGlyZWN0LmFuYWx5c2lzLndpbmRvd3MubmV0IiwiZW1iZWRGZWF0dXJlcyI6eyJ1c2FnZU1ldHJpY3NWTmV4dCI6dHJ1ZSwiZGlzYWJsZUFuZ3VsYXJKU0Jvb3RzdHJhcFJlcG9ydEVtYmVkIjp0cnVlfX0%3D&amp;disableSensitivityBanner=true&amp;lrtl=1&quot;"/>
    <we:property name="backgroundColor" value="&quot;#19222D&quot;"/>
  </we:properties>
  <we:bindings/>
  <we:snapshot xmlns:r="http://schemas.openxmlformats.org/officeDocument/2006/relationships" r:embed="rId1"/>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ocument_x0020_Purpose xmlns="f577acbf-5b0b-4b4f-9948-268e97f8d3a4">Informational</Document_x0020_Purpose>
    <Initiatives xmlns="f577acbf-5b0b-4b4f-9948-268e97f8d3a4"/>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D401524DC532D42A0E0ED886331A72B" ma:contentTypeVersion="15" ma:contentTypeDescription="Create a new document." ma:contentTypeScope="" ma:versionID="aba17d7263e5a17e1efe42a3571abb41">
  <xsd:schema xmlns:xsd="http://www.w3.org/2001/XMLSchema" xmlns:xs="http://www.w3.org/2001/XMLSchema" xmlns:p="http://schemas.microsoft.com/office/2006/metadata/properties" xmlns:ns2="f577acbf-5b0b-4b4f-9948-268e97f8d3a4" xmlns:ns3="b1e4d6ee-9f6f-43f8-a618-24f3d84da28f" targetNamespace="http://schemas.microsoft.com/office/2006/metadata/properties" ma:root="true" ma:fieldsID="e4e3c9c8ed1c3d723d02c9f1cb24d19a" ns2:_="" ns3:_="">
    <xsd:import namespace="f577acbf-5b0b-4b4f-9948-268e97f8d3a4"/>
    <xsd:import namespace="b1e4d6ee-9f6f-43f8-a618-24f3d84da28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element ref="ns2:Document_x0020_Purpose" minOccurs="0"/>
                <xsd:element ref="ns2:Initiatives" minOccurs="0"/>
                <xsd:element ref="ns2:MediaServiceDateTaken" minOccurs="0"/>
                <xsd:element ref="ns2:MediaServiceAutoTags" minOccurs="0"/>
                <xsd:element ref="ns2:MediaServiceOCR" minOccurs="0"/>
                <xsd:element ref="ns2:MediaServiceLocation"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77acbf-5b0b-4b4f-9948-268e97f8d3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Document_x0020_Purpose" ma:index="14" nillable="true" ma:displayName="Document Purpose" ma:default="Informational" ma:format="Dropdown" ma:internalName="Document_x0020_Purpose">
      <xsd:simpleType>
        <xsd:restriction base="dms:Choice">
          <xsd:enumeration value="Informational"/>
          <xsd:enumeration value="Feature Spec"/>
          <xsd:enumeration value="Engineering Design"/>
          <xsd:enumeration value="Planning"/>
        </xsd:restriction>
      </xsd:simpleType>
    </xsd:element>
    <xsd:element name="Initiatives" ma:index="15" nillable="true" ma:displayName="Initiatives" ma:description="List of initiatives related to this document" ma:internalName="Initiatives">
      <xsd:complexType>
        <xsd:complexContent>
          <xsd:extension base="dms:MultiChoice">
            <xsd:sequence>
              <xsd:element name="Value" maxOccurs="unbounded" minOccurs="0" nillable="true">
                <xsd:simpleType>
                  <xsd:restriction base="dms:Choice">
                    <xsd:enumeration value="Add-in MAU"/>
                    <xsd:enumeration value="Custom Functions"/>
                    <xsd:enumeration value="Data &amp; Analytics"/>
                    <xsd:enumeration value="DevEx: Portals &amp; Programs"/>
                    <xsd:enumeration value="DevEx: Tools &amp; Libraries"/>
                    <xsd:enumeration value="Engineering"/>
                    <xsd:enumeration value="Excel API"/>
                    <xsd:enumeration value="In-Market Support"/>
                    <xsd:enumeration value="Maker Access"/>
                    <xsd:enumeration value="SDX Runtime &amp; Partners"/>
                    <xsd:enumeration value="SDX Service Delivery"/>
                    <xsd:enumeration value="SDX API &amp; Pipeline"/>
                    <xsd:enumeration value="Shield &amp; OCE"/>
                  </xsd:restriction>
                </xsd:simpleType>
              </xsd:element>
            </xsd:sequence>
          </xsd:extension>
        </xsd:complexContent>
      </xsd:complexType>
    </xsd:element>
    <xsd:element name="MediaServiceDateTaken" ma:index="16" nillable="true" ma:displayName="MediaServiceDateTaken" ma:hidden="true" ma:internalName="MediaServiceDateTaken" ma:readOnly="true">
      <xsd:simpleType>
        <xsd:restriction base="dms:Text"/>
      </xsd:simpleType>
    </xsd:element>
    <xsd:element name="MediaServiceAutoTags" ma:index="17" nillable="true" ma:displayName="MediaServiceAutoTags" ma:internalName="MediaServiceAutoTags"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Location" ma:index="19" nillable="true" ma:displayName="MediaServiceLocation" ma:internalName="MediaServiceLocation"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GenerationTime" ma:index="21"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e4d6ee-9f6f-43f8-a618-24f3d84da28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7AB1FA-2F28-4684-9230-02ACEB6C0B0A}">
  <ds:schemaRefs>
    <ds:schemaRef ds:uri="http://purl.org/dc/elements/1.1/"/>
    <ds:schemaRef ds:uri="http://schemas.microsoft.com/office/2006/metadata/properties"/>
    <ds:schemaRef ds:uri="b1e4d6ee-9f6f-43f8-a618-24f3d84da28f"/>
    <ds:schemaRef ds:uri="http://schemas.microsoft.com/office/2006/documentManagement/types"/>
    <ds:schemaRef ds:uri="http://purl.org/dc/terms/"/>
    <ds:schemaRef ds:uri="http://schemas.openxmlformats.org/package/2006/metadata/core-properties"/>
    <ds:schemaRef ds:uri="f577acbf-5b0b-4b4f-9948-268e97f8d3a4"/>
    <ds:schemaRef ds:uri="http://purl.org/dc/dcmitype/"/>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E21AFCC0-734A-4A90-A597-A1CB34860DCD}">
  <ds:schemaRefs>
    <ds:schemaRef ds:uri="http://schemas.microsoft.com/sharepoint/v3/contenttype/forms"/>
  </ds:schemaRefs>
</ds:datastoreItem>
</file>

<file path=customXml/itemProps3.xml><?xml version="1.0" encoding="utf-8"?>
<ds:datastoreItem xmlns:ds="http://schemas.openxmlformats.org/officeDocument/2006/customXml" ds:itemID="{1DD29C39-1C4E-4B06-A1F4-2510F2DACF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77acbf-5b0b-4b4f-9948-268e97f8d3a4"/>
    <ds:schemaRef ds:uri="b1e4d6ee-9f6f-43f8-a618-24f3d84da2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Wisp</Template>
  <TotalTime>1601</TotalTime>
  <Words>1064</Words>
  <Application>Microsoft Office PowerPoint</Application>
  <PresentationFormat>Widescreen</PresentationFormat>
  <Paragraphs>129</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Century Gothic</vt:lpstr>
      <vt:lpstr>Segoe UI Light</vt:lpstr>
      <vt:lpstr>Wingdings 3</vt:lpstr>
      <vt:lpstr>Wisp</vt:lpstr>
      <vt:lpstr>COMPANIES DATA ANALYTICS </vt:lpstr>
      <vt:lpstr>Overview</vt:lpstr>
      <vt:lpstr>Live Dashboard</vt:lpstr>
      <vt:lpstr>Dashboard Image</vt:lpstr>
      <vt:lpstr>Data Cleaning Process</vt:lpstr>
      <vt:lpstr>Year Wise Number of Companies reached $1B Valuation</vt:lpstr>
      <vt:lpstr>Possible Reasons</vt:lpstr>
      <vt:lpstr>Industry wise Valuation and Funding</vt:lpstr>
      <vt:lpstr>Possible reasons</vt:lpstr>
      <vt:lpstr>Average Funding of Companies by Age Groups </vt:lpstr>
      <vt:lpstr>Possible Reasons</vt:lpstr>
      <vt:lpstr>Number of Companies by Country</vt:lpstr>
      <vt:lpstr>Possible Reasons </vt:lpstr>
      <vt:lpstr>Scroller</vt:lpstr>
      <vt:lpstr>Other Features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dc:creator>
  <cp:lastModifiedBy>Jenish Bhanawat</cp:lastModifiedBy>
  <cp:revision>3</cp:revision>
  <dcterms:created xsi:type="dcterms:W3CDTF">2018-06-07T21:39:02Z</dcterms:created>
  <dcterms:modified xsi:type="dcterms:W3CDTF">2024-02-09T06:14:29Z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0x010100CD401524DC532D42A0E0ED886331A72B</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t-dahop@microsoft.com</vt:lpwstr>
  </property>
  <property fmtid="{D5CDD505-2E9C-101B-9397-08002B2CF9AE}" pid="6" name="MSIP_Label_f42aa342-8706-4288-bd11-ebb85995028c_SetDate">
    <vt:lpwstr>2018-06-18T13:45:27.3782680Z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