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92" r:id="rId2"/>
    <p:sldId id="396" r:id="rId3"/>
    <p:sldId id="397" r:id="rId4"/>
    <p:sldId id="421" r:id="rId5"/>
    <p:sldId id="398" r:id="rId6"/>
    <p:sldId id="399" r:id="rId7"/>
    <p:sldId id="400" r:id="rId8"/>
    <p:sldId id="401" r:id="rId9"/>
    <p:sldId id="402" r:id="rId10"/>
    <p:sldId id="403" r:id="rId11"/>
    <p:sldId id="422" r:id="rId12"/>
    <p:sldId id="423" r:id="rId13"/>
    <p:sldId id="424" r:id="rId14"/>
    <p:sldId id="419" r:id="rId15"/>
    <p:sldId id="413" r:id="rId16"/>
    <p:sldId id="414" r:id="rId17"/>
    <p:sldId id="415" r:id="rId18"/>
    <p:sldId id="420" r:id="rId19"/>
    <p:sldId id="408" r:id="rId20"/>
    <p:sldId id="417" r:id="rId21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Wingdings 3" panose="05040102010807070707" pitchFamily="18" charset="2"/>
      <p:regular r:id="rId32"/>
    </p:embeddedFont>
    <p:embeddedFont>
      <p:font typeface="Cambria Math" panose="02040503050406030204" pitchFamily="18" charset="0"/>
      <p:regular r:id="rId33"/>
    </p:embeddedFont>
    <p:embeddedFont>
      <p:font typeface="Roboto Condensed" panose="020B0604020202020204" charset="0"/>
      <p:regular r:id="rId34"/>
      <p:bold r:id="rId35"/>
      <p:italic r:id="rId36"/>
      <p:boldItalic r:id="rId37"/>
    </p:embeddedFont>
    <p:embeddedFont>
      <p:font typeface="Segoe UI Black" panose="020B0A02040204020203" pitchFamily="34" charset="0"/>
      <p:bold r:id="rId38"/>
      <p:boldItalic r:id="rId39"/>
    </p:embeddedFont>
    <p:embeddedFont>
      <p:font typeface="Roboto Condensed Light" panose="020B0604020202020204" charset="0"/>
      <p:regular r:id="rId40"/>
      <p:italic r:id="rId41"/>
    </p:embeddedFont>
    <p:embeddedFont>
      <p:font typeface="Open Sans Semibold" panose="020B0604020202020204" charset="0"/>
      <p:bold r:id="rId42"/>
      <p:boldItalic r:id="rId43"/>
    </p:embeddedFont>
  </p:embeddedFontLst>
  <p:custDataLst>
    <p:tags r:id="rId4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921DC-3109-4569-9FE5-3F5BA0747F7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E4867-9854-45D8-A58B-AED9F0BB4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69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1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>
            <a:fillRect/>
          </a:stretch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/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Gopi Sanghani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/>
          <p:nvPr userDrawn="1"/>
        </p:nvSpPr>
        <p:spPr>
          <a:xfrm>
            <a:off x="4038599" y="6604000"/>
            <a:ext cx="427051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#3150703 (ADA)   </a:t>
            </a:r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Basics of Algorithms and Mathematics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/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‹#›</a:t>
            </a:fld>
            <a:endParaRPr lang="en-US" b="1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>
          <a:blip r:embed="rId3"/>
          <a:srcRect t="86739" r="1768" b="3535"/>
          <a:stretch>
            <a:fillRect/>
          </a:stretch>
        </p:blipFill>
        <p:spPr>
          <a:xfrm>
            <a:off x="0" y="0"/>
            <a:ext cx="12192000" cy="711201"/>
          </a:xfrm>
          <a:prstGeom prst="rect">
            <a:avLst/>
          </a:prstGeom>
          <a:solidFill>
            <a:srgbClr val="DFDFDF">
              <a:alpha val="49804"/>
            </a:srgbClr>
          </a:solidFill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DFDFDF">
              <a:alpha val="49804"/>
            </a:srgbClr>
          </a:solidFill>
          <a:ln>
            <a:noFill/>
          </a:ln>
        </p:spPr>
        <p:txBody>
          <a:bodyPr vert="horz" lIns="216000" tIns="108000" rIns="216000" bIns="108000" rtlCol="0" anchor="ctr">
            <a:normAutofit/>
          </a:bodyPr>
          <a:lstStyle>
            <a:lvl1pPr>
              <a:defRPr lang="en-US" sz="3400" b="1">
                <a:solidFill>
                  <a:schemeClr val="tx1">
                    <a:lumMod val="90000"/>
                    <a:lumOff val="10000"/>
                  </a:schemeClr>
                </a:solidFill>
                <a:effectLst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285750" algn="just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q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Basics of Algorithms and Mathematics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fld id="{0DFAFC65-7612-4714-8C31-D331BBD2B88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Darshan Institute of Engineering &amp; Technology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55290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395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  <a:solidFill>
            <a:srgbClr val="DFDFDF">
              <a:alpha val="49804"/>
            </a:srgbClr>
          </a:solidFill>
          <a:ln>
            <a:noFill/>
          </a:ln>
        </p:spPr>
        <p:txBody>
          <a:bodyPr vert="horz" lIns="216000" tIns="108000" rIns="216000" bIns="108000" rtlCol="0" anchor="ctr">
            <a:normAutofit/>
          </a:bodyPr>
          <a:lstStyle>
            <a:lvl1pPr>
              <a:defRPr lang="en-US" sz="3400" b="1">
                <a:solidFill>
                  <a:schemeClr val="tx1">
                    <a:lumMod val="90000"/>
                    <a:lumOff val="10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8" y="783311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solidFill>
            <a:srgbClr val="DFDFDF">
              <a:alpha val="49804"/>
            </a:srgbClr>
          </a:solidFill>
          <a:ln>
            <a:noFill/>
          </a:ln>
        </p:spPr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/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Gopi Sanghani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/>
          <p:nvPr userDrawn="1"/>
        </p:nvSpPr>
        <p:spPr>
          <a:xfrm>
            <a:off x="4038600" y="6604000"/>
            <a:ext cx="429701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#3150703 (ADA)   </a:t>
            </a:r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6 –Exploring Graphs 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/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‹#›</a:t>
            </a:fld>
            <a:endParaRPr lang="en-US" b="1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rcRect t="86739" r="1768" b="3535"/>
          <a:stretch>
            <a:fillRect/>
          </a:stretch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DFDFDF">
              <a:alpha val="49804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Write here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/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Gopi Sanghani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/>
          <p:nvPr userDrawn="1"/>
        </p:nvSpPr>
        <p:spPr>
          <a:xfrm>
            <a:off x="4038599" y="6604000"/>
            <a:ext cx="439954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#3150703 (ADA)   </a:t>
            </a:r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6 –Exploring Graphs 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/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‹#›</a:t>
            </a:fld>
            <a:endParaRPr lang="en-US" b="1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91440" y="6593188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/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Gopi Sanghani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/>
          <p:nvPr userDrawn="1"/>
        </p:nvSpPr>
        <p:spPr>
          <a:xfrm>
            <a:off x="4038599" y="6604000"/>
            <a:ext cx="4335379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#3150703 (ADA)   </a:t>
            </a:r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6 –Exploring Graphs 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/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‹#›</a:t>
            </a:fld>
            <a:endParaRPr lang="en-US" b="1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  <p:sldLayoutId id="2147483693" r:id="rId23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Graph</a:t>
            </a:r>
          </a:p>
        </p:txBody>
      </p:sp>
    </p:spTree>
    <p:extLst>
      <p:ext uri="{BB962C8B-B14F-4D97-AF65-F5344CB8AC3E}">
        <p14:creationId xmlns:p14="http://schemas.microsoft.com/office/powerpoint/2010/main" val="3506176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Breadth First Search / Traversal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846433" y="1021729"/>
            <a:ext cx="548640" cy="5486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1</a:t>
            </a:r>
            <a:endParaRPr lang="en-IN" b="1"/>
          </a:p>
        </p:txBody>
      </p:sp>
      <p:sp>
        <p:nvSpPr>
          <p:cNvPr id="5" name="Oval 4"/>
          <p:cNvSpPr/>
          <p:nvPr/>
        </p:nvSpPr>
        <p:spPr>
          <a:xfrm>
            <a:off x="1846433" y="2098979"/>
            <a:ext cx="548640" cy="5486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3</a:t>
            </a:r>
            <a:endParaRPr lang="en-IN" b="1"/>
          </a:p>
        </p:txBody>
      </p:sp>
      <p:sp>
        <p:nvSpPr>
          <p:cNvPr id="6" name="Oval 5"/>
          <p:cNvSpPr/>
          <p:nvPr/>
        </p:nvSpPr>
        <p:spPr>
          <a:xfrm>
            <a:off x="694305" y="2102472"/>
            <a:ext cx="548640" cy="5486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846433" y="3176972"/>
            <a:ext cx="548640" cy="5486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6</a:t>
            </a:r>
            <a:endParaRPr lang="en-IN" b="1"/>
          </a:p>
        </p:txBody>
      </p:sp>
      <p:sp>
        <p:nvSpPr>
          <p:cNvPr id="8" name="Oval 7"/>
          <p:cNvSpPr/>
          <p:nvPr/>
        </p:nvSpPr>
        <p:spPr>
          <a:xfrm>
            <a:off x="694305" y="3180465"/>
            <a:ext cx="548640" cy="5486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5</a:t>
            </a:r>
            <a:endParaRPr lang="en-IN" b="1"/>
          </a:p>
        </p:txBody>
      </p:sp>
      <p:sp>
        <p:nvSpPr>
          <p:cNvPr id="9" name="Oval 8"/>
          <p:cNvSpPr/>
          <p:nvPr/>
        </p:nvSpPr>
        <p:spPr>
          <a:xfrm>
            <a:off x="2992775" y="2102472"/>
            <a:ext cx="548640" cy="5486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4</a:t>
            </a:r>
            <a:endParaRPr lang="en-IN" b="1"/>
          </a:p>
        </p:txBody>
      </p:sp>
      <p:sp>
        <p:nvSpPr>
          <p:cNvPr id="10" name="Oval 9"/>
          <p:cNvSpPr/>
          <p:nvPr/>
        </p:nvSpPr>
        <p:spPr>
          <a:xfrm>
            <a:off x="4144903" y="3176972"/>
            <a:ext cx="548640" cy="5486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8</a:t>
            </a:r>
            <a:endParaRPr lang="en-IN" b="1"/>
          </a:p>
        </p:txBody>
      </p:sp>
      <p:sp>
        <p:nvSpPr>
          <p:cNvPr id="11" name="Oval 10"/>
          <p:cNvSpPr/>
          <p:nvPr/>
        </p:nvSpPr>
        <p:spPr>
          <a:xfrm>
            <a:off x="2992775" y="3180465"/>
            <a:ext cx="548640" cy="5486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7</a:t>
            </a:r>
            <a:endParaRPr lang="en-IN" b="1"/>
          </a:p>
        </p:txBody>
      </p:sp>
      <p:cxnSp>
        <p:nvCxnSpPr>
          <p:cNvPr id="12" name="Straight Connector 11"/>
          <p:cNvCxnSpPr>
            <a:stCxn id="4" idx="4"/>
            <a:endCxn id="5" idx="0"/>
          </p:cNvCxnSpPr>
          <p:nvPr/>
        </p:nvCxnSpPr>
        <p:spPr>
          <a:xfrm flipH="1">
            <a:off x="2120753" y="1570369"/>
            <a:ext cx="0" cy="5286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0"/>
            <a:endCxn id="4" idx="2"/>
          </p:cNvCxnSpPr>
          <p:nvPr/>
        </p:nvCxnSpPr>
        <p:spPr>
          <a:xfrm flipV="1">
            <a:off x="968625" y="1296049"/>
            <a:ext cx="877808" cy="806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6"/>
            <a:endCxn id="9" idx="0"/>
          </p:cNvCxnSpPr>
          <p:nvPr/>
        </p:nvCxnSpPr>
        <p:spPr>
          <a:xfrm>
            <a:off x="2395073" y="1296049"/>
            <a:ext cx="872022" cy="806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4"/>
            <a:endCxn id="7" idx="0"/>
          </p:cNvCxnSpPr>
          <p:nvPr/>
        </p:nvCxnSpPr>
        <p:spPr>
          <a:xfrm flipH="1">
            <a:off x="2120753" y="2647619"/>
            <a:ext cx="0" cy="5293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4"/>
            <a:endCxn id="8" idx="0"/>
          </p:cNvCxnSpPr>
          <p:nvPr/>
        </p:nvCxnSpPr>
        <p:spPr>
          <a:xfrm flipH="1">
            <a:off x="968625" y="2651112"/>
            <a:ext cx="0" cy="5293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7" idx="1"/>
          </p:cNvCxnSpPr>
          <p:nvPr/>
        </p:nvCxnSpPr>
        <p:spPr>
          <a:xfrm>
            <a:off x="1162599" y="2570766"/>
            <a:ext cx="764180" cy="6865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6"/>
            <a:endCxn id="5" idx="2"/>
          </p:cNvCxnSpPr>
          <p:nvPr/>
        </p:nvCxnSpPr>
        <p:spPr>
          <a:xfrm flipV="1">
            <a:off x="1242945" y="2373299"/>
            <a:ext cx="603488" cy="34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6"/>
            <a:endCxn id="7" idx="2"/>
          </p:cNvCxnSpPr>
          <p:nvPr/>
        </p:nvCxnSpPr>
        <p:spPr>
          <a:xfrm flipV="1">
            <a:off x="1242945" y="3451292"/>
            <a:ext cx="603488" cy="34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6"/>
            <a:endCxn id="10" idx="2"/>
          </p:cNvCxnSpPr>
          <p:nvPr/>
        </p:nvCxnSpPr>
        <p:spPr>
          <a:xfrm flipV="1">
            <a:off x="3541415" y="3451292"/>
            <a:ext cx="603488" cy="34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4"/>
            <a:endCxn id="11" idx="0"/>
          </p:cNvCxnSpPr>
          <p:nvPr/>
        </p:nvCxnSpPr>
        <p:spPr>
          <a:xfrm flipH="1">
            <a:off x="3267095" y="2651112"/>
            <a:ext cx="0" cy="5293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10" idx="0"/>
          </p:cNvCxnSpPr>
          <p:nvPr/>
        </p:nvCxnSpPr>
        <p:spPr>
          <a:xfrm>
            <a:off x="3541415" y="2376792"/>
            <a:ext cx="877808" cy="8001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57330" y="957295"/>
            <a:ext cx="6811273" cy="9194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400"/>
              <a:t>Select any node v ∈ N as starting point mark that node as visited.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57330" y="1969405"/>
            <a:ext cx="6811273" cy="5107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400"/>
              <a:t>Enqueue visited v node into queue Q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887567" y="5243954"/>
            <a:ext cx="57606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307057" y="5243954"/>
            <a:ext cx="57606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30993" y="5243954"/>
            <a:ext cx="57606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45191" y="5871408"/>
            <a:ext cx="1224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/>
              <a:t>Queue Q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626260" y="5243954"/>
            <a:ext cx="57606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045750" y="5243954"/>
            <a:ext cx="57606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469686" y="5243954"/>
            <a:ext cx="57606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780633" y="5243954"/>
            <a:ext cx="57606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200123" y="5243954"/>
            <a:ext cx="57606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550871" y="5133703"/>
            <a:ext cx="496855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61474" y="5819875"/>
            <a:ext cx="496855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57330" y="2572893"/>
            <a:ext cx="6811273" cy="13280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400"/>
              <a:t>Dequeue a node from the front of queue.</a:t>
            </a:r>
          </a:p>
          <a:p>
            <a:pPr algn="just"/>
            <a:r>
              <a:rPr lang="en-IN" sz="2400"/>
              <a:t>Find it’s all unvisited adjacent nodes, mark as visited, enqueue into queue 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69726" y="5886634"/>
            <a:ext cx="4675077" cy="5107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400" b="1">
                <a:solidFill>
                  <a:srgbClr val="AD1457"/>
                </a:solidFill>
              </a:rPr>
              <a:t>Visited :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888669" y="5919263"/>
            <a:ext cx="43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>
                <a:solidFill>
                  <a:srgbClr val="AD1457"/>
                </a:solidFill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320669" y="5919263"/>
            <a:ext cx="43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>
                <a:solidFill>
                  <a:srgbClr val="AD1457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752669" y="5919263"/>
            <a:ext cx="43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>
                <a:solidFill>
                  <a:srgbClr val="AD1457"/>
                </a:solidFill>
              </a:rPr>
              <a:t>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40425" y="5926023"/>
            <a:ext cx="43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>
                <a:solidFill>
                  <a:srgbClr val="AD1457"/>
                </a:solidFill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616669" y="5919263"/>
            <a:ext cx="43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>
                <a:solidFill>
                  <a:srgbClr val="AD1457"/>
                </a:solidFill>
              </a:rPr>
              <a:t>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180547" y="5919263"/>
            <a:ext cx="43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>
                <a:solidFill>
                  <a:srgbClr val="AD1457"/>
                </a:solidFill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478797" y="5919263"/>
            <a:ext cx="43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>
                <a:solidFill>
                  <a:srgbClr val="AD1457"/>
                </a:solidFill>
              </a:rPr>
              <a:t>7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910797" y="5919263"/>
            <a:ext cx="43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>
                <a:solidFill>
                  <a:srgbClr val="AD1457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5643727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dur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BD3"/>
                                      </p:to>
                                    </p:animClr>
                                    <p:set>
                                      <p:cBhvr>
                                        <p:cTn id="1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dur="5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mph" presetSubtype="0" dur="500" repeatCount="indefinite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7" presetClass="emph" presetSubtype="0" dur="50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7" presetClass="emph" presetSubtype="0" dur="50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dur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8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dur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dur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6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7" presetClass="emph" presetSubtype="2" dur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84742"/>
                                      </p:to>
                                    </p:animClr>
                                    <p:set>
                                      <p:cBhvr>
                                        <p:cTn id="80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dur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84742"/>
                                      </p:to>
                                    </p:animClr>
                                    <p:set>
                                      <p:cBhvr>
                                        <p:cTn id="83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2" dur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84742"/>
                                      </p:to>
                                    </p:animClr>
                                    <p:set>
                                      <p:cBhvr>
                                        <p:cTn id="86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4" dur="5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7" presetClass="emph" presetSubtype="0" dur="500" repeatCount="indefinite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dur="50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dur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dur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4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7" presetClass="emph" presetSubtype="2" dur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84742"/>
                                      </p:to>
                                    </p:animClr>
                                    <p:set>
                                      <p:cBhvr>
                                        <p:cTn id="147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dur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84742"/>
                                      </p:to>
                                    </p:animClr>
                                    <p:set>
                                      <p:cBhvr>
                                        <p:cTn id="150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2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2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xit" presetSubtype="4" dur="5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xit" presetSubtype="4" dur="5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7" presetClass="emph" presetSubtype="0" dur="500" repeatCount="indefinite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7" presetClass="emph" presetSubtype="0" dur="50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mph" presetSubtype="2" dur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99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mph" presetSubtype="2" dur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03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7" presetClass="emph" presetSubtype="2" dur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84742"/>
                                      </p:to>
                                    </p:animClr>
                                    <p:set>
                                      <p:cBhvr>
                                        <p:cTn id="207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7" presetClass="emph" presetSubtype="2" dur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84742"/>
                                      </p:to>
                                    </p:animClr>
                                    <p:set>
                                      <p:cBhvr>
                                        <p:cTn id="210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2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2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xit" presetSubtype="4" dur="5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xit" presetSubtype="4" dur="5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xit" presetSubtype="4" dur="5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xit" presetSubtype="4" dur="5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6" presetID="1" presetClass="exit" presetSubtype="0" dur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 First Search -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17385" cy="5590565"/>
          </a:xfrm>
          <a:solidFill>
            <a:srgbClr val="424242"/>
          </a:solidFill>
        </p:spPr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00B0F0"/>
                </a:solidFill>
                <a:latin typeface="Consolas" panose="020B0609020204030204" pitchFamily="49" charset="0"/>
              </a:rPr>
              <a:t>procedure search(G)</a:t>
            </a:r>
            <a:endParaRPr lang="en-IN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chemeClr val="accent5"/>
                </a:solidFill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</a:rPr>
              <a:t> each v Є N </a:t>
            </a:r>
            <a:r>
              <a:rPr lang="en-US" b="1">
                <a:solidFill>
                  <a:schemeClr val="accent5"/>
                </a:solidFill>
                <a:latin typeface="Consolas" panose="020B0609020204030204" pitchFamily="49" charset="0"/>
              </a:rPr>
              <a:t>do</a:t>
            </a:r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>
                <a:solidFill>
                  <a:schemeClr val="accent5"/>
                </a:solidFill>
                <a:latin typeface="Consolas" panose="020B0609020204030204" pitchFamily="49" charset="0"/>
              </a:rPr>
              <a:t>   	</a:t>
            </a:r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</a:rPr>
              <a:t>mark[v] ← not visited</a:t>
            </a:r>
            <a:endParaRPr lang="en-IN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chemeClr val="accent5"/>
                </a:solidFill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</a:rPr>
              <a:t> each v Є N </a:t>
            </a:r>
            <a:r>
              <a:rPr lang="en-US" b="1">
                <a:solidFill>
                  <a:schemeClr val="accent5"/>
                </a:solidFill>
                <a:latin typeface="Consolas" panose="020B0609020204030204" pitchFamily="49" charset="0"/>
              </a:rPr>
              <a:t>do</a:t>
            </a:r>
            <a:endParaRPr lang="en-US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chemeClr val="accent5"/>
                </a:solidFill>
                <a:latin typeface="Consolas" panose="020B0609020204030204" pitchFamily="49" charset="0"/>
              </a:rPr>
              <a:t>   	if </a:t>
            </a:r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</a:rPr>
              <a:t>mark[v] ≠ visited </a:t>
            </a:r>
          </a:p>
          <a:p>
            <a:pPr marL="0" indent="0">
              <a:buNone/>
            </a:pPr>
            <a:r>
              <a:rPr lang="en-US" b="1">
                <a:solidFill>
                  <a:schemeClr val="accent5"/>
                </a:solidFill>
                <a:latin typeface="Consolas" panose="020B0609020204030204" pitchFamily="49" charset="0"/>
              </a:rPr>
              <a:t>   	then</a:t>
            </a:r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b="1" err="1">
                <a:solidFill>
                  <a:srgbClr val="00B0F0"/>
                </a:solidFill>
                <a:latin typeface="Consolas" panose="020B0609020204030204" pitchFamily="49" charset="0"/>
              </a:rPr>
              <a:t>bfs(v)</a:t>
            </a:r>
            <a:endParaRPr lang="en-US" b="1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25036" y="820270"/>
            <a:ext cx="6535270" cy="5437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2400" b="1">
                <a:solidFill>
                  <a:srgbClr val="00B0F0"/>
                </a:solidFill>
                <a:latin typeface="Consolas" panose="020B0609020204030204" pitchFamily="49" charset="0"/>
              </a:rPr>
              <a:t>procedure bfs(v)</a:t>
            </a:r>
            <a:endParaRPr lang="en-IN" sz="240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spcBef>
                <a:spcPts val="1000"/>
              </a:spcBef>
            </a:pPr>
            <a:r>
              <a:rPr lang="en-IN" sz="2400">
                <a:solidFill>
                  <a:srgbClr val="F9C5D7"/>
                </a:solidFill>
                <a:latin typeface="Consolas" panose="020B0609020204030204" pitchFamily="49" charset="0"/>
              </a:rPr>
              <a:t>   </a:t>
            </a:r>
            <a:r>
              <a:rPr lang="en-US" sz="2400">
                <a:solidFill>
                  <a:srgbClr val="F9C5D7"/>
                </a:solidFill>
                <a:latin typeface="Consolas" panose="020B0609020204030204" pitchFamily="49" charset="0"/>
              </a:rPr>
              <a:t>Q ← empty-queue</a:t>
            </a:r>
            <a:endParaRPr lang="en-IN" sz="2400">
              <a:solidFill>
                <a:srgbClr val="F9C5D7"/>
              </a:solidFill>
              <a:latin typeface="Consolas" panose="020B0609020204030204" pitchFamily="49" charset="0"/>
            </a:endParaRPr>
          </a:p>
          <a:p>
            <a:pPr>
              <a:spcBef>
                <a:spcPts val="1000"/>
              </a:spcBef>
            </a:pPr>
            <a:r>
              <a:rPr lang="en-US" sz="2400">
                <a:solidFill>
                  <a:srgbClr val="F9C5D7"/>
                </a:solidFill>
                <a:latin typeface="Consolas" panose="020B0609020204030204" pitchFamily="49" charset="0"/>
              </a:rPr>
              <a:t>   mark[v] ← visited</a:t>
            </a:r>
            <a:endParaRPr lang="en-IN" sz="2400">
              <a:solidFill>
                <a:srgbClr val="F9C5D7"/>
              </a:solidFill>
              <a:latin typeface="Consolas" panose="020B0609020204030204" pitchFamily="49" charset="0"/>
            </a:endParaRPr>
          </a:p>
          <a:p>
            <a:pPr>
              <a:spcBef>
                <a:spcPts val="1000"/>
              </a:spcBef>
            </a:pPr>
            <a:r>
              <a:rPr lang="en-US" sz="2400">
                <a:solidFill>
                  <a:srgbClr val="F9C5D7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err="1">
                <a:solidFill>
                  <a:srgbClr val="F9C5D7"/>
                </a:solidFill>
                <a:latin typeface="Consolas" panose="020B0609020204030204" pitchFamily="49" charset="0"/>
              </a:rPr>
              <a:t>enqueue</a:t>
            </a:r>
            <a:r>
              <a:rPr lang="en-US" sz="2400">
                <a:solidFill>
                  <a:srgbClr val="F9C5D7"/>
                </a:solidFill>
                <a:latin typeface="Consolas" panose="020B0609020204030204" pitchFamily="49" charset="0"/>
              </a:rPr>
              <a:t> v into Q</a:t>
            </a:r>
            <a:endParaRPr lang="en-IN" sz="2400">
              <a:solidFill>
                <a:srgbClr val="F9C5D7"/>
              </a:solidFill>
              <a:latin typeface="Consolas" panose="020B0609020204030204" pitchFamily="49" charset="0"/>
            </a:endParaRPr>
          </a:p>
          <a:p>
            <a:pPr>
              <a:spcBef>
                <a:spcPts val="1000"/>
              </a:spcBef>
            </a:pPr>
            <a:r>
              <a:rPr lang="en-US" sz="2400">
                <a:solidFill>
                  <a:srgbClr val="F9C5D7"/>
                </a:solidFill>
                <a:latin typeface="Consolas" panose="020B0609020204030204" pitchFamily="49" charset="0"/>
              </a:rPr>
              <a:t>   </a:t>
            </a:r>
            <a:r>
              <a:rPr lang="en-US" sz="2400" b="1">
                <a:solidFill>
                  <a:srgbClr val="F9C5D7"/>
                </a:solidFill>
                <a:latin typeface="Consolas" panose="020B0609020204030204" pitchFamily="49" charset="0"/>
              </a:rPr>
              <a:t>while</a:t>
            </a:r>
            <a:r>
              <a:rPr lang="en-US" sz="2400">
                <a:solidFill>
                  <a:srgbClr val="F9C5D7"/>
                </a:solidFill>
                <a:latin typeface="Consolas" panose="020B0609020204030204" pitchFamily="49" charset="0"/>
              </a:rPr>
              <a:t> Q is not empty </a:t>
            </a:r>
            <a:r>
              <a:rPr lang="en-US" sz="2400" b="1">
                <a:solidFill>
                  <a:srgbClr val="F9C5D7"/>
                </a:solidFill>
                <a:latin typeface="Consolas" panose="020B0609020204030204" pitchFamily="49" charset="0"/>
              </a:rPr>
              <a:t>do</a:t>
            </a:r>
            <a:r>
              <a:rPr lang="en-US" sz="2400">
                <a:solidFill>
                  <a:srgbClr val="F9C5D7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spcBef>
                <a:spcPts val="1000"/>
              </a:spcBef>
            </a:pPr>
            <a:r>
              <a:rPr lang="en-US" sz="2400">
                <a:solidFill>
                  <a:srgbClr val="F9C5D7"/>
                </a:solidFill>
                <a:latin typeface="Consolas" panose="020B0609020204030204" pitchFamily="49" charset="0"/>
              </a:rPr>
              <a:t>	u ← first(Q)</a:t>
            </a:r>
            <a:endParaRPr lang="en-IN" sz="2400">
              <a:solidFill>
                <a:srgbClr val="F9C5D7"/>
              </a:solidFill>
              <a:latin typeface="Consolas" panose="020B0609020204030204" pitchFamily="49" charset="0"/>
            </a:endParaRPr>
          </a:p>
          <a:p>
            <a:pPr>
              <a:spcBef>
                <a:spcPts val="1000"/>
              </a:spcBef>
            </a:pPr>
            <a:r>
              <a:rPr lang="en-US" sz="2400">
                <a:solidFill>
                  <a:srgbClr val="F9C5D7"/>
                </a:solidFill>
                <a:latin typeface="Consolas" panose="020B0609020204030204" pitchFamily="49" charset="0"/>
              </a:rPr>
              <a:t>	</a:t>
            </a:r>
            <a:r>
              <a:rPr lang="en-US" sz="2400" b="1" err="1">
                <a:solidFill>
                  <a:srgbClr val="F9C5D7"/>
                </a:solidFill>
                <a:latin typeface="Consolas" panose="020B0609020204030204" pitchFamily="49" charset="0"/>
              </a:rPr>
              <a:t>dequeue</a:t>
            </a:r>
            <a:r>
              <a:rPr lang="en-US" sz="2400">
                <a:solidFill>
                  <a:srgbClr val="F9C5D7"/>
                </a:solidFill>
                <a:latin typeface="Consolas" panose="020B0609020204030204" pitchFamily="49" charset="0"/>
              </a:rPr>
              <a:t> u from Q</a:t>
            </a:r>
            <a:endParaRPr lang="en-IN" sz="2400">
              <a:solidFill>
                <a:srgbClr val="F9C5D7"/>
              </a:solidFill>
              <a:latin typeface="Consolas" panose="020B0609020204030204" pitchFamily="49" charset="0"/>
            </a:endParaRPr>
          </a:p>
          <a:p>
            <a:pPr>
              <a:spcBef>
                <a:spcPts val="1000"/>
              </a:spcBef>
            </a:pPr>
            <a:r>
              <a:rPr lang="en-US" sz="2400">
                <a:solidFill>
                  <a:srgbClr val="F9C5D7"/>
                </a:solidFill>
                <a:latin typeface="Consolas" panose="020B0609020204030204" pitchFamily="49" charset="0"/>
              </a:rPr>
              <a:t>	</a:t>
            </a:r>
            <a:r>
              <a:rPr lang="en-US" sz="2400" b="1">
                <a:solidFill>
                  <a:srgbClr val="F9C5D7"/>
                </a:solidFill>
                <a:latin typeface="Consolas" panose="020B0609020204030204" pitchFamily="49" charset="0"/>
              </a:rPr>
              <a:t>for each</a:t>
            </a:r>
            <a:r>
              <a:rPr lang="en-US" sz="2400">
                <a:solidFill>
                  <a:srgbClr val="F9C5D7"/>
                </a:solidFill>
                <a:latin typeface="Consolas" panose="020B0609020204030204" pitchFamily="49" charset="0"/>
              </a:rPr>
              <a:t> node w adjacent to u </a:t>
            </a:r>
            <a:r>
              <a:rPr lang="en-US" sz="2400" b="1">
                <a:solidFill>
                  <a:srgbClr val="F9C5D7"/>
                </a:solidFill>
                <a:latin typeface="Consolas" panose="020B0609020204030204" pitchFamily="49" charset="0"/>
              </a:rPr>
              <a:t>do</a:t>
            </a:r>
            <a:endParaRPr lang="en-US" sz="2400">
              <a:solidFill>
                <a:srgbClr val="F9C5D7"/>
              </a:solidFill>
              <a:latin typeface="Consolas" panose="020B0609020204030204" pitchFamily="49" charset="0"/>
            </a:endParaRPr>
          </a:p>
          <a:p>
            <a:pPr>
              <a:spcBef>
                <a:spcPts val="1000"/>
              </a:spcBef>
            </a:pPr>
            <a:r>
              <a:rPr lang="en-US" sz="2400" b="1">
                <a:solidFill>
                  <a:srgbClr val="F9C5D7"/>
                </a:solidFill>
                <a:latin typeface="Consolas" panose="020B0609020204030204" pitchFamily="49" charset="0"/>
              </a:rPr>
              <a:t>      	if </a:t>
            </a:r>
            <a:r>
              <a:rPr lang="en-US" sz="2400">
                <a:solidFill>
                  <a:srgbClr val="F9C5D7"/>
                </a:solidFill>
                <a:latin typeface="Consolas" panose="020B0609020204030204" pitchFamily="49" charset="0"/>
              </a:rPr>
              <a:t>mark[w] ≠ visited </a:t>
            </a:r>
          </a:p>
          <a:p>
            <a:pPr>
              <a:spcBef>
                <a:spcPts val="1000"/>
              </a:spcBef>
            </a:pPr>
            <a:r>
              <a:rPr lang="en-US" sz="2400" b="1">
                <a:solidFill>
                  <a:srgbClr val="F9C5D7"/>
                </a:solidFill>
                <a:latin typeface="Consolas" panose="020B0609020204030204" pitchFamily="49" charset="0"/>
              </a:rPr>
              <a:t>         	then</a:t>
            </a:r>
            <a:r>
              <a:rPr lang="en-US" sz="2400">
                <a:solidFill>
                  <a:srgbClr val="F9C5D7"/>
                </a:solidFill>
                <a:latin typeface="Consolas" panose="020B0609020204030204" pitchFamily="49" charset="0"/>
              </a:rPr>
              <a:t> mark[w] ← visited</a:t>
            </a:r>
            <a:endParaRPr lang="en-IN" sz="2400">
              <a:solidFill>
                <a:srgbClr val="F9C5D7"/>
              </a:solidFill>
              <a:latin typeface="Consolas" panose="020B0609020204030204" pitchFamily="49" charset="0"/>
            </a:endParaRPr>
          </a:p>
          <a:p>
            <a:pPr>
              <a:spcBef>
                <a:spcPts val="1000"/>
              </a:spcBef>
            </a:pPr>
            <a:r>
              <a:rPr lang="en-US" sz="2400">
                <a:solidFill>
                  <a:srgbClr val="F9C5D7"/>
                </a:solidFill>
                <a:latin typeface="Consolas" panose="020B0609020204030204" pitchFamily="49" charset="0"/>
              </a:rPr>
              <a:t>      </a:t>
            </a:r>
            <a:r>
              <a:rPr lang="en-US" sz="2400" b="1" err="1">
                <a:solidFill>
                  <a:srgbClr val="F9C5D7"/>
                </a:solidFill>
                <a:latin typeface="Consolas" panose="020B0609020204030204" pitchFamily="49" charset="0"/>
              </a:rPr>
              <a:t>enqueue</a:t>
            </a:r>
            <a:r>
              <a:rPr lang="en-US" sz="2400">
                <a:solidFill>
                  <a:srgbClr val="F9C5D7"/>
                </a:solidFill>
                <a:latin typeface="Consolas" panose="020B0609020204030204" pitchFamily="49" charset="0"/>
              </a:rPr>
              <a:t> w into Q</a:t>
            </a:r>
            <a:endParaRPr lang="en-IN" sz="2400">
              <a:solidFill>
                <a:srgbClr val="F9C5D7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988862" y="927847"/>
            <a:ext cx="0" cy="54864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455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dur="1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6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0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4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DFS and BFS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1" y="772242"/>
            <a:ext cx="11808822" cy="491010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2734" y="800285"/>
            <a:ext cx="11537577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t"/>
            <a:r>
              <a:rPr lang="en-US" b="1"/>
              <a:t>	</a:t>
            </a:r>
            <a:r>
              <a:rPr lang="en-US" sz="2400" b="1"/>
              <a:t>Depth First Search (DFS)	</a:t>
            </a:r>
            <a:r>
              <a:rPr lang="en-US" b="1"/>
              <a:t>			</a:t>
            </a:r>
            <a:r>
              <a:rPr lang="en-US" sz="2400" b="1"/>
              <a:t>Breath First Search (BFS)</a:t>
            </a:r>
            <a:endParaRPr 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322734" y="1350404"/>
            <a:ext cx="56692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t"/>
            <a:r>
              <a:rPr lang="en-US" sz="2200"/>
              <a:t>DFS traverses according to </a:t>
            </a:r>
            <a:r>
              <a:rPr lang="en-US" sz="2200">
                <a:solidFill>
                  <a:srgbClr val="AD1457"/>
                </a:solidFill>
              </a:rPr>
              <a:t>tree depth</a:t>
            </a:r>
            <a:r>
              <a:rPr lang="en-US" sz="2200"/>
              <a:t>. DFS reaches up to the bottom of a subtree, then backtracks.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91617" y="1350404"/>
            <a:ext cx="5669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t"/>
            <a:r>
              <a:rPr lang="en-US" sz="2200"/>
              <a:t>BFS traverses according to </a:t>
            </a:r>
            <a:r>
              <a:rPr lang="en-US" sz="2200">
                <a:solidFill>
                  <a:srgbClr val="AD1457"/>
                </a:solidFill>
              </a:rPr>
              <a:t>tree level</a:t>
            </a:r>
            <a:r>
              <a:rPr lang="en-US" sz="2200"/>
              <a:t>. BFS finds the shortest path to the destination.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2734" y="2647509"/>
            <a:ext cx="5669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t"/>
            <a:r>
              <a:rPr lang="en-US" sz="2200"/>
              <a:t>It uses </a:t>
            </a:r>
            <a:r>
              <a:rPr lang="en-US" sz="2200">
                <a:solidFill>
                  <a:srgbClr val="AD1457"/>
                </a:solidFill>
              </a:rPr>
              <a:t>a</a:t>
            </a:r>
            <a:r>
              <a:rPr lang="en-US" sz="2200"/>
              <a:t> </a:t>
            </a:r>
            <a:r>
              <a:rPr lang="en-US" sz="2200">
                <a:solidFill>
                  <a:srgbClr val="AD1457"/>
                </a:solidFill>
              </a:rPr>
              <a:t>stack</a:t>
            </a:r>
            <a:r>
              <a:rPr lang="en-US" sz="2200"/>
              <a:t> to keep track of the next location to visit.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21107" y="2647509"/>
            <a:ext cx="5669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t"/>
            <a:r>
              <a:rPr lang="en-US" sz="2200"/>
              <a:t>It uses </a:t>
            </a:r>
            <a:r>
              <a:rPr lang="en-US" sz="2200">
                <a:solidFill>
                  <a:srgbClr val="AD1457"/>
                </a:solidFill>
              </a:rPr>
              <a:t>a queue </a:t>
            </a:r>
            <a:r>
              <a:rPr lang="en-US" sz="2200"/>
              <a:t>to keep track of the next location to visit.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2734" y="3508743"/>
            <a:ext cx="5669280" cy="871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200"/>
              <a:t>DFS requires </a:t>
            </a:r>
            <a:r>
              <a:rPr lang="en-US" sz="2200">
                <a:solidFill>
                  <a:srgbClr val="AD1457"/>
                </a:solidFill>
              </a:rPr>
              <a:t>less memory </a:t>
            </a:r>
            <a:r>
              <a:rPr lang="en-US" sz="2200"/>
              <a:t>since only nodes on the current path are stored.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91617" y="3508743"/>
            <a:ext cx="56692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t"/>
            <a:r>
              <a:rPr lang="en-US" sz="2200"/>
              <a:t>BFS guarantees that the space of possible moves is systematically examined; this search requires </a:t>
            </a:r>
            <a:r>
              <a:rPr lang="en-US" sz="2200">
                <a:solidFill>
                  <a:srgbClr val="AD1457"/>
                </a:solidFill>
              </a:rPr>
              <a:t>considerably more memory </a:t>
            </a:r>
            <a:r>
              <a:rPr lang="en-US" sz="2200"/>
              <a:t>resources.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2734" y="4737580"/>
            <a:ext cx="5669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t"/>
            <a:r>
              <a:rPr lang="en-US" sz="2200"/>
              <a:t>Does not guarantee to find solution. </a:t>
            </a:r>
            <a:r>
              <a:rPr lang="en-US" sz="2200">
                <a:solidFill>
                  <a:srgbClr val="AD1457"/>
                </a:solidFill>
              </a:rPr>
              <a:t>Backtracking is required</a:t>
            </a:r>
            <a:r>
              <a:rPr lang="en-US" sz="2200">
                <a:solidFill>
                  <a:srgbClr val="F92672"/>
                </a:solidFill>
              </a:rPr>
              <a:t> </a:t>
            </a:r>
            <a:r>
              <a:rPr lang="en-US" sz="2200"/>
              <a:t>if wrong path is selected.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91617" y="4737580"/>
            <a:ext cx="5669280" cy="48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200"/>
              <a:t>If there is a solution, </a:t>
            </a:r>
            <a:r>
              <a:rPr lang="en-US" sz="2200">
                <a:solidFill>
                  <a:srgbClr val="AD1457"/>
                </a:solidFill>
              </a:rPr>
              <a:t>BFS is guaranteed </a:t>
            </a:r>
            <a:r>
              <a:rPr lang="en-US" sz="2200"/>
              <a:t>to find it.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6051176" y="1347393"/>
            <a:ext cx="0" cy="42062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318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dur="1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dur="1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dur="1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dur="1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dur="1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dur="1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DFS and BFS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1" y="772242"/>
            <a:ext cx="11808822" cy="31727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2734" y="800285"/>
            <a:ext cx="11537577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t"/>
            <a:r>
              <a:rPr lang="en-US" b="1"/>
              <a:t>	</a:t>
            </a:r>
            <a:r>
              <a:rPr lang="en-US" sz="2400" b="1"/>
              <a:t>Depth First Search	</a:t>
            </a:r>
            <a:r>
              <a:rPr lang="en-US" b="1"/>
              <a:t>				</a:t>
            </a:r>
            <a:r>
              <a:rPr lang="en-US" sz="2400" b="1"/>
              <a:t>Breath First Search</a:t>
            </a:r>
            <a:endParaRPr 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322734" y="1350404"/>
            <a:ext cx="56692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t"/>
            <a:r>
              <a:rPr lang="en-US" sz="2200"/>
              <a:t>If the selected path does not reach to the solution node, DFS </a:t>
            </a:r>
            <a:r>
              <a:rPr lang="en-US" sz="2200">
                <a:solidFill>
                  <a:srgbClr val="AD1457"/>
                </a:solidFill>
              </a:rPr>
              <a:t>gets stuck or trapped </a:t>
            </a:r>
            <a:r>
              <a:rPr lang="en-US" sz="2200"/>
              <a:t>into an infinite loops.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91617" y="1350404"/>
            <a:ext cx="5669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t"/>
            <a:r>
              <a:rPr lang="en-US" sz="2200"/>
              <a:t>BFS will </a:t>
            </a:r>
            <a:r>
              <a:rPr lang="en-US" sz="2200">
                <a:solidFill>
                  <a:srgbClr val="AD1457"/>
                </a:solidFill>
              </a:rPr>
              <a:t>not get trapped </a:t>
            </a:r>
            <a:r>
              <a:rPr lang="en-US" sz="2200"/>
              <a:t>exploring an infinite loops.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6051176" y="1347393"/>
            <a:ext cx="0" cy="109728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651761" y="2779264"/>
            <a:ext cx="7380514" cy="769441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>
                <a:solidFill>
                  <a:srgbClr val="AD1457"/>
                </a:solidFill>
              </a:rPr>
              <a:t>The Time complexity of both BFS and DFS will be O(V + E), where V is the number of vertices, and E is the number of Edges.</a:t>
            </a:r>
          </a:p>
        </p:txBody>
      </p:sp>
    </p:spTree>
    <p:extLst>
      <p:ext uri="{BB962C8B-B14F-4D97-AF65-F5344CB8AC3E}">
        <p14:creationId xmlns:p14="http://schemas.microsoft.com/office/powerpoint/2010/main" val="24370360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dur="1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Topological Sorting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:r>
                  <a:rPr lang="en-IN"/>
                  <a:t>A </a:t>
                </a:r>
                <a:r>
                  <a:rPr lang="en-IN" b="1">
                    <a:solidFill>
                      <a:srgbClr val="AD1457"/>
                    </a:solidFill>
                  </a:rPr>
                  <a:t>topological sort </a:t>
                </a:r>
                <a:r>
                  <a:rPr lang="en-IN"/>
                  <a:t>or </a:t>
                </a:r>
                <a:r>
                  <a:rPr lang="en-IN" b="1">
                    <a:solidFill>
                      <a:srgbClr val="AD1457"/>
                    </a:solidFill>
                  </a:rPr>
                  <a:t>topological ordering</a:t>
                </a:r>
                <a:r>
                  <a:rPr lang="en-IN">
                    <a:solidFill>
                      <a:srgbClr val="AD1457"/>
                    </a:solidFill>
                  </a:rPr>
                  <a:t> </a:t>
                </a:r>
                <a:r>
                  <a:rPr lang="en-IN"/>
                  <a:t>of a directed acyclic graph is a linear ordering of its vertices such that for every directed edge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err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IN" b="1" i="1" err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1" i="1" err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IN" b="1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/>
                  <a:t>from vertex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IN"/>
                  <a:t> to vertex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IN">
                    <a:solidFill>
                      <a:srgbClr val="AD1457"/>
                    </a:solidFill>
                  </a:rPr>
                  <a:t>, </a:t>
                </a:r>
                <a:r>
                  <a:rPr lang="en-IN"/>
                  <a:t>the vertex </a:t>
                </a:r>
                <a14:m>
                  <m:oMath xmlns:m="http://schemas.openxmlformats.org/officeDocument/2006/math">
                    <m:r>
                      <a:rPr lang="en-IN" b="1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IN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/>
                  <a:t>comes before the vertex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IN"/>
                  <a:t> in the ordering.</a:t>
                </a:r>
              </a:p>
              <a:p>
                <a:r>
                  <a:rPr lang="en-US"/>
                  <a:t>Topological Sorting for a graph is not possible if the graph is not a DAG.</a:t>
                </a:r>
              </a:p>
              <a:p>
                <a:r>
                  <a:rPr lang="en-US"/>
                  <a:t>In DFS, we print a vertex and then recursively call DFS for its adjacent vertices. In topological sorting, we need to print a vertex before its adjacent vertices.</a:t>
                </a:r>
                <a:endParaRPr lang="en-IN"/>
              </a:p>
              <a:p>
                <a:pPr fontAlgn="base"/>
                <a:r>
                  <a:rPr lang="en-US"/>
                  <a:t>Few important applications of topological sort are-</a:t>
                </a:r>
              </a:p>
              <a:p>
                <a:pPr lvl="1" fontAlgn="base"/>
                <a:r>
                  <a:rPr lang="en-US"/>
                  <a:t>Scheduling jobs from the given dependencies among jobs</a:t>
                </a:r>
              </a:p>
              <a:p>
                <a:pPr lvl="1" fontAlgn="base"/>
                <a:r>
                  <a:rPr lang="en-US"/>
                  <a:t>Instruction Scheduling</a:t>
                </a:r>
              </a:p>
              <a:p>
                <a:pPr lvl="1" fontAlgn="base"/>
                <a:r>
                  <a:rPr lang="en-US"/>
                  <a:t>Determining the order of compilation tasks to perform in makefiles</a:t>
                </a:r>
              </a:p>
              <a:p>
                <a:endParaRPr lang="en-IN"/>
              </a:p>
              <a:p>
                <a:endParaRPr lang="en-US"/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6" t="-1418" r="-818" b="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079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IN"/>
              <a:t>Topological Sorting – Example 1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01137" y="1880828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A</a:t>
            </a:r>
            <a:endParaRPr lang="en-IN" b="1"/>
          </a:p>
        </p:txBody>
      </p:sp>
      <p:sp>
        <p:nvSpPr>
          <p:cNvPr id="5" name="Oval 4"/>
          <p:cNvSpPr/>
          <p:nvPr/>
        </p:nvSpPr>
        <p:spPr>
          <a:xfrm>
            <a:off x="2030884" y="1044780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B</a:t>
            </a:r>
            <a:endParaRPr lang="en-IN" b="1"/>
          </a:p>
        </p:txBody>
      </p:sp>
      <p:sp>
        <p:nvSpPr>
          <p:cNvPr id="6" name="Oval 5"/>
          <p:cNvSpPr/>
          <p:nvPr/>
        </p:nvSpPr>
        <p:spPr>
          <a:xfrm>
            <a:off x="2030884" y="2783064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D</a:t>
            </a:r>
            <a:endParaRPr lang="en-IN" b="1"/>
          </a:p>
        </p:txBody>
      </p:sp>
      <p:sp>
        <p:nvSpPr>
          <p:cNvPr id="7" name="Oval 6"/>
          <p:cNvSpPr/>
          <p:nvPr/>
        </p:nvSpPr>
        <p:spPr>
          <a:xfrm>
            <a:off x="3579056" y="1044780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C</a:t>
            </a:r>
            <a:endParaRPr lang="en-IN" b="1"/>
          </a:p>
        </p:txBody>
      </p:sp>
      <p:sp>
        <p:nvSpPr>
          <p:cNvPr id="8" name="Oval 7"/>
          <p:cNvSpPr/>
          <p:nvPr/>
        </p:nvSpPr>
        <p:spPr>
          <a:xfrm>
            <a:off x="3575954" y="2783064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E</a:t>
            </a:r>
            <a:endParaRPr lang="en-IN" b="1"/>
          </a:p>
        </p:txBody>
      </p:sp>
      <p:sp>
        <p:nvSpPr>
          <p:cNvPr id="9" name="Oval 8"/>
          <p:cNvSpPr/>
          <p:nvPr/>
        </p:nvSpPr>
        <p:spPr>
          <a:xfrm>
            <a:off x="4351259" y="1913922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F</a:t>
            </a:r>
            <a:endParaRPr lang="en-IN" b="1"/>
          </a:p>
        </p:txBody>
      </p:sp>
      <p:cxnSp>
        <p:nvCxnSpPr>
          <p:cNvPr id="10" name="Straight Arrow Connector 9"/>
          <p:cNvCxnSpPr>
            <a:stCxn id="4" idx="0"/>
            <a:endCxn id="5" idx="2"/>
          </p:cNvCxnSpPr>
          <p:nvPr/>
        </p:nvCxnSpPr>
        <p:spPr>
          <a:xfrm flipV="1">
            <a:off x="1171137" y="1314780"/>
            <a:ext cx="859747" cy="56604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2"/>
          </p:cNvCxnSpPr>
          <p:nvPr/>
        </p:nvCxnSpPr>
        <p:spPr>
          <a:xfrm>
            <a:off x="1171137" y="2420828"/>
            <a:ext cx="859747" cy="63223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6"/>
            <a:endCxn id="7" idx="2"/>
          </p:cNvCxnSpPr>
          <p:nvPr/>
        </p:nvCxnSpPr>
        <p:spPr>
          <a:xfrm>
            <a:off x="2570884" y="1314780"/>
            <a:ext cx="100817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8" idx="2"/>
          </p:cNvCxnSpPr>
          <p:nvPr/>
        </p:nvCxnSpPr>
        <p:spPr>
          <a:xfrm>
            <a:off x="2570884" y="3053064"/>
            <a:ext cx="100507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4"/>
            <a:endCxn id="8" idx="0"/>
          </p:cNvCxnSpPr>
          <p:nvPr/>
        </p:nvCxnSpPr>
        <p:spPr>
          <a:xfrm flipH="1">
            <a:off x="3845954" y="1584780"/>
            <a:ext cx="3102" cy="119828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7"/>
          </p:cNvCxnSpPr>
          <p:nvPr/>
        </p:nvCxnSpPr>
        <p:spPr>
          <a:xfrm flipH="1">
            <a:off x="2491803" y="1505699"/>
            <a:ext cx="1166334" cy="135644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57687" y="957295"/>
            <a:ext cx="6468256" cy="5107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400"/>
              <a:t>Identify nodes having </a:t>
            </a:r>
            <a:r>
              <a:rPr lang="en-IN" sz="2400">
                <a:solidFill>
                  <a:srgbClr val="AD1457"/>
                </a:solidFill>
              </a:rPr>
              <a:t>in degree </a:t>
            </a:r>
            <a:r>
              <a:rPr lang="en-IN" sz="2400"/>
              <a:t>‘0’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57686" y="1631706"/>
            <a:ext cx="6520508" cy="9194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400"/>
              <a:t>Select a node and delete it with its edges then add node to output</a:t>
            </a:r>
          </a:p>
        </p:txBody>
      </p:sp>
      <p:sp>
        <p:nvSpPr>
          <p:cNvPr id="18" name="Oval 17"/>
          <p:cNvSpPr/>
          <p:nvPr/>
        </p:nvSpPr>
        <p:spPr>
          <a:xfrm>
            <a:off x="1740605" y="5107755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A</a:t>
            </a:r>
            <a:endParaRPr lang="en-IN" b="1"/>
          </a:p>
        </p:txBody>
      </p:sp>
      <p:sp>
        <p:nvSpPr>
          <p:cNvPr id="19" name="Oval 18"/>
          <p:cNvSpPr/>
          <p:nvPr/>
        </p:nvSpPr>
        <p:spPr>
          <a:xfrm>
            <a:off x="2980479" y="5107755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B</a:t>
            </a:r>
            <a:endParaRPr lang="en-IN" b="1"/>
          </a:p>
        </p:txBody>
      </p:sp>
      <p:sp>
        <p:nvSpPr>
          <p:cNvPr id="20" name="Oval 19"/>
          <p:cNvSpPr/>
          <p:nvPr/>
        </p:nvSpPr>
        <p:spPr>
          <a:xfrm>
            <a:off x="4206189" y="5107755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C</a:t>
            </a:r>
            <a:endParaRPr lang="en-IN" b="1"/>
          </a:p>
        </p:txBody>
      </p:sp>
      <p:sp>
        <p:nvSpPr>
          <p:cNvPr id="21" name="Oval 20"/>
          <p:cNvSpPr/>
          <p:nvPr/>
        </p:nvSpPr>
        <p:spPr>
          <a:xfrm>
            <a:off x="5446063" y="5107755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D</a:t>
            </a:r>
            <a:endParaRPr lang="en-IN" b="1"/>
          </a:p>
        </p:txBody>
      </p:sp>
      <p:sp>
        <p:nvSpPr>
          <p:cNvPr id="22" name="Oval 21"/>
          <p:cNvSpPr/>
          <p:nvPr/>
        </p:nvSpPr>
        <p:spPr>
          <a:xfrm>
            <a:off x="6659662" y="5107755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E</a:t>
            </a:r>
            <a:endParaRPr lang="en-IN" b="1"/>
          </a:p>
        </p:txBody>
      </p:sp>
      <p:sp>
        <p:nvSpPr>
          <p:cNvPr id="23" name="Oval 22"/>
          <p:cNvSpPr/>
          <p:nvPr/>
        </p:nvSpPr>
        <p:spPr>
          <a:xfrm>
            <a:off x="7899536" y="5107755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F</a:t>
            </a:r>
            <a:endParaRPr lang="en-IN" b="1"/>
          </a:p>
        </p:txBody>
      </p:sp>
      <p:sp>
        <p:nvSpPr>
          <p:cNvPr id="24" name="TextBox 23"/>
          <p:cNvSpPr txBox="1"/>
          <p:nvPr/>
        </p:nvSpPr>
        <p:spPr>
          <a:xfrm>
            <a:off x="772846" y="4257092"/>
            <a:ext cx="1237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/>
              <a:t>Output:</a:t>
            </a:r>
            <a:endParaRPr lang="en-IN"/>
          </a:p>
        </p:txBody>
      </p:sp>
      <p:cxnSp>
        <p:nvCxnSpPr>
          <p:cNvPr id="25" name="Straight Arrow Connector 24"/>
          <p:cNvCxnSpPr>
            <a:stCxn id="18" idx="6"/>
            <a:endCxn id="19" idx="2"/>
          </p:cNvCxnSpPr>
          <p:nvPr/>
        </p:nvCxnSpPr>
        <p:spPr>
          <a:xfrm>
            <a:off x="2280605" y="5377755"/>
            <a:ext cx="699874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8" idx="4"/>
            <a:endCxn id="21" idx="4"/>
          </p:cNvCxnSpPr>
          <p:nvPr/>
        </p:nvCxnSpPr>
        <p:spPr>
          <a:xfrm rot="16200000" flipH="1">
            <a:off x="3863334" y="3795026"/>
            <a:ext cx="12700" cy="3705458"/>
          </a:xfrm>
          <a:prstGeom prst="curvedConnector3">
            <a:avLst>
              <a:gd name="adj1" fmla="val 4613244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6"/>
            <a:endCxn id="20" idx="2"/>
          </p:cNvCxnSpPr>
          <p:nvPr/>
        </p:nvCxnSpPr>
        <p:spPr>
          <a:xfrm>
            <a:off x="3520479" y="5377755"/>
            <a:ext cx="685710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6"/>
            <a:endCxn id="21" idx="2"/>
          </p:cNvCxnSpPr>
          <p:nvPr/>
        </p:nvCxnSpPr>
        <p:spPr>
          <a:xfrm>
            <a:off x="4746189" y="5377755"/>
            <a:ext cx="699874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0" idx="0"/>
            <a:endCxn id="22" idx="0"/>
          </p:cNvCxnSpPr>
          <p:nvPr/>
        </p:nvCxnSpPr>
        <p:spPr>
          <a:xfrm rot="5400000" flipH="1" flipV="1">
            <a:off x="5702925" y="3881019"/>
            <a:ext cx="12700" cy="2453473"/>
          </a:xfrm>
          <a:prstGeom prst="curvedConnector3">
            <a:avLst>
              <a:gd name="adj1" fmla="val 3182756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6"/>
            <a:endCxn id="22" idx="2"/>
          </p:cNvCxnSpPr>
          <p:nvPr/>
        </p:nvCxnSpPr>
        <p:spPr>
          <a:xfrm>
            <a:off x="5986063" y="5377755"/>
            <a:ext cx="673599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6"/>
            <a:endCxn id="9" idx="4"/>
          </p:cNvCxnSpPr>
          <p:nvPr/>
        </p:nvCxnSpPr>
        <p:spPr>
          <a:xfrm flipV="1">
            <a:off x="4115954" y="2453922"/>
            <a:ext cx="505305" cy="59914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6"/>
            <a:endCxn id="23" idx="2"/>
          </p:cNvCxnSpPr>
          <p:nvPr/>
        </p:nvCxnSpPr>
        <p:spPr>
          <a:xfrm>
            <a:off x="7199662" y="5377755"/>
            <a:ext cx="699874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5188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mph" presetSubtype="0" dur="500" repeatCount="indefinite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dur="5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7" presetClass="emph" presetSubtype="0" dur="50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dur="5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7" presetClass="emph" presetSubtype="0" dur="50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dur="5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7" presetClass="emph" presetSubtype="0" dur="50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dur="5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7" presetClass="emph" presetSubtype="0" dur="500" repeatCount="indefinite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06" presetID="1" presetClass="exit" presetSubtype="0" dur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dur="5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dur="5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dur="5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dur="5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dur="5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dur="5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dur="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1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5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9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4" animBg="1"/>
      <p:bldP spid="9" grpId="5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Topological Sorting – Example 2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948634" y="2118103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2</a:t>
            </a:r>
            <a:endParaRPr lang="en-IN" b="1"/>
          </a:p>
        </p:txBody>
      </p:sp>
      <p:sp>
        <p:nvSpPr>
          <p:cNvPr id="5" name="Oval 4"/>
          <p:cNvSpPr/>
          <p:nvPr/>
        </p:nvSpPr>
        <p:spPr>
          <a:xfrm>
            <a:off x="3812730" y="1218003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5</a:t>
            </a:r>
            <a:endParaRPr lang="en-IN" b="1"/>
          </a:p>
        </p:txBody>
      </p:sp>
      <p:sp>
        <p:nvSpPr>
          <p:cNvPr id="6" name="Oval 5"/>
          <p:cNvSpPr/>
          <p:nvPr/>
        </p:nvSpPr>
        <p:spPr>
          <a:xfrm>
            <a:off x="3812730" y="3090211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3</a:t>
            </a:r>
            <a:endParaRPr lang="en-IN" b="1"/>
          </a:p>
        </p:txBody>
      </p:sp>
      <p:sp>
        <p:nvSpPr>
          <p:cNvPr id="7" name="Oval 6"/>
          <p:cNvSpPr/>
          <p:nvPr/>
        </p:nvSpPr>
        <p:spPr>
          <a:xfrm>
            <a:off x="4784838" y="2118103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0</a:t>
            </a:r>
            <a:endParaRPr lang="en-IN" b="1"/>
          </a:p>
        </p:txBody>
      </p:sp>
      <p:sp>
        <p:nvSpPr>
          <p:cNvPr id="8" name="Oval 7"/>
          <p:cNvSpPr/>
          <p:nvPr/>
        </p:nvSpPr>
        <p:spPr>
          <a:xfrm>
            <a:off x="5828954" y="1218003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4</a:t>
            </a:r>
            <a:endParaRPr lang="en-IN" b="1"/>
          </a:p>
        </p:txBody>
      </p:sp>
      <p:sp>
        <p:nvSpPr>
          <p:cNvPr id="9" name="Oval 8"/>
          <p:cNvSpPr/>
          <p:nvPr/>
        </p:nvSpPr>
        <p:spPr>
          <a:xfrm>
            <a:off x="6837066" y="2118103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1</a:t>
            </a:r>
            <a:endParaRPr lang="en-IN" b="1"/>
          </a:p>
        </p:txBody>
      </p:sp>
      <p:cxnSp>
        <p:nvCxnSpPr>
          <p:cNvPr id="10" name="Straight Arrow Connector 9"/>
          <p:cNvCxnSpPr>
            <a:stCxn id="5" idx="2"/>
            <a:endCxn id="4" idx="0"/>
          </p:cNvCxnSpPr>
          <p:nvPr/>
        </p:nvCxnSpPr>
        <p:spPr>
          <a:xfrm flipH="1">
            <a:off x="3218634" y="1488003"/>
            <a:ext cx="594096" cy="6301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7" idx="1"/>
          </p:cNvCxnSpPr>
          <p:nvPr/>
        </p:nvCxnSpPr>
        <p:spPr>
          <a:xfrm>
            <a:off x="4352730" y="1488003"/>
            <a:ext cx="511189" cy="70918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4"/>
            <a:endCxn id="6" idx="2"/>
          </p:cNvCxnSpPr>
          <p:nvPr/>
        </p:nvCxnSpPr>
        <p:spPr>
          <a:xfrm>
            <a:off x="3218634" y="2658103"/>
            <a:ext cx="594096" cy="70210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9" idx="3"/>
          </p:cNvCxnSpPr>
          <p:nvPr/>
        </p:nvCxnSpPr>
        <p:spPr>
          <a:xfrm flipV="1">
            <a:off x="4352730" y="2579022"/>
            <a:ext cx="2563417" cy="78118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7" idx="7"/>
          </p:cNvCxnSpPr>
          <p:nvPr/>
        </p:nvCxnSpPr>
        <p:spPr>
          <a:xfrm flipH="1">
            <a:off x="5245757" y="1488003"/>
            <a:ext cx="583197" cy="70918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  <a:endCxn id="9" idx="0"/>
          </p:cNvCxnSpPr>
          <p:nvPr/>
        </p:nvCxnSpPr>
        <p:spPr>
          <a:xfrm>
            <a:off x="6368954" y="1488003"/>
            <a:ext cx="738112" cy="6301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952728" y="4906843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4</a:t>
            </a:r>
            <a:endParaRPr lang="en-IN" b="1"/>
          </a:p>
        </p:txBody>
      </p:sp>
      <p:sp>
        <p:nvSpPr>
          <p:cNvPr id="17" name="Oval 16"/>
          <p:cNvSpPr/>
          <p:nvPr/>
        </p:nvSpPr>
        <p:spPr>
          <a:xfrm>
            <a:off x="3192602" y="4906843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5</a:t>
            </a:r>
            <a:endParaRPr lang="en-IN" b="1"/>
          </a:p>
        </p:txBody>
      </p:sp>
      <p:sp>
        <p:nvSpPr>
          <p:cNvPr id="18" name="Oval 17"/>
          <p:cNvSpPr/>
          <p:nvPr/>
        </p:nvSpPr>
        <p:spPr>
          <a:xfrm>
            <a:off x="4418312" y="4906843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0</a:t>
            </a:r>
            <a:endParaRPr lang="en-IN" b="1"/>
          </a:p>
        </p:txBody>
      </p:sp>
      <p:sp>
        <p:nvSpPr>
          <p:cNvPr id="19" name="Oval 18"/>
          <p:cNvSpPr/>
          <p:nvPr/>
        </p:nvSpPr>
        <p:spPr>
          <a:xfrm>
            <a:off x="5658186" y="4906843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2</a:t>
            </a:r>
            <a:endParaRPr lang="en-IN" b="1"/>
          </a:p>
        </p:txBody>
      </p:sp>
      <p:sp>
        <p:nvSpPr>
          <p:cNvPr id="20" name="Oval 19"/>
          <p:cNvSpPr/>
          <p:nvPr/>
        </p:nvSpPr>
        <p:spPr>
          <a:xfrm>
            <a:off x="6871785" y="4906843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3</a:t>
            </a:r>
            <a:endParaRPr lang="en-IN" b="1"/>
          </a:p>
        </p:txBody>
      </p:sp>
      <p:sp>
        <p:nvSpPr>
          <p:cNvPr id="21" name="Oval 20"/>
          <p:cNvSpPr/>
          <p:nvPr/>
        </p:nvSpPr>
        <p:spPr>
          <a:xfrm>
            <a:off x="8111659" y="4906843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1</a:t>
            </a:r>
            <a:endParaRPr lang="en-IN" b="1"/>
          </a:p>
        </p:txBody>
      </p:sp>
      <p:sp>
        <p:nvSpPr>
          <p:cNvPr id="22" name="TextBox 21"/>
          <p:cNvSpPr txBox="1"/>
          <p:nvPr/>
        </p:nvSpPr>
        <p:spPr>
          <a:xfrm>
            <a:off x="984969" y="4056180"/>
            <a:ext cx="1237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/>
              <a:t>Output:</a:t>
            </a:r>
            <a:endParaRPr lang="en-IN"/>
          </a:p>
        </p:txBody>
      </p:sp>
      <p:cxnSp>
        <p:nvCxnSpPr>
          <p:cNvPr id="23" name="Curved Connector 22"/>
          <p:cNvCxnSpPr>
            <a:stCxn id="16" idx="0"/>
            <a:endCxn id="21" idx="0"/>
          </p:cNvCxnSpPr>
          <p:nvPr/>
        </p:nvCxnSpPr>
        <p:spPr>
          <a:xfrm rot="5400000" flipH="1" flipV="1">
            <a:off x="5302193" y="1827378"/>
            <a:ext cx="12700" cy="6158931"/>
          </a:xfrm>
          <a:prstGeom prst="curvedConnector3">
            <a:avLst>
              <a:gd name="adj1" fmla="val 408874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6" idx="4"/>
            <a:endCxn id="18" idx="4"/>
          </p:cNvCxnSpPr>
          <p:nvPr/>
        </p:nvCxnSpPr>
        <p:spPr>
          <a:xfrm rot="16200000" flipH="1">
            <a:off x="3455520" y="4214051"/>
            <a:ext cx="12700" cy="2465584"/>
          </a:xfrm>
          <a:prstGeom prst="curvedConnector3">
            <a:avLst>
              <a:gd name="adj1" fmla="val 408874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6"/>
            <a:endCxn id="18" idx="2"/>
          </p:cNvCxnSpPr>
          <p:nvPr/>
        </p:nvCxnSpPr>
        <p:spPr>
          <a:xfrm>
            <a:off x="3732602" y="5176843"/>
            <a:ext cx="6857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6"/>
            <a:endCxn id="20" idx="2"/>
          </p:cNvCxnSpPr>
          <p:nvPr/>
        </p:nvCxnSpPr>
        <p:spPr>
          <a:xfrm>
            <a:off x="6198186" y="5176843"/>
            <a:ext cx="673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6"/>
            <a:endCxn id="21" idx="2"/>
          </p:cNvCxnSpPr>
          <p:nvPr/>
        </p:nvCxnSpPr>
        <p:spPr>
          <a:xfrm>
            <a:off x="7411785" y="5176843"/>
            <a:ext cx="69987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7" idx="0"/>
            <a:endCxn id="19" idx="0"/>
          </p:cNvCxnSpPr>
          <p:nvPr/>
        </p:nvCxnSpPr>
        <p:spPr>
          <a:xfrm rot="5400000" flipH="1" flipV="1">
            <a:off x="4695394" y="3674051"/>
            <a:ext cx="12700" cy="2465584"/>
          </a:xfrm>
          <a:prstGeom prst="curvedConnector3">
            <a:avLst>
              <a:gd name="adj1" fmla="val 2610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749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dur="75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dur="75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dur="75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dur="75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dur="75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dur="75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dur="75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6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Connected Components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A </a:t>
            </a:r>
            <a:r>
              <a:rPr lang="en-IN" b="1">
                <a:solidFill>
                  <a:srgbClr val="AD1457"/>
                </a:solidFill>
              </a:rPr>
              <a:t>connected component </a:t>
            </a:r>
            <a:r>
              <a:rPr lang="en-IN"/>
              <a:t>(or just component) of an undirected graph is </a:t>
            </a:r>
            <a:r>
              <a:rPr lang="en-IN" b="1"/>
              <a:t>a subgraph in which any two vertices are connected </a:t>
            </a:r>
            <a:r>
              <a:rPr lang="en-IN"/>
              <a:t>to each other by paths.</a:t>
            </a:r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r>
              <a:rPr lang="en-IN"/>
              <a:t>There are two connected components in the above undirected graph. </a:t>
            </a:r>
            <a:r>
              <a:rPr lang="en-IN" b="1">
                <a:solidFill>
                  <a:srgbClr val="AD1457"/>
                </a:solidFill>
              </a:rPr>
              <a:t>0 1 2 </a:t>
            </a:r>
            <a:r>
              <a:rPr lang="en-IN"/>
              <a:t>and </a:t>
            </a:r>
            <a:r>
              <a:rPr lang="en-IN" b="1">
                <a:solidFill>
                  <a:srgbClr val="AD1457"/>
                </a:solidFill>
              </a:rPr>
              <a:t>3 4</a:t>
            </a:r>
          </a:p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944257" y="2379708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3296653" y="2399951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296653" y="3989552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7283313" y="2399951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7283313" y="3710100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</a:p>
        </p:txBody>
      </p:sp>
      <p:cxnSp>
        <p:nvCxnSpPr>
          <p:cNvPr id="9" name="Straight Connector 8"/>
          <p:cNvCxnSpPr>
            <a:stCxn id="5" idx="4"/>
            <a:endCxn id="6" idx="0"/>
          </p:cNvCxnSpPr>
          <p:nvPr/>
        </p:nvCxnSpPr>
        <p:spPr>
          <a:xfrm flipH="1">
            <a:off x="3570973" y="2948591"/>
            <a:ext cx="0" cy="10409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6"/>
            <a:endCxn id="4" idx="2"/>
          </p:cNvCxnSpPr>
          <p:nvPr/>
        </p:nvCxnSpPr>
        <p:spPr>
          <a:xfrm flipV="1">
            <a:off x="3845293" y="2654028"/>
            <a:ext cx="1098964" cy="202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4"/>
            <a:endCxn id="8" idx="0"/>
          </p:cNvCxnSpPr>
          <p:nvPr/>
        </p:nvCxnSpPr>
        <p:spPr>
          <a:xfrm flipH="1">
            <a:off x="7557633" y="2948591"/>
            <a:ext cx="0" cy="7615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64605" y="2053916"/>
            <a:ext cx="2772308" cy="2700300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077073" y="2161928"/>
            <a:ext cx="1188132" cy="2376264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" idx="6"/>
          </p:cNvCxnSpPr>
          <p:nvPr/>
        </p:nvCxnSpPr>
        <p:spPr>
          <a:xfrm flipV="1">
            <a:off x="5492896" y="2641644"/>
            <a:ext cx="178308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581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B20E2A-F2D8-419C-9FD1-95D26342647C}"/>
              </a:ext>
            </a:extLst>
          </p:cNvPr>
          <p:cNvSpPr/>
          <p:nvPr/>
        </p:nvSpPr>
        <p:spPr>
          <a:xfrm>
            <a:off x="6096000" y="0"/>
            <a:ext cx="6096000" cy="6588000"/>
          </a:xfrm>
          <a:prstGeom prst="rect">
            <a:avLst/>
          </a:prstGeom>
          <a:gradFill flip="none" rotWithShape="1">
            <a:gsLst>
              <a:gs pos="55000">
                <a:srgbClr val="B21266"/>
              </a:gs>
              <a:gs pos="30000">
                <a:srgbClr val="A3115D">
                  <a:lumMod val="100000"/>
                </a:srgbClr>
              </a:gs>
              <a:gs pos="100000">
                <a:srgbClr val="ED6D9B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>
              <a:solidFill>
                <a:schemeClr val="bg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bg1"/>
                </a:solidFill>
              </a:rPr>
              <a:t>A directed graph is strongly connected if there is a directed path from any vertex to every other vertex.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bg1"/>
                </a:solidFill>
              </a:rPr>
              <a:t>This is same as connectivity in an undirected graph, the only difference is strong connectivity applies to directed graphs and there should be directed paths instead of just paths.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bg1"/>
                </a:solidFill>
              </a:rPr>
              <a:t>Similar to connected components, a directed graph can be broken down into Strongly Connected Components.</a:t>
            </a:r>
          </a:p>
          <a:p>
            <a:pPr algn="just"/>
            <a:endParaRPr 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0" y="41036"/>
            <a:ext cx="6096000" cy="748923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>
                <a:solidFill>
                  <a:srgbClr val="424242"/>
                </a:solidFill>
              </a:rPr>
              <a:t>Connected Components</a:t>
            </a:r>
          </a:p>
        </p:txBody>
      </p:sp>
      <p:pic>
        <p:nvPicPr>
          <p:cNvPr id="7" name="Picture 2" descr="Image result for connected components in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4675" y="1358154"/>
            <a:ext cx="4316708" cy="381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3561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dur="125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Articulation Point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An </a:t>
            </a:r>
            <a:r>
              <a:rPr lang="en-IN" b="1">
                <a:solidFill>
                  <a:srgbClr val="AD1457"/>
                </a:solidFill>
              </a:rPr>
              <a:t>articulation point </a:t>
            </a:r>
            <a:r>
              <a:rPr lang="en-IN"/>
              <a:t>in a connected graph is a vertex, that if is deleted (and edges through it) then disconnects the graph.</a:t>
            </a:r>
          </a:p>
          <a:p>
            <a:r>
              <a:rPr lang="en-IN"/>
              <a:t>It</a:t>
            </a:r>
            <a:r>
              <a:rPr lang="en-IN" b="1">
                <a:solidFill>
                  <a:schemeClr val="tx2"/>
                </a:solidFill>
              </a:rPr>
              <a:t> </a:t>
            </a:r>
            <a:r>
              <a:rPr lang="en-IN"/>
              <a:t>represent </a:t>
            </a:r>
            <a:r>
              <a:rPr lang="en-IN">
                <a:solidFill>
                  <a:srgbClr val="AD1457"/>
                </a:solidFill>
              </a:rPr>
              <a:t>vulnerabilities</a:t>
            </a:r>
            <a:r>
              <a:rPr lang="en-IN"/>
              <a:t> in a connected network, single points whose failure would </a:t>
            </a:r>
            <a:r>
              <a:rPr lang="en-IN">
                <a:solidFill>
                  <a:srgbClr val="AD1457"/>
                </a:solidFill>
              </a:rPr>
              <a:t>split </a:t>
            </a:r>
            <a:r>
              <a:rPr lang="en-IN"/>
              <a:t>network into two or more disconnected components.</a:t>
            </a:r>
          </a:p>
          <a:p>
            <a:r>
              <a:rPr lang="en-US"/>
              <a:t>For a disconnected undirected graph, an articulation point is </a:t>
            </a:r>
            <a:r>
              <a:rPr lang="en-US">
                <a:solidFill>
                  <a:srgbClr val="AD1457"/>
                </a:solidFill>
              </a:rPr>
              <a:t>a vertex removing which </a:t>
            </a:r>
            <a:r>
              <a:rPr lang="en-US"/>
              <a:t>will  increases number of connected components.</a:t>
            </a:r>
          </a:p>
        </p:txBody>
      </p:sp>
      <p:sp>
        <p:nvSpPr>
          <p:cNvPr id="4" name="Oval 3"/>
          <p:cNvSpPr/>
          <p:nvPr/>
        </p:nvSpPr>
        <p:spPr>
          <a:xfrm>
            <a:off x="1094780" y="3653779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1</a:t>
            </a:r>
            <a:endParaRPr lang="en-IN" b="1"/>
          </a:p>
        </p:txBody>
      </p:sp>
      <p:sp>
        <p:nvSpPr>
          <p:cNvPr id="5" name="Oval 4"/>
          <p:cNvSpPr/>
          <p:nvPr/>
        </p:nvSpPr>
        <p:spPr>
          <a:xfrm>
            <a:off x="1094780" y="4791008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4</a:t>
            </a:r>
            <a:endParaRPr lang="en-IN" b="1"/>
          </a:p>
        </p:txBody>
      </p:sp>
      <p:sp>
        <p:nvSpPr>
          <p:cNvPr id="6" name="Oval 5"/>
          <p:cNvSpPr/>
          <p:nvPr/>
        </p:nvSpPr>
        <p:spPr>
          <a:xfrm>
            <a:off x="2354920" y="3653779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2</a:t>
            </a:r>
            <a:endParaRPr lang="en-IN" b="1"/>
          </a:p>
        </p:txBody>
      </p:sp>
      <p:sp>
        <p:nvSpPr>
          <p:cNvPr id="7" name="Oval 6"/>
          <p:cNvSpPr/>
          <p:nvPr/>
        </p:nvSpPr>
        <p:spPr>
          <a:xfrm>
            <a:off x="3615060" y="3653779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3</a:t>
            </a:r>
            <a:endParaRPr lang="en-IN" b="1"/>
          </a:p>
        </p:txBody>
      </p:sp>
      <p:sp>
        <p:nvSpPr>
          <p:cNvPr id="8" name="Oval 7"/>
          <p:cNvSpPr/>
          <p:nvPr/>
        </p:nvSpPr>
        <p:spPr>
          <a:xfrm>
            <a:off x="3617430" y="4791008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5</a:t>
            </a:r>
            <a:endParaRPr lang="en-IN" b="1"/>
          </a:p>
        </p:txBody>
      </p:sp>
      <p:cxnSp>
        <p:nvCxnSpPr>
          <p:cNvPr id="9" name="Straight Connector 8"/>
          <p:cNvCxnSpPr>
            <a:stCxn id="4" idx="6"/>
            <a:endCxn id="6" idx="2"/>
          </p:cNvCxnSpPr>
          <p:nvPr/>
        </p:nvCxnSpPr>
        <p:spPr>
          <a:xfrm>
            <a:off x="1634780" y="3923779"/>
            <a:ext cx="720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6"/>
            <a:endCxn id="7" idx="2"/>
          </p:cNvCxnSpPr>
          <p:nvPr/>
        </p:nvCxnSpPr>
        <p:spPr>
          <a:xfrm>
            <a:off x="2894920" y="3923779"/>
            <a:ext cx="720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4"/>
            <a:endCxn id="5" idx="0"/>
          </p:cNvCxnSpPr>
          <p:nvPr/>
        </p:nvCxnSpPr>
        <p:spPr>
          <a:xfrm flipH="1">
            <a:off x="1364780" y="4193779"/>
            <a:ext cx="0" cy="597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6"/>
            <a:endCxn id="6" idx="3"/>
          </p:cNvCxnSpPr>
          <p:nvPr/>
        </p:nvCxnSpPr>
        <p:spPr>
          <a:xfrm flipV="1">
            <a:off x="1634780" y="4114698"/>
            <a:ext cx="799221" cy="9463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4"/>
            <a:endCxn id="8" idx="0"/>
          </p:cNvCxnSpPr>
          <p:nvPr/>
        </p:nvCxnSpPr>
        <p:spPr>
          <a:xfrm>
            <a:off x="3885060" y="4193779"/>
            <a:ext cx="2370" cy="597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690686" y="3403172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1</a:t>
            </a:r>
            <a:endParaRPr lang="en-IN" b="1"/>
          </a:p>
        </p:txBody>
      </p:sp>
      <p:sp>
        <p:nvSpPr>
          <p:cNvPr id="15" name="Oval 14"/>
          <p:cNvSpPr/>
          <p:nvPr/>
        </p:nvSpPr>
        <p:spPr>
          <a:xfrm>
            <a:off x="5690686" y="4542724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2</a:t>
            </a:r>
            <a:endParaRPr lang="en-IN" b="1"/>
          </a:p>
        </p:txBody>
      </p:sp>
      <p:sp>
        <p:nvSpPr>
          <p:cNvPr id="16" name="Oval 15"/>
          <p:cNvSpPr/>
          <p:nvPr/>
        </p:nvSpPr>
        <p:spPr>
          <a:xfrm>
            <a:off x="6775826" y="4013831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3</a:t>
            </a:r>
            <a:endParaRPr lang="en-IN" b="1"/>
          </a:p>
        </p:txBody>
      </p:sp>
      <p:sp>
        <p:nvSpPr>
          <p:cNvPr id="17" name="Oval 16"/>
          <p:cNvSpPr/>
          <p:nvPr/>
        </p:nvSpPr>
        <p:spPr>
          <a:xfrm>
            <a:off x="7771918" y="3403172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5</a:t>
            </a:r>
            <a:endParaRPr lang="en-IN" b="1"/>
          </a:p>
        </p:txBody>
      </p:sp>
      <p:sp>
        <p:nvSpPr>
          <p:cNvPr id="18" name="Oval 17"/>
          <p:cNvSpPr/>
          <p:nvPr/>
        </p:nvSpPr>
        <p:spPr>
          <a:xfrm>
            <a:off x="8751189" y="4013831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7</a:t>
            </a:r>
            <a:endParaRPr lang="en-IN" b="1"/>
          </a:p>
        </p:txBody>
      </p:sp>
      <p:sp>
        <p:nvSpPr>
          <p:cNvPr id="19" name="Oval 18"/>
          <p:cNvSpPr/>
          <p:nvPr/>
        </p:nvSpPr>
        <p:spPr>
          <a:xfrm>
            <a:off x="7771918" y="4614732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6</a:t>
            </a:r>
            <a:endParaRPr lang="en-IN" b="1"/>
          </a:p>
        </p:txBody>
      </p:sp>
      <p:sp>
        <p:nvSpPr>
          <p:cNvPr id="20" name="Oval 19"/>
          <p:cNvSpPr/>
          <p:nvPr/>
        </p:nvSpPr>
        <p:spPr>
          <a:xfrm>
            <a:off x="6775826" y="5406820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4</a:t>
            </a:r>
            <a:endParaRPr lang="en-IN" b="1"/>
          </a:p>
        </p:txBody>
      </p:sp>
      <p:cxnSp>
        <p:nvCxnSpPr>
          <p:cNvPr id="21" name="Straight Connector 20"/>
          <p:cNvCxnSpPr>
            <a:stCxn id="14" idx="6"/>
            <a:endCxn id="16" idx="1"/>
          </p:cNvCxnSpPr>
          <p:nvPr/>
        </p:nvCxnSpPr>
        <p:spPr>
          <a:xfrm>
            <a:off x="6230686" y="3673172"/>
            <a:ext cx="624221" cy="419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4"/>
            <a:endCxn id="15" idx="0"/>
          </p:cNvCxnSpPr>
          <p:nvPr/>
        </p:nvCxnSpPr>
        <p:spPr>
          <a:xfrm flipH="1">
            <a:off x="5960686" y="3943172"/>
            <a:ext cx="0" cy="5995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6"/>
            <a:endCxn id="16" idx="3"/>
          </p:cNvCxnSpPr>
          <p:nvPr/>
        </p:nvCxnSpPr>
        <p:spPr>
          <a:xfrm flipV="1">
            <a:off x="6230686" y="4474750"/>
            <a:ext cx="624221" cy="3379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7"/>
            <a:endCxn id="17" idx="2"/>
          </p:cNvCxnSpPr>
          <p:nvPr/>
        </p:nvCxnSpPr>
        <p:spPr>
          <a:xfrm flipV="1">
            <a:off x="7236745" y="3673172"/>
            <a:ext cx="535173" cy="419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6" idx="5"/>
            <a:endCxn id="19" idx="2"/>
          </p:cNvCxnSpPr>
          <p:nvPr/>
        </p:nvCxnSpPr>
        <p:spPr>
          <a:xfrm>
            <a:off x="7236745" y="4474750"/>
            <a:ext cx="535173" cy="4099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6" idx="4"/>
            <a:endCxn id="20" idx="0"/>
          </p:cNvCxnSpPr>
          <p:nvPr/>
        </p:nvCxnSpPr>
        <p:spPr>
          <a:xfrm flipH="1">
            <a:off x="7045826" y="4553831"/>
            <a:ext cx="0" cy="8529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7" idx="6"/>
            <a:endCxn id="18" idx="1"/>
          </p:cNvCxnSpPr>
          <p:nvPr/>
        </p:nvCxnSpPr>
        <p:spPr>
          <a:xfrm>
            <a:off x="8311918" y="3673172"/>
            <a:ext cx="518352" cy="419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6"/>
            <a:endCxn id="18" idx="3"/>
          </p:cNvCxnSpPr>
          <p:nvPr/>
        </p:nvCxnSpPr>
        <p:spPr>
          <a:xfrm flipV="1">
            <a:off x="8311918" y="4474750"/>
            <a:ext cx="518352" cy="4099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12752" y="5655104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/>
              <a:t>Articulation Points: 2,3</a:t>
            </a:r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5671747" y="5996773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/>
              <a:t>Articulation Points: 3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374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dur="5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dur="5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mph" presetSubtype="2" dur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dur="5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dur="5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mph" presetSubtype="2" dur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6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dur="5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dur="5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" presetClass="emph" presetSubtype="2" dur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1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14" grpId="0" animBg="1"/>
      <p:bldP spid="15" grpId="0" animBg="1"/>
      <p:bldP spid="16" grpId="0" animBg="1"/>
      <p:bldP spid="16" grpId="1" animBg="1"/>
      <p:bldP spid="16" grpId="2" animBg="1"/>
      <p:bldP spid="17" grpId="0" animBg="1"/>
      <p:bldP spid="18" grpId="0" animBg="1"/>
      <p:bldP spid="19" grpId="0" animBg="1"/>
      <p:bldP spid="20" grpId="0" animBg="1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-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:r>
                  <a:rPr lang="en-US"/>
                  <a:t>A graph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IN" b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ctrlPr>
                          <a:rPr lang="en-IN" b="1" i="1">
                            <a:solidFill>
                              <a:srgbClr val="AD145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solidFill>
                              <a:srgbClr val="AD1457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IN" b="1" i="1">
                            <a:solidFill>
                              <a:srgbClr val="AD1457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d>
                    <m:d>
                      <m:dPr>
                        <m:endChr m:val="⟩"/>
                        <m:ctrlPr>
                          <a:rPr lang="en-IN" b="1" i="1">
                            <a:solidFill>
                              <a:srgbClr val="AD145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solidFill>
                              <a:srgbClr val="AD1457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/>
                  <a:t> consists of a non-empty set </a:t>
                </a:r>
                <a:r>
                  <a:rPr lang="en-US" b="1">
                    <a:solidFill>
                      <a:srgbClr val="AD1457"/>
                    </a:solidFill>
                  </a:rPr>
                  <a:t>𝑵</a:t>
                </a:r>
                <a:r>
                  <a:rPr lang="en-US"/>
                  <a:t> called the set of nodes (vertices) of the graph, a set </a:t>
                </a:r>
                <a:r>
                  <a:rPr lang="en-US" b="1">
                    <a:solidFill>
                      <a:srgbClr val="AD1457"/>
                    </a:solidFill>
                  </a:rPr>
                  <a:t>𝑨</a:t>
                </a:r>
                <a:r>
                  <a:rPr lang="en-US"/>
                  <a:t> called the set of edges that also represents a mapping from the set of edges </a:t>
                </a:r>
                <a:r>
                  <a:rPr lang="en-US" b="1">
                    <a:solidFill>
                      <a:srgbClr val="AD1457"/>
                    </a:solidFill>
                  </a:rPr>
                  <a:t>𝑨</a:t>
                </a:r>
                <a:r>
                  <a:rPr lang="en-US"/>
                  <a:t> to a set of pairs of elements </a:t>
                </a:r>
                <a:r>
                  <a:rPr lang="en-US" b="1">
                    <a:solidFill>
                      <a:srgbClr val="AD1457"/>
                    </a:solidFill>
                  </a:rPr>
                  <a:t>𝑵</a:t>
                </a:r>
                <a:r>
                  <a:rPr lang="en-US"/>
                  <a:t>.</a:t>
                </a:r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6" t="-11341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3370291" y="3610741"/>
            <a:ext cx="609600" cy="609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4894291" y="5293767"/>
            <a:ext cx="609600" cy="609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" name="Oval 5"/>
          <p:cNvSpPr/>
          <p:nvPr/>
        </p:nvSpPr>
        <p:spPr>
          <a:xfrm>
            <a:off x="4589491" y="4220341"/>
            <a:ext cx="609600" cy="609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760691" y="5065167"/>
            <a:ext cx="609600" cy="609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5808691" y="3236367"/>
            <a:ext cx="609600" cy="609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Oval 8"/>
          <p:cNvSpPr/>
          <p:nvPr/>
        </p:nvSpPr>
        <p:spPr>
          <a:xfrm>
            <a:off x="7561291" y="3915541"/>
            <a:ext cx="609600" cy="609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0" name="Straight Connector 9"/>
          <p:cNvCxnSpPr>
            <a:stCxn id="4" idx="7"/>
            <a:endCxn id="8" idx="1"/>
          </p:cNvCxnSpPr>
          <p:nvPr/>
        </p:nvCxnSpPr>
        <p:spPr>
          <a:xfrm flipV="1">
            <a:off x="3890617" y="3325641"/>
            <a:ext cx="2007348" cy="37437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6"/>
            <a:endCxn id="6" idx="2"/>
          </p:cNvCxnSpPr>
          <p:nvPr/>
        </p:nvCxnSpPr>
        <p:spPr>
          <a:xfrm flipV="1">
            <a:off x="3370291" y="4525141"/>
            <a:ext cx="1219200" cy="84482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7" idx="0"/>
          </p:cNvCxnSpPr>
          <p:nvPr/>
        </p:nvCxnSpPr>
        <p:spPr>
          <a:xfrm flipH="1">
            <a:off x="3065491" y="4131067"/>
            <a:ext cx="394074" cy="9341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5"/>
            <a:endCxn id="5" idx="3"/>
          </p:cNvCxnSpPr>
          <p:nvPr/>
        </p:nvCxnSpPr>
        <p:spPr>
          <a:xfrm>
            <a:off x="3281017" y="5585493"/>
            <a:ext cx="1702548" cy="2286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6"/>
            <a:endCxn id="9" idx="1"/>
          </p:cNvCxnSpPr>
          <p:nvPr/>
        </p:nvCxnSpPr>
        <p:spPr>
          <a:xfrm>
            <a:off x="6418291" y="3541167"/>
            <a:ext cx="1232274" cy="46364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7"/>
            <a:endCxn id="8" idx="3"/>
          </p:cNvCxnSpPr>
          <p:nvPr/>
        </p:nvCxnSpPr>
        <p:spPr>
          <a:xfrm flipV="1">
            <a:off x="5109817" y="3756693"/>
            <a:ext cx="788148" cy="55292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6"/>
            <a:endCxn id="9" idx="3"/>
          </p:cNvCxnSpPr>
          <p:nvPr/>
        </p:nvCxnSpPr>
        <p:spPr>
          <a:xfrm flipV="1">
            <a:off x="5503891" y="4435867"/>
            <a:ext cx="2146674" cy="11627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5" idx="0"/>
          </p:cNvCxnSpPr>
          <p:nvPr/>
        </p:nvCxnSpPr>
        <p:spPr>
          <a:xfrm>
            <a:off x="5109817" y="4740667"/>
            <a:ext cx="89274" cy="5531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94591" y="5408998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nodes</a:t>
            </a:r>
          </a:p>
          <a:p>
            <a:pPr algn="ctr"/>
            <a:r>
              <a:rPr lang="en-US" sz="2000" b="1"/>
              <a:t>(or vertices)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85415" y="2528481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edges</a:t>
            </a:r>
          </a:p>
          <a:p>
            <a:pPr algn="ctr"/>
            <a:r>
              <a:rPr lang="en-US" sz="2000" b="1"/>
              <a:t>(or links)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430947" y="5762941"/>
            <a:ext cx="1828800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1"/>
            <a:endCxn id="8" idx="5"/>
          </p:cNvCxnSpPr>
          <p:nvPr/>
        </p:nvCxnSpPr>
        <p:spPr>
          <a:xfrm flipH="1" flipV="1">
            <a:off x="6329017" y="3756693"/>
            <a:ext cx="965574" cy="200624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1"/>
            <a:endCxn id="9" idx="4"/>
          </p:cNvCxnSpPr>
          <p:nvPr/>
        </p:nvCxnSpPr>
        <p:spPr>
          <a:xfrm flipV="1">
            <a:off x="7294591" y="4525141"/>
            <a:ext cx="571500" cy="123780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913591" y="2837329"/>
            <a:ext cx="1047068" cy="891025"/>
          </a:xfrm>
          <a:prstGeom prst="straightConnector1">
            <a:avLst/>
          </a:prstGeom>
          <a:ln w="12700">
            <a:solidFill>
              <a:schemeClr val="accent5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477679" y="2837329"/>
            <a:ext cx="1482980" cy="2179888"/>
          </a:xfrm>
          <a:prstGeom prst="straightConnector1">
            <a:avLst/>
          </a:prstGeom>
          <a:ln w="12700">
            <a:solidFill>
              <a:schemeClr val="accent5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307976" y="2850776"/>
            <a:ext cx="4666130" cy="1559859"/>
          </a:xfrm>
          <a:prstGeom prst="straightConnector1">
            <a:avLst/>
          </a:prstGeom>
          <a:ln w="12700">
            <a:solidFill>
              <a:schemeClr val="accent5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81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89623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Directed &amp; Undirected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Directed Graph</a:t>
            </a:r>
            <a:r>
              <a:rPr lang="en-US"/>
              <a:t>:  A graph in which </a:t>
            </a:r>
            <a:r>
              <a:rPr lang="en-US" b="1"/>
              <a:t>every edge is directed</a:t>
            </a:r>
            <a:r>
              <a:rPr lang="en-US"/>
              <a:t> from one node to another is called a directed graph or digraph.</a:t>
            </a:r>
          </a:p>
          <a:p>
            <a:r>
              <a:rPr lang="en-US" b="1"/>
              <a:t>Undirected Graph</a:t>
            </a:r>
            <a:r>
              <a:rPr lang="en-US"/>
              <a:t>: A graph in which </a:t>
            </a:r>
            <a:r>
              <a:rPr lang="en-US" b="1"/>
              <a:t>every edge is undirected and no direction is associated with them </a:t>
            </a:r>
            <a:r>
              <a:rPr lang="en-US"/>
              <a:t>is called an undirected graph.</a:t>
            </a:r>
          </a:p>
          <a:p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693296" y="3154166"/>
            <a:ext cx="2707497" cy="2203575"/>
            <a:chOff x="1980679" y="3969060"/>
            <a:chExt cx="2707497" cy="2203575"/>
          </a:xfrm>
        </p:grpSpPr>
        <p:sp>
          <p:nvSpPr>
            <p:cNvPr id="5" name="Oval 4"/>
            <p:cNvSpPr/>
            <p:nvPr/>
          </p:nvSpPr>
          <p:spPr>
            <a:xfrm>
              <a:off x="1980679" y="4073602"/>
              <a:ext cx="457200" cy="457200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028954" y="4320700"/>
              <a:ext cx="457200" cy="457200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386012" y="5071500"/>
              <a:ext cx="457200" cy="457200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788371" y="4843409"/>
              <a:ext cx="457200" cy="457200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230976" y="3969060"/>
              <a:ext cx="457200" cy="457200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5" idx="6"/>
              <a:endCxn id="6" idx="1"/>
            </p:cNvCxnSpPr>
            <p:nvPr/>
          </p:nvCxnSpPr>
          <p:spPr>
            <a:xfrm>
              <a:off x="2437879" y="4302202"/>
              <a:ext cx="658030" cy="8545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5"/>
              <a:endCxn id="8" idx="2"/>
            </p:cNvCxnSpPr>
            <p:nvPr/>
          </p:nvCxnSpPr>
          <p:spPr>
            <a:xfrm>
              <a:off x="3419199" y="4710945"/>
              <a:ext cx="369172" cy="36106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7"/>
              <a:endCxn id="9" idx="4"/>
            </p:cNvCxnSpPr>
            <p:nvPr/>
          </p:nvCxnSpPr>
          <p:spPr>
            <a:xfrm flipV="1">
              <a:off x="4178616" y="4426260"/>
              <a:ext cx="280960" cy="48410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1"/>
              <a:endCxn id="5" idx="4"/>
            </p:cNvCxnSpPr>
            <p:nvPr/>
          </p:nvCxnSpPr>
          <p:spPr>
            <a:xfrm flipH="1" flipV="1">
              <a:off x="2209279" y="4530802"/>
              <a:ext cx="243688" cy="60765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7"/>
              <a:endCxn id="9" idx="1"/>
            </p:cNvCxnSpPr>
            <p:nvPr/>
          </p:nvCxnSpPr>
          <p:spPr>
            <a:xfrm flipV="1">
              <a:off x="3419199" y="4036015"/>
              <a:ext cx="878732" cy="35164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2"/>
            </p:cNvCxnSpPr>
            <p:nvPr/>
          </p:nvCxnSpPr>
          <p:spPr>
            <a:xfrm flipH="1">
              <a:off x="2814641" y="5072009"/>
              <a:ext cx="973730" cy="21808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17001" y="5642902"/>
              <a:ext cx="2357454" cy="529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Directed Graph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277222" y="3086830"/>
            <a:ext cx="3587304" cy="2270911"/>
            <a:chOff x="5833085" y="3753036"/>
            <a:chExt cx="3587304" cy="2270911"/>
          </a:xfrm>
        </p:grpSpPr>
        <p:sp>
          <p:nvSpPr>
            <p:cNvPr id="18" name="Oval 17"/>
            <p:cNvSpPr/>
            <p:nvPr/>
          </p:nvSpPr>
          <p:spPr>
            <a:xfrm>
              <a:off x="7076584" y="3953541"/>
              <a:ext cx="457200" cy="4572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843325" y="4462373"/>
              <a:ext cx="457200" cy="4572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850493" y="4868890"/>
              <a:ext cx="457200" cy="4572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482279" y="4956066"/>
              <a:ext cx="457200" cy="4572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8236527" y="3753036"/>
              <a:ext cx="457200" cy="4572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833085" y="4555056"/>
              <a:ext cx="457200" cy="4572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3" idx="7"/>
              <a:endCxn id="18" idx="2"/>
            </p:cNvCxnSpPr>
            <p:nvPr/>
          </p:nvCxnSpPr>
          <p:spPr>
            <a:xfrm flipV="1">
              <a:off x="6223330" y="4182141"/>
              <a:ext cx="853254" cy="43987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3" idx="5"/>
              <a:endCxn id="20" idx="2"/>
            </p:cNvCxnSpPr>
            <p:nvPr/>
          </p:nvCxnSpPr>
          <p:spPr>
            <a:xfrm>
              <a:off x="6223330" y="4945301"/>
              <a:ext cx="627163" cy="15218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9" idx="7"/>
              <a:endCxn id="22" idx="3"/>
            </p:cNvCxnSpPr>
            <p:nvPr/>
          </p:nvCxnSpPr>
          <p:spPr>
            <a:xfrm flipV="1">
              <a:off x="8233570" y="4143281"/>
              <a:ext cx="69912" cy="38604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8" idx="6"/>
              <a:endCxn id="22" idx="2"/>
            </p:cNvCxnSpPr>
            <p:nvPr/>
          </p:nvCxnSpPr>
          <p:spPr>
            <a:xfrm flipV="1">
              <a:off x="7533784" y="3981636"/>
              <a:ext cx="702743" cy="20050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8" idx="4"/>
              <a:endCxn id="20" idx="0"/>
            </p:cNvCxnSpPr>
            <p:nvPr/>
          </p:nvCxnSpPr>
          <p:spPr>
            <a:xfrm flipH="1">
              <a:off x="7079093" y="4410741"/>
              <a:ext cx="226091" cy="45814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8" idx="5"/>
              <a:endCxn id="19" idx="1"/>
            </p:cNvCxnSpPr>
            <p:nvPr/>
          </p:nvCxnSpPr>
          <p:spPr>
            <a:xfrm>
              <a:off x="7466829" y="4343786"/>
              <a:ext cx="443451" cy="18554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0" idx="6"/>
              <a:endCxn id="21" idx="2"/>
            </p:cNvCxnSpPr>
            <p:nvPr/>
          </p:nvCxnSpPr>
          <p:spPr>
            <a:xfrm>
              <a:off x="7307693" y="5097490"/>
              <a:ext cx="1174586" cy="8717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2" idx="4"/>
              <a:endCxn id="21" idx="1"/>
            </p:cNvCxnSpPr>
            <p:nvPr/>
          </p:nvCxnSpPr>
          <p:spPr>
            <a:xfrm>
              <a:off x="8465127" y="4210236"/>
              <a:ext cx="84107" cy="81278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515614" y="5538035"/>
              <a:ext cx="2904775" cy="485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Undirected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0245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dur="1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dur="1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Traversing Graphs</a:t>
            </a:r>
          </a:p>
        </p:txBody>
      </p:sp>
    </p:spTree>
    <p:extLst>
      <p:ext uri="{BB962C8B-B14F-4D97-AF65-F5344CB8AC3E}">
        <p14:creationId xmlns:p14="http://schemas.microsoft.com/office/powerpoint/2010/main" val="338631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Traversing Graph/Tree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Preorder</a:t>
            </a:r>
          </a:p>
          <a:p>
            <a:pPr marL="808038" indent="-450850">
              <a:buFont typeface="+mj-lt"/>
              <a:buAutoNum type="romanLcPeriod"/>
            </a:pPr>
            <a:r>
              <a:rPr lang="en-US"/>
              <a:t>Visit the </a:t>
            </a:r>
            <a:r>
              <a:rPr lang="en-US" b="1"/>
              <a:t>root</a:t>
            </a:r>
            <a:r>
              <a:rPr lang="en-US"/>
              <a:t>.</a:t>
            </a:r>
          </a:p>
          <a:p>
            <a:pPr marL="808038" indent="-450850">
              <a:buFont typeface="+mj-lt"/>
              <a:buAutoNum type="romanLcPeriod"/>
            </a:pPr>
            <a:r>
              <a:rPr lang="en-US"/>
              <a:t>Traverse the </a:t>
            </a:r>
            <a:r>
              <a:rPr lang="en-US" b="1"/>
              <a:t>left sub tree </a:t>
            </a:r>
            <a:r>
              <a:rPr lang="en-US"/>
              <a:t>in preorder.</a:t>
            </a:r>
          </a:p>
          <a:p>
            <a:pPr marL="808038" indent="-450850">
              <a:buFont typeface="+mj-lt"/>
              <a:buAutoNum type="romanLcPeriod"/>
            </a:pPr>
            <a:r>
              <a:rPr lang="en-US"/>
              <a:t>Traverse the </a:t>
            </a:r>
            <a:r>
              <a:rPr lang="en-US" b="1"/>
              <a:t>right sub tree </a:t>
            </a:r>
            <a:r>
              <a:rPr lang="en-US"/>
              <a:t>in preorder.</a:t>
            </a:r>
          </a:p>
          <a:p>
            <a:r>
              <a:rPr lang="en-US" b="1"/>
              <a:t>In order</a:t>
            </a:r>
          </a:p>
          <a:p>
            <a:pPr marL="808038" indent="-450850">
              <a:buFont typeface="+mj-lt"/>
              <a:buAutoNum type="romanLcPeriod"/>
            </a:pPr>
            <a:r>
              <a:rPr lang="en-US"/>
              <a:t>Traverse the </a:t>
            </a:r>
            <a:r>
              <a:rPr lang="en-US" b="1"/>
              <a:t>left sub tree </a:t>
            </a:r>
            <a:r>
              <a:rPr lang="en-US"/>
              <a:t>in in order.</a:t>
            </a:r>
          </a:p>
          <a:p>
            <a:pPr marL="808038" indent="-450850">
              <a:buFont typeface="+mj-lt"/>
              <a:buAutoNum type="romanLcPeriod"/>
            </a:pPr>
            <a:r>
              <a:rPr lang="en-US"/>
              <a:t>Visit the </a:t>
            </a:r>
            <a:r>
              <a:rPr lang="en-US" b="1"/>
              <a:t>root</a:t>
            </a:r>
            <a:r>
              <a:rPr lang="en-US"/>
              <a:t>.</a:t>
            </a:r>
          </a:p>
          <a:p>
            <a:pPr marL="808038" indent="-450850">
              <a:buFont typeface="+mj-lt"/>
              <a:buAutoNum type="romanLcPeriod"/>
            </a:pPr>
            <a:r>
              <a:rPr lang="en-US"/>
              <a:t>Traverse the </a:t>
            </a:r>
            <a:r>
              <a:rPr lang="en-US" b="1"/>
              <a:t>right sub tree </a:t>
            </a:r>
            <a:r>
              <a:rPr lang="en-US"/>
              <a:t>in in order.</a:t>
            </a:r>
          </a:p>
          <a:p>
            <a:r>
              <a:rPr lang="en-US" b="1"/>
              <a:t>Post order</a:t>
            </a:r>
          </a:p>
          <a:p>
            <a:pPr marL="808038" indent="-450850">
              <a:buFont typeface="+mj-lt"/>
              <a:buAutoNum type="romanLcPeriod"/>
            </a:pPr>
            <a:r>
              <a:rPr lang="en-US"/>
              <a:t>Traverse the </a:t>
            </a:r>
            <a:r>
              <a:rPr lang="en-US" b="1"/>
              <a:t>left sub tree </a:t>
            </a:r>
            <a:r>
              <a:rPr lang="en-US"/>
              <a:t>in post order.</a:t>
            </a:r>
          </a:p>
          <a:p>
            <a:pPr marL="808038" indent="-450850">
              <a:buFont typeface="+mj-lt"/>
              <a:buAutoNum type="romanLcPeriod"/>
            </a:pPr>
            <a:r>
              <a:rPr lang="en-US"/>
              <a:t>Traverse the </a:t>
            </a:r>
            <a:r>
              <a:rPr lang="en-US" b="1"/>
              <a:t>right sub tree </a:t>
            </a:r>
            <a:r>
              <a:rPr lang="en-US"/>
              <a:t>in post order.</a:t>
            </a:r>
          </a:p>
          <a:p>
            <a:pPr marL="808038" indent="-450850">
              <a:buFont typeface="+mj-lt"/>
              <a:buAutoNum type="romanLcPeriod"/>
            </a:pPr>
            <a:r>
              <a:rPr lang="en-US"/>
              <a:t>Visit the </a:t>
            </a:r>
            <a:r>
              <a:rPr lang="en-US" b="1"/>
              <a:t>root.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279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Depth-First Search / Traversal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396220" y="1021729"/>
            <a:ext cx="548640" cy="54864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1</a:t>
            </a:r>
            <a:endParaRPr lang="en-IN" b="1"/>
          </a:p>
        </p:txBody>
      </p:sp>
      <p:sp>
        <p:nvSpPr>
          <p:cNvPr id="5" name="Oval 4"/>
          <p:cNvSpPr/>
          <p:nvPr/>
        </p:nvSpPr>
        <p:spPr>
          <a:xfrm>
            <a:off x="2396220" y="2098979"/>
            <a:ext cx="548640" cy="54864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3</a:t>
            </a:r>
            <a:endParaRPr lang="en-IN" b="1"/>
          </a:p>
        </p:txBody>
      </p:sp>
      <p:sp>
        <p:nvSpPr>
          <p:cNvPr id="6" name="Oval 5"/>
          <p:cNvSpPr/>
          <p:nvPr/>
        </p:nvSpPr>
        <p:spPr>
          <a:xfrm>
            <a:off x="1244092" y="2102472"/>
            <a:ext cx="548640" cy="54864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396220" y="3176972"/>
            <a:ext cx="548640" cy="54864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6</a:t>
            </a:r>
            <a:endParaRPr lang="en-IN" b="1"/>
          </a:p>
        </p:txBody>
      </p:sp>
      <p:sp>
        <p:nvSpPr>
          <p:cNvPr id="8" name="Oval 7"/>
          <p:cNvSpPr/>
          <p:nvPr/>
        </p:nvSpPr>
        <p:spPr>
          <a:xfrm>
            <a:off x="1244092" y="3180465"/>
            <a:ext cx="548640" cy="54864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5</a:t>
            </a:r>
            <a:endParaRPr lang="en-IN" b="1"/>
          </a:p>
        </p:txBody>
      </p:sp>
      <p:sp>
        <p:nvSpPr>
          <p:cNvPr id="9" name="Oval 8"/>
          <p:cNvSpPr/>
          <p:nvPr/>
        </p:nvSpPr>
        <p:spPr>
          <a:xfrm>
            <a:off x="3542562" y="2102472"/>
            <a:ext cx="548640" cy="54864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4</a:t>
            </a:r>
            <a:endParaRPr lang="en-IN" b="1"/>
          </a:p>
        </p:txBody>
      </p:sp>
      <p:sp>
        <p:nvSpPr>
          <p:cNvPr id="10" name="Oval 9"/>
          <p:cNvSpPr/>
          <p:nvPr/>
        </p:nvSpPr>
        <p:spPr>
          <a:xfrm>
            <a:off x="4694690" y="3176972"/>
            <a:ext cx="548640" cy="54864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8</a:t>
            </a:r>
            <a:endParaRPr lang="en-IN" b="1"/>
          </a:p>
        </p:txBody>
      </p:sp>
      <p:sp>
        <p:nvSpPr>
          <p:cNvPr id="11" name="Oval 10"/>
          <p:cNvSpPr/>
          <p:nvPr/>
        </p:nvSpPr>
        <p:spPr>
          <a:xfrm>
            <a:off x="3542562" y="3180465"/>
            <a:ext cx="548640" cy="54864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7</a:t>
            </a:r>
            <a:endParaRPr lang="en-IN" b="1"/>
          </a:p>
        </p:txBody>
      </p:sp>
      <p:cxnSp>
        <p:nvCxnSpPr>
          <p:cNvPr id="12" name="Straight Connector 11"/>
          <p:cNvCxnSpPr>
            <a:stCxn id="4" idx="4"/>
            <a:endCxn id="5" idx="0"/>
          </p:cNvCxnSpPr>
          <p:nvPr/>
        </p:nvCxnSpPr>
        <p:spPr>
          <a:xfrm flipH="1">
            <a:off x="2670540" y="1570369"/>
            <a:ext cx="0" cy="5286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0"/>
            <a:endCxn id="4" idx="2"/>
          </p:cNvCxnSpPr>
          <p:nvPr/>
        </p:nvCxnSpPr>
        <p:spPr>
          <a:xfrm flipV="1">
            <a:off x="1518412" y="1296049"/>
            <a:ext cx="877808" cy="806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6"/>
            <a:endCxn id="9" idx="0"/>
          </p:cNvCxnSpPr>
          <p:nvPr/>
        </p:nvCxnSpPr>
        <p:spPr>
          <a:xfrm>
            <a:off x="2944860" y="1296049"/>
            <a:ext cx="872022" cy="806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4"/>
            <a:endCxn id="7" idx="0"/>
          </p:cNvCxnSpPr>
          <p:nvPr/>
        </p:nvCxnSpPr>
        <p:spPr>
          <a:xfrm flipH="1">
            <a:off x="2670540" y="2647619"/>
            <a:ext cx="0" cy="5293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4"/>
            <a:endCxn id="8" idx="0"/>
          </p:cNvCxnSpPr>
          <p:nvPr/>
        </p:nvCxnSpPr>
        <p:spPr>
          <a:xfrm flipH="1">
            <a:off x="1518412" y="2651112"/>
            <a:ext cx="0" cy="5293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7" idx="1"/>
          </p:cNvCxnSpPr>
          <p:nvPr/>
        </p:nvCxnSpPr>
        <p:spPr>
          <a:xfrm>
            <a:off x="1712386" y="2570766"/>
            <a:ext cx="764180" cy="6865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6"/>
            <a:endCxn id="5" idx="2"/>
          </p:cNvCxnSpPr>
          <p:nvPr/>
        </p:nvCxnSpPr>
        <p:spPr>
          <a:xfrm flipV="1">
            <a:off x="1792732" y="2373299"/>
            <a:ext cx="603488" cy="34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6"/>
            <a:endCxn id="7" idx="2"/>
          </p:cNvCxnSpPr>
          <p:nvPr/>
        </p:nvCxnSpPr>
        <p:spPr>
          <a:xfrm flipV="1">
            <a:off x="1792732" y="3451292"/>
            <a:ext cx="603488" cy="34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6"/>
            <a:endCxn id="10" idx="2"/>
          </p:cNvCxnSpPr>
          <p:nvPr/>
        </p:nvCxnSpPr>
        <p:spPr>
          <a:xfrm flipV="1">
            <a:off x="4091202" y="3451292"/>
            <a:ext cx="603488" cy="34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4"/>
            <a:endCxn id="11" idx="0"/>
          </p:cNvCxnSpPr>
          <p:nvPr/>
        </p:nvCxnSpPr>
        <p:spPr>
          <a:xfrm flipH="1">
            <a:off x="3816882" y="2651112"/>
            <a:ext cx="0" cy="5293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10" idx="0"/>
          </p:cNvCxnSpPr>
          <p:nvPr/>
        </p:nvCxnSpPr>
        <p:spPr>
          <a:xfrm>
            <a:off x="4091202" y="2376792"/>
            <a:ext cx="877808" cy="8001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910718" y="982465"/>
                <a:ext cx="5943600" cy="91940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IN" sz="2400"/>
                  <a:t>Select any node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/>
                  <a:t>as starting point mark that node as visited</a:t>
                </a: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718" y="982465"/>
                <a:ext cx="5943600" cy="919401"/>
              </a:xfrm>
              <a:prstGeom prst="roundRect">
                <a:avLst/>
              </a:prstGeom>
              <a:blipFill>
                <a:blip r:embed="rId2"/>
                <a:stretch>
                  <a:fillRect l="-819" r="-614" b="-980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875288" y="2056190"/>
            <a:ext cx="5943600" cy="17366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400"/>
              <a:t>Select one of the unvisited adjacent of current node.</a:t>
            </a:r>
          </a:p>
          <a:p>
            <a:pPr algn="just"/>
            <a:r>
              <a:rPr lang="en-IN" sz="2400"/>
              <a:t>Make it new starting point and mark it as visited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10719" y="3960223"/>
            <a:ext cx="5943600" cy="9194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400"/>
              <a:t>If new node has no unvisited adjacent then move to parent and make it starting point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9219" y="5754301"/>
            <a:ext cx="4675077" cy="5107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400" b="1">
                <a:solidFill>
                  <a:srgbClr val="AD1457"/>
                </a:solidFill>
              </a:rPr>
              <a:t>Visited :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48162" y="5786930"/>
            <a:ext cx="43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>
                <a:solidFill>
                  <a:srgbClr val="AD1457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080162" y="5786930"/>
            <a:ext cx="43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>
                <a:solidFill>
                  <a:srgbClr val="AD1457"/>
                </a:solidFill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512162" y="5786930"/>
            <a:ext cx="43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>
                <a:solidFill>
                  <a:srgbClr val="AD1457"/>
                </a:solidFill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944162" y="5786930"/>
            <a:ext cx="43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>
                <a:solidFill>
                  <a:srgbClr val="AD1457"/>
                </a:solidFill>
              </a:rPr>
              <a:t>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376162" y="5786930"/>
            <a:ext cx="43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>
                <a:solidFill>
                  <a:srgbClr val="AD1457"/>
                </a:solidFill>
              </a:rPr>
              <a:t>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08162" y="5786930"/>
            <a:ext cx="43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>
                <a:solidFill>
                  <a:srgbClr val="AD1457"/>
                </a:solidFill>
              </a:rPr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38290" y="5786930"/>
            <a:ext cx="43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>
                <a:solidFill>
                  <a:srgbClr val="AD1457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670290" y="5786930"/>
            <a:ext cx="43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>
                <a:solidFill>
                  <a:srgbClr val="AD1457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10754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dur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89331"/>
                                      </p:to>
                                    </p:animClr>
                                    <p:set>
                                      <p:cBhvr>
                                        <p:cTn id="12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mph" presetSubtype="0" dur="500" repeatCount="indefinite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mph" presetSubtype="0" dur="50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mph" presetSubtype="0" dur="50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dur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89331"/>
                                      </p:to>
                                    </p:animClr>
                                    <p:set>
                                      <p:cBhvr>
                                        <p:cTn id="46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dur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BD3"/>
                                      </p:to>
                                    </p:animClr>
                                    <p:set>
                                      <p:cBhvr>
                                        <p:cTn id="50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mph" presetSubtype="0" dur="500" repeatCount="indefinite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7" presetClass="emph" presetSubtype="0" dur="50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4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7" presetClass="emph" presetSubtype="0" dur="50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mph" presetSubtype="2" dur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89331"/>
                                      </p:to>
                                    </p:animClr>
                                    <p:set>
                                      <p:cBhvr>
                                        <p:cTn id="7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7" presetClass="emph" presetSubtype="2" dur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7" presetClass="emph" presetSubtype="0" dur="500" repeatCount="indefinite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mph" presetSubtype="2" dur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89331"/>
                                      </p:to>
                                    </p:animClr>
                                    <p:set>
                                      <p:cBhvr>
                                        <p:cTn id="96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dur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7" presetClass="emph" presetSubtype="0" dur="500" repeatCount="indefinite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0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mph" presetSubtype="2" dur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89331"/>
                                      </p:to>
                                    </p:animClr>
                                    <p:set>
                                      <p:cBhvr>
                                        <p:cTn id="11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7" presetClass="emph" presetSubtype="2" dur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0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mph" presetSubtype="2" dur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89331"/>
                                      </p:to>
                                    </p:animClr>
                                    <p:set>
                                      <p:cBhvr>
                                        <p:cTn id="134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7" presetClass="emph" presetSubtype="2" dur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8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7" presetClass="emph" presetSubtype="0" dur="500" repeatCount="indefinite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7" presetClass="emph" presetSubtype="0" dur="50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2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3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mph" presetSubtype="2" dur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89331"/>
                                      </p:to>
                                    </p:animClr>
                                    <p:set>
                                      <p:cBhvr>
                                        <p:cTn id="159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7" presetClass="emph" presetSubtype="2" dur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3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7" presetClass="emph" presetSubtype="0" dur="500" repeatCount="indefinite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mph" presetSubtype="2" dur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89331"/>
                                      </p:to>
                                    </p:animClr>
                                    <p:set>
                                      <p:cBhvr>
                                        <p:cTn id="179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7" presetClass="emph" presetSubtype="2" dur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3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– Procedure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/>
                  <a:t>be an undirected graph all of whose nodes we wish to visit. </a:t>
                </a:r>
              </a:p>
              <a:p>
                <a:pPr lvl="0"/>
                <a:r>
                  <a:rPr lang="en-US"/>
                  <a:t>It is somehow possible </a:t>
                </a:r>
                <a:r>
                  <a:rPr lang="en-US" b="1">
                    <a:solidFill>
                      <a:srgbClr val="AD1457"/>
                    </a:solidFill>
                  </a:rPr>
                  <a:t>to mark a node </a:t>
                </a:r>
                <a:r>
                  <a:rPr lang="en-US"/>
                  <a:t>to show it has already been visited.</a:t>
                </a:r>
              </a:p>
              <a:p>
                <a:pPr lvl="0"/>
                <a:r>
                  <a:rPr lang="en-US"/>
                  <a:t>To carry out a </a:t>
                </a:r>
                <a:r>
                  <a:rPr lang="en-US" b="1">
                    <a:solidFill>
                      <a:srgbClr val="AD1457"/>
                    </a:solidFill>
                  </a:rPr>
                  <a:t>depth-first traversal </a:t>
                </a:r>
                <a:r>
                  <a:rPr lang="en-US"/>
                  <a:t>of the graph, choose any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as the starting point.</a:t>
                </a:r>
              </a:p>
              <a:p>
                <a:pPr lvl="0"/>
                <a:r>
                  <a:rPr lang="en-US"/>
                  <a:t>Mark this node to show it has been </a:t>
                </a:r>
                <a:r>
                  <a:rPr lang="en-US" b="1">
                    <a:solidFill>
                      <a:srgbClr val="AD1457"/>
                    </a:solidFill>
                  </a:rPr>
                  <a:t>visited</a:t>
                </a:r>
                <a:r>
                  <a:rPr lang="en-US">
                    <a:solidFill>
                      <a:srgbClr val="AD1457"/>
                    </a:solidFill>
                  </a:rPr>
                  <a:t>.</a:t>
                </a:r>
              </a:p>
              <a:p>
                <a:pPr lvl="0"/>
                <a:r>
                  <a:rPr lang="en-US"/>
                  <a:t>If there is a node adjacent to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/>
                  <a:t> that has not yet been visited, choose this node as a new starting point and call the </a:t>
                </a:r>
                <a:r>
                  <a:rPr lang="en-US">
                    <a:solidFill>
                      <a:srgbClr val="AD1457"/>
                    </a:solidFill>
                  </a:rPr>
                  <a:t>depth-first search procedure </a:t>
                </a:r>
                <a:r>
                  <a:rPr lang="en-US" b="1">
                    <a:solidFill>
                      <a:srgbClr val="AD1457"/>
                    </a:solidFill>
                  </a:rPr>
                  <a:t>recursively</a:t>
                </a:r>
                <a:r>
                  <a:rPr lang="en-US"/>
                  <a:t>. </a:t>
                </a:r>
              </a:p>
              <a:p>
                <a:pPr lvl="0"/>
                <a:r>
                  <a:rPr lang="en-US"/>
                  <a:t>When all the nodes adjacent to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b="1">
                    <a:solidFill>
                      <a:srgbClr val="AD1457"/>
                    </a:solidFill>
                  </a:rPr>
                  <a:t> are marked</a:t>
                </a:r>
                <a:r>
                  <a:rPr lang="en-US"/>
                  <a:t>, the search starting at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is finished. </a:t>
                </a:r>
              </a:p>
              <a:p>
                <a:pPr lvl="0"/>
                <a:r>
                  <a:rPr lang="en-US"/>
                  <a:t>If there remain any nodes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/>
                  <a:t> that </a:t>
                </a:r>
                <a:r>
                  <a:rPr lang="en-US" b="1">
                    <a:solidFill>
                      <a:srgbClr val="AD1457"/>
                    </a:solidFill>
                  </a:rPr>
                  <a:t>have not been visited</a:t>
                </a:r>
                <a:r>
                  <a:rPr lang="en-US"/>
                  <a:t>, choose any one of them as a </a:t>
                </a:r>
                <a:r>
                  <a:rPr lang="en-US" b="1">
                    <a:solidFill>
                      <a:srgbClr val="AD1457"/>
                    </a:solidFill>
                  </a:rPr>
                  <a:t>new starting point</a:t>
                </a:r>
                <a:r>
                  <a:rPr lang="en-US">
                    <a:solidFill>
                      <a:srgbClr val="AD1457"/>
                    </a:solidFill>
                  </a:rPr>
                  <a:t>,</a:t>
                </a:r>
                <a:r>
                  <a:rPr lang="en-US"/>
                  <a:t> and call the procedure again.</a:t>
                </a:r>
              </a:p>
            </p:txBody>
          </p:sp>
        </mc:Choice>
        <mc:Fallback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6" t="-1418" r="-818" b="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7267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424242"/>
          </a:solidFill>
        </p:spPr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chemeClr val="accent2"/>
                </a:solidFill>
                <a:latin typeface="Consolas" panose="020B0609020204030204" pitchFamily="49" charset="0"/>
              </a:rPr>
              <a:t>procedure dfsearch(G)</a:t>
            </a:r>
            <a:endParaRPr lang="en-US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rgbClr val="F9C5D7"/>
                </a:solidFill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rgbClr val="F9C5D7"/>
                </a:solidFill>
                <a:latin typeface="Consolas" panose="020B0609020204030204" pitchFamily="49" charset="0"/>
              </a:rPr>
              <a:t> each v Є N </a:t>
            </a:r>
            <a:r>
              <a:rPr lang="en-US" b="1">
                <a:solidFill>
                  <a:srgbClr val="F9C5D7"/>
                </a:solidFill>
                <a:latin typeface="Consolas" panose="020B0609020204030204" pitchFamily="49" charset="0"/>
              </a:rPr>
              <a:t>do</a:t>
            </a:r>
            <a:endParaRPr lang="en-US">
              <a:solidFill>
                <a:srgbClr val="F9C5D7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F9C5D7"/>
                </a:solidFill>
                <a:latin typeface="Consolas" panose="020B0609020204030204" pitchFamily="49" charset="0"/>
              </a:rPr>
              <a:t>   		</a:t>
            </a:r>
            <a:r>
              <a:rPr lang="en-US">
                <a:solidFill>
                  <a:srgbClr val="F9C5D7"/>
                </a:solidFill>
                <a:latin typeface="Consolas" panose="020B0609020204030204" pitchFamily="49" charset="0"/>
              </a:rPr>
              <a:t>mark[v] ← not-visited</a:t>
            </a:r>
          </a:p>
          <a:p>
            <a:pPr marL="0" indent="0">
              <a:buNone/>
            </a:pPr>
            <a:r>
              <a:rPr lang="en-US">
                <a:solidFill>
                  <a:srgbClr val="F9C5D7"/>
                </a:solidFill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rgbClr val="F9C5D7"/>
                </a:solidFill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rgbClr val="F9C5D7"/>
                </a:solidFill>
                <a:latin typeface="Consolas" panose="020B0609020204030204" pitchFamily="49" charset="0"/>
              </a:rPr>
              <a:t> each v Є N </a:t>
            </a:r>
            <a:r>
              <a:rPr lang="en-US" b="1">
                <a:solidFill>
                  <a:srgbClr val="F9C5D7"/>
                </a:solidFill>
                <a:latin typeface="Consolas" panose="020B0609020204030204" pitchFamily="49" charset="0"/>
              </a:rPr>
              <a:t>do </a:t>
            </a:r>
            <a:endParaRPr lang="en-US">
              <a:solidFill>
                <a:srgbClr val="F9C5D7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F9C5D7"/>
                </a:solidFill>
                <a:latin typeface="Consolas" panose="020B0609020204030204" pitchFamily="49" charset="0"/>
              </a:rPr>
              <a:t>   		if </a:t>
            </a:r>
            <a:r>
              <a:rPr lang="en-US">
                <a:solidFill>
                  <a:srgbClr val="F9C5D7"/>
                </a:solidFill>
                <a:latin typeface="Consolas" panose="020B0609020204030204" pitchFamily="49" charset="0"/>
              </a:rPr>
              <a:t>mark[v] ≠ visited </a:t>
            </a:r>
          </a:p>
          <a:p>
            <a:pPr marL="0" indent="0">
              <a:buNone/>
            </a:pPr>
            <a:r>
              <a:rPr lang="en-US" b="1">
                <a:solidFill>
                  <a:srgbClr val="F9C5D7"/>
                </a:solidFill>
                <a:latin typeface="Consolas" panose="020B0609020204030204" pitchFamily="49" charset="0"/>
              </a:rPr>
              <a:t>       	then</a:t>
            </a:r>
            <a:r>
              <a:rPr lang="en-US">
                <a:solidFill>
                  <a:srgbClr val="F9C5D7"/>
                </a:solidFill>
                <a:latin typeface="Consolas" panose="020B0609020204030204" pitchFamily="49" charset="0"/>
              </a:rPr>
              <a:t> </a:t>
            </a:r>
            <a:r>
              <a:rPr lang="en-US" b="1" i="1" err="1">
                <a:solidFill>
                  <a:srgbClr val="00B0F0"/>
                </a:solidFill>
                <a:latin typeface="Consolas" panose="020B0609020204030204" pitchFamily="49" charset="0"/>
              </a:rPr>
              <a:t>dfs</a:t>
            </a:r>
            <a:r>
              <a:rPr lang="en-US" b="1">
                <a:solidFill>
                  <a:srgbClr val="00B0F0"/>
                </a:solidFill>
                <a:latin typeface="Consolas" panose="020B0609020204030204" pitchFamily="49" charset="0"/>
              </a:rPr>
              <a:t>(v)</a:t>
            </a:r>
          </a:p>
          <a:p>
            <a:pPr marL="0" indent="0">
              <a:buNone/>
            </a:pPr>
            <a:r>
              <a:rPr lang="en-US" b="1">
                <a:solidFill>
                  <a:schemeClr val="accent2"/>
                </a:solidFill>
                <a:latin typeface="Consolas" panose="020B0609020204030204" pitchFamily="49" charset="0"/>
              </a:rPr>
              <a:t>procedure dfs(v)</a:t>
            </a:r>
            <a:endParaRPr lang="en-US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</a:rPr>
              <a:t>   {Node v has not previously been visited}</a:t>
            </a:r>
          </a:p>
          <a:p>
            <a:pPr marL="0" indent="0">
              <a:buNone/>
            </a:pPr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</a:rPr>
              <a:t>   mark[v] ← visited</a:t>
            </a:r>
          </a:p>
          <a:p>
            <a:pPr marL="0" indent="0">
              <a:buNone/>
            </a:pPr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chemeClr val="accent5"/>
                </a:solidFill>
                <a:latin typeface="Consolas" panose="020B0609020204030204" pitchFamily="49" charset="0"/>
              </a:rPr>
              <a:t>for </a:t>
            </a:r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</a:rPr>
              <a:t>each node w adjacent to v </a:t>
            </a:r>
            <a:r>
              <a:rPr lang="en-US" b="1">
                <a:solidFill>
                  <a:schemeClr val="accent5"/>
                </a:solidFill>
                <a:latin typeface="Consolas" panose="020B0609020204030204" pitchFamily="49" charset="0"/>
              </a:rPr>
              <a:t>do</a:t>
            </a:r>
            <a:endParaRPr lang="en-US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chemeClr val="accent5"/>
                </a:solidFill>
                <a:latin typeface="Consolas" panose="020B0609020204030204" pitchFamily="49" charset="0"/>
              </a:rPr>
              <a:t>   		if </a:t>
            </a:r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</a:rPr>
              <a:t>mark[w] ≠ visited </a:t>
            </a:r>
          </a:p>
          <a:p>
            <a:pPr marL="0" indent="0">
              <a:buNone/>
            </a:pPr>
            <a:r>
              <a:rPr lang="en-US" b="1">
                <a:solidFill>
                  <a:schemeClr val="accent5"/>
                </a:solidFill>
                <a:latin typeface="Consolas" panose="020B0609020204030204" pitchFamily="49" charset="0"/>
              </a:rPr>
              <a:t>       	then</a:t>
            </a:r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b="1" i="1" err="1">
                <a:solidFill>
                  <a:srgbClr val="00B0F0"/>
                </a:solidFill>
                <a:latin typeface="Consolas" panose="020B0609020204030204" pitchFamily="49" charset="0"/>
              </a:rPr>
              <a:t>dfs</a:t>
            </a:r>
            <a:r>
              <a:rPr lang="en-US" b="1">
                <a:solidFill>
                  <a:srgbClr val="00B0F0"/>
                </a:solidFill>
                <a:latin typeface="Consolas" panose="020B0609020204030204" pitchFamily="49" charset="0"/>
              </a:rPr>
              <a:t>(w)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60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Depth-First Search -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6659584" cy="5590565"/>
          </a:xfrm>
          <a:solidFill>
            <a:srgbClr val="424242"/>
          </a:solidFill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err="1">
                <a:solidFill>
                  <a:srgbClr val="F9C5D7"/>
                </a:solidFill>
                <a:latin typeface="Consolas" panose="020B0609020204030204" pitchFamily="49" charset="0"/>
              </a:rPr>
              <a:t>dfs(1)         	Initial call</a:t>
            </a:r>
          </a:p>
          <a:p>
            <a:pPr marL="457200" indent="-457200">
              <a:buFont typeface="+mj-lt"/>
              <a:buAutoNum type="arabicPeriod"/>
            </a:pPr>
            <a:r>
              <a:rPr lang="en-IN">
                <a:solidFill>
                  <a:srgbClr val="F9C5D7"/>
                </a:solidFill>
                <a:latin typeface="Consolas" panose="020B0609020204030204" pitchFamily="49" charset="0"/>
              </a:rPr>
              <a:t>  dfs(2)       	recursive call</a:t>
            </a:r>
          </a:p>
          <a:p>
            <a:pPr marL="457200" indent="-457200">
              <a:buFont typeface="+mj-lt"/>
              <a:buAutoNum type="arabicPeriod"/>
            </a:pPr>
            <a:r>
              <a:rPr lang="en-IN">
                <a:solidFill>
                  <a:srgbClr val="F9C5D7"/>
                </a:solidFill>
                <a:latin typeface="Consolas" panose="020B0609020204030204" pitchFamily="49" charset="0"/>
              </a:rPr>
              <a:t>    dfs(3)     	recursive call</a:t>
            </a:r>
          </a:p>
          <a:p>
            <a:pPr marL="457200" indent="-457200">
              <a:buFont typeface="+mj-lt"/>
              <a:buAutoNum type="arabicPeriod"/>
            </a:pPr>
            <a:r>
              <a:rPr lang="en-IN">
                <a:solidFill>
                  <a:srgbClr val="F9C5D7"/>
                </a:solidFill>
                <a:latin typeface="Consolas" panose="020B0609020204030204" pitchFamily="49" charset="0"/>
              </a:rPr>
              <a:t>      dfs(6)   	recursive call</a:t>
            </a:r>
          </a:p>
          <a:p>
            <a:pPr marL="457200" indent="-457200">
              <a:buFont typeface="+mj-lt"/>
              <a:buAutoNum type="arabicPeriod"/>
            </a:pPr>
            <a:r>
              <a:rPr lang="en-IN">
                <a:solidFill>
                  <a:srgbClr val="F9C5D7"/>
                </a:solidFill>
                <a:latin typeface="Consolas" panose="020B0609020204030204" pitchFamily="49" charset="0"/>
              </a:rPr>
              <a:t>        dfs(5) 	recursive call; progress is blocked</a:t>
            </a:r>
          </a:p>
          <a:p>
            <a:pPr marL="457200" indent="-457200">
              <a:buFont typeface="+mj-lt"/>
              <a:buAutoNum type="arabicPeriod"/>
            </a:pPr>
            <a:r>
              <a:rPr lang="en-IN">
                <a:solidFill>
                  <a:srgbClr val="F9C5D7"/>
                </a:solidFill>
                <a:latin typeface="Consolas" panose="020B0609020204030204" pitchFamily="49" charset="0"/>
              </a:rPr>
              <a:t>  dfs(4)    		a neighbour of node 1 that has not been visited</a:t>
            </a:r>
          </a:p>
          <a:p>
            <a:pPr marL="457200" indent="-457200">
              <a:buFont typeface="+mj-lt"/>
              <a:buAutoNum type="arabicPeriod"/>
            </a:pPr>
            <a:r>
              <a:rPr lang="en-IN">
                <a:solidFill>
                  <a:srgbClr val="F9C5D7"/>
                </a:solidFill>
                <a:latin typeface="Consolas" panose="020B0609020204030204" pitchFamily="49" charset="0"/>
              </a:rPr>
              <a:t>    dfs(7)     	recursive call</a:t>
            </a:r>
          </a:p>
          <a:p>
            <a:pPr marL="457200" indent="-457200">
              <a:buFont typeface="+mj-lt"/>
              <a:buAutoNum type="arabicPeriod"/>
            </a:pPr>
            <a:r>
              <a:rPr lang="en-IN">
                <a:solidFill>
                  <a:srgbClr val="F9C5D7"/>
                </a:solidFill>
                <a:latin typeface="Consolas" panose="020B0609020204030204" pitchFamily="49" charset="0"/>
              </a:rPr>
              <a:t>      dfs(8)   	recursive call</a:t>
            </a:r>
          </a:p>
          <a:p>
            <a:pPr marL="457200" indent="-457200">
              <a:buFont typeface="+mj-lt"/>
              <a:buAutoNum type="arabicPeriod"/>
            </a:pPr>
            <a:r>
              <a:rPr lang="en-IN">
                <a:solidFill>
                  <a:srgbClr val="F9C5D7"/>
                </a:solidFill>
                <a:latin typeface="Consolas" panose="020B0609020204030204" pitchFamily="49" charset="0"/>
              </a:rPr>
              <a:t>There are no more nodes to visit</a:t>
            </a:r>
          </a:p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671742" y="974517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1</a:t>
            </a:r>
            <a:endParaRPr lang="en-IN" b="1"/>
          </a:p>
        </p:txBody>
      </p:sp>
      <p:sp>
        <p:nvSpPr>
          <p:cNvPr id="5" name="Oval 4"/>
          <p:cNvSpPr/>
          <p:nvPr/>
        </p:nvSpPr>
        <p:spPr>
          <a:xfrm>
            <a:off x="8671742" y="2051767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3</a:t>
            </a:r>
            <a:endParaRPr lang="en-IN" b="1"/>
          </a:p>
        </p:txBody>
      </p:sp>
      <p:sp>
        <p:nvSpPr>
          <p:cNvPr id="6" name="Oval 5"/>
          <p:cNvSpPr/>
          <p:nvPr/>
        </p:nvSpPr>
        <p:spPr>
          <a:xfrm>
            <a:off x="7519614" y="2055260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8671742" y="3129760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6</a:t>
            </a:r>
            <a:endParaRPr lang="en-IN" b="1"/>
          </a:p>
        </p:txBody>
      </p:sp>
      <p:sp>
        <p:nvSpPr>
          <p:cNvPr id="8" name="Oval 7"/>
          <p:cNvSpPr/>
          <p:nvPr/>
        </p:nvSpPr>
        <p:spPr>
          <a:xfrm>
            <a:off x="7519614" y="3133253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5</a:t>
            </a:r>
            <a:endParaRPr lang="en-IN" b="1"/>
          </a:p>
        </p:txBody>
      </p:sp>
      <p:sp>
        <p:nvSpPr>
          <p:cNvPr id="9" name="Oval 8"/>
          <p:cNvSpPr/>
          <p:nvPr/>
        </p:nvSpPr>
        <p:spPr>
          <a:xfrm>
            <a:off x="9818084" y="2055260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4</a:t>
            </a:r>
            <a:endParaRPr lang="en-IN" b="1"/>
          </a:p>
        </p:txBody>
      </p:sp>
      <p:sp>
        <p:nvSpPr>
          <p:cNvPr id="10" name="Oval 9"/>
          <p:cNvSpPr/>
          <p:nvPr/>
        </p:nvSpPr>
        <p:spPr>
          <a:xfrm>
            <a:off x="10970212" y="3129760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8</a:t>
            </a:r>
            <a:endParaRPr lang="en-IN" b="1"/>
          </a:p>
        </p:txBody>
      </p:sp>
      <p:sp>
        <p:nvSpPr>
          <p:cNvPr id="11" name="Oval 10"/>
          <p:cNvSpPr/>
          <p:nvPr/>
        </p:nvSpPr>
        <p:spPr>
          <a:xfrm>
            <a:off x="9818084" y="3133253"/>
            <a:ext cx="540000" cy="540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7</a:t>
            </a:r>
            <a:endParaRPr lang="en-IN" b="1"/>
          </a:p>
        </p:txBody>
      </p:sp>
      <p:cxnSp>
        <p:nvCxnSpPr>
          <p:cNvPr id="12" name="Straight Connector 11"/>
          <p:cNvCxnSpPr>
            <a:stCxn id="4" idx="4"/>
            <a:endCxn id="5" idx="0"/>
          </p:cNvCxnSpPr>
          <p:nvPr/>
        </p:nvCxnSpPr>
        <p:spPr>
          <a:xfrm flipH="1">
            <a:off x="8941742" y="1514517"/>
            <a:ext cx="0" cy="5372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0"/>
            <a:endCxn id="4" idx="2"/>
          </p:cNvCxnSpPr>
          <p:nvPr/>
        </p:nvCxnSpPr>
        <p:spPr>
          <a:xfrm flipV="1">
            <a:off x="7789614" y="1244517"/>
            <a:ext cx="882128" cy="8107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6"/>
            <a:endCxn id="9" idx="0"/>
          </p:cNvCxnSpPr>
          <p:nvPr/>
        </p:nvCxnSpPr>
        <p:spPr>
          <a:xfrm>
            <a:off x="9211742" y="1244517"/>
            <a:ext cx="876342" cy="8107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4"/>
            <a:endCxn id="7" idx="0"/>
          </p:cNvCxnSpPr>
          <p:nvPr/>
        </p:nvCxnSpPr>
        <p:spPr>
          <a:xfrm flipH="1">
            <a:off x="8941742" y="2591767"/>
            <a:ext cx="0" cy="5379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4"/>
            <a:endCxn id="8" idx="0"/>
          </p:cNvCxnSpPr>
          <p:nvPr/>
        </p:nvCxnSpPr>
        <p:spPr>
          <a:xfrm flipH="1">
            <a:off x="7789614" y="2595260"/>
            <a:ext cx="0" cy="5379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7" idx="1"/>
          </p:cNvCxnSpPr>
          <p:nvPr/>
        </p:nvCxnSpPr>
        <p:spPr>
          <a:xfrm>
            <a:off x="7980533" y="2516179"/>
            <a:ext cx="770290" cy="6926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6"/>
            <a:endCxn id="5" idx="2"/>
          </p:cNvCxnSpPr>
          <p:nvPr/>
        </p:nvCxnSpPr>
        <p:spPr>
          <a:xfrm flipV="1">
            <a:off x="8059614" y="2321767"/>
            <a:ext cx="612128" cy="34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6"/>
            <a:endCxn id="7" idx="2"/>
          </p:cNvCxnSpPr>
          <p:nvPr/>
        </p:nvCxnSpPr>
        <p:spPr>
          <a:xfrm flipV="1">
            <a:off x="8059614" y="3399760"/>
            <a:ext cx="612128" cy="34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6"/>
            <a:endCxn id="10" idx="2"/>
          </p:cNvCxnSpPr>
          <p:nvPr/>
        </p:nvCxnSpPr>
        <p:spPr>
          <a:xfrm flipV="1">
            <a:off x="10358084" y="3399760"/>
            <a:ext cx="612128" cy="34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4"/>
            <a:endCxn id="11" idx="0"/>
          </p:cNvCxnSpPr>
          <p:nvPr/>
        </p:nvCxnSpPr>
        <p:spPr>
          <a:xfrm flipH="1">
            <a:off x="10088084" y="2595260"/>
            <a:ext cx="0" cy="5379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10" idx="0"/>
          </p:cNvCxnSpPr>
          <p:nvPr/>
        </p:nvCxnSpPr>
        <p:spPr>
          <a:xfrm>
            <a:off x="10358084" y="2325260"/>
            <a:ext cx="882128" cy="804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23314" y="4008313"/>
            <a:ext cx="5133703" cy="1631216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AD1457"/>
                </a:solidFill>
                <a:latin typeface="Consolas" panose="020B0609020204030204" pitchFamily="49" charset="0"/>
              </a:rPr>
              <a:t>procedure dfs(v)</a:t>
            </a:r>
            <a:endParaRPr lang="en-US" sz="2000">
              <a:solidFill>
                <a:srgbClr val="AD1457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AD1457"/>
                </a:solidFill>
                <a:latin typeface="Consolas" panose="020B0609020204030204" pitchFamily="49" charset="0"/>
              </a:rPr>
              <a:t>   mark[v] ← visited</a:t>
            </a:r>
          </a:p>
          <a:p>
            <a:r>
              <a:rPr lang="en-US" sz="2000">
                <a:solidFill>
                  <a:srgbClr val="AD1457"/>
                </a:solidFill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AD1457"/>
                </a:solidFill>
                <a:latin typeface="Consolas" panose="020B0609020204030204" pitchFamily="49" charset="0"/>
              </a:rPr>
              <a:t>for </a:t>
            </a:r>
            <a:r>
              <a:rPr lang="en-US" sz="2000">
                <a:solidFill>
                  <a:srgbClr val="AD1457"/>
                </a:solidFill>
                <a:latin typeface="Consolas" panose="020B0609020204030204" pitchFamily="49" charset="0"/>
              </a:rPr>
              <a:t>each node w adjacent to v </a:t>
            </a:r>
            <a:r>
              <a:rPr lang="en-US" sz="2000" b="1">
                <a:solidFill>
                  <a:srgbClr val="AD1457"/>
                </a:solidFill>
                <a:latin typeface="Consolas" panose="020B0609020204030204" pitchFamily="49" charset="0"/>
              </a:rPr>
              <a:t>do</a:t>
            </a:r>
            <a:r>
              <a:rPr lang="en-US" sz="2000">
                <a:solidFill>
                  <a:srgbClr val="AD145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b="1">
                <a:solidFill>
                  <a:srgbClr val="AD1457"/>
                </a:solidFill>
                <a:latin typeface="Consolas" panose="020B0609020204030204" pitchFamily="49" charset="0"/>
              </a:rPr>
              <a:t>	if </a:t>
            </a:r>
            <a:r>
              <a:rPr lang="en-US" sz="2000">
                <a:solidFill>
                  <a:srgbClr val="AD1457"/>
                </a:solidFill>
                <a:latin typeface="Consolas" panose="020B0609020204030204" pitchFamily="49" charset="0"/>
              </a:rPr>
              <a:t>mark[w] ≠ visited </a:t>
            </a:r>
          </a:p>
          <a:p>
            <a:r>
              <a:rPr lang="en-US" sz="2000" b="1">
                <a:solidFill>
                  <a:srgbClr val="AD1457"/>
                </a:solidFill>
                <a:latin typeface="Consolas" panose="020B0609020204030204" pitchFamily="49" charset="0"/>
              </a:rPr>
              <a:t>       then</a:t>
            </a:r>
            <a:r>
              <a:rPr lang="en-US" sz="2000">
                <a:solidFill>
                  <a:srgbClr val="AD1457"/>
                </a:solidFill>
                <a:latin typeface="Consolas" panose="020B0609020204030204" pitchFamily="49" charset="0"/>
              </a:rPr>
              <a:t> </a:t>
            </a:r>
            <a:r>
              <a:rPr lang="en-US" sz="2000" i="1" err="1">
                <a:solidFill>
                  <a:srgbClr val="AD1457"/>
                </a:solidFill>
                <a:latin typeface="Consolas" panose="020B0609020204030204" pitchFamily="49" charset="0"/>
              </a:rPr>
              <a:t>dfs</a:t>
            </a:r>
            <a:r>
              <a:rPr lang="en-US" sz="2000">
                <a:solidFill>
                  <a:srgbClr val="AD1457"/>
                </a:solidFill>
                <a:latin typeface="Consolas" panose="020B0609020204030204" pitchFamily="49" charset="0"/>
              </a:rPr>
              <a:t>(w)</a:t>
            </a:r>
          </a:p>
        </p:txBody>
      </p:sp>
    </p:spTree>
    <p:extLst>
      <p:ext uri="{BB962C8B-B14F-4D97-AF65-F5344CB8AC3E}">
        <p14:creationId xmlns:p14="http://schemas.microsoft.com/office/powerpoint/2010/main" val="36166797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dur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89331"/>
                                      </p:to>
                                    </p:animClr>
                                    <p:set>
                                      <p:cBhvr>
                                        <p:cTn id="12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dur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89331"/>
                                      </p:to>
                                    </p:animClr>
                                    <p:set>
                                      <p:cBhvr>
                                        <p:cTn id="23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dur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dur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89331"/>
                                      </p:to>
                                    </p:animClr>
                                    <p:set>
                                      <p:cBhvr>
                                        <p:cTn id="37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dur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dur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89331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dur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dur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89331"/>
                                      </p:to>
                                    </p:animClr>
                                    <p:set>
                                      <p:cBhvr>
                                        <p:cTn id="6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dur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dur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89331"/>
                                      </p:to>
                                    </p:animClr>
                                    <p:set>
                                      <p:cBhvr>
                                        <p:cTn id="79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dur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dur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89331"/>
                                      </p:to>
                                    </p:animClr>
                                    <p:set>
                                      <p:cBhvr>
                                        <p:cTn id="93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2" dur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7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dur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89331"/>
                                      </p:to>
                                    </p:animClr>
                                    <p:set>
                                      <p:cBhvr>
                                        <p:cTn id="107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7" presetClass="emph" presetSubtype="2" dur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8"/>
  <p:tag name="AS_OS" val="Unix 5.15.0.1020"/>
  <p:tag name="AS_RELEASE_DATE" val="2022.08.14"/>
  <p:tag name="AS_TITLE" val="Aspose.Slides for .NET5"/>
  <p:tag name="AS_VERSION" val="22.8"/>
</p:tagLst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Roboto Condensed"/>
        <a:cs typeface="Arial"/>
      </a:majorFont>
      <a:minorFont>
        <a:latin typeface="Roboto Condensed"/>
        <a:ea typeface="Roboto Condensed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Calibri" panose="020F05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2978</TotalTime>
  <Words>1142</Words>
  <Application>Microsoft Office PowerPoint</Application>
  <PresentationFormat>Widescreen</PresentationFormat>
  <Paragraphs>240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Calibri</vt:lpstr>
      <vt:lpstr>Consolas</vt:lpstr>
      <vt:lpstr>Wingdings 3</vt:lpstr>
      <vt:lpstr>Cambria Math</vt:lpstr>
      <vt:lpstr>Arial</vt:lpstr>
      <vt:lpstr>Roboto Condensed</vt:lpstr>
      <vt:lpstr>Segoe UI Black</vt:lpstr>
      <vt:lpstr>Roboto Condensed Light</vt:lpstr>
      <vt:lpstr>Open Sans Semibold</vt:lpstr>
      <vt:lpstr>Open Sans</vt:lpstr>
      <vt:lpstr>Times New Roman</vt:lpstr>
      <vt:lpstr>Wingdings</vt:lpstr>
      <vt:lpstr>Office Theme</vt:lpstr>
      <vt:lpstr>Introduction to Graph</vt:lpstr>
      <vt:lpstr>Graph - Definition</vt:lpstr>
      <vt:lpstr>Directed &amp; Undirected Graph</vt:lpstr>
      <vt:lpstr>Traversing Graphs</vt:lpstr>
      <vt:lpstr>Traversing Graph/Tree</vt:lpstr>
      <vt:lpstr>Depth-First Search / Traversal</vt:lpstr>
      <vt:lpstr>DFS – Procedure </vt:lpstr>
      <vt:lpstr>Depth-First Search Algorithm</vt:lpstr>
      <vt:lpstr>Depth-First Search - Algorithm</vt:lpstr>
      <vt:lpstr>Breadth First Search / Traversal</vt:lpstr>
      <vt:lpstr>Breadth First Search - Algorithm</vt:lpstr>
      <vt:lpstr>Comparison of DFS and BFS</vt:lpstr>
      <vt:lpstr>Comparison of DFS and BFS</vt:lpstr>
      <vt:lpstr>Topological Sorting</vt:lpstr>
      <vt:lpstr>Topological Sorting – Example 1</vt:lpstr>
      <vt:lpstr>Topological Sorting – Example 2</vt:lpstr>
      <vt:lpstr>Connected Components</vt:lpstr>
      <vt:lpstr>PowerPoint Presentation</vt:lpstr>
      <vt:lpstr>Articulation Point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Shraddha</cp:lastModifiedBy>
  <cp:revision>409</cp:revision>
  <dcterms:created xsi:type="dcterms:W3CDTF">2020-05-01T05:09:15Z</dcterms:created>
  <dcterms:modified xsi:type="dcterms:W3CDTF">2022-10-06T03:47:08Z</dcterms:modified>
</cp:coreProperties>
</file>