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9"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embeddedFontLst>
    <p:embeddedFont>
      <p:font typeface="Cambria" panose="02040503050406030204" pitchFamily="18" charset="0"/>
      <p:regular r:id="rId38"/>
      <p:bold r:id="rId39"/>
      <p:italic r:id="rId40"/>
      <p:boldItalic r:id="rId41"/>
    </p:embeddedFont>
    <p:embeddedFont>
      <p:font typeface="Helvetica Neue" panose="020B0604020202020204" charset="0"/>
      <p:regular r:id="rId42"/>
      <p:bold r:id="rId43"/>
      <p:italic r:id="rId44"/>
      <p:boldItalic r:id="rId45"/>
    </p:embeddedFont>
    <p:embeddedFont>
      <p:font typeface="Tahoma" panose="020B0604030504040204" pitchFamily="34" charset="0"/>
      <p:regular r:id="rId46"/>
      <p:bold r:id="rId47"/>
    </p:embeddedFont>
    <p:embeddedFont>
      <p:font typeface="Times" panose="02020603050405020304" pitchFamily="18"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2" roundtripDataSignature="AMtx7mhhCLKJbjuw5Dt/UQywfjJ0YG7J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CC3983-153C-4035-95EB-EF7AC5FFC0F5}">
  <a:tblStyle styleId="{FACC3983-153C-4035-95EB-EF7AC5FFC0F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4.fntdata"/><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b2de1a67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b2de1a67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8b2de1a67e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35"/>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4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63" name="Google Shape;63;p4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folHlink"/>
              </a:buClr>
              <a:buSzPts val="1200"/>
              <a:buFont typeface="Noto Sans Symbols"/>
              <a:buNone/>
              <a:defRPr sz="2000">
                <a:solidFill>
                  <a:schemeClr val="dk1"/>
                </a:solidFill>
                <a:latin typeface="Tahoma"/>
                <a:ea typeface="Tahoma"/>
                <a:cs typeface="Tahoma"/>
                <a:sym typeface="Tahoma"/>
              </a:defRPr>
            </a:lvl1pPr>
            <a:lvl2pPr marL="914400" marR="0" lvl="1" indent="-228600" algn="l" rtl="0">
              <a:spcBef>
                <a:spcPts val="360"/>
              </a:spcBef>
              <a:spcAft>
                <a:spcPts val="0"/>
              </a:spcAft>
              <a:buClr>
                <a:schemeClr val="hlink"/>
              </a:buClr>
              <a:buSzPts val="990"/>
              <a:buFont typeface="Noto Sans Symbols"/>
              <a:buNone/>
              <a:defRPr sz="1800" b="0" i="0" u="none" strike="noStrike" cap="none">
                <a:solidFill>
                  <a:schemeClr val="dk1"/>
                </a:solidFill>
                <a:latin typeface="Tahoma"/>
                <a:ea typeface="Tahoma"/>
                <a:cs typeface="Tahoma"/>
                <a:sym typeface="Tahoma"/>
              </a:defRPr>
            </a:lvl2pPr>
            <a:lvl3pPr marL="1371600" marR="0" lvl="2" indent="-228600" algn="l" rtl="0">
              <a:spcBef>
                <a:spcPts val="320"/>
              </a:spcBef>
              <a:spcAft>
                <a:spcPts val="0"/>
              </a:spcAft>
              <a:buClr>
                <a:schemeClr val="folHlink"/>
              </a:buClr>
              <a:buSzPts val="800"/>
              <a:buFont typeface="Noto Sans Symbols"/>
              <a:buNone/>
              <a:defRPr sz="1600" b="0" i="0" u="none" strike="noStrike" cap="none">
                <a:solidFill>
                  <a:schemeClr val="dk1"/>
                </a:solidFill>
                <a:latin typeface="Tahoma"/>
                <a:ea typeface="Tahoma"/>
                <a:cs typeface="Tahoma"/>
                <a:sym typeface="Tahoma"/>
              </a:defRPr>
            </a:lvl3pPr>
            <a:lvl4pPr marL="1828800" marR="0" lvl="3" indent="-228600" algn="l" rtl="0">
              <a:spcBef>
                <a:spcPts val="280"/>
              </a:spcBef>
              <a:spcAft>
                <a:spcPts val="0"/>
              </a:spcAft>
              <a:buClr>
                <a:schemeClr val="accent2"/>
              </a:buClr>
              <a:buSzPts val="770"/>
              <a:buFont typeface="Noto Sans Symbols"/>
              <a:buNone/>
              <a:defRPr sz="1400" b="0" i="0" u="none" strike="noStrike" cap="none">
                <a:solidFill>
                  <a:schemeClr val="dk1"/>
                </a:solidFill>
                <a:latin typeface="Tahoma"/>
                <a:ea typeface="Tahoma"/>
                <a:cs typeface="Tahoma"/>
                <a:sym typeface="Tahoma"/>
              </a:defRPr>
            </a:lvl4pPr>
            <a:lvl5pPr marL="2286000" marR="0" lvl="4"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5pPr>
            <a:lvl6pPr marL="2743200" marR="0" lvl="5"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6pPr>
            <a:lvl7pPr marL="3200400" marR="0" lvl="6"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7pPr>
            <a:lvl8pPr marL="3657600" marR="0" lvl="7"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8pPr>
            <a:lvl9pPr marL="4114800" marR="0" lvl="8"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9pPr>
          </a:lstStyle>
          <a:p>
            <a:endParaRPr/>
          </a:p>
        </p:txBody>
      </p:sp>
      <p:sp>
        <p:nvSpPr>
          <p:cNvPr id="64" name="Google Shape;64;p44"/>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2"/>
        <p:cNvGrpSpPr/>
        <p:nvPr/>
      </p:nvGrpSpPr>
      <p:grpSpPr>
        <a:xfrm>
          <a:off x="0" y="0"/>
          <a:ext cx="0" cy="0"/>
          <a:chOff x="0" y="0"/>
          <a:chExt cx="0" cy="0"/>
        </a:xfrm>
      </p:grpSpPr>
      <p:sp>
        <p:nvSpPr>
          <p:cNvPr id="83" name="Google Shape;83;p46"/>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84" name="Google Shape;84;p4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85" name="Google Shape;85;p46"/>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b="0">
                <a:solidFill>
                  <a:schemeClr val="lt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6"/>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9" name="Google Shape;19;p36"/>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6"/>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3" name="Google Shape;23;p37"/>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7"/>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
        <p:cNvGrpSpPr/>
        <p:nvPr/>
      </p:nvGrpSpPr>
      <p:grpSpPr>
        <a:xfrm>
          <a:off x="0" y="0"/>
          <a:ext cx="0" cy="0"/>
          <a:chOff x="0" y="0"/>
          <a:chExt cx="0" cy="0"/>
        </a:xfrm>
      </p:grpSpPr>
      <p:sp>
        <p:nvSpPr>
          <p:cNvPr id="26" name="Google Shape;26;p3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7" name="Google Shape;27;p3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8" name="Google Shape;28;p38"/>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2" name="Google Shape;32;p3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33" name="Google Shape;33;p39"/>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7" name="Google Shape;37;p4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None/>
              <a:defRPr sz="3200">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38" name="Google Shape;38;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39" name="Google Shape;39;p40"/>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0"/>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4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3" name="Google Shape;43;p4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44" name="Google Shape;44;p4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45" name="Google Shape;45;p41"/>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1"/>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9" name="Google Shape;49;p4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50" name="Google Shape;50;p4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51" name="Google Shape;51;p4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52" name="Google Shape;52;p4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53" name="Google Shape;53;p42"/>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2"/>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7" name="Google Shape;57;p4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58" name="Google Shape;58;p4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59" name="Google Shape;59;p43"/>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1"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ftr" idx="11"/>
          </p:nvPr>
        </p:nvSpPr>
        <p:spPr>
          <a:xfrm>
            <a:off x="152400" y="6243637"/>
            <a:ext cx="5181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000" b="1"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3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1"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sz="1400" b="0">
              <a:solidFill>
                <a:srgbClr val="000000"/>
              </a:solidFill>
              <a:latin typeface="Arial"/>
              <a:ea typeface="Arial"/>
              <a:cs typeface="Arial"/>
              <a:sym typeface="Arial"/>
            </a:endParaRPr>
          </a:p>
        </p:txBody>
      </p:sp>
      <p:sp>
        <p:nvSpPr>
          <p:cNvPr id="12" name="Google Shape;12;p34"/>
          <p:cNvSpPr txBox="1"/>
          <p:nvPr/>
        </p:nvSpPr>
        <p:spPr>
          <a:xfrm>
            <a:off x="4572000" y="6553200"/>
            <a:ext cx="4572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grpSp>
        <p:nvGrpSpPr>
          <p:cNvPr id="67" name="Google Shape;67;p45"/>
          <p:cNvGrpSpPr/>
          <p:nvPr/>
        </p:nvGrpSpPr>
        <p:grpSpPr>
          <a:xfrm>
            <a:off x="0" y="2438400"/>
            <a:ext cx="9009062" cy="1052512"/>
            <a:chOff x="0" y="1536"/>
            <a:chExt cx="5675" cy="663"/>
          </a:xfrm>
        </p:grpSpPr>
        <p:grpSp>
          <p:nvGrpSpPr>
            <p:cNvPr id="68" name="Google Shape;68;p45"/>
            <p:cNvGrpSpPr/>
            <p:nvPr/>
          </p:nvGrpSpPr>
          <p:grpSpPr>
            <a:xfrm>
              <a:off x="183" y="1604"/>
              <a:ext cx="448" cy="299"/>
              <a:chOff x="720" y="336"/>
              <a:chExt cx="624" cy="432"/>
            </a:xfrm>
          </p:grpSpPr>
          <p:sp>
            <p:nvSpPr>
              <p:cNvPr id="69" name="Google Shape;69;p45"/>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0" name="Google Shape;70;p45"/>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grpSp>
          <p:nvGrpSpPr>
            <p:cNvPr id="71" name="Google Shape;71;p45"/>
            <p:cNvGrpSpPr/>
            <p:nvPr/>
          </p:nvGrpSpPr>
          <p:grpSpPr>
            <a:xfrm>
              <a:off x="261" y="1870"/>
              <a:ext cx="465" cy="299"/>
              <a:chOff x="912" y="2640"/>
              <a:chExt cx="672" cy="432"/>
            </a:xfrm>
          </p:grpSpPr>
          <p:sp>
            <p:nvSpPr>
              <p:cNvPr id="72" name="Google Shape;72;p45"/>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3" name="Google Shape;73;p45"/>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sp>
          <p:nvSpPr>
            <p:cNvPr id="74" name="Google Shape;74;p45"/>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5" name="Google Shape;75;p45"/>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sp>
          <p:nvSpPr>
            <p:cNvPr id="76" name="Google Shape;76;p45"/>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sp>
        <p:nvSpPr>
          <p:cNvPr id="77" name="Google Shape;77;p45"/>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78" name="Google Shape;78;p45"/>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79" name="Google Shape;79;p45"/>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80" name="Google Shape;80;p45"/>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lt2"/>
                </a:solidFill>
                <a:latin typeface="Tahoma"/>
                <a:ea typeface="Tahoma"/>
                <a:cs typeface="Tahoma"/>
                <a:sym typeface="Tahoma"/>
              </a:defRPr>
            </a:lvl1pPr>
            <a:lvl2pPr marR="0" lvl="1"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45"/>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g"/><Relationship Id="rId3" Type="http://schemas.openxmlformats.org/officeDocument/2006/relationships/image" Target="../media/image5.jpg"/><Relationship Id="rId7" Type="http://schemas.openxmlformats.org/officeDocument/2006/relationships/image" Target="../media/image9.jpg"/><Relationship Id="rId12" Type="http://schemas.openxmlformats.org/officeDocument/2006/relationships/image" Target="../media/image14.png"/><Relationship Id="rId2" Type="http://schemas.openxmlformats.org/officeDocument/2006/relationships/notesSlide" Target="../notesSlides/notesSlide21.xml"/><Relationship Id="rId16" Type="http://schemas.openxmlformats.org/officeDocument/2006/relationships/image" Target="../media/image18.jp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5" Type="http://schemas.openxmlformats.org/officeDocument/2006/relationships/image" Target="../media/image17.jp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jpg"/><Relationship Id="rId1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C99"/>
            </a:gs>
            <a:gs pos="47999">
              <a:srgbClr val="FFEC99"/>
            </a:gs>
            <a:gs pos="100000">
              <a:srgbClr val="8EFFE1"/>
            </a:gs>
          </a:gsLst>
          <a:lin ang="5400000" scaled="0"/>
        </a:gradFill>
        <a:effectLst/>
      </p:bgPr>
    </p:bg>
    <p:spTree>
      <p:nvGrpSpPr>
        <p:cNvPr id="1" name="Shape 91"/>
        <p:cNvGrpSpPr/>
        <p:nvPr/>
      </p:nvGrpSpPr>
      <p:grpSpPr>
        <a:xfrm>
          <a:off x="0" y="0"/>
          <a:ext cx="0" cy="0"/>
          <a:chOff x="0" y="0"/>
          <a:chExt cx="0" cy="0"/>
        </a:xfrm>
      </p:grpSpPr>
      <p:sp>
        <p:nvSpPr>
          <p:cNvPr id="92" name="Google Shape;92;p1"/>
          <p:cNvSpPr txBox="1"/>
          <p:nvPr/>
        </p:nvSpPr>
        <p:spPr>
          <a:xfrm>
            <a:off x="1344612" y="6157912"/>
            <a:ext cx="7777162" cy="4079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200"/>
              <a:buFont typeface="Cambria"/>
              <a:buNone/>
            </a:pPr>
            <a:r>
              <a:rPr lang="en-US" sz="2200" b="1" i="0" u="none">
                <a:solidFill>
                  <a:schemeClr val="dk1"/>
                </a:solidFill>
                <a:latin typeface="Cambria"/>
                <a:ea typeface="Cambria"/>
                <a:cs typeface="Cambria"/>
                <a:sym typeface="Cambria"/>
              </a:rPr>
              <a:t>Devang Patel Institute of Advance Technology and Research</a:t>
            </a:r>
            <a:endParaRPr/>
          </a:p>
        </p:txBody>
      </p:sp>
      <p:pic>
        <p:nvPicPr>
          <p:cNvPr id="93" name="Google Shape;93;p1"/>
          <p:cNvPicPr preferRelativeResize="0"/>
          <p:nvPr/>
        </p:nvPicPr>
        <p:blipFill rotWithShape="1">
          <a:blip r:embed="rId3">
            <a:alphaModFix/>
          </a:blip>
          <a:srcRect/>
          <a:stretch/>
        </p:blipFill>
        <p:spPr>
          <a:xfrm>
            <a:off x="539750" y="6024562"/>
            <a:ext cx="685800" cy="674687"/>
          </a:xfrm>
          <a:prstGeom prst="rect">
            <a:avLst/>
          </a:prstGeom>
          <a:noFill/>
          <a:ln>
            <a:noFill/>
          </a:ln>
        </p:spPr>
      </p:pic>
      <p:pic>
        <p:nvPicPr>
          <p:cNvPr id="94" name="Google Shape;94;p1"/>
          <p:cNvPicPr preferRelativeResize="0"/>
          <p:nvPr/>
        </p:nvPicPr>
        <p:blipFill rotWithShape="1">
          <a:blip r:embed="rId4">
            <a:alphaModFix/>
          </a:blip>
          <a:srcRect/>
          <a:stretch/>
        </p:blipFill>
        <p:spPr>
          <a:xfrm>
            <a:off x="2427287" y="177800"/>
            <a:ext cx="4352925" cy="876300"/>
          </a:xfrm>
          <a:prstGeom prst="rect">
            <a:avLst/>
          </a:prstGeom>
          <a:noFill/>
          <a:ln>
            <a:noFill/>
          </a:ln>
        </p:spPr>
      </p:pic>
      <p:sp>
        <p:nvSpPr>
          <p:cNvPr id="95" name="Google Shape;95;p1"/>
          <p:cNvSpPr txBox="1"/>
          <p:nvPr/>
        </p:nvSpPr>
        <p:spPr>
          <a:xfrm>
            <a:off x="882650" y="1511300"/>
            <a:ext cx="7827962" cy="738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ambria"/>
              <a:buNone/>
            </a:pPr>
            <a:r>
              <a:rPr lang="en-US" sz="2400" b="1" i="0" u="none">
                <a:solidFill>
                  <a:schemeClr val="dk1"/>
                </a:solidFill>
                <a:latin typeface="Cambria"/>
                <a:ea typeface="Cambria"/>
                <a:cs typeface="Cambria"/>
                <a:sym typeface="Cambria"/>
              </a:rPr>
              <a:t>IT343: Operating System</a:t>
            </a:r>
            <a:endParaRPr/>
          </a:p>
          <a:p>
            <a:pPr marL="0" marR="0" lvl="0" indent="0" algn="ctr" rtl="0">
              <a:lnSpc>
                <a:spcPct val="100000"/>
              </a:lnSpc>
              <a:spcBef>
                <a:spcPts val="0"/>
              </a:spcBef>
              <a:spcAft>
                <a:spcPts val="0"/>
              </a:spcAft>
              <a:buClr>
                <a:schemeClr val="dk1"/>
              </a:buClr>
              <a:buSzPts val="1800"/>
              <a:buFont typeface="Cambria"/>
              <a:buNone/>
            </a:pPr>
            <a:r>
              <a:rPr lang="en-US" sz="1800" b="1" i="0" u="none">
                <a:solidFill>
                  <a:schemeClr val="dk1"/>
                </a:solidFill>
                <a:latin typeface="Cambria"/>
                <a:ea typeface="Cambria"/>
                <a:cs typeface="Cambria"/>
                <a:sym typeface="Cambria"/>
              </a:rPr>
              <a:t>July – November 2020</a:t>
            </a:r>
            <a:endParaRPr/>
          </a:p>
        </p:txBody>
      </p:sp>
      <p:sp>
        <p:nvSpPr>
          <p:cNvPr id="96" name="Google Shape;96;p1"/>
          <p:cNvSpPr txBox="1"/>
          <p:nvPr/>
        </p:nvSpPr>
        <p:spPr>
          <a:xfrm>
            <a:off x="1368425" y="2824162"/>
            <a:ext cx="6858000" cy="1323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2400"/>
              <a:buFont typeface="Cambria"/>
              <a:buNone/>
            </a:pPr>
            <a:r>
              <a:rPr lang="en-US" sz="2400" b="1" i="0" u="none">
                <a:solidFill>
                  <a:srgbClr val="C00000"/>
                </a:solidFill>
                <a:latin typeface="Cambria"/>
                <a:ea typeface="Cambria"/>
                <a:cs typeface="Cambria"/>
                <a:sym typeface="Cambria"/>
              </a:rPr>
              <a:t>Chapter – 1</a:t>
            </a:r>
            <a:endParaRPr/>
          </a:p>
          <a:p>
            <a:pPr marL="0" marR="0" lvl="0" indent="0" algn="ctr" rtl="0">
              <a:lnSpc>
                <a:spcPct val="100000"/>
              </a:lnSpc>
              <a:spcBef>
                <a:spcPts val="0"/>
              </a:spcBef>
              <a:spcAft>
                <a:spcPts val="0"/>
              </a:spcAft>
              <a:buClr>
                <a:schemeClr val="dk1"/>
              </a:buClr>
              <a:buSzPts val="2400"/>
              <a:buFont typeface="Times New Roman"/>
              <a:buNone/>
            </a:pPr>
            <a:endParaRPr sz="2400" b="1" i="0" u="none">
              <a:solidFill>
                <a:schemeClr val="dk1"/>
              </a:solidFill>
              <a:latin typeface="Cambria"/>
              <a:ea typeface="Cambria"/>
              <a:cs typeface="Cambria"/>
              <a:sym typeface="Cambria"/>
            </a:endParaRPr>
          </a:p>
          <a:p>
            <a:pPr marL="0" marR="0" lvl="0" indent="0" algn="ctr" rtl="0">
              <a:lnSpc>
                <a:spcPct val="100000"/>
              </a:lnSpc>
              <a:spcBef>
                <a:spcPts val="0"/>
              </a:spcBef>
              <a:spcAft>
                <a:spcPts val="0"/>
              </a:spcAft>
              <a:buClr>
                <a:srgbClr val="C00000"/>
              </a:buClr>
              <a:buSzPts val="3200"/>
              <a:buFont typeface="Cambria"/>
              <a:buNone/>
            </a:pPr>
            <a:r>
              <a:rPr lang="en-US" sz="3200" b="1" i="0" u="none">
                <a:solidFill>
                  <a:srgbClr val="C00000"/>
                </a:solidFill>
                <a:latin typeface="Cambria"/>
                <a:ea typeface="Cambria"/>
                <a:cs typeface="Cambria"/>
                <a:sym typeface="Cambria"/>
              </a:rPr>
              <a:t>Basics of Operating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457200" y="274637"/>
            <a:ext cx="7467600" cy="7921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sng">
                <a:solidFill>
                  <a:schemeClr val="dk2"/>
                </a:solidFill>
                <a:latin typeface="Tahoma"/>
                <a:ea typeface="Tahoma"/>
                <a:cs typeface="Tahoma"/>
                <a:sym typeface="Tahoma"/>
              </a:rPr>
              <a:t>Computer System Structure</a:t>
            </a:r>
            <a:endParaRPr/>
          </a:p>
        </p:txBody>
      </p:sp>
      <p:pic>
        <p:nvPicPr>
          <p:cNvPr id="149" name="Google Shape;149;p10"/>
          <p:cNvPicPr preferRelativeResize="0">
            <a:picLocks noGrp="1"/>
          </p:cNvPicPr>
          <p:nvPr>
            <p:ph type="body" idx="1"/>
          </p:nvPr>
        </p:nvPicPr>
        <p:blipFill rotWithShape="1">
          <a:blip r:embed="rId3">
            <a:alphaModFix/>
          </a:blip>
          <a:srcRect/>
          <a:stretch/>
        </p:blipFill>
        <p:spPr>
          <a:xfrm>
            <a:off x="1131887" y="1752600"/>
            <a:ext cx="6792912"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457200" y="274637"/>
            <a:ext cx="8001000" cy="9445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Tahoma"/>
              <a:buNone/>
            </a:pPr>
            <a:r>
              <a:rPr lang="en-US" sz="2800" b="1" i="0" u="sng">
                <a:solidFill>
                  <a:schemeClr val="dk2"/>
                </a:solidFill>
                <a:latin typeface="Tahoma"/>
                <a:ea typeface="Tahoma"/>
                <a:cs typeface="Tahoma"/>
                <a:sym typeface="Tahoma"/>
              </a:rPr>
              <a:t>Four Components of a Computer System</a:t>
            </a:r>
            <a:endParaRPr/>
          </a:p>
        </p:txBody>
      </p:sp>
      <p:sp>
        <p:nvSpPr>
          <p:cNvPr id="155" name="Google Shape;155;p1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2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Hardware</a:t>
            </a:r>
            <a:endParaRPr/>
          </a:p>
          <a:p>
            <a:pPr marL="342900" marR="0" lvl="0" indent="-342900" algn="l" rtl="0">
              <a:lnSpc>
                <a:spcPct val="2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Operating System</a:t>
            </a:r>
            <a:endParaRPr/>
          </a:p>
          <a:p>
            <a:pPr marL="342900" marR="0" lvl="0" indent="-342900" algn="l" rtl="0">
              <a:lnSpc>
                <a:spcPct val="2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Application program</a:t>
            </a:r>
            <a:endParaRPr/>
          </a:p>
          <a:p>
            <a:pPr marL="342900" marR="0" lvl="0" indent="-342900" algn="l" rtl="0">
              <a:lnSpc>
                <a:spcPct val="2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Users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457200" y="533400"/>
            <a:ext cx="8077200" cy="1219200"/>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100000"/>
              </a:lnSpc>
              <a:spcBef>
                <a:spcPts val="0"/>
              </a:spcBef>
              <a:spcAft>
                <a:spcPts val="0"/>
              </a:spcAft>
              <a:buClr>
                <a:schemeClr val="dk2"/>
              </a:buClr>
              <a:buSzPts val="2500"/>
              <a:buFont typeface="Tahoma"/>
              <a:buNone/>
            </a:pPr>
            <a:r>
              <a:rPr lang="en-US" sz="2500" b="1" i="0" u="sng">
                <a:solidFill>
                  <a:schemeClr val="dk2"/>
                </a:solidFill>
                <a:latin typeface="Tahoma"/>
                <a:ea typeface="Tahoma"/>
                <a:cs typeface="Tahoma"/>
                <a:sym typeface="Tahoma"/>
              </a:rPr>
              <a:t>Computer system can be divided </a:t>
            </a:r>
            <a:br>
              <a:rPr lang="en-US" sz="2500" b="1" i="0" u="sng">
                <a:solidFill>
                  <a:schemeClr val="dk2"/>
                </a:solidFill>
                <a:latin typeface="Tahoma"/>
                <a:ea typeface="Tahoma"/>
                <a:cs typeface="Tahoma"/>
                <a:sym typeface="Tahoma"/>
              </a:rPr>
            </a:br>
            <a:r>
              <a:rPr lang="en-US" sz="2500" b="1" i="0" u="sng">
                <a:solidFill>
                  <a:schemeClr val="dk2"/>
                </a:solidFill>
                <a:latin typeface="Tahoma"/>
                <a:ea typeface="Tahoma"/>
                <a:cs typeface="Tahoma"/>
                <a:sym typeface="Tahoma"/>
              </a:rPr>
              <a:t>into four components</a:t>
            </a:r>
            <a:br>
              <a:rPr lang="en-US" sz="2900" b="0" i="0" u="none">
                <a:solidFill>
                  <a:schemeClr val="dk2"/>
                </a:solidFill>
                <a:latin typeface="Tahoma"/>
                <a:ea typeface="Tahoma"/>
                <a:cs typeface="Tahoma"/>
                <a:sym typeface="Tahoma"/>
              </a:rPr>
            </a:br>
            <a:endParaRPr/>
          </a:p>
        </p:txBody>
      </p:sp>
      <p:sp>
        <p:nvSpPr>
          <p:cNvPr id="161" name="Google Shape;161;p12"/>
          <p:cNvSpPr txBox="1">
            <a:spLocks noGrp="1"/>
          </p:cNvSpPr>
          <p:nvPr>
            <p:ph type="body" idx="1"/>
          </p:nvPr>
        </p:nvSpPr>
        <p:spPr>
          <a:xfrm>
            <a:off x="381000" y="1219200"/>
            <a:ext cx="8305800" cy="4873625"/>
          </a:xfrm>
          <a:prstGeom prst="rect">
            <a:avLst/>
          </a:prstGeom>
          <a:noFill/>
          <a:ln>
            <a:noFill/>
          </a:ln>
        </p:spPr>
        <p:txBody>
          <a:bodyPr spcFirstLastPara="1" wrap="square" lIns="91425" tIns="45700" rIns="91425" bIns="45700" anchor="t" anchorCtr="0">
            <a:normAutofit/>
          </a:bodyPr>
          <a:lstStyle/>
          <a:p>
            <a:pPr marL="742950" marR="0" lvl="1" indent="-215900" algn="l" rtl="0">
              <a:lnSpc>
                <a:spcPct val="90000"/>
              </a:lnSpc>
              <a:spcBef>
                <a:spcPts val="0"/>
              </a:spcBef>
              <a:spcAft>
                <a:spcPts val="0"/>
              </a:spcAft>
              <a:buClr>
                <a:schemeClr val="hlink"/>
              </a:buClr>
              <a:buSzPts val="1100"/>
              <a:buFont typeface="Noto Sans Symbols"/>
              <a:buNone/>
            </a:pPr>
            <a:endParaRPr sz="2000" b="0" i="0" u="none" strike="noStrike" cap="none">
              <a:solidFill>
                <a:schemeClr val="dk1"/>
              </a:solidFill>
              <a:latin typeface="Tahoma"/>
              <a:ea typeface="Tahoma"/>
              <a:cs typeface="Tahoma"/>
              <a:sym typeface="Tahoma"/>
            </a:endParaRPr>
          </a:p>
          <a:p>
            <a:pPr marL="742950" marR="0" lvl="1" indent="-215900" algn="l" rtl="0">
              <a:lnSpc>
                <a:spcPct val="90000"/>
              </a:lnSpc>
              <a:spcBef>
                <a:spcPts val="400"/>
              </a:spcBef>
              <a:spcAft>
                <a:spcPts val="0"/>
              </a:spcAft>
              <a:buClr>
                <a:schemeClr val="hlink"/>
              </a:buClr>
              <a:buSzPts val="1100"/>
              <a:buFont typeface="Noto Sans Symbols"/>
              <a:buNone/>
            </a:pPr>
            <a:endParaRPr sz="2000" b="0" i="0" u="none" strike="noStrike" cap="none">
              <a:solidFill>
                <a:schemeClr val="dk1"/>
              </a:solidFill>
              <a:latin typeface="Tahoma"/>
              <a:ea typeface="Tahoma"/>
              <a:cs typeface="Tahoma"/>
              <a:sym typeface="Tahoma"/>
            </a:endParaRPr>
          </a:p>
          <a:p>
            <a:pPr marL="742950" marR="0" lvl="1" indent="-285750" algn="just" rtl="0">
              <a:lnSpc>
                <a:spcPct val="9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Hardware –</a:t>
            </a:r>
            <a:r>
              <a:rPr lang="en-US" sz="2000" b="0" i="0" u="none" strike="noStrike" cap="none">
                <a:solidFill>
                  <a:schemeClr val="dk1"/>
                </a:solidFill>
                <a:latin typeface="Tahoma"/>
                <a:ea typeface="Tahoma"/>
                <a:cs typeface="Tahoma"/>
                <a:sym typeface="Tahoma"/>
              </a:rPr>
              <a:t> provides basic computing resources. For ex: CPU, memory, I/O devices, file storage space</a:t>
            </a:r>
            <a:endParaRPr/>
          </a:p>
          <a:p>
            <a:pPr marL="730250" marR="0" lvl="2" indent="0" algn="just" rtl="0">
              <a:lnSpc>
                <a:spcPct val="90000"/>
              </a:lnSpc>
              <a:spcBef>
                <a:spcPts val="400"/>
              </a:spcBef>
              <a:spcAft>
                <a:spcPts val="0"/>
              </a:spcAft>
              <a:buClr>
                <a:schemeClr val="folHlink"/>
              </a:buClr>
              <a:buSzPts val="1000"/>
              <a:buFont typeface="Noto Sans Symbols"/>
              <a:buNone/>
            </a:pPr>
            <a:endParaRPr sz="2000" b="0" i="0" u="none" strike="noStrike" cap="none">
              <a:solidFill>
                <a:schemeClr val="dk1"/>
              </a:solidFill>
              <a:latin typeface="Tahoma"/>
              <a:ea typeface="Tahoma"/>
              <a:cs typeface="Tahoma"/>
              <a:sym typeface="Tahoma"/>
            </a:endParaRPr>
          </a:p>
          <a:p>
            <a:pPr marL="742950" marR="0" lvl="1" indent="-285750" algn="just" rtl="0">
              <a:lnSpc>
                <a:spcPct val="9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Operating system: C</a:t>
            </a:r>
            <a:r>
              <a:rPr lang="en-US" sz="2000" b="0" i="0" u="none" strike="noStrike" cap="none">
                <a:solidFill>
                  <a:schemeClr val="dk1"/>
                </a:solidFill>
                <a:latin typeface="Tahoma"/>
                <a:ea typeface="Tahoma"/>
                <a:cs typeface="Tahoma"/>
                <a:sym typeface="Tahoma"/>
              </a:rPr>
              <a:t>ontrols and coordinates use of hardware among various applications and users</a:t>
            </a:r>
            <a:endParaRPr/>
          </a:p>
          <a:p>
            <a:pPr marL="742950" marR="0" lvl="1" indent="-215900" algn="just" rtl="0">
              <a:lnSpc>
                <a:spcPct val="90000"/>
              </a:lnSpc>
              <a:spcBef>
                <a:spcPts val="400"/>
              </a:spcBef>
              <a:spcAft>
                <a:spcPts val="0"/>
              </a:spcAft>
              <a:buClr>
                <a:schemeClr val="hlink"/>
              </a:buClr>
              <a:buSzPts val="1100"/>
              <a:buFont typeface="Noto Sans Symbols"/>
              <a:buNone/>
            </a:pPr>
            <a:endParaRPr sz="2000" b="0" i="0" u="none" strike="noStrike" cap="none">
              <a:solidFill>
                <a:schemeClr val="dk1"/>
              </a:solidFill>
              <a:latin typeface="Tahoma"/>
              <a:ea typeface="Tahoma"/>
              <a:cs typeface="Tahoma"/>
              <a:sym typeface="Tahoma"/>
            </a:endParaRPr>
          </a:p>
          <a:p>
            <a:pPr marL="742950" marR="0" lvl="1" indent="-285750" algn="just" rtl="0">
              <a:lnSpc>
                <a:spcPct val="9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Application programs – </a:t>
            </a:r>
            <a:r>
              <a:rPr lang="en-US" sz="2000" b="0" i="0" u="none" strike="noStrike" cap="none">
                <a:solidFill>
                  <a:schemeClr val="dk1"/>
                </a:solidFill>
                <a:latin typeface="Tahoma"/>
                <a:ea typeface="Tahoma"/>
                <a:cs typeface="Tahoma"/>
                <a:sym typeface="Tahoma"/>
              </a:rPr>
              <a:t>define the ways in which the system resources are used to solve the computing problems of the users</a:t>
            </a:r>
            <a:endParaRPr/>
          </a:p>
          <a:p>
            <a:pPr marL="730250" marR="0" lvl="2" indent="0" algn="just" rtl="0">
              <a:lnSpc>
                <a:spcPct val="90000"/>
              </a:lnSpc>
              <a:spcBef>
                <a:spcPts val="400"/>
              </a:spcBef>
              <a:spcAft>
                <a:spcPts val="0"/>
              </a:spcAft>
              <a:buClr>
                <a:schemeClr val="folHlink"/>
              </a:buClr>
              <a:buSzPts val="1000"/>
              <a:buFont typeface="Noto Sans Symbols"/>
              <a:buNone/>
            </a:pPr>
            <a:r>
              <a:rPr lang="en-US" sz="2000" b="0" i="0" u="none" strike="noStrike" cap="none">
                <a:solidFill>
                  <a:schemeClr val="dk1"/>
                </a:solidFill>
                <a:latin typeface="Tahoma"/>
                <a:ea typeface="Tahoma"/>
                <a:cs typeface="Tahoma"/>
                <a:sym typeface="Tahoma"/>
              </a:rPr>
              <a:t>Word processors, compilers, web browsers, database systems, video games.</a:t>
            </a:r>
            <a:endParaRPr/>
          </a:p>
          <a:p>
            <a:pPr marL="730250" marR="0" lvl="2" indent="0" algn="just" rtl="0">
              <a:lnSpc>
                <a:spcPct val="90000"/>
              </a:lnSpc>
              <a:spcBef>
                <a:spcPts val="400"/>
              </a:spcBef>
              <a:spcAft>
                <a:spcPts val="0"/>
              </a:spcAft>
              <a:buClr>
                <a:schemeClr val="folHlink"/>
              </a:buClr>
              <a:buSzPts val="1000"/>
              <a:buFont typeface="Noto Sans Symbols"/>
              <a:buNone/>
            </a:pPr>
            <a:endParaRPr sz="2000" b="0" i="0" u="none" strike="noStrike" cap="none">
              <a:solidFill>
                <a:schemeClr val="dk1"/>
              </a:solidFill>
              <a:latin typeface="Tahoma"/>
              <a:ea typeface="Tahoma"/>
              <a:cs typeface="Tahoma"/>
              <a:sym typeface="Tahoma"/>
            </a:endParaRPr>
          </a:p>
          <a:p>
            <a:pPr marL="742950" marR="0" lvl="1" indent="-285750" algn="just" rtl="0">
              <a:lnSpc>
                <a:spcPct val="9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Users: </a:t>
            </a:r>
            <a:r>
              <a:rPr lang="en-US" sz="2000" b="0" i="0" u="none" strike="noStrike" cap="none">
                <a:solidFill>
                  <a:schemeClr val="dk1"/>
                </a:solidFill>
                <a:latin typeface="Tahoma"/>
                <a:ea typeface="Tahoma"/>
                <a:cs typeface="Tahoma"/>
                <a:sym typeface="Tahoma"/>
              </a:rPr>
              <a:t>People, machines (e.g., embedded), other computers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b2de1a67e_0_0"/>
          <p:cNvSpPr txBox="1">
            <a:spLocks noGrp="1"/>
          </p:cNvSpPr>
          <p:nvPr>
            <p:ph type="title"/>
          </p:nvPr>
        </p:nvSpPr>
        <p:spPr>
          <a:xfrm>
            <a:off x="457200" y="274638"/>
            <a:ext cx="8229600" cy="1143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Types of operating system</a:t>
            </a:r>
            <a:endParaRPr/>
          </a:p>
        </p:txBody>
      </p:sp>
      <p:sp>
        <p:nvSpPr>
          <p:cNvPr id="168" name="Google Shape;168;g8b2de1a67e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US" dirty="0"/>
              <a:t>Batch Operating System</a:t>
            </a:r>
          </a:p>
          <a:p>
            <a:pPr marL="0" lvl="0" indent="0" algn="l" rtl="0">
              <a:spcBef>
                <a:spcPts val="640"/>
              </a:spcBef>
              <a:spcAft>
                <a:spcPts val="0"/>
              </a:spcAft>
              <a:buNone/>
            </a:pPr>
            <a:r>
              <a:rPr lang="en-US" dirty="0"/>
              <a:t>Multiprocessing </a:t>
            </a:r>
            <a:r>
              <a:rPr lang="en-US" dirty="0" err="1"/>
              <a:t>os</a:t>
            </a:r>
            <a:endParaRPr dirty="0"/>
          </a:p>
          <a:p>
            <a:pPr marL="0" lvl="0" indent="0" algn="l" rtl="0">
              <a:spcBef>
                <a:spcPts val="640"/>
              </a:spcBef>
              <a:spcAft>
                <a:spcPts val="0"/>
              </a:spcAft>
              <a:buNone/>
            </a:pPr>
            <a:r>
              <a:rPr lang="en-US" dirty="0"/>
              <a:t>Multiprogramming </a:t>
            </a:r>
            <a:r>
              <a:rPr lang="en-US" dirty="0" err="1"/>
              <a:t>os</a:t>
            </a:r>
            <a:endParaRPr dirty="0"/>
          </a:p>
          <a:p>
            <a:pPr marL="0" lvl="0" indent="0" algn="l" rtl="0">
              <a:spcBef>
                <a:spcPts val="640"/>
              </a:spcBef>
              <a:spcAft>
                <a:spcPts val="0"/>
              </a:spcAft>
              <a:buNone/>
            </a:pPr>
            <a:r>
              <a:rPr lang="en-US" dirty="0"/>
              <a:t>Time-sharing system</a:t>
            </a:r>
          </a:p>
          <a:p>
            <a:pPr marL="0" indent="0">
              <a:buNone/>
            </a:pPr>
            <a:r>
              <a:rPr lang="en-US" dirty="0"/>
              <a:t>Real Time system</a:t>
            </a:r>
          </a:p>
          <a:p>
            <a:pPr marL="0" lvl="0" indent="0" algn="l" rtl="0">
              <a:spcBef>
                <a:spcPts val="640"/>
              </a:spcBef>
              <a:spcAft>
                <a:spcPts val="0"/>
              </a:spcAft>
              <a:buNone/>
            </a:pPr>
            <a:r>
              <a:rPr lang="en-US" dirty="0"/>
              <a:t>Distributed System</a:t>
            </a:r>
            <a:endParaRPr dirty="0"/>
          </a:p>
          <a:p>
            <a:pPr marL="0" lvl="0" indent="0" algn="l" rtl="0">
              <a:spcBef>
                <a:spcPts val="640"/>
              </a:spcBef>
              <a:spcAft>
                <a:spcPts val="0"/>
              </a:spcAft>
              <a:buNone/>
            </a:pPr>
            <a:r>
              <a:rPr lang="en-US" dirty="0"/>
              <a:t>Cluster System</a:t>
            </a:r>
            <a:endParaRPr dirty="0"/>
          </a:p>
          <a:p>
            <a:pPr marL="0" lvl="0" indent="0" algn="l" rtl="0">
              <a:spcBef>
                <a:spcPts val="640"/>
              </a:spcBef>
              <a:spcAft>
                <a:spcPts val="0"/>
              </a:spcAft>
              <a:buNone/>
            </a:pPr>
            <a:endParaRPr dirty="0"/>
          </a:p>
          <a:p>
            <a:pPr marL="0" lvl="0" indent="0" algn="l" rtl="0">
              <a:spcBef>
                <a:spcPts val="640"/>
              </a:spcBef>
              <a:spcAft>
                <a:spcPts val="0"/>
              </a:spcAft>
              <a:buNone/>
            </a:pPr>
            <a:endParaRPr dirty="0"/>
          </a:p>
        </p:txBody>
      </p:sp>
      <p:sp>
        <p:nvSpPr>
          <p:cNvPr id="169" name="Google Shape;169;g8b2de1a67e_0_0"/>
          <p:cNvSpPr txBox="1">
            <a:spLocks noGrp="1"/>
          </p:cNvSpPr>
          <p:nvPr>
            <p:ph type="sldNum" idx="12"/>
          </p:nvPr>
        </p:nvSpPr>
        <p:spPr>
          <a:xfrm>
            <a:off x="7042150" y="6243637"/>
            <a:ext cx="19050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000"/>
              <a:buFont typeface="Tahoma"/>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1" i="0" u="none">
                <a:solidFill>
                  <a:schemeClr val="dk2"/>
                </a:solidFill>
                <a:latin typeface="Tahoma"/>
                <a:ea typeface="Tahoma"/>
                <a:cs typeface="Tahoma"/>
                <a:sym typeface="Tahoma"/>
              </a:rPr>
              <a:t>What Is Kernel?</a:t>
            </a:r>
            <a:endParaRPr/>
          </a:p>
        </p:txBody>
      </p:sp>
      <p:sp>
        <p:nvSpPr>
          <p:cNvPr id="175" name="Google Shape;175;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342900" marR="0" lvl="0" indent="-220980" algn="l" rtl="0">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p:txBody>
      </p:sp>
      <p:pic>
        <p:nvPicPr>
          <p:cNvPr id="176" name="Google Shape;176;p13"/>
          <p:cNvPicPr preferRelativeResize="0"/>
          <p:nvPr/>
        </p:nvPicPr>
        <p:blipFill rotWithShape="1">
          <a:blip r:embed="rId3">
            <a:alphaModFix/>
          </a:blip>
          <a:srcRect/>
          <a:stretch/>
        </p:blipFill>
        <p:spPr>
          <a:xfrm>
            <a:off x="2362200" y="1677987"/>
            <a:ext cx="4419600" cy="350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Definition of Kernel</a:t>
            </a:r>
            <a:endParaRPr/>
          </a:p>
        </p:txBody>
      </p:sp>
      <p:sp>
        <p:nvSpPr>
          <p:cNvPr id="182" name="Google Shape;182;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200"/>
              <a:buFont typeface="Noto Sans Symbols"/>
              <a:buChar char="■"/>
            </a:pPr>
            <a:r>
              <a:rPr lang="en-US" sz="2000" b="0" i="0" u="none" dirty="0">
                <a:solidFill>
                  <a:srgbClr val="FF0000"/>
                </a:solidFill>
                <a:latin typeface="Tahoma"/>
                <a:ea typeface="Tahoma"/>
                <a:cs typeface="Tahoma"/>
                <a:sym typeface="Tahoma"/>
              </a:rPr>
              <a:t>A kernel is a central component of an operating system</a:t>
            </a:r>
            <a:r>
              <a:rPr lang="en-US" sz="2000" b="0" i="0" u="none" dirty="0">
                <a:solidFill>
                  <a:schemeClr val="dk1"/>
                </a:solidFill>
                <a:latin typeface="Tahoma"/>
                <a:ea typeface="Tahoma"/>
                <a:cs typeface="Tahoma"/>
                <a:sym typeface="Tahoma"/>
              </a:rPr>
              <a:t>. It acts as an interface between the user applications and the hardware. The sole aim of the kernel is to manage the communication between the software (user level applications) and the hardware</a:t>
            </a:r>
            <a:endParaRPr dirty="0"/>
          </a:p>
          <a:p>
            <a:pPr marL="342900" marR="0" lvl="0" indent="-342900" algn="l" rtl="0">
              <a:lnSpc>
                <a:spcPct val="100000"/>
              </a:lnSpc>
              <a:spcBef>
                <a:spcPts val="400"/>
              </a:spcBef>
              <a:spcAft>
                <a:spcPts val="0"/>
              </a:spcAft>
              <a:buClr>
                <a:schemeClr val="folHlink"/>
              </a:buClr>
              <a:buSzPts val="1200"/>
              <a:buFont typeface="Noto Sans Symbols"/>
              <a:buNone/>
            </a:pPr>
            <a:r>
              <a:rPr lang="en-US" sz="2000" b="0" i="0" u="none" dirty="0">
                <a:solidFill>
                  <a:schemeClr val="dk1"/>
                </a:solidFill>
                <a:latin typeface="Tahoma"/>
                <a:ea typeface="Tahoma"/>
                <a:cs typeface="Tahoma"/>
                <a:sym typeface="Tahoma"/>
              </a:rPr>
              <a:t>The main tasks of the kernel are :</a:t>
            </a:r>
            <a:br>
              <a:rPr lang="en-US" sz="2000" b="0" i="0" u="none" dirty="0">
                <a:solidFill>
                  <a:schemeClr val="dk1"/>
                </a:solidFill>
                <a:latin typeface="Tahoma"/>
                <a:ea typeface="Tahoma"/>
                <a:cs typeface="Tahoma"/>
                <a:sym typeface="Tahoma"/>
              </a:rPr>
            </a:br>
            <a:r>
              <a:rPr lang="en-US" sz="2000" b="0" i="0" u="none" dirty="0">
                <a:solidFill>
                  <a:schemeClr val="dk1"/>
                </a:solidFill>
                <a:latin typeface="Tahoma"/>
                <a:ea typeface="Tahoma"/>
                <a:cs typeface="Tahoma"/>
                <a:sym typeface="Tahoma"/>
              </a:rPr>
              <a:t>     Process management</a:t>
            </a:r>
            <a:endParaRPr dirty="0"/>
          </a:p>
          <a:p>
            <a:pPr marL="342900" marR="0" lvl="0" indent="-342900" algn="l" rtl="0">
              <a:lnSpc>
                <a:spcPct val="10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Device management</a:t>
            </a:r>
            <a:endParaRPr dirty="0"/>
          </a:p>
          <a:p>
            <a:pPr marL="342900" marR="0" lvl="0" indent="-342900" algn="l" rtl="0">
              <a:lnSpc>
                <a:spcPct val="10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Memory management</a:t>
            </a:r>
            <a:endParaRPr dirty="0"/>
          </a:p>
          <a:p>
            <a:pPr marL="342900" marR="0" lvl="0" indent="-342900" algn="l" rtl="0">
              <a:lnSpc>
                <a:spcPct val="10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Interrupt handling</a:t>
            </a:r>
            <a:endParaRPr dirty="0"/>
          </a:p>
          <a:p>
            <a:pPr marL="342900" marR="0" lvl="0" indent="-342900" algn="l" rtl="0">
              <a:lnSpc>
                <a:spcPct val="10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I/O communication</a:t>
            </a:r>
            <a:endParaRPr dirty="0"/>
          </a:p>
          <a:p>
            <a:pPr marL="342900" marR="0" lvl="0" indent="-342900" algn="l" rtl="0">
              <a:lnSpc>
                <a:spcPct val="10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File system...etc..</a:t>
            </a:r>
            <a:endParaRPr dirty="0"/>
          </a:p>
          <a:p>
            <a:pPr marL="342900" marR="0" lvl="0" indent="-266700" algn="l" rtl="0">
              <a:spcBef>
                <a:spcPts val="400"/>
              </a:spcBef>
              <a:spcAft>
                <a:spcPts val="0"/>
              </a:spcAft>
              <a:buClr>
                <a:schemeClr val="folHlink"/>
              </a:buClr>
              <a:buSzPts val="1200"/>
              <a:buFont typeface="Noto Sans Symbols"/>
              <a:buNone/>
            </a:pPr>
            <a:endParaRPr sz="2000" b="0" i="0" u="none" dirty="0">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Difference between kernel and OS?</a:t>
            </a:r>
            <a:endParaRPr/>
          </a:p>
        </p:txBody>
      </p:sp>
      <p:sp>
        <p:nvSpPr>
          <p:cNvPr id="188" name="Google Shape;188;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dirty="0">
                <a:solidFill>
                  <a:schemeClr val="dk1"/>
                </a:solidFill>
                <a:latin typeface="Tahoma"/>
                <a:ea typeface="Tahoma"/>
                <a:cs typeface="Tahoma"/>
                <a:sym typeface="Tahoma"/>
              </a:rPr>
              <a:t>Kernel as described above is the </a:t>
            </a:r>
            <a:r>
              <a:rPr lang="en-US" sz="3200" b="1" i="0" u="none" dirty="0">
                <a:solidFill>
                  <a:schemeClr val="dk1"/>
                </a:solidFill>
                <a:latin typeface="Tahoma"/>
                <a:ea typeface="Tahoma"/>
                <a:cs typeface="Tahoma"/>
                <a:sym typeface="Tahoma"/>
              </a:rPr>
              <a:t>heart of OS </a:t>
            </a:r>
            <a:r>
              <a:rPr lang="en-US" sz="3200" b="0" i="0" u="none" dirty="0">
                <a:solidFill>
                  <a:schemeClr val="dk1"/>
                </a:solidFill>
                <a:latin typeface="Tahoma"/>
                <a:ea typeface="Tahoma"/>
                <a:cs typeface="Tahoma"/>
                <a:sym typeface="Tahoma"/>
              </a:rPr>
              <a:t>which manages the core features of an OS while if some </a:t>
            </a:r>
            <a:r>
              <a:rPr lang="en-US" sz="3200" b="1" i="0" u="none" dirty="0">
                <a:solidFill>
                  <a:schemeClr val="dk1"/>
                </a:solidFill>
                <a:latin typeface="Tahoma"/>
                <a:ea typeface="Tahoma"/>
                <a:cs typeface="Tahoma"/>
                <a:sym typeface="Tahoma"/>
              </a:rPr>
              <a:t>useful applications and utilities </a:t>
            </a:r>
            <a:r>
              <a:rPr lang="en-US" sz="3200" b="0" i="0" u="none" dirty="0">
                <a:solidFill>
                  <a:schemeClr val="dk1"/>
                </a:solidFill>
                <a:latin typeface="Tahoma"/>
                <a:ea typeface="Tahoma"/>
                <a:cs typeface="Tahoma"/>
                <a:sym typeface="Tahoma"/>
              </a:rPr>
              <a:t>are added over the kernel, then the complete package becomes an OS. So, it can easily be said that an operating system consists of a </a:t>
            </a:r>
            <a:r>
              <a:rPr lang="en-US" sz="3200" b="1" i="0" u="none" dirty="0">
                <a:solidFill>
                  <a:schemeClr val="dk1"/>
                </a:solidFill>
                <a:latin typeface="Tahoma"/>
                <a:ea typeface="Tahoma"/>
                <a:cs typeface="Tahoma"/>
                <a:sym typeface="Tahoma"/>
              </a:rPr>
              <a:t>kernel space</a:t>
            </a:r>
            <a:r>
              <a:rPr lang="en-US" sz="3200" b="0" i="0" u="none" dirty="0">
                <a:solidFill>
                  <a:schemeClr val="dk1"/>
                </a:solidFill>
                <a:latin typeface="Tahoma"/>
                <a:ea typeface="Tahoma"/>
                <a:cs typeface="Tahoma"/>
                <a:sym typeface="Tahoma"/>
              </a:rPr>
              <a:t> and a </a:t>
            </a:r>
            <a:r>
              <a:rPr lang="en-US" sz="3200" b="1" i="0" u="none" dirty="0">
                <a:solidFill>
                  <a:schemeClr val="dk1"/>
                </a:solidFill>
                <a:latin typeface="Tahoma"/>
                <a:ea typeface="Tahoma"/>
                <a:cs typeface="Tahoma"/>
                <a:sym typeface="Tahoma"/>
              </a:rPr>
              <a:t>user space</a:t>
            </a:r>
            <a:r>
              <a:rPr lang="en-US" sz="3200" b="0" i="0" u="none" dirty="0">
                <a:solidFill>
                  <a:schemeClr val="dk1"/>
                </a:solidFill>
                <a:latin typeface="Tahoma"/>
                <a:ea typeface="Tahoma"/>
                <a:cs typeface="Tahoma"/>
                <a:sym typeface="Tahoma"/>
              </a:rPr>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762000" y="2514600"/>
            <a:ext cx="8153400" cy="99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1" i="0" u="none" dirty="0">
                <a:solidFill>
                  <a:schemeClr val="dk2"/>
                </a:solidFill>
                <a:latin typeface="Tahoma"/>
                <a:ea typeface="Tahoma"/>
                <a:cs typeface="Tahoma"/>
                <a:sym typeface="Tahoma"/>
              </a:rPr>
              <a:t>Is LINUX A Kernel Or An Operating System?</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457200" y="228600"/>
            <a:ext cx="8229600" cy="1447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ts val="4000"/>
              <a:buFont typeface="Tahoma"/>
              <a:buNone/>
            </a:pPr>
            <a:r>
              <a:rPr lang="en-US" sz="4000" b="1" i="0" u="sng">
                <a:solidFill>
                  <a:schemeClr val="dk2"/>
                </a:solidFill>
                <a:latin typeface="Tahoma"/>
                <a:ea typeface="Tahoma"/>
                <a:cs typeface="Tahoma"/>
                <a:sym typeface="Tahoma"/>
              </a:rPr>
              <a:t>operating system is like Government</a:t>
            </a:r>
            <a:br>
              <a:rPr lang="en-US" sz="4000" b="0" i="0" u="sng">
                <a:solidFill>
                  <a:schemeClr val="dk2"/>
                </a:solidFill>
                <a:latin typeface="Tahoma"/>
                <a:ea typeface="Tahoma"/>
                <a:cs typeface="Tahoma"/>
                <a:sym typeface="Tahoma"/>
              </a:rPr>
            </a:br>
            <a:endParaRPr/>
          </a:p>
        </p:txBody>
      </p:sp>
      <p:sp>
        <p:nvSpPr>
          <p:cNvPr id="199" name="Google Shape;199;p17"/>
          <p:cNvSpPr txBox="1">
            <a:spLocks noGrp="1"/>
          </p:cNvSpPr>
          <p:nvPr>
            <p:ph type="body" idx="1"/>
          </p:nvPr>
        </p:nvSpPr>
        <p:spPr>
          <a:xfrm>
            <a:off x="457200" y="1600200"/>
            <a:ext cx="8229600" cy="4873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operating system provide the means for proper use of system resources.</a:t>
            </a:r>
            <a:endParaRPr/>
          </a:p>
          <a:p>
            <a:pPr marL="342900" marR="0" lvl="0" indent="-2667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Government also provides facilities to the peoples like providing job opportunities, making new plans for facilities of peoples, solve problems of peoples.</a:t>
            </a:r>
            <a:endParaRPr/>
          </a:p>
          <a:p>
            <a:pPr marL="342900" marR="0" lvl="0" indent="-3429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Like a government, OS performs no useful work itself but it provide an environment to use the computer system. So, operating system is similar to government.</a:t>
            </a:r>
            <a:endParaRPr/>
          </a:p>
          <a:p>
            <a:pPr marL="342900" marR="0" lvl="0" indent="-266700" algn="l" rtl="0">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Goals of an Operating System</a:t>
            </a:r>
            <a:endParaRPr/>
          </a:p>
        </p:txBody>
      </p:sp>
      <p:sp>
        <p:nvSpPr>
          <p:cNvPr id="205" name="Google Shape;205;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Simplify the execution of user programs and make solving user problems easier</a:t>
            </a:r>
            <a:endParaRPr/>
          </a:p>
          <a:p>
            <a:pPr marL="342900" marR="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Use computer hardware efficiently</a:t>
            </a:r>
            <a:endParaRPr/>
          </a:p>
          <a:p>
            <a:pPr marL="742950" marR="0" lvl="1" indent="-285750" algn="l" rtl="0">
              <a:lnSpc>
                <a:spcPct val="100000"/>
              </a:lnSpc>
              <a:spcBef>
                <a:spcPts val="480"/>
              </a:spcBef>
              <a:spcAft>
                <a:spcPts val="0"/>
              </a:spcAft>
              <a:buClr>
                <a:schemeClr val="hlink"/>
              </a:buClr>
              <a:buSzPts val="1320"/>
              <a:buFont typeface="Noto Sans Symbols"/>
              <a:buChar char="■"/>
            </a:pPr>
            <a:r>
              <a:rPr lang="en-US" sz="2400" b="0" i="0" u="none" strike="noStrike" cap="none">
                <a:solidFill>
                  <a:schemeClr val="dk1"/>
                </a:solidFill>
                <a:latin typeface="Tahoma"/>
                <a:ea typeface="Tahoma"/>
                <a:cs typeface="Tahoma"/>
                <a:sym typeface="Tahoma"/>
              </a:rPr>
              <a:t>Allow sharing of hardware and software resources.</a:t>
            </a:r>
            <a:endParaRPr/>
          </a:p>
          <a:p>
            <a:pPr marL="342900" marR="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Make application software portable and versatile</a:t>
            </a:r>
            <a:endParaRPr/>
          </a:p>
          <a:p>
            <a:pPr marL="342900" marR="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Provide isolation, security and protection among user programs</a:t>
            </a:r>
            <a:endParaRPr/>
          </a:p>
          <a:p>
            <a:pPr marL="342900" marR="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Improve overall system reliability </a:t>
            </a:r>
            <a:endParaRPr/>
          </a:p>
          <a:p>
            <a:pPr marL="1143000" marR="0" lvl="2" indent="-228600" algn="l" rtl="0">
              <a:lnSpc>
                <a:spcPct val="100000"/>
              </a:lnSpc>
              <a:spcBef>
                <a:spcPts val="480"/>
              </a:spcBef>
              <a:spcAft>
                <a:spcPts val="0"/>
              </a:spcAft>
              <a:buClr>
                <a:schemeClr val="folHlink"/>
              </a:buClr>
              <a:buSzPts val="1200"/>
              <a:buFont typeface="Noto Sans Symbols"/>
              <a:buChar char="■"/>
            </a:pPr>
            <a:r>
              <a:rPr lang="en-US" sz="2400" b="0" i="0" u="none" strike="noStrike" cap="none">
                <a:solidFill>
                  <a:schemeClr val="dk1"/>
                </a:solidFill>
                <a:latin typeface="Tahoma"/>
                <a:ea typeface="Tahoma"/>
                <a:cs typeface="Tahoma"/>
                <a:sym typeface="Tahoma"/>
              </a:rPr>
              <a:t>error confinement, fault tolerance, reconfiguration.</a:t>
            </a:r>
            <a:endParaRPr/>
          </a:p>
        </p:txBody>
      </p:sp>
      <p:sp>
        <p:nvSpPr>
          <p:cNvPr id="206" name="Google Shape;206;p18"/>
          <p:cNvSpPr txBox="1"/>
          <p:nvPr/>
        </p:nvSpPr>
        <p:spPr>
          <a:xfrm>
            <a:off x="0" y="1271587"/>
            <a:ext cx="533400" cy="244475"/>
          </a:xfrm>
          <a:prstGeom prst="rect">
            <a:avLst/>
          </a:prstGeom>
          <a:noFill/>
          <a:ln>
            <a:noFill/>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rgbClr val="FFFFFF"/>
              </a:buClr>
              <a:buSzPts val="1200"/>
              <a:buFont typeface="Times New Roman"/>
              <a:buNone/>
            </a:pPr>
            <a:fld id="{00000000-1234-1234-1234-123412341234}" type="slidenum">
              <a:rPr lang="en-US" sz="1200" b="1" i="0" u="none">
                <a:solidFill>
                  <a:srgbClr val="FFFFFF"/>
                </a:solidFill>
                <a:latin typeface="Times New Roman"/>
                <a:ea typeface="Times New Roman"/>
                <a:cs typeface="Times New Roman"/>
                <a:sym typeface="Times New Roman"/>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457200" y="274637"/>
            <a:ext cx="7467600" cy="8683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Topic to cover</a:t>
            </a:r>
            <a:endParaRPr/>
          </a:p>
        </p:txBody>
      </p:sp>
      <p:graphicFrame>
        <p:nvGraphicFramePr>
          <p:cNvPr id="102" name="Google Shape;102;p2"/>
          <p:cNvGraphicFramePr/>
          <p:nvPr/>
        </p:nvGraphicFramePr>
        <p:xfrm>
          <a:off x="762000" y="1752600"/>
          <a:ext cx="7162800" cy="4119550"/>
        </p:xfrm>
        <a:graphic>
          <a:graphicData uri="http://schemas.openxmlformats.org/drawingml/2006/table">
            <a:tbl>
              <a:tblPr>
                <a:noFill/>
                <a:tableStyleId>{FACC3983-153C-4035-95EB-EF7AC5FFC0F5}</a:tableStyleId>
              </a:tblPr>
              <a:tblGrid>
                <a:gridCol w="930275">
                  <a:extLst>
                    <a:ext uri="{9D8B030D-6E8A-4147-A177-3AD203B41FA5}">
                      <a16:colId xmlns:a16="http://schemas.microsoft.com/office/drawing/2014/main" val="20000"/>
                    </a:ext>
                  </a:extLst>
                </a:gridCol>
                <a:gridCol w="6232525">
                  <a:extLst>
                    <a:ext uri="{9D8B030D-6E8A-4147-A177-3AD203B41FA5}">
                      <a16:colId xmlns:a16="http://schemas.microsoft.com/office/drawing/2014/main" val="20001"/>
                    </a:ext>
                  </a:extLst>
                </a:gridCol>
              </a:tblGrid>
              <a:tr h="779450">
                <a:tc>
                  <a:txBody>
                    <a:bodyPr/>
                    <a:lstStyle/>
                    <a:p>
                      <a:pPr marL="0" marR="0" lvl="0" indent="0" algn="ctr"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1.</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Introduction</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762000">
                <a:tc>
                  <a:txBody>
                    <a:bodyPr/>
                    <a:lstStyle/>
                    <a:p>
                      <a:pPr marL="0" marR="0" lvl="0" indent="0" algn="ctr"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1.1</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What is an OS? Evolution  Of  OS</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644525">
                <a:tc>
                  <a:txBody>
                    <a:bodyPr/>
                    <a:lstStyle/>
                    <a:p>
                      <a:pPr marL="0" marR="0" lvl="0" indent="0" algn="ctr"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1.2</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OS  Services</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644525">
                <a:tc>
                  <a:txBody>
                    <a:bodyPr/>
                    <a:lstStyle/>
                    <a:p>
                      <a:pPr marL="0" marR="0" lvl="0" indent="0" algn="ctr"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1.3</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Types  Of  OS</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644525">
                <a:tc>
                  <a:txBody>
                    <a:bodyPr/>
                    <a:lstStyle/>
                    <a:p>
                      <a:pPr marL="0" marR="0" lvl="0" indent="0" algn="ctr"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1.4</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Concepts  of  OS</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644525">
                <a:tc>
                  <a:txBody>
                    <a:bodyPr/>
                    <a:lstStyle/>
                    <a:p>
                      <a:pPr marL="0" marR="0" lvl="0" indent="0" algn="ctr"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1.5</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50000"/>
                        </a:lnSpc>
                        <a:spcBef>
                          <a:spcPts val="0"/>
                        </a:spcBef>
                        <a:spcAft>
                          <a:spcPts val="0"/>
                        </a:spcAft>
                        <a:buClr>
                          <a:srgbClr val="FFFFFF"/>
                        </a:buClr>
                        <a:buSzPts val="2400"/>
                        <a:buFont typeface="Tahoma"/>
                        <a:buNone/>
                      </a:pPr>
                      <a:r>
                        <a:rPr lang="en-US" sz="2400" b="1" i="0" u="none" strike="noStrike" cap="none">
                          <a:solidFill>
                            <a:srgbClr val="FFFFFF"/>
                          </a:solidFill>
                          <a:latin typeface="Tahoma"/>
                          <a:ea typeface="Tahoma"/>
                          <a:cs typeface="Tahoma"/>
                          <a:sym typeface="Tahoma"/>
                        </a:rPr>
                        <a:t>Different Views Of OS</a:t>
                      </a:r>
                      <a:endParaRPr/>
                    </a:p>
                  </a:txBody>
                  <a:tcPr marL="67775" marR="677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Why should I study Operating Systems?</a:t>
            </a:r>
            <a:endParaRPr/>
          </a:p>
        </p:txBody>
      </p:sp>
      <p:sp>
        <p:nvSpPr>
          <p:cNvPr id="212" name="Google Shape;212;p1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Need to understand interaction between the hardware and applications</a:t>
            </a:r>
            <a:endParaRPr/>
          </a:p>
          <a:p>
            <a:pPr marL="1143000" marR="0" lvl="2" indent="-228600" algn="l" rtl="0">
              <a:lnSpc>
                <a:spcPct val="100000"/>
              </a:lnSpc>
              <a:spcBef>
                <a:spcPts val="480"/>
              </a:spcBef>
              <a:spcAft>
                <a:spcPts val="0"/>
              </a:spcAft>
              <a:buClr>
                <a:schemeClr val="folHlink"/>
              </a:buClr>
              <a:buSzPts val="1200"/>
              <a:buFont typeface="Noto Sans Symbols"/>
              <a:buChar char="■"/>
            </a:pPr>
            <a:r>
              <a:rPr lang="en-US" sz="2400" b="0" i="0" u="none" strike="noStrike" cap="none">
                <a:solidFill>
                  <a:schemeClr val="dk1"/>
                </a:solidFill>
                <a:latin typeface="Tahoma"/>
                <a:ea typeface="Tahoma"/>
                <a:cs typeface="Tahoma"/>
                <a:sym typeface="Tahoma"/>
              </a:rPr>
              <a:t>New applications, new hardware</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Need to understand basic principles in the design of computer systems</a:t>
            </a:r>
            <a:endParaRPr/>
          </a:p>
          <a:p>
            <a:pPr marL="1143000" marR="0" lvl="2" indent="-228600" algn="l" rtl="0">
              <a:lnSpc>
                <a:spcPct val="100000"/>
              </a:lnSpc>
              <a:spcBef>
                <a:spcPts val="480"/>
              </a:spcBef>
              <a:spcAft>
                <a:spcPts val="0"/>
              </a:spcAft>
              <a:buClr>
                <a:schemeClr val="folHlink"/>
              </a:buClr>
              <a:buSzPts val="1200"/>
              <a:buFont typeface="Noto Sans Symbols"/>
              <a:buChar char="■"/>
            </a:pPr>
            <a:r>
              <a:rPr lang="en-US" sz="2400" b="0" i="0" u="none" strike="noStrike" cap="none">
                <a:solidFill>
                  <a:schemeClr val="dk1"/>
                </a:solidFill>
                <a:latin typeface="Tahoma"/>
                <a:ea typeface="Tahoma"/>
                <a:cs typeface="Tahoma"/>
                <a:sym typeface="Tahoma"/>
              </a:rPr>
              <a:t>efficient resource management, security, flexibility</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Increasing need for specialized operating systems  </a:t>
            </a:r>
            <a:endParaRPr/>
          </a:p>
          <a:p>
            <a:pPr marL="1143000" marR="0" lvl="2" indent="-228600" algn="l" rtl="0">
              <a:lnSpc>
                <a:spcPct val="100000"/>
              </a:lnSpc>
              <a:spcBef>
                <a:spcPts val="480"/>
              </a:spcBef>
              <a:spcAft>
                <a:spcPts val="0"/>
              </a:spcAft>
              <a:buClr>
                <a:schemeClr val="folHlink"/>
              </a:buClr>
              <a:buSzPts val="1200"/>
              <a:buFont typeface="Noto Sans Symbols"/>
              <a:buChar char="■"/>
            </a:pPr>
            <a:r>
              <a:rPr lang="en-US" sz="2400" b="0" i="0" u="none" strike="noStrike" cap="none">
                <a:solidFill>
                  <a:schemeClr val="dk1"/>
                </a:solidFill>
                <a:latin typeface="Tahoma"/>
                <a:ea typeface="Tahoma"/>
                <a:cs typeface="Tahoma"/>
                <a:sym typeface="Tahoma"/>
              </a:rPr>
              <a:t>e.g. embedded operating systems for devices - cell phones, sensors and controllers</a:t>
            </a:r>
            <a:endParaRPr/>
          </a:p>
          <a:p>
            <a:pPr marL="1143000" marR="0" lvl="2" indent="-228600" algn="l" rtl="0">
              <a:lnSpc>
                <a:spcPct val="100000"/>
              </a:lnSpc>
              <a:spcBef>
                <a:spcPts val="480"/>
              </a:spcBef>
              <a:spcAft>
                <a:spcPts val="0"/>
              </a:spcAft>
              <a:buClr>
                <a:schemeClr val="folHlink"/>
              </a:buClr>
              <a:buSzPts val="1200"/>
              <a:buFont typeface="Noto Sans Symbols"/>
              <a:buChar char="■"/>
            </a:pPr>
            <a:r>
              <a:rPr lang="en-US" sz="2400" b="0" i="0" u="none" strike="noStrike" cap="none">
                <a:solidFill>
                  <a:schemeClr val="dk1"/>
                </a:solidFill>
                <a:latin typeface="Tahoma"/>
                <a:ea typeface="Tahoma"/>
                <a:cs typeface="Tahoma"/>
                <a:sym typeface="Tahoma"/>
              </a:rPr>
              <a:t>real-time operating systems – vehicles, aircraft control, multimedia services</a:t>
            </a:r>
            <a:endParaRPr/>
          </a:p>
        </p:txBody>
      </p:sp>
      <p:sp>
        <p:nvSpPr>
          <p:cNvPr id="213" name="Google Shape;213;p19"/>
          <p:cNvSpPr txBox="1"/>
          <p:nvPr/>
        </p:nvSpPr>
        <p:spPr>
          <a:xfrm>
            <a:off x="0" y="1271587"/>
            <a:ext cx="533400" cy="244475"/>
          </a:xfrm>
          <a:prstGeom prst="rect">
            <a:avLst/>
          </a:prstGeom>
          <a:noFill/>
          <a:ln>
            <a:noFill/>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rgbClr val="FFFFFF"/>
              </a:buClr>
              <a:buSzPts val="1200"/>
              <a:buFont typeface="Times New Roman"/>
              <a:buNone/>
            </a:pPr>
            <a:fld id="{00000000-1234-1234-1234-123412341234}" type="slidenum">
              <a:rPr lang="en-US" sz="1200" b="1" i="0" u="none">
                <a:solidFill>
                  <a:srgbClr val="FFFFFF"/>
                </a:solidFill>
                <a:latin typeface="Times New Roman"/>
                <a:ea typeface="Times New Roman"/>
                <a:cs typeface="Times New Roman"/>
                <a:sym typeface="Times New Roman"/>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txBox="1">
            <a:spLocks noGrp="1"/>
          </p:cNvSpPr>
          <p:nvPr>
            <p:ph type="title"/>
          </p:nvPr>
        </p:nvSpPr>
        <p:spPr>
          <a:xfrm>
            <a:off x="76200" y="228600"/>
            <a:ext cx="80772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Systems Today and The Future</a:t>
            </a:r>
            <a:endParaRPr/>
          </a:p>
        </p:txBody>
      </p:sp>
      <p:sp>
        <p:nvSpPr>
          <p:cNvPr id="219" name="Google Shape;219;p20"/>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Principles of Operating Systems - Lecture 1</a:t>
            </a:r>
            <a:endParaRPr/>
          </a:p>
        </p:txBody>
      </p:sp>
      <p:sp>
        <p:nvSpPr>
          <p:cNvPr id="220" name="Google Shape;220;p20"/>
          <p:cNvSpPr txBox="1"/>
          <p:nvPr/>
        </p:nvSpPr>
        <p:spPr>
          <a:xfrm>
            <a:off x="0" y="1271587"/>
            <a:ext cx="533400" cy="244475"/>
          </a:xfrm>
          <a:prstGeom prst="rect">
            <a:avLst/>
          </a:prstGeom>
          <a:noFill/>
          <a:ln>
            <a:noFill/>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rgbClr val="FFFFFF"/>
              </a:buClr>
              <a:buSzPts val="1200"/>
              <a:buFont typeface="Times New Roman"/>
              <a:buNone/>
            </a:pPr>
            <a:fld id="{00000000-1234-1234-1234-123412341234}" type="slidenum">
              <a:rPr lang="en-US" sz="1200" b="1" i="0" u="none">
                <a:solidFill>
                  <a:srgbClr val="FFFFFF"/>
                </a:solidFill>
                <a:latin typeface="Times New Roman"/>
                <a:ea typeface="Times New Roman"/>
                <a:cs typeface="Times New Roman"/>
                <a:sym typeface="Times New Roman"/>
              </a:rPr>
              <a:t>21</a:t>
            </a:fld>
            <a:endParaRPr/>
          </a:p>
        </p:txBody>
      </p:sp>
      <p:pic>
        <p:nvPicPr>
          <p:cNvPr id="221" name="Google Shape;221;p20" descr="The image “http://darla.mit.edu/~mountain/images/reserach/field/field_iPAQ_laser_survey.jpg” cannot be displayed, because it contains errors."/>
          <p:cNvPicPr preferRelativeResize="0">
            <a:picLocks noGrp="1"/>
          </p:cNvPicPr>
          <p:nvPr>
            <p:ph type="body" idx="1"/>
          </p:nvPr>
        </p:nvPicPr>
        <p:blipFill rotWithShape="1">
          <a:blip r:embed="rId3">
            <a:alphaModFix/>
          </a:blip>
          <a:srcRect/>
          <a:stretch/>
        </p:blipFill>
        <p:spPr>
          <a:xfrm>
            <a:off x="6234113" y="1676400"/>
            <a:ext cx="2909887" cy="2185988"/>
          </a:xfrm>
          <a:prstGeom prst="rect">
            <a:avLst/>
          </a:prstGeom>
          <a:noFill/>
          <a:ln>
            <a:noFill/>
          </a:ln>
        </p:spPr>
      </p:pic>
      <p:pic>
        <p:nvPicPr>
          <p:cNvPr id="222" name="Google Shape;222;p20" descr="The image “http://www.kontron.com/images/militaryApps.jpg” cannot be displayed, because it contains errors."/>
          <p:cNvPicPr preferRelativeResize="0">
            <a:picLocks noGrp="1"/>
          </p:cNvPicPr>
          <p:nvPr>
            <p:ph type="body" idx="2"/>
          </p:nvPr>
        </p:nvPicPr>
        <p:blipFill rotWithShape="1">
          <a:blip r:embed="rId4">
            <a:alphaModFix/>
          </a:blip>
          <a:srcRect/>
          <a:stretch/>
        </p:blipFill>
        <p:spPr>
          <a:xfrm>
            <a:off x="0" y="5122863"/>
            <a:ext cx="1295400" cy="1735137"/>
          </a:xfrm>
          <a:prstGeom prst="rect">
            <a:avLst/>
          </a:prstGeom>
          <a:noFill/>
          <a:ln>
            <a:noFill/>
          </a:ln>
        </p:spPr>
      </p:pic>
      <p:pic>
        <p:nvPicPr>
          <p:cNvPr id="223" name="Google Shape;223;p20" descr="The image “http://www.mmt-kmi.com/images/ThisIssue/7_3_art6.jpg” cannot be displayed, because it contains errors."/>
          <p:cNvPicPr preferRelativeResize="0">
            <a:picLocks noGrp="1"/>
          </p:cNvPicPr>
          <p:nvPr>
            <p:ph type="body" idx="3"/>
          </p:nvPr>
        </p:nvPicPr>
        <p:blipFill rotWithShape="1">
          <a:blip r:embed="rId5">
            <a:alphaModFix/>
          </a:blip>
          <a:srcRect/>
          <a:stretch/>
        </p:blipFill>
        <p:spPr>
          <a:xfrm>
            <a:off x="0" y="3276600"/>
            <a:ext cx="2903538" cy="1803400"/>
          </a:xfrm>
          <a:prstGeom prst="rect">
            <a:avLst/>
          </a:prstGeom>
          <a:noFill/>
          <a:ln>
            <a:noFill/>
          </a:ln>
        </p:spPr>
      </p:pic>
      <p:pic>
        <p:nvPicPr>
          <p:cNvPr id="224" name="Google Shape;224;p20"/>
          <p:cNvPicPr preferRelativeResize="0">
            <a:picLocks noGrp="1"/>
          </p:cNvPicPr>
          <p:nvPr>
            <p:ph type="body" idx="4"/>
          </p:nvPr>
        </p:nvPicPr>
        <p:blipFill rotWithShape="1">
          <a:blip r:embed="rId6">
            <a:alphaModFix/>
          </a:blip>
          <a:srcRect/>
          <a:stretch/>
        </p:blipFill>
        <p:spPr>
          <a:xfrm>
            <a:off x="7796213" y="5638800"/>
            <a:ext cx="1347787" cy="950913"/>
          </a:xfrm>
          <a:prstGeom prst="rect">
            <a:avLst/>
          </a:prstGeom>
          <a:noFill/>
          <a:ln>
            <a:noFill/>
          </a:ln>
        </p:spPr>
      </p:pic>
      <p:pic>
        <p:nvPicPr>
          <p:cNvPr id="225" name="Google Shape;225;p20" descr="Tadiran Communications' products address every echelon, from the individual fighting soldier through the squad and platoon up to the division and corps level."/>
          <p:cNvPicPr preferRelativeResize="0"/>
          <p:nvPr/>
        </p:nvPicPr>
        <p:blipFill rotWithShape="1">
          <a:blip r:embed="rId7">
            <a:alphaModFix/>
          </a:blip>
          <a:srcRect/>
          <a:stretch/>
        </p:blipFill>
        <p:spPr>
          <a:xfrm>
            <a:off x="0" y="1447800"/>
            <a:ext cx="2667000" cy="1903412"/>
          </a:xfrm>
          <a:prstGeom prst="rect">
            <a:avLst/>
          </a:prstGeom>
          <a:noFill/>
          <a:ln>
            <a:noFill/>
          </a:ln>
        </p:spPr>
      </p:pic>
      <p:grpSp>
        <p:nvGrpSpPr>
          <p:cNvPr id="226" name="Google Shape;226;p20"/>
          <p:cNvGrpSpPr/>
          <p:nvPr/>
        </p:nvGrpSpPr>
        <p:grpSpPr>
          <a:xfrm>
            <a:off x="1371600" y="5257800"/>
            <a:ext cx="3276600" cy="1600200"/>
            <a:chOff x="2136" y="3168"/>
            <a:chExt cx="2279" cy="1056"/>
          </a:xfrm>
        </p:grpSpPr>
        <p:pic>
          <p:nvPicPr>
            <p:cNvPr id="227" name="Google Shape;227;p20" descr="diagram of underwater computer with chording hand controller "/>
            <p:cNvPicPr preferRelativeResize="0"/>
            <p:nvPr/>
          </p:nvPicPr>
          <p:blipFill rotWithShape="1">
            <a:blip r:embed="rId8">
              <a:alphaModFix/>
            </a:blip>
            <a:srcRect/>
            <a:stretch/>
          </p:blipFill>
          <p:spPr>
            <a:xfrm>
              <a:off x="2136" y="3216"/>
              <a:ext cx="2100" cy="912"/>
            </a:xfrm>
            <a:prstGeom prst="rect">
              <a:avLst/>
            </a:prstGeom>
            <a:noFill/>
            <a:ln>
              <a:noFill/>
            </a:ln>
          </p:spPr>
        </p:pic>
        <p:pic>
          <p:nvPicPr>
            <p:cNvPr id="228" name="Google Shape;228;p20" descr="WetPC1"/>
            <p:cNvPicPr preferRelativeResize="0"/>
            <p:nvPr/>
          </p:nvPicPr>
          <p:blipFill rotWithShape="1">
            <a:blip r:embed="rId9">
              <a:alphaModFix/>
            </a:blip>
            <a:srcRect/>
            <a:stretch/>
          </p:blipFill>
          <p:spPr>
            <a:xfrm>
              <a:off x="3720" y="3168"/>
              <a:ext cx="695" cy="1056"/>
            </a:xfrm>
            <a:prstGeom prst="rect">
              <a:avLst/>
            </a:prstGeom>
            <a:noFill/>
            <a:ln>
              <a:noFill/>
            </a:ln>
          </p:spPr>
        </p:pic>
      </p:grpSp>
      <p:pic>
        <p:nvPicPr>
          <p:cNvPr id="229" name="Google Shape;229;p20" descr="3gphone"/>
          <p:cNvPicPr preferRelativeResize="0"/>
          <p:nvPr/>
        </p:nvPicPr>
        <p:blipFill rotWithShape="1">
          <a:blip r:embed="rId10">
            <a:alphaModFix/>
          </a:blip>
          <a:srcRect t="3703" r="3702"/>
          <a:stretch/>
        </p:blipFill>
        <p:spPr>
          <a:xfrm>
            <a:off x="2895600" y="3429000"/>
            <a:ext cx="1206500" cy="1447800"/>
          </a:xfrm>
          <a:prstGeom prst="rect">
            <a:avLst/>
          </a:prstGeom>
          <a:noFill/>
          <a:ln>
            <a:noFill/>
          </a:ln>
        </p:spPr>
      </p:pic>
      <p:pic>
        <p:nvPicPr>
          <p:cNvPr id="230" name="Google Shape;230;p20"/>
          <p:cNvPicPr preferRelativeResize="0"/>
          <p:nvPr/>
        </p:nvPicPr>
        <p:blipFill rotWithShape="1">
          <a:blip r:embed="rId11">
            <a:alphaModFix/>
          </a:blip>
          <a:srcRect/>
          <a:stretch/>
        </p:blipFill>
        <p:spPr>
          <a:xfrm>
            <a:off x="6553200" y="3733800"/>
            <a:ext cx="2667000" cy="1676400"/>
          </a:xfrm>
          <a:prstGeom prst="rect">
            <a:avLst/>
          </a:prstGeom>
          <a:noFill/>
          <a:ln>
            <a:noFill/>
          </a:ln>
        </p:spPr>
      </p:pic>
      <p:pic>
        <p:nvPicPr>
          <p:cNvPr id="231" name="Google Shape;231;p20"/>
          <p:cNvPicPr preferRelativeResize="0"/>
          <p:nvPr/>
        </p:nvPicPr>
        <p:blipFill rotWithShape="1">
          <a:blip r:embed="rId12">
            <a:alphaModFix/>
          </a:blip>
          <a:srcRect/>
          <a:stretch/>
        </p:blipFill>
        <p:spPr>
          <a:xfrm>
            <a:off x="3124200" y="1524000"/>
            <a:ext cx="2533650" cy="1900237"/>
          </a:xfrm>
          <a:prstGeom prst="rect">
            <a:avLst/>
          </a:prstGeom>
          <a:noFill/>
          <a:ln>
            <a:noFill/>
          </a:ln>
        </p:spPr>
      </p:pic>
      <p:pic>
        <p:nvPicPr>
          <p:cNvPr id="232" name="Google Shape;232;p20" descr="http://www.digitaltrends.com/wp-content/uploads/2012/11/Future-smartphones-h.jpg"/>
          <p:cNvPicPr preferRelativeResize="0"/>
          <p:nvPr/>
        </p:nvPicPr>
        <p:blipFill rotWithShape="1">
          <a:blip r:embed="rId13">
            <a:alphaModFix/>
          </a:blip>
          <a:srcRect/>
          <a:stretch/>
        </p:blipFill>
        <p:spPr>
          <a:xfrm>
            <a:off x="4114800" y="3429000"/>
            <a:ext cx="2540000" cy="1219200"/>
          </a:xfrm>
          <a:prstGeom prst="rect">
            <a:avLst/>
          </a:prstGeom>
          <a:noFill/>
          <a:ln>
            <a:noFill/>
          </a:ln>
        </p:spPr>
      </p:pic>
      <p:pic>
        <p:nvPicPr>
          <p:cNvPr id="233" name="Google Shape;233;p20" descr="http://i00.i.aliimg.com/wsphoto/v0/883898464/Free-Shipping-Table-Q6-02-next-generation-of-mobile-phones-digital-key-quad-band-fashion-watch.jpg"/>
          <p:cNvPicPr preferRelativeResize="0"/>
          <p:nvPr/>
        </p:nvPicPr>
        <p:blipFill rotWithShape="1">
          <a:blip r:embed="rId14">
            <a:alphaModFix/>
          </a:blip>
          <a:srcRect/>
          <a:stretch/>
        </p:blipFill>
        <p:spPr>
          <a:xfrm>
            <a:off x="4648200" y="5486400"/>
            <a:ext cx="1101725" cy="1371600"/>
          </a:xfrm>
          <a:prstGeom prst="rect">
            <a:avLst/>
          </a:prstGeom>
          <a:noFill/>
          <a:ln>
            <a:noFill/>
          </a:ln>
        </p:spPr>
      </p:pic>
      <p:pic>
        <p:nvPicPr>
          <p:cNvPr id="234" name="Google Shape;234;p20" descr="https://encrypted-tbn1.gstatic.com/images?q=tbn:ANd9GcTV3qqNOHAabf_K9B-UaZRTRmoV_2obvVnQ9GC8dkh2FFW8EVxX_A"/>
          <p:cNvPicPr preferRelativeResize="0"/>
          <p:nvPr/>
        </p:nvPicPr>
        <p:blipFill rotWithShape="1">
          <a:blip r:embed="rId15">
            <a:alphaModFix/>
          </a:blip>
          <a:srcRect/>
          <a:stretch/>
        </p:blipFill>
        <p:spPr>
          <a:xfrm>
            <a:off x="0" y="5105400"/>
            <a:ext cx="1295400" cy="1752600"/>
          </a:xfrm>
          <a:prstGeom prst="rect">
            <a:avLst/>
          </a:prstGeom>
          <a:noFill/>
          <a:ln>
            <a:noFill/>
          </a:ln>
        </p:spPr>
      </p:pic>
      <p:pic>
        <p:nvPicPr>
          <p:cNvPr id="235" name="Google Shape;235;p20" descr="1896"/>
          <p:cNvPicPr preferRelativeResize="0"/>
          <p:nvPr/>
        </p:nvPicPr>
        <p:blipFill rotWithShape="1">
          <a:blip r:embed="rId16">
            <a:alphaModFix/>
          </a:blip>
          <a:srcRect/>
          <a:stretch/>
        </p:blipFill>
        <p:spPr>
          <a:xfrm>
            <a:off x="5638800" y="4572000"/>
            <a:ext cx="1828800" cy="2193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1"/>
          <p:cNvPicPr preferRelativeResize="0"/>
          <p:nvPr/>
        </p:nvPicPr>
        <p:blipFill rotWithShape="1">
          <a:blip r:embed="rId3">
            <a:alphaModFix/>
          </a:blip>
          <a:srcRect/>
          <a:stretch/>
        </p:blipFill>
        <p:spPr>
          <a:xfrm>
            <a:off x="-25400" y="685800"/>
            <a:ext cx="9190037" cy="5486400"/>
          </a:xfrm>
          <a:prstGeom prst="rect">
            <a:avLst/>
          </a:prstGeom>
          <a:noFill/>
          <a:ln>
            <a:noFill/>
          </a:ln>
        </p:spPr>
      </p:pic>
      <p:sp>
        <p:nvSpPr>
          <p:cNvPr id="241" name="Google Shape;241;p21"/>
          <p:cNvSpPr txBox="1"/>
          <p:nvPr/>
        </p:nvSpPr>
        <p:spPr>
          <a:xfrm>
            <a:off x="-14287" y="5791200"/>
            <a:ext cx="2057400" cy="369887"/>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Irvine Sensorium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Hardware Complexity Increases </a:t>
            </a:r>
            <a:endParaRPr/>
          </a:p>
        </p:txBody>
      </p:sp>
      <p:sp>
        <p:nvSpPr>
          <p:cNvPr id="247" name="Google Shape;247;p22"/>
          <p:cNvSpPr txBox="1"/>
          <p:nvPr/>
        </p:nvSpPr>
        <p:spPr>
          <a:xfrm>
            <a:off x="0" y="1271587"/>
            <a:ext cx="533400" cy="244475"/>
          </a:xfrm>
          <a:prstGeom prst="rect">
            <a:avLst/>
          </a:prstGeom>
          <a:noFill/>
          <a:ln>
            <a:noFill/>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rgbClr val="FFFFFF"/>
              </a:buClr>
              <a:buSzPts val="1200"/>
              <a:buFont typeface="Times New Roman"/>
              <a:buNone/>
            </a:pPr>
            <a:fld id="{00000000-1234-1234-1234-123412341234}" type="slidenum">
              <a:rPr lang="en-US" sz="1200" b="1" i="0" u="none">
                <a:solidFill>
                  <a:srgbClr val="FFFFFF"/>
                </a:solidFill>
                <a:latin typeface="Times New Roman"/>
                <a:ea typeface="Times New Roman"/>
                <a:cs typeface="Times New Roman"/>
                <a:sym typeface="Times New Roman"/>
              </a:rPr>
              <a:t>23</a:t>
            </a:fld>
            <a:endParaRPr/>
          </a:p>
        </p:txBody>
      </p:sp>
      <p:pic>
        <p:nvPicPr>
          <p:cNvPr id="248" name="Google Shape;248;p22" descr="C:\teaching\ics143\Lectures\2\talk\img3.gif"/>
          <p:cNvPicPr preferRelativeResize="0"/>
          <p:nvPr/>
        </p:nvPicPr>
        <p:blipFill rotWithShape="1">
          <a:blip r:embed="rId4">
            <a:alphaModFix/>
          </a:blip>
          <a:srcRect/>
          <a:stretch/>
        </p:blipFill>
        <p:spPr>
          <a:xfrm>
            <a:off x="457200" y="4343400"/>
            <a:ext cx="2789237" cy="2590800"/>
          </a:xfrm>
          <a:prstGeom prst="rect">
            <a:avLst/>
          </a:prstGeom>
          <a:noFill/>
          <a:ln>
            <a:noFill/>
          </a:ln>
        </p:spPr>
      </p:pic>
      <p:pic>
        <p:nvPicPr>
          <p:cNvPr id="249" name="Google Shape;249;p22"/>
          <p:cNvPicPr preferRelativeResize="0"/>
          <p:nvPr/>
        </p:nvPicPr>
        <p:blipFill rotWithShape="1">
          <a:blip r:embed="rId5">
            <a:alphaModFix/>
          </a:blip>
          <a:srcRect/>
          <a:stretch/>
        </p:blipFill>
        <p:spPr>
          <a:xfrm>
            <a:off x="7467600" y="1905000"/>
            <a:ext cx="1468437" cy="1689100"/>
          </a:xfrm>
          <a:prstGeom prst="rect">
            <a:avLst/>
          </a:prstGeom>
          <a:noFill/>
          <a:ln>
            <a:noFill/>
          </a:ln>
        </p:spPr>
      </p:pic>
      <p:grpSp>
        <p:nvGrpSpPr>
          <p:cNvPr id="250" name="Google Shape;250;p22"/>
          <p:cNvGrpSpPr/>
          <p:nvPr/>
        </p:nvGrpSpPr>
        <p:grpSpPr>
          <a:xfrm>
            <a:off x="381000" y="1676400"/>
            <a:ext cx="3657600" cy="2363787"/>
            <a:chOff x="0" y="278"/>
            <a:chExt cx="2688" cy="2266"/>
          </a:xfrm>
        </p:grpSpPr>
        <p:sp>
          <p:nvSpPr>
            <p:cNvPr id="251" name="Google Shape;251;p22"/>
            <p:cNvSpPr txBox="1"/>
            <p:nvPr/>
          </p:nvSpPr>
          <p:spPr>
            <a:xfrm>
              <a:off x="56" y="278"/>
              <a:ext cx="2304" cy="191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Moore’s Law: 2X transistors/Chip Every 1.5 years</a:t>
              </a:r>
              <a:endParaRPr sz="24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endParaRPr sz="20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endParaRPr sz="24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endParaRPr sz="24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 </a:t>
              </a:r>
              <a:endParaRPr/>
            </a:p>
          </p:txBody>
        </p:sp>
        <p:sp>
          <p:nvSpPr>
            <p:cNvPr id="252" name="Google Shape;252;p22"/>
            <p:cNvSpPr txBox="1"/>
            <p:nvPr/>
          </p:nvSpPr>
          <p:spPr>
            <a:xfrm>
              <a:off x="1491" y="1690"/>
              <a:ext cx="986" cy="229"/>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Moore’s Law</a:t>
              </a:r>
              <a:endParaRPr/>
            </a:p>
          </p:txBody>
        </p:sp>
        <p:pic>
          <p:nvPicPr>
            <p:cNvPr id="253" name="Google Shape;253;p22" descr="moores-law"/>
            <p:cNvPicPr preferRelativeResize="0"/>
            <p:nvPr/>
          </p:nvPicPr>
          <p:blipFill rotWithShape="1">
            <a:blip r:embed="rId6">
              <a:alphaModFix/>
            </a:blip>
            <a:srcRect/>
            <a:stretch/>
          </p:blipFill>
          <p:spPr>
            <a:xfrm>
              <a:off x="0" y="1008"/>
              <a:ext cx="2688" cy="1536"/>
            </a:xfrm>
            <a:prstGeom prst="rect">
              <a:avLst/>
            </a:prstGeom>
            <a:noFill/>
            <a:ln>
              <a:noFill/>
            </a:ln>
          </p:spPr>
        </p:pic>
      </p:grpSp>
      <p:sp>
        <p:nvSpPr>
          <p:cNvPr id="254" name="Google Shape;254;p22"/>
          <p:cNvSpPr txBox="1"/>
          <p:nvPr/>
        </p:nvSpPr>
        <p:spPr>
          <a:xfrm>
            <a:off x="6477000" y="1600200"/>
            <a:ext cx="2667000" cy="307975"/>
          </a:xfrm>
          <a:prstGeom prst="rect">
            <a:avLst/>
          </a:prstGeom>
          <a:solidFill>
            <a:srgbClr val="FFEC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Helvetica Neue"/>
              <a:buNone/>
            </a:pPr>
            <a:r>
              <a:rPr lang="en-US" sz="1400" b="1" i="1" u="none">
                <a:solidFill>
                  <a:schemeClr val="dk1"/>
                </a:solidFill>
                <a:latin typeface="Helvetica Neue"/>
                <a:ea typeface="Helvetica Neue"/>
                <a:cs typeface="Helvetica Neue"/>
                <a:sym typeface="Helvetica Neue"/>
              </a:rPr>
              <a:t>From Berkeley OS course</a:t>
            </a:r>
            <a:endParaRPr/>
          </a:p>
        </p:txBody>
      </p:sp>
      <p:graphicFrame>
        <p:nvGraphicFramePr>
          <p:cNvPr id="255" name="Google Shape;255;p22"/>
          <p:cNvGraphicFramePr/>
          <p:nvPr/>
        </p:nvGraphicFramePr>
        <p:xfrm>
          <a:off x="4197350" y="3581400"/>
          <a:ext cx="4946650" cy="2684462"/>
        </p:xfrm>
        <a:graphic>
          <a:graphicData uri="http://schemas.openxmlformats.org/presentationml/2006/ole">
            <mc:AlternateContent xmlns:mc="http://schemas.openxmlformats.org/markup-compatibility/2006">
              <mc:Choice xmlns:v="urn:schemas-microsoft-com:vml" Requires="v">
                <p:oleObj spid="_x0000_s1030" r:id="rId7" imgW="4946650" imgH="2684462" progId="Excel.Chart.8">
                  <p:embed/>
                </p:oleObj>
              </mc:Choice>
              <mc:Fallback>
                <p:oleObj r:id="rId7" imgW="4946650" imgH="2684462" progId="Excel.Chart.8">
                  <p:embed/>
                  <p:pic>
                    <p:nvPicPr>
                      <p:cNvPr id="255" name="Google Shape;255;p22"/>
                      <p:cNvPicPr preferRelativeResize="0"/>
                      <p:nvPr/>
                    </p:nvPicPr>
                    <p:blipFill rotWithShape="1">
                      <a:blip r:embed="rId8">
                        <a:alphaModFix/>
                      </a:blip>
                      <a:srcRect/>
                      <a:stretch/>
                    </p:blipFill>
                    <p:spPr>
                      <a:xfrm>
                        <a:off x="4197350" y="3581400"/>
                        <a:ext cx="4946650" cy="2684462"/>
                      </a:xfrm>
                      <a:prstGeom prst="rect">
                        <a:avLst/>
                      </a:prstGeom>
                      <a:noFill/>
                      <a:ln>
                        <a:noFill/>
                      </a:ln>
                    </p:spPr>
                  </p:pic>
                </p:oleObj>
              </mc:Fallback>
            </mc:AlternateContent>
          </a:graphicData>
        </a:graphic>
      </p:graphicFrame>
      <p:sp>
        <p:nvSpPr>
          <p:cNvPr id="256" name="Google Shape;256;p22"/>
          <p:cNvSpPr txBox="1"/>
          <p:nvPr/>
        </p:nvSpPr>
        <p:spPr>
          <a:xfrm>
            <a:off x="4164012" y="6172200"/>
            <a:ext cx="4979987" cy="461962"/>
          </a:xfrm>
          <a:prstGeom prst="rect">
            <a:avLst/>
          </a:prstGeom>
          <a:solidFill>
            <a:srgbClr val="FFEC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Times"/>
              <a:buNone/>
            </a:pPr>
            <a:r>
              <a:rPr lang="en-US" sz="1200" b="1" i="0" u="none">
                <a:solidFill>
                  <a:schemeClr val="dk1"/>
                </a:solidFill>
                <a:latin typeface="Times"/>
                <a:ea typeface="Times"/>
                <a:cs typeface="Times"/>
                <a:sym typeface="Times"/>
              </a:rPr>
              <a:t>From Hennessy and Patterson, </a:t>
            </a:r>
            <a:r>
              <a:rPr lang="en-US" sz="1200" b="1" i="1" u="none">
                <a:solidFill>
                  <a:schemeClr val="dk1"/>
                </a:solidFill>
                <a:latin typeface="Times"/>
                <a:ea typeface="Times"/>
                <a:cs typeface="Times"/>
                <a:sym typeface="Times"/>
              </a:rPr>
              <a:t>Computer Architecture: A Quantitative Approach</a:t>
            </a:r>
            <a:r>
              <a:rPr lang="en-US" sz="1200" b="1" i="0" u="none">
                <a:solidFill>
                  <a:schemeClr val="dk1"/>
                </a:solidFill>
                <a:latin typeface="Times"/>
                <a:ea typeface="Times"/>
                <a:cs typeface="Times"/>
                <a:sym typeface="Times"/>
              </a:rPr>
              <a:t>, 4th edition, Sept. 15, 2006</a:t>
            </a:r>
            <a:endParaRPr/>
          </a:p>
        </p:txBody>
      </p:sp>
      <p:grpSp>
        <p:nvGrpSpPr>
          <p:cNvPr id="257" name="Google Shape;257;p22"/>
          <p:cNvGrpSpPr/>
          <p:nvPr/>
        </p:nvGrpSpPr>
        <p:grpSpPr>
          <a:xfrm>
            <a:off x="4758185" y="2133600"/>
            <a:ext cx="2633215" cy="1447800"/>
            <a:chOff x="4953161" y="975827"/>
            <a:chExt cx="4190839" cy="2605573"/>
          </a:xfrm>
        </p:grpSpPr>
        <p:pic>
          <p:nvPicPr>
            <p:cNvPr id="258" name="Google Shape;258;p22"/>
            <p:cNvPicPr preferRelativeResize="0"/>
            <p:nvPr/>
          </p:nvPicPr>
          <p:blipFill rotWithShape="1">
            <a:blip r:embed="rId9">
              <a:alphaModFix/>
            </a:blip>
            <a:srcRect/>
            <a:stretch/>
          </p:blipFill>
          <p:spPr>
            <a:xfrm>
              <a:off x="5638800" y="975827"/>
              <a:ext cx="3505200" cy="2605573"/>
            </a:xfrm>
            <a:prstGeom prst="rect">
              <a:avLst/>
            </a:prstGeom>
            <a:noFill/>
            <a:ln>
              <a:noFill/>
            </a:ln>
          </p:spPr>
        </p:pic>
        <p:sp>
          <p:nvSpPr>
            <p:cNvPr id="259" name="Google Shape;259;p22"/>
            <p:cNvSpPr/>
            <p:nvPr/>
          </p:nvSpPr>
          <p:spPr>
            <a:xfrm rot="8880000">
              <a:off x="5020666" y="1725078"/>
              <a:ext cx="914400" cy="516975"/>
            </a:xfrm>
            <a:prstGeom prst="leftArrow">
              <a:avLst>
                <a:gd name="adj1" fmla="val 6106"/>
                <a:gd name="adj2" fmla="val 50000"/>
              </a:avLst>
            </a:prstGeom>
            <a:solidFill>
              <a:schemeClr val="accen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Times New Roman"/>
                <a:ea typeface="Times New Roman"/>
                <a:cs typeface="Times New Roman"/>
                <a:sym typeface="Times New Roman"/>
              </a:endParaRPr>
            </a:p>
          </p:txBody>
        </p:sp>
      </p:grpSp>
      <p:sp>
        <p:nvSpPr>
          <p:cNvPr id="260" name="Google Shape;260;p22"/>
          <p:cNvSpPr txBox="1"/>
          <p:nvPr/>
        </p:nvSpPr>
        <p:spPr>
          <a:xfrm>
            <a:off x="4114800" y="1905000"/>
            <a:ext cx="2438400" cy="338137"/>
          </a:xfrm>
          <a:prstGeom prst="rect">
            <a:avLst/>
          </a:prstGeom>
          <a:solidFill>
            <a:srgbClr val="88E9B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a:buNone/>
            </a:pPr>
            <a:r>
              <a:rPr lang="en-US" sz="1600" b="1" i="0" u="none">
                <a:solidFill>
                  <a:schemeClr val="dk1"/>
                </a:solidFill>
                <a:latin typeface="Times"/>
                <a:ea typeface="Times"/>
                <a:cs typeface="Times"/>
                <a:sym typeface="Times"/>
              </a:rPr>
              <a:t>Intel Multicore Chipsets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3200"/>
              <a:buFont typeface="Tahoma"/>
              <a:buNone/>
            </a:pPr>
            <a:r>
              <a:rPr lang="en-US" sz="3200" b="0" i="0" u="none">
                <a:solidFill>
                  <a:schemeClr val="dk2"/>
                </a:solidFill>
                <a:latin typeface="Tahoma"/>
                <a:ea typeface="Tahoma"/>
                <a:cs typeface="Tahoma"/>
                <a:sym typeface="Tahoma"/>
              </a:rPr>
              <a:t>Software Complexity Increases</a:t>
            </a:r>
            <a:endParaRPr/>
          </a:p>
        </p:txBody>
      </p:sp>
      <p:pic>
        <p:nvPicPr>
          <p:cNvPr id="266" name="Google Shape;266;p23" descr="SW complexity - MIT.png"/>
          <p:cNvPicPr preferRelativeResize="0">
            <a:picLocks noGrp="1"/>
          </p:cNvPicPr>
          <p:nvPr>
            <p:ph type="body" idx="1"/>
          </p:nvPr>
        </p:nvPicPr>
        <p:blipFill rotWithShape="1">
          <a:blip r:embed="rId3">
            <a:alphaModFix/>
          </a:blip>
          <a:srcRect l="12687" t="25856" r="18655" b="27786"/>
          <a:stretch/>
        </p:blipFill>
        <p:spPr>
          <a:xfrm>
            <a:off x="1055687" y="2085975"/>
            <a:ext cx="6905625" cy="3600450"/>
          </a:xfrm>
          <a:prstGeom prst="rect">
            <a:avLst/>
          </a:prstGeom>
          <a:noFill/>
          <a:ln>
            <a:noFill/>
          </a:ln>
        </p:spPr>
      </p:pic>
      <p:sp>
        <p:nvSpPr>
          <p:cNvPr id="267" name="Google Shape;267;p23"/>
          <p:cNvSpPr txBox="1"/>
          <p:nvPr/>
        </p:nvSpPr>
        <p:spPr>
          <a:xfrm>
            <a:off x="0" y="1271587"/>
            <a:ext cx="533400" cy="244475"/>
          </a:xfrm>
          <a:prstGeom prst="rect">
            <a:avLst/>
          </a:prstGeom>
          <a:noFill/>
          <a:ln>
            <a:noFill/>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rgbClr val="FFFFFF"/>
              </a:buClr>
              <a:buSzPts val="1200"/>
              <a:buFont typeface="Times New Roman"/>
              <a:buNone/>
            </a:pPr>
            <a:fld id="{00000000-1234-1234-1234-123412341234}" type="slidenum">
              <a:rPr lang="en-US" sz="1200" b="1" i="0" u="none">
                <a:solidFill>
                  <a:srgbClr val="FFFFFF"/>
                </a:solidFill>
                <a:latin typeface="Times New Roman"/>
                <a:ea typeface="Times New Roman"/>
                <a:cs typeface="Times New Roman"/>
                <a:sym typeface="Times New Roman"/>
              </a:rPr>
              <a:t>24</a:t>
            </a:fld>
            <a:endParaRPr/>
          </a:p>
        </p:txBody>
      </p:sp>
      <p:sp>
        <p:nvSpPr>
          <p:cNvPr id="268" name="Google Shape;268;p23"/>
          <p:cNvSpPr txBox="1"/>
          <p:nvPr/>
        </p:nvSpPr>
        <p:spPr>
          <a:xfrm>
            <a:off x="5334000" y="5410200"/>
            <a:ext cx="2667000" cy="338137"/>
          </a:xfrm>
          <a:prstGeom prst="rect">
            <a:avLst/>
          </a:prstGeom>
          <a:solidFill>
            <a:srgbClr val="FFEC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Helvetica Neue"/>
              <a:buNone/>
            </a:pPr>
            <a:r>
              <a:rPr lang="en-US" sz="1600" b="1" i="1" u="none">
                <a:solidFill>
                  <a:schemeClr val="dk1"/>
                </a:solidFill>
                <a:latin typeface="Helvetica Neue"/>
                <a:ea typeface="Helvetica Neue"/>
                <a:cs typeface="Helvetica Neue"/>
                <a:sym typeface="Helvetica Neue"/>
              </a:rPr>
              <a:t>From MIT’s 6.033 course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457200" y="274637"/>
            <a:ext cx="7467600" cy="8683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sng">
                <a:solidFill>
                  <a:schemeClr val="dk2"/>
                </a:solidFill>
                <a:latin typeface="Tahoma"/>
                <a:ea typeface="Tahoma"/>
                <a:cs typeface="Tahoma"/>
                <a:sym typeface="Tahoma"/>
              </a:rPr>
              <a:t>Definition of Operating System</a:t>
            </a:r>
            <a:endParaRPr/>
          </a:p>
        </p:txBody>
      </p:sp>
      <p:sp>
        <p:nvSpPr>
          <p:cNvPr id="274" name="Google Shape;274;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OS is a </a:t>
            </a:r>
            <a:r>
              <a:rPr lang="en-US" sz="2000" b="1" i="0" u="none">
                <a:solidFill>
                  <a:srgbClr val="3366FF"/>
                </a:solidFill>
                <a:latin typeface="Tahoma"/>
                <a:ea typeface="Tahoma"/>
                <a:cs typeface="Tahoma"/>
                <a:sym typeface="Tahoma"/>
              </a:rPr>
              <a:t>resource allocator</a:t>
            </a:r>
            <a:endParaRPr/>
          </a:p>
          <a:p>
            <a:pPr marL="742950" marR="0" lvl="1" indent="-285750" algn="l"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Manages all </a:t>
            </a:r>
            <a:r>
              <a:rPr lang="en-US" sz="2000" b="0" i="0" u="none" strike="noStrike" cap="none">
                <a:solidFill>
                  <a:srgbClr val="FF0000"/>
                </a:solidFill>
                <a:latin typeface="Tahoma"/>
                <a:ea typeface="Tahoma"/>
                <a:cs typeface="Tahoma"/>
                <a:sym typeface="Tahoma"/>
              </a:rPr>
              <a:t>resources</a:t>
            </a:r>
            <a:r>
              <a:rPr lang="en-US" sz="2000" b="0" i="0" u="none" strike="noStrike" cap="none">
                <a:solidFill>
                  <a:schemeClr val="dk1"/>
                </a:solidFill>
                <a:latin typeface="Tahoma"/>
                <a:ea typeface="Tahoma"/>
                <a:cs typeface="Tahoma"/>
                <a:sym typeface="Tahoma"/>
              </a:rPr>
              <a:t> (OS as a government allegory)</a:t>
            </a:r>
            <a:endParaRPr/>
          </a:p>
          <a:p>
            <a:pPr marL="742950" marR="0" lvl="1" indent="-285750" algn="l"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Decides between conflicting requests for </a:t>
            </a:r>
            <a:r>
              <a:rPr lang="en-US" sz="2000" b="0" i="0" u="none" strike="noStrike" cap="none">
                <a:solidFill>
                  <a:srgbClr val="FF0000"/>
                </a:solidFill>
                <a:latin typeface="Tahoma"/>
                <a:ea typeface="Tahoma"/>
                <a:cs typeface="Tahoma"/>
                <a:sym typeface="Tahoma"/>
              </a:rPr>
              <a:t>efficient</a:t>
            </a:r>
            <a:r>
              <a:rPr lang="en-US" sz="2000" b="0" i="0" u="none" strike="noStrike" cap="none">
                <a:solidFill>
                  <a:schemeClr val="dk1"/>
                </a:solidFill>
                <a:latin typeface="Tahoma"/>
                <a:ea typeface="Tahoma"/>
                <a:cs typeface="Tahoma"/>
                <a:sym typeface="Tahoma"/>
              </a:rPr>
              <a:t> and </a:t>
            </a:r>
            <a:r>
              <a:rPr lang="en-US" sz="2000" b="0" i="0" u="none" strike="noStrike" cap="none">
                <a:solidFill>
                  <a:srgbClr val="FF0000"/>
                </a:solidFill>
                <a:latin typeface="Tahoma"/>
                <a:ea typeface="Tahoma"/>
                <a:cs typeface="Tahoma"/>
                <a:sym typeface="Tahoma"/>
              </a:rPr>
              <a:t>fair</a:t>
            </a:r>
            <a:r>
              <a:rPr lang="en-US" sz="2000" b="0" i="0" u="none" strike="noStrike" cap="none">
                <a:solidFill>
                  <a:schemeClr val="dk1"/>
                </a:solidFill>
                <a:latin typeface="Tahoma"/>
                <a:ea typeface="Tahoma"/>
                <a:cs typeface="Tahoma"/>
                <a:sym typeface="Tahoma"/>
              </a:rPr>
              <a:t> resource use</a:t>
            </a:r>
            <a:endParaRPr/>
          </a:p>
          <a:p>
            <a:pPr marL="742950" marR="0" lvl="1" indent="-285750" algn="l" rtl="0">
              <a:lnSpc>
                <a:spcPct val="100000"/>
              </a:lnSpc>
              <a:spcBef>
                <a:spcPts val="400"/>
              </a:spcBef>
              <a:spcAft>
                <a:spcPts val="0"/>
              </a:spcAft>
              <a:buClr>
                <a:schemeClr val="hlink"/>
              </a:buClr>
              <a:buSzPts val="1100"/>
              <a:buFont typeface="Noto Sans Symbols"/>
              <a:buNone/>
            </a:pPr>
            <a:endParaRPr sz="2000" b="0" i="0" u="none" strike="noStrike" cap="none">
              <a:solidFill>
                <a:schemeClr val="dk1"/>
              </a:solidFill>
              <a:latin typeface="Tahoma"/>
              <a:ea typeface="Tahoma"/>
              <a:cs typeface="Tahoma"/>
              <a:sym typeface="Tahoma"/>
            </a:endParaRPr>
          </a:p>
          <a:p>
            <a:pPr marL="342900" marR="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OS is a </a:t>
            </a:r>
            <a:r>
              <a:rPr lang="en-US" sz="2000" b="1" i="0" u="none">
                <a:solidFill>
                  <a:srgbClr val="3366FF"/>
                </a:solidFill>
                <a:latin typeface="Tahoma"/>
                <a:ea typeface="Tahoma"/>
                <a:cs typeface="Tahoma"/>
                <a:sym typeface="Tahoma"/>
              </a:rPr>
              <a:t>control program</a:t>
            </a:r>
            <a:endParaRPr/>
          </a:p>
          <a:p>
            <a:pPr marL="742950" marR="0" lvl="1" indent="-285750" algn="l"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Controls </a:t>
            </a:r>
            <a:r>
              <a:rPr lang="en-US" sz="2000" b="0" i="0" u="none" strike="noStrike" cap="none">
                <a:solidFill>
                  <a:srgbClr val="FF0000"/>
                </a:solidFill>
                <a:latin typeface="Tahoma"/>
                <a:ea typeface="Tahoma"/>
                <a:cs typeface="Tahoma"/>
                <a:sym typeface="Tahoma"/>
              </a:rPr>
              <a:t>execution</a:t>
            </a:r>
            <a:r>
              <a:rPr lang="en-US" sz="2000" b="0" i="0" u="none" strike="noStrike" cap="none">
                <a:solidFill>
                  <a:schemeClr val="dk1"/>
                </a:solidFill>
                <a:latin typeface="Tahoma"/>
                <a:ea typeface="Tahoma"/>
                <a:cs typeface="Tahoma"/>
                <a:sym typeface="Tahoma"/>
              </a:rPr>
              <a:t> of programs to prevent </a:t>
            </a:r>
            <a:r>
              <a:rPr lang="en-US" sz="2000" b="0" i="0" u="none" strike="noStrike" cap="none">
                <a:solidFill>
                  <a:srgbClr val="FF0000"/>
                </a:solidFill>
                <a:latin typeface="Tahoma"/>
                <a:ea typeface="Tahoma"/>
                <a:cs typeface="Tahoma"/>
                <a:sym typeface="Tahoma"/>
              </a:rPr>
              <a:t>errors</a:t>
            </a:r>
            <a:r>
              <a:rPr lang="en-US" sz="2000" b="0" i="0" u="none" strike="noStrike" cap="none">
                <a:solidFill>
                  <a:schemeClr val="dk1"/>
                </a:solidFill>
                <a:latin typeface="Tahoma"/>
                <a:ea typeface="Tahoma"/>
                <a:cs typeface="Tahoma"/>
                <a:sym typeface="Tahoma"/>
              </a:rPr>
              <a:t> and </a:t>
            </a:r>
            <a:r>
              <a:rPr lang="en-US" sz="2000" b="0" i="0" u="none" strike="noStrike" cap="none">
                <a:solidFill>
                  <a:srgbClr val="FF0000"/>
                </a:solidFill>
                <a:latin typeface="Tahoma"/>
                <a:ea typeface="Tahoma"/>
                <a:cs typeface="Tahoma"/>
                <a:sym typeface="Tahoma"/>
              </a:rPr>
              <a:t>improper use </a:t>
            </a:r>
            <a:r>
              <a:rPr lang="en-US" sz="2000" b="0" i="0" u="none" strike="noStrike" cap="none">
                <a:solidFill>
                  <a:schemeClr val="dk1"/>
                </a:solidFill>
                <a:latin typeface="Tahoma"/>
                <a:ea typeface="Tahoma"/>
                <a:cs typeface="Tahoma"/>
                <a:sym typeface="Tahoma"/>
              </a:rPr>
              <a:t>of the computer</a:t>
            </a:r>
            <a:endParaRPr/>
          </a:p>
          <a:p>
            <a:pPr marL="742950" marR="0" lvl="1" indent="-215900" algn="l" rtl="0">
              <a:lnSpc>
                <a:spcPct val="100000"/>
              </a:lnSpc>
              <a:spcBef>
                <a:spcPts val="400"/>
              </a:spcBef>
              <a:spcAft>
                <a:spcPts val="0"/>
              </a:spcAft>
              <a:buClr>
                <a:schemeClr val="hlink"/>
              </a:buClr>
              <a:buSzPts val="1100"/>
              <a:buFont typeface="Noto Sans Symbols"/>
              <a:buNone/>
            </a:pPr>
            <a:endParaRPr sz="2000" b="0" i="0" u="none" strike="noStrike" cap="none">
              <a:solidFill>
                <a:schemeClr val="dk1"/>
              </a:solidFill>
              <a:latin typeface="Tahoma"/>
              <a:ea typeface="Tahoma"/>
              <a:cs typeface="Tahoma"/>
              <a:sym typeface="Tahoma"/>
            </a:endParaRPr>
          </a:p>
          <a:p>
            <a:pPr marL="342900" marR="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Resource allocation and control is especially important when having several users connected to the same mainframe or microcomputer</a:t>
            </a:r>
            <a:endParaRPr/>
          </a:p>
          <a:p>
            <a:pPr marL="342900" marR="0" lvl="0" indent="-266700" algn="l" rtl="0">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sng">
                <a:solidFill>
                  <a:schemeClr val="dk2"/>
                </a:solidFill>
                <a:latin typeface="Tahoma"/>
                <a:ea typeface="Tahoma"/>
                <a:cs typeface="Tahoma"/>
                <a:sym typeface="Tahoma"/>
              </a:rPr>
              <a:t>Basic resources of computer system</a:t>
            </a:r>
            <a:endParaRPr/>
          </a:p>
        </p:txBody>
      </p:sp>
      <p:sp>
        <p:nvSpPr>
          <p:cNvPr id="280" name="Google Shape;280;p25"/>
          <p:cNvSpPr txBox="1">
            <a:spLocks noGrp="1"/>
          </p:cNvSpPr>
          <p:nvPr>
            <p:ph type="body" idx="1"/>
          </p:nvPr>
        </p:nvSpPr>
        <p:spPr>
          <a:xfrm>
            <a:off x="457200" y="1828800"/>
            <a:ext cx="8305800" cy="4645025"/>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folHlink"/>
              </a:buClr>
              <a:buSzPts val="1200"/>
              <a:buFont typeface="Noto Sans Symbols"/>
              <a:buNone/>
            </a:pPr>
            <a:r>
              <a:rPr lang="en-US" sz="2000" b="0" i="0" u="none">
                <a:solidFill>
                  <a:schemeClr val="dk1"/>
                </a:solidFill>
                <a:latin typeface="Tahoma"/>
                <a:ea typeface="Tahoma"/>
                <a:cs typeface="Tahoma"/>
                <a:sym typeface="Tahoma"/>
              </a:rPr>
              <a:t>Following are the resources of computer system, managed and allocated by Operating System:</a:t>
            </a:r>
            <a:endParaRPr/>
          </a:p>
          <a:p>
            <a:pPr marL="0" marR="0" lvl="0" indent="-76200" algn="just" rtl="0">
              <a:lnSpc>
                <a:spcPct val="15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CPU (Central Processing Unit)/ Process Management</a:t>
            </a:r>
            <a:endParaRPr/>
          </a:p>
          <a:p>
            <a:pPr marL="0" marR="0" lvl="0" indent="-76200" algn="just" rtl="0">
              <a:lnSpc>
                <a:spcPct val="15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Memory Management</a:t>
            </a:r>
            <a:endParaRPr/>
          </a:p>
          <a:p>
            <a:pPr marL="742950" marR="0" lvl="1" indent="-285750" algn="just" rtl="0">
              <a:lnSpc>
                <a:spcPct val="15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Primary Memory</a:t>
            </a:r>
            <a:endParaRPr/>
          </a:p>
          <a:p>
            <a:pPr marL="742950" marR="0" lvl="1" indent="-285750" algn="just" rtl="0">
              <a:lnSpc>
                <a:spcPct val="15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Secondary Memory</a:t>
            </a:r>
            <a:endParaRPr/>
          </a:p>
          <a:p>
            <a:pPr marL="0" marR="0" lvl="0" indent="-76200" algn="just" rtl="0">
              <a:lnSpc>
                <a:spcPct val="15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File system</a:t>
            </a:r>
            <a:endParaRPr/>
          </a:p>
          <a:p>
            <a:pPr marL="0" marR="0" lvl="0" indent="-76200" algn="just" rtl="0">
              <a:lnSpc>
                <a:spcPct val="15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I/o Device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txBox="1">
            <a:spLocks noGrp="1"/>
          </p:cNvSpPr>
          <p:nvPr>
            <p:ph type="title"/>
          </p:nvPr>
        </p:nvSpPr>
        <p:spPr>
          <a:xfrm>
            <a:off x="457200" y="274637"/>
            <a:ext cx="8077200" cy="1173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1800"/>
              <a:buFont typeface="Tahoma"/>
              <a:buNone/>
            </a:pPr>
            <a:r>
              <a:rPr lang="en-US" sz="1800" b="1" i="0" u="none">
                <a:solidFill>
                  <a:schemeClr val="dk2"/>
                </a:solidFill>
                <a:latin typeface="Tahoma"/>
                <a:ea typeface="Tahoma"/>
                <a:cs typeface="Tahoma"/>
                <a:sym typeface="Tahoma"/>
              </a:rPr>
              <a:t>                                                                           </a:t>
            </a:r>
            <a:r>
              <a:rPr lang="en-US" sz="1600" b="1" i="0" u="none">
                <a:solidFill>
                  <a:schemeClr val="dk2"/>
                </a:solidFill>
                <a:latin typeface="Tahoma"/>
                <a:ea typeface="Tahoma"/>
                <a:cs typeface="Tahoma"/>
                <a:sym typeface="Tahoma"/>
              </a:rPr>
              <a:t>OS as Resource Allocator</a:t>
            </a:r>
            <a:br>
              <a:rPr lang="en-US" sz="1800" b="0" i="0" u="none">
                <a:solidFill>
                  <a:schemeClr val="dk2"/>
                </a:solidFill>
                <a:latin typeface="Tahoma"/>
                <a:ea typeface="Tahoma"/>
                <a:cs typeface="Tahoma"/>
                <a:sym typeface="Tahoma"/>
              </a:rPr>
            </a:br>
            <a:r>
              <a:rPr lang="en-US" sz="2400" b="1" i="0" u="sng">
                <a:solidFill>
                  <a:schemeClr val="dk2"/>
                </a:solidFill>
                <a:latin typeface="Tahoma"/>
                <a:ea typeface="Tahoma"/>
                <a:cs typeface="Tahoma"/>
                <a:sym typeface="Tahoma"/>
              </a:rPr>
              <a:t>Process Management</a:t>
            </a:r>
            <a:br>
              <a:rPr lang="en-US" sz="2400" b="0" i="0" u="sng">
                <a:solidFill>
                  <a:schemeClr val="dk2"/>
                </a:solidFill>
                <a:latin typeface="Tahoma"/>
                <a:ea typeface="Tahoma"/>
                <a:cs typeface="Tahoma"/>
                <a:sym typeface="Tahoma"/>
              </a:rPr>
            </a:br>
            <a:endParaRPr/>
          </a:p>
        </p:txBody>
      </p:sp>
      <p:sp>
        <p:nvSpPr>
          <p:cNvPr id="286" name="Google Shape;286;p26"/>
          <p:cNvSpPr txBox="1">
            <a:spLocks noGrp="1"/>
          </p:cNvSpPr>
          <p:nvPr>
            <p:ph type="body" idx="1"/>
          </p:nvPr>
        </p:nvSpPr>
        <p:spPr>
          <a:xfrm>
            <a:off x="457200" y="1600200"/>
            <a:ext cx="8077200" cy="4873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a:t>
            </a:r>
            <a:r>
              <a:rPr lang="en-US" sz="2000" b="0" i="1" u="none">
                <a:solidFill>
                  <a:schemeClr val="dk1"/>
                </a:solidFill>
                <a:latin typeface="Tahoma"/>
                <a:ea typeface="Tahoma"/>
                <a:cs typeface="Tahoma"/>
                <a:sym typeface="Tahoma"/>
              </a:rPr>
              <a:t>process</a:t>
            </a:r>
            <a:r>
              <a:rPr lang="en-US" sz="2000" b="0" i="0" u="none">
                <a:solidFill>
                  <a:schemeClr val="dk1"/>
                </a:solidFill>
                <a:latin typeface="Tahoma"/>
                <a:ea typeface="Tahoma"/>
                <a:cs typeface="Tahoma"/>
                <a:sym typeface="Tahoma"/>
              </a:rPr>
              <a:t> is a program in execution.  A process needs certain resources, including CPU time, memory, files, and I/O devices, to accomplish its task.</a:t>
            </a:r>
            <a:endParaRPr/>
          </a:p>
          <a:p>
            <a:pPr marL="342900" marR="0" lvl="0" indent="-3429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operating system is responsible for the following activities in connection with process management.</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Process creation and deletion.</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process suspension and resumption.</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Provision of mechanisms for:</a:t>
            </a:r>
            <a:endParaRPr/>
          </a:p>
          <a:p>
            <a:pPr marL="1143000" marR="0" lvl="2" indent="-228600" algn="just" rtl="0">
              <a:lnSpc>
                <a:spcPct val="100000"/>
              </a:lnSpc>
              <a:spcBef>
                <a:spcPts val="400"/>
              </a:spcBef>
              <a:spcAft>
                <a:spcPts val="0"/>
              </a:spcAft>
              <a:buClr>
                <a:schemeClr val="folHlink"/>
              </a:buClr>
              <a:buSzPts val="1000"/>
              <a:buFont typeface="Noto Sans Symbols"/>
              <a:buChar char="■"/>
            </a:pPr>
            <a:r>
              <a:rPr lang="en-US" sz="2000" b="0" i="0" u="none" strike="noStrike" cap="none">
                <a:solidFill>
                  <a:schemeClr val="dk1"/>
                </a:solidFill>
                <a:latin typeface="Tahoma"/>
                <a:ea typeface="Tahoma"/>
                <a:cs typeface="Tahoma"/>
                <a:sym typeface="Tahoma"/>
              </a:rPr>
              <a:t>process synchronization</a:t>
            </a:r>
            <a:endParaRPr/>
          </a:p>
          <a:p>
            <a:pPr marL="1143000" marR="0" lvl="2" indent="-228600" algn="just" rtl="0">
              <a:lnSpc>
                <a:spcPct val="100000"/>
              </a:lnSpc>
              <a:spcBef>
                <a:spcPts val="400"/>
              </a:spcBef>
              <a:spcAft>
                <a:spcPts val="0"/>
              </a:spcAft>
              <a:buClr>
                <a:schemeClr val="folHlink"/>
              </a:buClr>
              <a:buSzPts val="1000"/>
              <a:buFont typeface="Noto Sans Symbols"/>
              <a:buChar char="■"/>
            </a:pPr>
            <a:r>
              <a:rPr lang="en-US" sz="2000" b="0" i="0" u="none" strike="noStrike" cap="none">
                <a:solidFill>
                  <a:schemeClr val="dk1"/>
                </a:solidFill>
                <a:latin typeface="Tahoma"/>
                <a:ea typeface="Tahoma"/>
                <a:cs typeface="Tahoma"/>
                <a:sym typeface="Tahoma"/>
              </a:rPr>
              <a:t>process communication</a:t>
            </a:r>
            <a:endParaRPr/>
          </a:p>
          <a:p>
            <a:pPr marL="342900" marR="0" lvl="0" indent="-266700" algn="l" rtl="0">
              <a:spcBef>
                <a:spcPts val="40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title"/>
          </p:nvPr>
        </p:nvSpPr>
        <p:spPr>
          <a:xfrm>
            <a:off x="457200" y="14287"/>
            <a:ext cx="8153400" cy="1066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ts val="1600"/>
              <a:buFont typeface="Tahoma"/>
              <a:buNone/>
            </a:pPr>
            <a:r>
              <a:rPr lang="en-US" sz="1600" b="1" i="0" u="none">
                <a:solidFill>
                  <a:schemeClr val="dk2"/>
                </a:solidFill>
                <a:latin typeface="Tahoma"/>
                <a:ea typeface="Tahoma"/>
                <a:cs typeface="Tahoma"/>
                <a:sym typeface="Tahoma"/>
              </a:rPr>
              <a:t>                                                                                     OS as resource allocator</a:t>
            </a:r>
            <a:br>
              <a:rPr lang="en-US" sz="1600" b="1" i="0" u="none">
                <a:solidFill>
                  <a:schemeClr val="dk2"/>
                </a:solidFill>
                <a:latin typeface="Tahoma"/>
                <a:ea typeface="Tahoma"/>
                <a:cs typeface="Tahoma"/>
                <a:sym typeface="Tahoma"/>
              </a:rPr>
            </a:br>
            <a:br>
              <a:rPr lang="en-US" sz="1600" b="1" i="0" u="none">
                <a:solidFill>
                  <a:schemeClr val="dk2"/>
                </a:solidFill>
                <a:latin typeface="Tahoma"/>
                <a:ea typeface="Tahoma"/>
                <a:cs typeface="Tahoma"/>
                <a:sym typeface="Tahoma"/>
              </a:rPr>
            </a:br>
            <a:r>
              <a:rPr lang="en-US" sz="4000" b="1" i="0" u="sng">
                <a:solidFill>
                  <a:schemeClr val="dk2"/>
                </a:solidFill>
                <a:latin typeface="Tahoma"/>
                <a:ea typeface="Tahoma"/>
                <a:cs typeface="Tahoma"/>
                <a:sym typeface="Tahoma"/>
              </a:rPr>
              <a:t>Main Memory Management</a:t>
            </a:r>
            <a:endParaRPr/>
          </a:p>
        </p:txBody>
      </p:sp>
      <p:sp>
        <p:nvSpPr>
          <p:cNvPr id="292" name="Google Shape;292;p27"/>
          <p:cNvSpPr txBox="1">
            <a:spLocks noGrp="1"/>
          </p:cNvSpPr>
          <p:nvPr>
            <p:ph type="body" idx="1"/>
          </p:nvPr>
        </p:nvSpPr>
        <p:spPr>
          <a:xfrm>
            <a:off x="457200" y="1600200"/>
            <a:ext cx="8153400" cy="4873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Memory is a large array of words or bytes, each with its own address.  It is a repository of quickly accessible data shared by the CPU and I/O devices.</a:t>
            </a:r>
            <a:endParaRPr/>
          </a:p>
          <a:p>
            <a:pPr marL="342900" marR="0" lvl="0" indent="-2667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Main memory is a volatile storage device.  It loses its contents in the case of system failure.</a:t>
            </a:r>
            <a:endParaRPr/>
          </a:p>
          <a:p>
            <a:pPr marL="342900" marR="0" lvl="0" indent="-2667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operating system is responsible for the following activities in connections with memory management:</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Keep track of which parts of memory are currently being used and by whom.</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Decide which processes to load when memory space becomes available.</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Allocate and deallocate memory space as needed.</a:t>
            </a:r>
            <a:endParaRPr/>
          </a:p>
          <a:p>
            <a:pPr marL="342900" marR="0" lvl="0" indent="-266700" algn="l" rtl="0">
              <a:spcBef>
                <a:spcPts val="400"/>
              </a:spcBef>
              <a:spcAft>
                <a:spcPts val="0"/>
              </a:spcAft>
              <a:buClr>
                <a:schemeClr val="folHlink"/>
              </a:buClr>
              <a:buSzPts val="1200"/>
              <a:buFont typeface="Noto Sans Symbols"/>
              <a:buNone/>
            </a:pPr>
            <a:endParaRPr sz="2000" b="1" i="0" u="none" strike="noStrike" cap="none">
              <a:solidFill>
                <a:schemeClr val="dk1"/>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457200" y="152400"/>
            <a:ext cx="8686800" cy="11430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ts val="1400"/>
              <a:buFont typeface="Tahoma"/>
              <a:buNone/>
            </a:pPr>
            <a:r>
              <a:rPr lang="en-US" sz="1400" b="1" i="0" u="none">
                <a:solidFill>
                  <a:schemeClr val="dk2"/>
                </a:solidFill>
                <a:latin typeface="Tahoma"/>
                <a:ea typeface="Tahoma"/>
                <a:cs typeface="Tahoma"/>
                <a:sym typeface="Tahoma"/>
              </a:rPr>
              <a:t>                                                                                   OS as Resource allocator</a:t>
            </a:r>
            <a:br>
              <a:rPr lang="en-US" sz="1600" b="1" i="0" u="none">
                <a:solidFill>
                  <a:schemeClr val="dk2"/>
                </a:solidFill>
                <a:latin typeface="Tahoma"/>
                <a:ea typeface="Tahoma"/>
                <a:cs typeface="Tahoma"/>
                <a:sym typeface="Tahoma"/>
              </a:rPr>
            </a:br>
            <a:br>
              <a:rPr lang="en-US" sz="1600" b="1" i="0" u="none">
                <a:solidFill>
                  <a:schemeClr val="dk2"/>
                </a:solidFill>
                <a:latin typeface="Tahoma"/>
                <a:ea typeface="Tahoma"/>
                <a:cs typeface="Tahoma"/>
                <a:sym typeface="Tahoma"/>
              </a:rPr>
            </a:br>
            <a:r>
              <a:rPr lang="en-US" sz="4000" b="1" i="0" u="sng">
                <a:solidFill>
                  <a:schemeClr val="dk2"/>
                </a:solidFill>
                <a:latin typeface="Tahoma"/>
                <a:ea typeface="Tahoma"/>
                <a:cs typeface="Tahoma"/>
                <a:sym typeface="Tahoma"/>
              </a:rPr>
              <a:t>Secondary Storage management</a:t>
            </a:r>
            <a:endParaRPr/>
          </a:p>
        </p:txBody>
      </p:sp>
      <p:sp>
        <p:nvSpPr>
          <p:cNvPr id="298" name="Google Shape;298;p28"/>
          <p:cNvSpPr txBox="1">
            <a:spLocks noGrp="1"/>
          </p:cNvSpPr>
          <p:nvPr>
            <p:ph type="body" idx="1"/>
          </p:nvPr>
        </p:nvSpPr>
        <p:spPr>
          <a:xfrm>
            <a:off x="457200" y="1600200"/>
            <a:ext cx="8153400" cy="4873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Since main memory (</a:t>
            </a:r>
            <a:r>
              <a:rPr lang="en-US" sz="2000" b="0" i="1" u="none">
                <a:solidFill>
                  <a:schemeClr val="dk1"/>
                </a:solidFill>
                <a:latin typeface="Tahoma"/>
                <a:ea typeface="Tahoma"/>
                <a:cs typeface="Tahoma"/>
                <a:sym typeface="Tahoma"/>
              </a:rPr>
              <a:t>primary storage</a:t>
            </a:r>
            <a:r>
              <a:rPr lang="en-US" sz="2000" b="0" i="0" u="none">
                <a:solidFill>
                  <a:schemeClr val="dk1"/>
                </a:solidFill>
                <a:latin typeface="Tahoma"/>
                <a:ea typeface="Tahoma"/>
                <a:cs typeface="Tahoma"/>
                <a:sym typeface="Tahoma"/>
              </a:rPr>
              <a:t>) is volatile and too small to accommodate all data and programs permanently, the computer system must provide </a:t>
            </a:r>
            <a:r>
              <a:rPr lang="en-US" sz="2000" b="0" i="1" u="none">
                <a:solidFill>
                  <a:schemeClr val="dk1"/>
                </a:solidFill>
                <a:latin typeface="Tahoma"/>
                <a:ea typeface="Tahoma"/>
                <a:cs typeface="Tahoma"/>
                <a:sym typeface="Tahoma"/>
              </a:rPr>
              <a:t>secondary storage</a:t>
            </a:r>
            <a:r>
              <a:rPr lang="en-US" sz="2000" b="0" i="0" u="none">
                <a:solidFill>
                  <a:schemeClr val="dk1"/>
                </a:solidFill>
                <a:latin typeface="Tahoma"/>
                <a:ea typeface="Tahoma"/>
                <a:cs typeface="Tahoma"/>
                <a:sym typeface="Tahoma"/>
              </a:rPr>
              <a:t> to back up main memory.</a:t>
            </a:r>
            <a:endParaRPr/>
          </a:p>
          <a:p>
            <a:pPr marL="342900" marR="0" lvl="0" indent="-2667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Most modern computer systems use disks as the principle on-line storage medium, for both programs and data.</a:t>
            </a:r>
            <a:endParaRPr/>
          </a:p>
          <a:p>
            <a:pPr marL="342900" marR="0" lvl="0" indent="-2667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operating system is responsible for the following activities in connection with disk management: </a:t>
            </a:r>
            <a:endParaRPr/>
          </a:p>
          <a:p>
            <a:pPr marL="628650" marR="0" lvl="1" indent="-285750" algn="just" rtl="0">
              <a:lnSpc>
                <a:spcPct val="10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Free space management</a:t>
            </a:r>
            <a:endParaRPr/>
          </a:p>
          <a:p>
            <a:pPr marL="628650" marR="0" lvl="1" indent="-285750" algn="just" rtl="0">
              <a:lnSpc>
                <a:spcPct val="10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Storage allocation</a:t>
            </a:r>
            <a:endParaRPr/>
          </a:p>
          <a:p>
            <a:pPr marL="628650" marR="0" lvl="1" indent="-285750" algn="just" rtl="0">
              <a:lnSpc>
                <a:spcPct val="10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ahoma"/>
                <a:ea typeface="Tahoma"/>
                <a:cs typeface="Tahoma"/>
                <a:sym typeface="Tahoma"/>
              </a:rPr>
              <a:t>Disk scheduling</a:t>
            </a:r>
            <a:endParaRPr/>
          </a:p>
          <a:p>
            <a:pPr marL="342900" marR="0" lvl="0" indent="-266700" algn="l" rtl="0">
              <a:spcBef>
                <a:spcPts val="400"/>
              </a:spcBef>
              <a:spcAft>
                <a:spcPts val="0"/>
              </a:spcAft>
              <a:buClr>
                <a:schemeClr val="folHlink"/>
              </a:buClr>
              <a:buSzPts val="1200"/>
              <a:buFont typeface="Noto Sans Symbols"/>
              <a:buNone/>
            </a:pPr>
            <a:endParaRPr sz="2000" b="1" i="0" u="none" strike="noStrike" cap="none">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1" i="0" u="sng">
                <a:solidFill>
                  <a:schemeClr val="dk2"/>
                </a:solidFill>
                <a:latin typeface="Tahoma"/>
                <a:ea typeface="Tahoma"/>
                <a:cs typeface="Tahoma"/>
                <a:sym typeface="Tahoma"/>
              </a:rPr>
              <a:t>Basic concepts</a:t>
            </a:r>
            <a:endParaRPr/>
          </a:p>
        </p:txBody>
      </p:sp>
      <p:sp>
        <p:nvSpPr>
          <p:cNvPr id="108" name="Google Shape;108;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200"/>
              <a:buFont typeface="Noto Sans Symbols"/>
              <a:buNone/>
            </a:pPr>
            <a:endParaRPr sz="2000" b="1" i="0" u="none" strike="noStrike" cap="none">
              <a:solidFill>
                <a:schemeClr val="dk1"/>
              </a:solidFill>
              <a:latin typeface="Tahoma"/>
              <a:ea typeface="Tahoma"/>
              <a:cs typeface="Tahoma"/>
              <a:sym typeface="Tahoma"/>
            </a:endParaRPr>
          </a:p>
          <a:p>
            <a:pPr marL="0" marR="0" lvl="0" indent="0" algn="l" rtl="0">
              <a:lnSpc>
                <a:spcPct val="100000"/>
              </a:lnSpc>
              <a:spcBef>
                <a:spcPts val="400"/>
              </a:spcBef>
              <a:spcAft>
                <a:spcPts val="0"/>
              </a:spcAft>
              <a:buClr>
                <a:schemeClr val="folHlink"/>
              </a:buClr>
              <a:buSzPts val="1200"/>
              <a:buFont typeface="Noto Sans Symbols"/>
              <a:buNone/>
            </a:pPr>
            <a:r>
              <a:rPr lang="en-US" sz="2000" b="1" i="0" u="none" strike="noStrike" cap="none">
                <a:solidFill>
                  <a:schemeClr val="dk1"/>
                </a:solidFill>
                <a:latin typeface="Tahoma"/>
                <a:ea typeface="Tahoma"/>
                <a:cs typeface="Tahoma"/>
                <a:sym typeface="Tahoma"/>
              </a:rPr>
              <a:t>Software:-</a:t>
            </a:r>
            <a:endParaRPr sz="2000" b="0" i="0" u="none" strike="noStrike" cap="none">
              <a:solidFill>
                <a:schemeClr val="dk1"/>
              </a:solidFill>
              <a:latin typeface="Tahoma"/>
              <a:ea typeface="Tahoma"/>
              <a:cs typeface="Tahoma"/>
              <a:sym typeface="Tahoma"/>
            </a:endParaRPr>
          </a:p>
          <a:p>
            <a:pPr marL="0" marR="0" lvl="0" indent="-76200" algn="l" rtl="0">
              <a:lnSpc>
                <a:spcPct val="100000"/>
              </a:lnSpc>
              <a:spcBef>
                <a:spcPts val="400"/>
              </a:spcBef>
              <a:spcAft>
                <a:spcPts val="0"/>
              </a:spcAft>
              <a:buClr>
                <a:schemeClr val="folHlink"/>
              </a:buClr>
              <a:buSzPts val="1200"/>
              <a:buFont typeface="Noto Sans Symbols"/>
              <a:buChar char="■"/>
            </a:pPr>
            <a:r>
              <a:rPr lang="en-US" sz="2000" b="0" i="0" u="none" strike="noStrike" cap="none">
                <a:solidFill>
                  <a:schemeClr val="dk1"/>
                </a:solidFill>
                <a:latin typeface="Tahoma"/>
                <a:ea typeface="Tahoma"/>
                <a:cs typeface="Tahoma"/>
                <a:sym typeface="Tahoma"/>
              </a:rPr>
              <a:t>Program is a collection of code/instruction.</a:t>
            </a:r>
            <a:endParaRPr/>
          </a:p>
          <a:p>
            <a:pPr marL="0" marR="0" lvl="0" indent="-76200" algn="l" rtl="0">
              <a:lnSpc>
                <a:spcPct val="100000"/>
              </a:lnSpc>
              <a:spcBef>
                <a:spcPts val="400"/>
              </a:spcBef>
              <a:spcAft>
                <a:spcPts val="0"/>
              </a:spcAft>
              <a:buClr>
                <a:schemeClr val="folHlink"/>
              </a:buClr>
              <a:buSzPts val="1200"/>
              <a:buFont typeface="Noto Sans Symbols"/>
              <a:buChar char="■"/>
            </a:pPr>
            <a:r>
              <a:rPr lang="en-US" sz="2000" b="0" i="0" u="none" strike="noStrike" cap="none">
                <a:solidFill>
                  <a:schemeClr val="dk1"/>
                </a:solidFill>
                <a:latin typeface="Tahoma"/>
                <a:ea typeface="Tahoma"/>
                <a:cs typeface="Tahoma"/>
                <a:sym typeface="Tahoma"/>
              </a:rPr>
              <a:t>Software is a collection of program.</a:t>
            </a:r>
            <a:endParaRPr/>
          </a:p>
          <a:p>
            <a:pPr marL="0" marR="0" lvl="0" indent="0" algn="l" rtl="0">
              <a:lnSpc>
                <a:spcPct val="100000"/>
              </a:lnSpc>
              <a:spcBef>
                <a:spcPts val="40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a:p>
            <a:pPr marL="0" marR="0" lvl="0" indent="0" algn="l" rtl="0">
              <a:lnSpc>
                <a:spcPct val="100000"/>
              </a:lnSpc>
              <a:spcBef>
                <a:spcPts val="40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a:p>
            <a:pPr marL="0" marR="0" lvl="0" indent="0" algn="l" rtl="0">
              <a:lnSpc>
                <a:spcPct val="100000"/>
              </a:lnSpc>
              <a:spcBef>
                <a:spcPts val="400"/>
              </a:spcBef>
              <a:spcAft>
                <a:spcPts val="0"/>
              </a:spcAft>
              <a:buClr>
                <a:schemeClr val="folHlink"/>
              </a:buClr>
              <a:buSzPts val="1200"/>
              <a:buFont typeface="Noto Sans Symbols"/>
              <a:buNone/>
            </a:pPr>
            <a:r>
              <a:rPr lang="en-US" sz="2000" b="1" i="0" u="none" strike="noStrike" cap="none">
                <a:solidFill>
                  <a:schemeClr val="dk1"/>
                </a:solidFill>
                <a:latin typeface="Tahoma"/>
                <a:ea typeface="Tahoma"/>
                <a:cs typeface="Tahoma"/>
                <a:sym typeface="Tahoma"/>
              </a:rPr>
              <a:t>Hardware:-</a:t>
            </a:r>
            <a:endParaRPr sz="2000" b="0" i="0" u="none" strike="noStrike" cap="none">
              <a:solidFill>
                <a:schemeClr val="dk1"/>
              </a:solidFill>
              <a:latin typeface="Tahoma"/>
              <a:ea typeface="Tahoma"/>
              <a:cs typeface="Tahoma"/>
              <a:sym typeface="Tahoma"/>
            </a:endParaRPr>
          </a:p>
          <a:p>
            <a:pPr marL="0" marR="0" lvl="0" indent="-76200" algn="l" rtl="0">
              <a:lnSpc>
                <a:spcPct val="100000"/>
              </a:lnSpc>
              <a:spcBef>
                <a:spcPts val="400"/>
              </a:spcBef>
              <a:spcAft>
                <a:spcPts val="0"/>
              </a:spcAft>
              <a:buClr>
                <a:schemeClr val="folHlink"/>
              </a:buClr>
              <a:buSzPts val="1200"/>
              <a:buFont typeface="Noto Sans Symbols"/>
              <a:buChar char="■"/>
            </a:pPr>
            <a:r>
              <a:rPr lang="en-US" sz="2000" b="0" i="0" u="none" strike="noStrike" cap="none">
                <a:solidFill>
                  <a:schemeClr val="dk1"/>
                </a:solidFill>
                <a:latin typeface="Tahoma"/>
                <a:ea typeface="Tahoma"/>
                <a:cs typeface="Tahoma"/>
                <a:sym typeface="Tahoma"/>
              </a:rPr>
              <a:t>Physical device is a collection of computer system which is called Hardware.</a:t>
            </a:r>
            <a:endParaRPr/>
          </a:p>
          <a:p>
            <a:pPr marL="0" marR="0" lvl="0" indent="-76200" algn="l" rtl="0">
              <a:lnSpc>
                <a:spcPct val="100000"/>
              </a:lnSpc>
              <a:spcBef>
                <a:spcPts val="400"/>
              </a:spcBef>
              <a:spcAft>
                <a:spcPts val="0"/>
              </a:spcAft>
              <a:buClr>
                <a:schemeClr val="folHlink"/>
              </a:buClr>
              <a:buSzPts val="1200"/>
              <a:buFont typeface="Noto Sans Symbols"/>
              <a:buChar char="■"/>
            </a:pPr>
            <a:r>
              <a:rPr lang="en-US" sz="2000" b="0" i="0" u="none" strike="noStrike" cap="none">
                <a:solidFill>
                  <a:schemeClr val="dk1"/>
                </a:solidFill>
                <a:latin typeface="Tahoma"/>
                <a:ea typeface="Tahoma"/>
                <a:cs typeface="Tahoma"/>
                <a:sym typeface="Tahoma"/>
              </a:rPr>
              <a:t>For example:-processor, RAM,HD,I/O devices.</a:t>
            </a:r>
            <a:endParaRPr/>
          </a:p>
          <a:p>
            <a:pPr marL="342900" marR="0" lvl="0" indent="-266700" algn="l" rtl="0">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457200" y="274637"/>
            <a:ext cx="8153400" cy="792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1600"/>
              <a:buFont typeface="Tahoma"/>
              <a:buNone/>
            </a:pPr>
            <a:r>
              <a:rPr lang="en-US" sz="1600" b="1" i="0" u="none">
                <a:solidFill>
                  <a:schemeClr val="dk2"/>
                </a:solidFill>
                <a:latin typeface="Tahoma"/>
                <a:ea typeface="Tahoma"/>
                <a:cs typeface="Tahoma"/>
                <a:sym typeface="Tahoma"/>
              </a:rPr>
              <a:t>                                                                                      OS as resource allocator</a:t>
            </a:r>
            <a:br>
              <a:rPr lang="en-US" sz="1600" b="1" i="0" u="none">
                <a:solidFill>
                  <a:schemeClr val="dk2"/>
                </a:solidFill>
                <a:latin typeface="Tahoma"/>
                <a:ea typeface="Tahoma"/>
                <a:cs typeface="Tahoma"/>
                <a:sym typeface="Tahoma"/>
              </a:rPr>
            </a:br>
            <a:br>
              <a:rPr lang="en-US" sz="1600" b="1" i="0" u="none">
                <a:solidFill>
                  <a:schemeClr val="dk2"/>
                </a:solidFill>
                <a:latin typeface="Tahoma"/>
                <a:ea typeface="Tahoma"/>
                <a:cs typeface="Tahoma"/>
                <a:sym typeface="Tahoma"/>
              </a:rPr>
            </a:br>
            <a:r>
              <a:rPr lang="en-US" sz="4400" b="1" i="0" u="sng">
                <a:solidFill>
                  <a:schemeClr val="dk2"/>
                </a:solidFill>
                <a:latin typeface="Tahoma"/>
                <a:ea typeface="Tahoma"/>
                <a:cs typeface="Tahoma"/>
                <a:sym typeface="Tahoma"/>
              </a:rPr>
              <a:t>I/o System Management</a:t>
            </a:r>
            <a:endParaRPr/>
          </a:p>
        </p:txBody>
      </p:sp>
      <p:sp>
        <p:nvSpPr>
          <p:cNvPr id="304" name="Google Shape;304;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220980" algn="l" rtl="0">
              <a:lnSpc>
                <a:spcPct val="100000"/>
              </a:lnSpc>
              <a:spcBef>
                <a:spcPts val="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342900" marR="0" lvl="0" indent="-342900" algn="l" rtl="0">
              <a:lnSpc>
                <a:spcPct val="100000"/>
              </a:lnSpc>
              <a:spcBef>
                <a:spcPts val="640"/>
              </a:spcBef>
              <a:spcAft>
                <a:spcPts val="0"/>
              </a:spcAft>
              <a:buClr>
                <a:schemeClr val="folHlink"/>
              </a:buClr>
              <a:buSzPts val="1920"/>
              <a:buFont typeface="Noto Sans Symbols"/>
              <a:buNone/>
            </a:pPr>
            <a:r>
              <a:rPr lang="en-US" sz="3200" b="0" i="0" u="none">
                <a:solidFill>
                  <a:schemeClr val="dk1"/>
                </a:solidFill>
                <a:latin typeface="Tahoma"/>
                <a:ea typeface="Tahoma"/>
                <a:cs typeface="Tahoma"/>
                <a:sym typeface="Tahoma"/>
              </a:rPr>
              <a:t>The I/O system consists of:</a:t>
            </a:r>
            <a:endParaRPr/>
          </a:p>
          <a:p>
            <a:pPr marL="342900" marR="0" lvl="0" indent="-34290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6286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A buffer-caching system </a:t>
            </a:r>
            <a:endParaRPr/>
          </a:p>
          <a:p>
            <a:pPr marL="6286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A general device-driver interface</a:t>
            </a:r>
            <a:endParaRPr/>
          </a:p>
          <a:p>
            <a:pPr marL="6286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Drivers for specific hardware devices</a:t>
            </a:r>
            <a:endParaRPr/>
          </a:p>
          <a:p>
            <a:pPr marL="342900" marR="0" lvl="0" indent="-236220" algn="l" rtl="0">
              <a:spcBef>
                <a:spcPts val="560"/>
              </a:spcBef>
              <a:spcAft>
                <a:spcPts val="0"/>
              </a:spcAft>
              <a:buClr>
                <a:schemeClr val="folHlink"/>
              </a:buClr>
              <a:buSzPts val="1680"/>
              <a:buFont typeface="Noto Sans Symbols"/>
              <a:buNone/>
            </a:pPr>
            <a:endParaRPr sz="2800" b="0" i="0" u="none" strike="noStrike" cap="none">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0"/>
          <p:cNvSpPr txBox="1">
            <a:spLocks noGrp="1"/>
          </p:cNvSpPr>
          <p:nvPr>
            <p:ph type="title"/>
          </p:nvPr>
        </p:nvSpPr>
        <p:spPr>
          <a:xfrm>
            <a:off x="457200" y="274637"/>
            <a:ext cx="8153400" cy="9445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1600"/>
              <a:buFont typeface="Tahoma"/>
              <a:buNone/>
            </a:pPr>
            <a:r>
              <a:rPr lang="en-US" sz="1600" b="1" i="0" u="none">
                <a:solidFill>
                  <a:schemeClr val="dk2"/>
                </a:solidFill>
                <a:latin typeface="Tahoma"/>
                <a:ea typeface="Tahoma"/>
                <a:cs typeface="Tahoma"/>
                <a:sym typeface="Tahoma"/>
              </a:rPr>
              <a:t>                                                                                     OS as resource allocator</a:t>
            </a:r>
            <a:br>
              <a:rPr lang="en-US" sz="1600" b="1" i="0" u="none">
                <a:solidFill>
                  <a:schemeClr val="dk2"/>
                </a:solidFill>
                <a:latin typeface="Tahoma"/>
                <a:ea typeface="Tahoma"/>
                <a:cs typeface="Tahoma"/>
                <a:sym typeface="Tahoma"/>
              </a:rPr>
            </a:br>
            <a:br>
              <a:rPr lang="en-US" sz="1600" b="1" i="0" u="none">
                <a:solidFill>
                  <a:schemeClr val="dk2"/>
                </a:solidFill>
                <a:latin typeface="Tahoma"/>
                <a:ea typeface="Tahoma"/>
                <a:cs typeface="Tahoma"/>
                <a:sym typeface="Tahoma"/>
              </a:rPr>
            </a:br>
            <a:r>
              <a:rPr lang="en-US" sz="4400" b="1" i="0" u="sng">
                <a:solidFill>
                  <a:schemeClr val="dk2"/>
                </a:solidFill>
                <a:latin typeface="Tahoma"/>
                <a:ea typeface="Tahoma"/>
                <a:cs typeface="Tahoma"/>
                <a:sym typeface="Tahoma"/>
              </a:rPr>
              <a:t>File Management</a:t>
            </a:r>
            <a:endParaRPr/>
          </a:p>
        </p:txBody>
      </p:sp>
      <p:sp>
        <p:nvSpPr>
          <p:cNvPr id="310" name="Google Shape;310;p30"/>
          <p:cNvSpPr txBox="1">
            <a:spLocks noGrp="1"/>
          </p:cNvSpPr>
          <p:nvPr>
            <p:ph type="body" idx="1"/>
          </p:nvPr>
        </p:nvSpPr>
        <p:spPr>
          <a:xfrm>
            <a:off x="457200" y="1600200"/>
            <a:ext cx="8153400" cy="4873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file is a collection of related information defined by its creator.  Commonly, files represent programs (both source and object forms) and data.</a:t>
            </a:r>
            <a:endParaRPr/>
          </a:p>
          <a:p>
            <a:pPr marL="342900" marR="0" lvl="0" indent="-2667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operating system is responsible for the following activities in connections with file management:</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File creation and deletion.</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Directory creation and deletion.</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Support of primitives for manipulating files and directories.</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Mapping files onto secondary storage.</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File backup on stable (nonvolatile) storage media.</a:t>
            </a:r>
            <a:endParaRPr/>
          </a:p>
          <a:p>
            <a:pPr marL="342900" marR="0" lvl="0" indent="-266700" algn="l" rtl="0">
              <a:spcBef>
                <a:spcPts val="40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1"/>
          <p:cNvSpPr txBox="1">
            <a:spLocks noGrp="1"/>
          </p:cNvSpPr>
          <p:nvPr>
            <p:ph type="title"/>
          </p:nvPr>
        </p:nvSpPr>
        <p:spPr>
          <a:xfrm>
            <a:off x="457200" y="274637"/>
            <a:ext cx="8153400" cy="792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1600"/>
              <a:buFont typeface="Tahoma"/>
              <a:buNone/>
            </a:pPr>
            <a:r>
              <a:rPr lang="en-US" sz="1600" b="1" i="0" u="none">
                <a:solidFill>
                  <a:schemeClr val="dk2"/>
                </a:solidFill>
                <a:latin typeface="Tahoma"/>
                <a:ea typeface="Tahoma"/>
                <a:cs typeface="Tahoma"/>
                <a:sym typeface="Tahoma"/>
              </a:rPr>
              <a:t>                                                                                          OS as control program</a:t>
            </a:r>
            <a:br>
              <a:rPr lang="en-US" sz="1600" b="1" i="0" u="none">
                <a:solidFill>
                  <a:schemeClr val="dk2"/>
                </a:solidFill>
                <a:latin typeface="Tahoma"/>
                <a:ea typeface="Tahoma"/>
                <a:cs typeface="Tahoma"/>
                <a:sym typeface="Tahoma"/>
              </a:rPr>
            </a:br>
            <a:br>
              <a:rPr lang="en-US" sz="1600" b="1" i="0" u="none">
                <a:solidFill>
                  <a:schemeClr val="dk2"/>
                </a:solidFill>
                <a:latin typeface="Tahoma"/>
                <a:ea typeface="Tahoma"/>
                <a:cs typeface="Tahoma"/>
                <a:sym typeface="Tahoma"/>
              </a:rPr>
            </a:br>
            <a:r>
              <a:rPr lang="en-US" sz="4400" b="1" i="0" u="sng">
                <a:solidFill>
                  <a:schemeClr val="dk2"/>
                </a:solidFill>
                <a:latin typeface="Tahoma"/>
                <a:ea typeface="Tahoma"/>
                <a:cs typeface="Tahoma"/>
                <a:sym typeface="Tahoma"/>
              </a:rPr>
              <a:t>Protection System</a:t>
            </a:r>
            <a:endParaRPr/>
          </a:p>
        </p:txBody>
      </p:sp>
      <p:sp>
        <p:nvSpPr>
          <p:cNvPr id="316" name="Google Shape;316;p31"/>
          <p:cNvSpPr txBox="1">
            <a:spLocks noGrp="1"/>
          </p:cNvSpPr>
          <p:nvPr>
            <p:ph type="body" idx="1"/>
          </p:nvPr>
        </p:nvSpPr>
        <p:spPr>
          <a:xfrm>
            <a:off x="457200" y="1828800"/>
            <a:ext cx="8153400" cy="4645025"/>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Protection</a:t>
            </a:r>
            <a:r>
              <a:rPr lang="en-US" sz="2000" b="0" i="0" u="none">
                <a:solidFill>
                  <a:schemeClr val="dk1"/>
                </a:solidFill>
                <a:latin typeface="Tahoma"/>
                <a:ea typeface="Tahoma"/>
                <a:cs typeface="Tahoma"/>
                <a:sym typeface="Tahoma"/>
              </a:rPr>
              <a:t> refers to a mechanism for controlling access by programs, processes, or users to both system and user resources.</a:t>
            </a:r>
            <a:endParaRPr/>
          </a:p>
          <a:p>
            <a:pPr marL="342900" marR="0" lvl="0" indent="-3429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protection mechanism must: </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distinguish between authorized and unauthorized usage.</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specify the controls to be imposed.</a:t>
            </a:r>
            <a:endParaRPr/>
          </a:p>
          <a:p>
            <a:pPr marL="742950" marR="0" lvl="1" indent="-285750" algn="just" rtl="0">
              <a:lnSpc>
                <a:spcPct val="100000"/>
              </a:lnSpc>
              <a:spcBef>
                <a:spcPts val="400"/>
              </a:spcBef>
              <a:spcAft>
                <a:spcPts val="0"/>
              </a:spcAft>
              <a:buClr>
                <a:schemeClr val="hlink"/>
              </a:buClr>
              <a:buSzPts val="1100"/>
              <a:buFont typeface="Noto Sans Symbols"/>
              <a:buChar char="■"/>
            </a:pPr>
            <a:r>
              <a:rPr lang="en-US" sz="2000" b="0" i="0" u="none" strike="noStrike" cap="none">
                <a:solidFill>
                  <a:schemeClr val="dk1"/>
                </a:solidFill>
                <a:latin typeface="Tahoma"/>
                <a:ea typeface="Tahoma"/>
                <a:cs typeface="Tahoma"/>
                <a:sym typeface="Tahoma"/>
              </a:rPr>
              <a:t>provide a means of enforcement.</a:t>
            </a:r>
            <a:endParaRPr/>
          </a:p>
          <a:p>
            <a:pPr marL="342900" marR="0" lvl="0" indent="-266700" algn="l" rtl="0">
              <a:spcBef>
                <a:spcPts val="400"/>
              </a:spcBef>
              <a:spcAft>
                <a:spcPts val="0"/>
              </a:spcAft>
              <a:buClr>
                <a:schemeClr val="folHlink"/>
              </a:buClr>
              <a:buSzPts val="1200"/>
              <a:buFont typeface="Noto Sans Symbols"/>
              <a:buNone/>
            </a:pPr>
            <a:endParaRPr sz="2000" b="0" i="0" u="none" strike="noStrike" cap="none">
              <a:solidFill>
                <a:schemeClr val="dk1"/>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1" i="0" u="sng">
                <a:solidFill>
                  <a:schemeClr val="dk2"/>
                </a:solidFill>
                <a:latin typeface="Tahoma"/>
                <a:ea typeface="Tahoma"/>
                <a:cs typeface="Tahoma"/>
                <a:sym typeface="Tahoma"/>
              </a:rPr>
              <a:t>Example – MS-Paint over Windows</a:t>
            </a:r>
            <a:endParaRPr/>
          </a:p>
        </p:txBody>
      </p:sp>
      <p:sp>
        <p:nvSpPr>
          <p:cNvPr id="322" name="Google Shape;322;p32"/>
          <p:cNvSpPr txBox="1">
            <a:spLocks noGrp="1"/>
          </p:cNvSpPr>
          <p:nvPr>
            <p:ph type="body" idx="1"/>
          </p:nvPr>
        </p:nvSpPr>
        <p:spPr>
          <a:xfrm>
            <a:off x="457200" y="1600200"/>
            <a:ext cx="81534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a:solidFill>
                  <a:schemeClr val="dk1"/>
                </a:solidFill>
                <a:latin typeface="Tahoma"/>
                <a:ea typeface="Tahoma"/>
                <a:cs typeface="Tahoma"/>
                <a:sym typeface="Tahoma"/>
              </a:rPr>
              <a:t>Assume we are using MS-Paint over Windows - when do we need to access the OS?</a:t>
            </a:r>
            <a:endParaRPr/>
          </a:p>
          <a:p>
            <a:pPr marL="0" marR="0" lvl="0" indent="0" algn="l" rtl="0">
              <a:lnSpc>
                <a:spcPct val="100000"/>
              </a:lnSpc>
              <a:spcBef>
                <a:spcPts val="480"/>
              </a:spcBef>
              <a:spcAft>
                <a:spcPts val="0"/>
              </a:spcAft>
              <a:buClr>
                <a:schemeClr val="folHlink"/>
              </a:buClr>
              <a:buSzPts val="1440"/>
              <a:buFont typeface="Noto Sans Symbols"/>
              <a:buNone/>
            </a:pPr>
            <a:endParaRPr sz="2400" b="0" i="0" u="none">
              <a:solidFill>
                <a:schemeClr val="dk1"/>
              </a:solidFill>
              <a:latin typeface="Tahoma"/>
              <a:ea typeface="Tahoma"/>
              <a:cs typeface="Tahoma"/>
              <a:sym typeface="Tahoma"/>
            </a:endParaRPr>
          </a:p>
          <a:p>
            <a:pPr marL="742950" marR="0" lvl="1" indent="-285750" algn="l" rtl="0">
              <a:lnSpc>
                <a:spcPct val="100000"/>
              </a:lnSpc>
              <a:spcBef>
                <a:spcPts val="480"/>
              </a:spcBef>
              <a:spcAft>
                <a:spcPts val="0"/>
              </a:spcAft>
              <a:buClr>
                <a:schemeClr val="hlink"/>
              </a:buClr>
              <a:buSzPts val="1320"/>
              <a:buFont typeface="Noto Sans Symbols"/>
              <a:buChar char="■"/>
            </a:pPr>
            <a:r>
              <a:rPr lang="en-US" sz="2400" b="0" i="0" u="none" strike="noStrike" cap="none">
                <a:solidFill>
                  <a:schemeClr val="dk1"/>
                </a:solidFill>
                <a:latin typeface="Tahoma"/>
                <a:ea typeface="Tahoma"/>
                <a:cs typeface="Tahoma"/>
                <a:sym typeface="Tahoma"/>
              </a:rPr>
              <a:t>Loading the application / terminating the application</a:t>
            </a:r>
            <a:endParaRPr/>
          </a:p>
          <a:p>
            <a:pPr marL="742950" marR="0" lvl="1" indent="-285750" algn="l" rtl="0">
              <a:lnSpc>
                <a:spcPct val="100000"/>
              </a:lnSpc>
              <a:spcBef>
                <a:spcPts val="480"/>
              </a:spcBef>
              <a:spcAft>
                <a:spcPts val="0"/>
              </a:spcAft>
              <a:buClr>
                <a:schemeClr val="hlink"/>
              </a:buClr>
              <a:buSzPts val="1320"/>
              <a:buFont typeface="Noto Sans Symbols"/>
              <a:buChar char="■"/>
            </a:pPr>
            <a:r>
              <a:rPr lang="en-US" sz="2400" b="0" i="0" u="none" strike="noStrike" cap="none">
                <a:solidFill>
                  <a:schemeClr val="dk1"/>
                </a:solidFill>
                <a:latin typeface="Tahoma"/>
                <a:ea typeface="Tahoma"/>
                <a:cs typeface="Tahoma"/>
                <a:sym typeface="Tahoma"/>
              </a:rPr>
              <a:t>Memory allocation / management (e.g., paging)</a:t>
            </a:r>
            <a:endParaRPr/>
          </a:p>
          <a:p>
            <a:pPr marL="742950" marR="0" lvl="1" indent="-285750" algn="l" rtl="0">
              <a:lnSpc>
                <a:spcPct val="100000"/>
              </a:lnSpc>
              <a:spcBef>
                <a:spcPts val="480"/>
              </a:spcBef>
              <a:spcAft>
                <a:spcPts val="0"/>
              </a:spcAft>
              <a:buClr>
                <a:schemeClr val="hlink"/>
              </a:buClr>
              <a:buSzPts val="1320"/>
              <a:buFont typeface="Noto Sans Symbols"/>
              <a:buChar char="■"/>
            </a:pPr>
            <a:r>
              <a:rPr lang="en-US" sz="2400" b="0" i="0" u="none" strike="noStrike" cap="none">
                <a:solidFill>
                  <a:schemeClr val="dk1"/>
                </a:solidFill>
                <a:latin typeface="Tahoma"/>
                <a:ea typeface="Tahoma"/>
                <a:cs typeface="Tahoma"/>
                <a:sym typeface="Tahoma"/>
              </a:rPr>
              <a:t>Access to IO devices – keyboard, mouse, printer, monitor</a:t>
            </a:r>
            <a:endParaRPr/>
          </a:p>
          <a:p>
            <a:pPr marL="742950" marR="0" lvl="1" indent="-285750" algn="l" rtl="0">
              <a:lnSpc>
                <a:spcPct val="100000"/>
              </a:lnSpc>
              <a:spcBef>
                <a:spcPts val="480"/>
              </a:spcBef>
              <a:spcAft>
                <a:spcPts val="0"/>
              </a:spcAft>
              <a:buClr>
                <a:schemeClr val="hlink"/>
              </a:buClr>
              <a:buSzPts val="1320"/>
              <a:buFont typeface="Noto Sans Symbols"/>
              <a:buChar char="■"/>
            </a:pPr>
            <a:r>
              <a:rPr lang="en-US" sz="2400" b="0" i="0" u="none" strike="noStrike" cap="none">
                <a:solidFill>
                  <a:schemeClr val="dk1"/>
                </a:solidFill>
                <a:latin typeface="Tahoma"/>
                <a:ea typeface="Tahoma"/>
                <a:cs typeface="Tahoma"/>
                <a:sym typeface="Tahoma"/>
              </a:rPr>
              <a:t>CPU allocation</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Copy / Paste (inter-process communication)</a:t>
            </a:r>
            <a:endParaRPr/>
          </a:p>
          <a:p>
            <a:pPr marL="342900" marR="0" lvl="0" indent="-236220" algn="l" rtl="0">
              <a:spcBef>
                <a:spcPts val="560"/>
              </a:spcBef>
              <a:spcAft>
                <a:spcPts val="0"/>
              </a:spcAft>
              <a:buClr>
                <a:schemeClr val="folHlink"/>
              </a:buClr>
              <a:buSzPts val="1680"/>
              <a:buFont typeface="Noto Sans Symbols"/>
              <a:buNone/>
            </a:pPr>
            <a:endParaRPr sz="2800" b="0" i="0" u="none" strike="noStrike" cap="none">
              <a:solidFill>
                <a:schemeClr val="dk1"/>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ctr" rtl="0">
              <a:lnSpc>
                <a:spcPct val="100000"/>
              </a:lnSpc>
              <a:spcBef>
                <a:spcPts val="1200"/>
              </a:spcBef>
              <a:spcAft>
                <a:spcPts val="0"/>
              </a:spcAft>
              <a:buClr>
                <a:schemeClr val="folHlink"/>
              </a:buClr>
              <a:buSzPts val="3600"/>
              <a:buFont typeface="Noto Sans Symbols"/>
              <a:buNone/>
            </a:pPr>
            <a:r>
              <a:rPr lang="en-US" sz="6000" b="0" i="0" u="none">
                <a:solidFill>
                  <a:schemeClr val="dk1"/>
                </a:solidFill>
                <a:latin typeface="Tahoma"/>
                <a:ea typeface="Tahoma"/>
                <a:cs typeface="Tahoma"/>
                <a:sym typeface="Tahoma"/>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100000"/>
              </a:lnSpc>
              <a:spcBef>
                <a:spcPts val="0"/>
              </a:spcBef>
              <a:spcAft>
                <a:spcPts val="0"/>
              </a:spcAft>
              <a:buClr>
                <a:schemeClr val="dk2"/>
              </a:buClr>
              <a:buSzPts val="4000"/>
              <a:buFont typeface="Tahoma"/>
              <a:buNone/>
            </a:pPr>
            <a:br>
              <a:rPr lang="en-US" sz="4000" b="1" i="0" u="none">
                <a:solidFill>
                  <a:schemeClr val="dk2"/>
                </a:solidFill>
                <a:latin typeface="Tahoma"/>
                <a:ea typeface="Tahoma"/>
                <a:cs typeface="Tahoma"/>
                <a:sym typeface="Tahoma"/>
              </a:rPr>
            </a:br>
            <a:r>
              <a:rPr lang="en-US" sz="4000" b="1" i="0" u="sng">
                <a:solidFill>
                  <a:schemeClr val="dk2"/>
                </a:solidFill>
                <a:latin typeface="Tahoma"/>
                <a:ea typeface="Tahoma"/>
                <a:cs typeface="Tahoma"/>
                <a:sym typeface="Tahoma"/>
              </a:rPr>
              <a:t>Types of Software</a:t>
            </a:r>
            <a:br>
              <a:rPr lang="en-US" sz="4000" b="1" i="0" u="sng">
                <a:solidFill>
                  <a:schemeClr val="dk2"/>
                </a:solidFill>
                <a:latin typeface="Tahoma"/>
                <a:ea typeface="Tahoma"/>
                <a:cs typeface="Tahoma"/>
                <a:sym typeface="Tahoma"/>
              </a:rPr>
            </a:br>
            <a:endParaRPr/>
          </a:p>
        </p:txBody>
      </p:sp>
      <p:sp>
        <p:nvSpPr>
          <p:cNvPr id="114" name="Google Shape;114;p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920"/>
              <a:buFont typeface="Noto Sans Symbols"/>
              <a:buNone/>
            </a:pPr>
            <a:r>
              <a:rPr lang="en-US" sz="3200" b="0" i="0" u="none">
                <a:solidFill>
                  <a:schemeClr val="dk1"/>
                </a:solidFill>
                <a:latin typeface="Tahoma"/>
                <a:ea typeface="Tahoma"/>
                <a:cs typeface="Tahoma"/>
                <a:sym typeface="Tahoma"/>
              </a:rPr>
              <a:t>Software is divide into three types:</a:t>
            </a:r>
            <a:endParaRPr/>
          </a:p>
          <a:p>
            <a:pPr marL="0" marR="0" lvl="0" indent="0" algn="l" rtl="0">
              <a:lnSpc>
                <a:spcPct val="100000"/>
              </a:lnSpc>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76200" algn="l" rtl="0">
              <a:lnSpc>
                <a:spcPct val="200000"/>
              </a:lnSpc>
              <a:spcBef>
                <a:spcPts val="400"/>
              </a:spcBef>
              <a:spcAft>
                <a:spcPts val="0"/>
              </a:spcAft>
              <a:buClr>
                <a:schemeClr val="folHlink"/>
              </a:buClr>
              <a:buSzPts val="1200"/>
              <a:buFont typeface="Courier New"/>
              <a:buChar char="o"/>
            </a:pPr>
            <a:r>
              <a:rPr lang="en-US" sz="2000" b="0" i="0" u="none">
                <a:solidFill>
                  <a:schemeClr val="dk1"/>
                </a:solidFill>
                <a:latin typeface="Tahoma"/>
                <a:ea typeface="Tahoma"/>
                <a:cs typeface="Tahoma"/>
                <a:sym typeface="Tahoma"/>
              </a:rPr>
              <a:t>System software</a:t>
            </a:r>
            <a:endParaRPr/>
          </a:p>
          <a:p>
            <a:pPr marL="0" marR="0" lvl="0" indent="-76200" algn="l" rtl="0">
              <a:lnSpc>
                <a:spcPct val="200000"/>
              </a:lnSpc>
              <a:spcBef>
                <a:spcPts val="400"/>
              </a:spcBef>
              <a:spcAft>
                <a:spcPts val="0"/>
              </a:spcAft>
              <a:buClr>
                <a:schemeClr val="folHlink"/>
              </a:buClr>
              <a:buSzPts val="1200"/>
              <a:buFont typeface="Courier New"/>
              <a:buChar char="o"/>
            </a:pPr>
            <a:r>
              <a:rPr lang="en-US" sz="2000" b="0" i="0" u="none">
                <a:solidFill>
                  <a:schemeClr val="dk1"/>
                </a:solidFill>
                <a:latin typeface="Tahoma"/>
                <a:ea typeface="Tahoma"/>
                <a:cs typeface="Tahoma"/>
                <a:sym typeface="Tahoma"/>
              </a:rPr>
              <a:t>Utility software</a:t>
            </a:r>
            <a:endParaRPr/>
          </a:p>
          <a:p>
            <a:pPr marL="0" marR="0" lvl="0" indent="-76200" algn="l" rtl="0">
              <a:lnSpc>
                <a:spcPct val="200000"/>
              </a:lnSpc>
              <a:spcBef>
                <a:spcPts val="400"/>
              </a:spcBef>
              <a:spcAft>
                <a:spcPts val="0"/>
              </a:spcAft>
              <a:buClr>
                <a:schemeClr val="folHlink"/>
              </a:buClr>
              <a:buSzPts val="1200"/>
              <a:buFont typeface="Courier New"/>
              <a:buChar char="o"/>
            </a:pPr>
            <a:r>
              <a:rPr lang="en-US" sz="2000" b="0" i="0" u="none">
                <a:solidFill>
                  <a:schemeClr val="dk1"/>
                </a:solidFill>
                <a:latin typeface="Tahoma"/>
                <a:ea typeface="Tahoma"/>
                <a:cs typeface="Tahoma"/>
                <a:sym typeface="Tahoma"/>
              </a:rPr>
              <a:t>Application software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1" i="0" u="sng">
                <a:solidFill>
                  <a:schemeClr val="dk2"/>
                </a:solidFill>
                <a:latin typeface="Tahoma"/>
                <a:ea typeface="Tahoma"/>
                <a:cs typeface="Tahoma"/>
                <a:sym typeface="Tahoma"/>
              </a:rPr>
              <a:t>System software</a:t>
            </a:r>
            <a:endParaRPr/>
          </a:p>
        </p:txBody>
      </p:sp>
      <p:sp>
        <p:nvSpPr>
          <p:cNvPr id="120" name="Google Shape;120;p5"/>
          <p:cNvSpPr txBox="1">
            <a:spLocks noGrp="1"/>
          </p:cNvSpPr>
          <p:nvPr>
            <p:ph type="body" idx="1"/>
          </p:nvPr>
        </p:nvSpPr>
        <p:spPr>
          <a:xfrm>
            <a:off x="457200" y="1295400"/>
            <a:ext cx="81534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0" marR="0" lvl="0" indent="0" algn="just" rtl="0">
              <a:lnSpc>
                <a:spcPct val="100000"/>
              </a:lnSpc>
              <a:spcBef>
                <a:spcPts val="400"/>
              </a:spcBef>
              <a:spcAft>
                <a:spcPts val="0"/>
              </a:spcAft>
              <a:buClr>
                <a:schemeClr val="folHlink"/>
              </a:buClr>
              <a:buSzPts val="1200"/>
              <a:buFont typeface="Noto Sans Symbols"/>
              <a:buNone/>
            </a:pPr>
            <a:r>
              <a:rPr lang="en-US" sz="2000" b="0" i="0" u="none">
                <a:solidFill>
                  <a:schemeClr val="dk1"/>
                </a:solidFill>
                <a:latin typeface="Tahoma"/>
                <a:ea typeface="Tahoma"/>
                <a:cs typeface="Tahoma"/>
                <a:sym typeface="Tahoma"/>
              </a:rPr>
              <a:t>The software which is used to perform all types of system level work of the computer system is called system software.</a:t>
            </a:r>
            <a:endParaRPr/>
          </a:p>
          <a:p>
            <a:pPr marL="0" marR="0" lvl="0" indent="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0" marR="0" lvl="0" indent="0" algn="just" rtl="0">
              <a:lnSpc>
                <a:spcPct val="100000"/>
              </a:lnSpc>
              <a:spcBef>
                <a:spcPts val="400"/>
              </a:spcBef>
              <a:spcAft>
                <a:spcPts val="0"/>
              </a:spcAft>
              <a:buClr>
                <a:schemeClr val="folHlink"/>
              </a:buClr>
              <a:buSzPts val="1200"/>
              <a:buFont typeface="Noto Sans Symbols"/>
              <a:buNone/>
            </a:pPr>
            <a:r>
              <a:rPr lang="en-US" sz="2000" b="0" i="0" u="none">
                <a:solidFill>
                  <a:schemeClr val="dk1"/>
                </a:solidFill>
                <a:latin typeface="Tahoma"/>
                <a:ea typeface="Tahoma"/>
                <a:cs typeface="Tahoma"/>
                <a:sym typeface="Tahoma"/>
              </a:rPr>
              <a:t>   </a:t>
            </a:r>
            <a:r>
              <a:rPr lang="en-US" sz="2000" b="1" i="0" u="none">
                <a:solidFill>
                  <a:schemeClr val="dk1"/>
                </a:solidFill>
                <a:latin typeface="Tahoma"/>
                <a:ea typeface="Tahoma"/>
                <a:cs typeface="Tahoma"/>
                <a:sym typeface="Tahoma"/>
              </a:rPr>
              <a:t>For example:</a:t>
            </a:r>
            <a:endParaRPr/>
          </a:p>
          <a:p>
            <a:pPr marL="0" marR="0" lvl="0" indent="-762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Compiler</a:t>
            </a:r>
            <a:endParaRPr/>
          </a:p>
          <a:p>
            <a:pPr marL="0" marR="0" lvl="0" indent="-762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Operating system</a:t>
            </a:r>
            <a:endParaRPr/>
          </a:p>
          <a:p>
            <a:pPr marL="0" marR="0" lvl="0" indent="-762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Interpreter</a:t>
            </a:r>
            <a:endParaRPr/>
          </a:p>
          <a:p>
            <a:pPr marL="0" marR="0" lvl="0" indent="-762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Linker</a:t>
            </a:r>
            <a:endParaRPr/>
          </a:p>
          <a:p>
            <a:pPr marL="0" marR="0" lvl="0" indent="-762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Loader</a:t>
            </a:r>
            <a:endParaRPr/>
          </a:p>
          <a:p>
            <a:pPr marL="342900" marR="0" lvl="0" indent="-266700" algn="l" rtl="0">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1" i="0" u="sng">
                <a:solidFill>
                  <a:schemeClr val="dk2"/>
                </a:solidFill>
                <a:latin typeface="Tahoma"/>
                <a:ea typeface="Tahoma"/>
                <a:cs typeface="Tahoma"/>
                <a:sym typeface="Tahoma"/>
              </a:rPr>
              <a:t>Utility Software</a:t>
            </a:r>
            <a:endParaRPr/>
          </a:p>
        </p:txBody>
      </p:sp>
      <p:sp>
        <p:nvSpPr>
          <p:cNvPr id="126" name="Google Shape;126;p6"/>
          <p:cNvSpPr txBox="1">
            <a:spLocks noGrp="1"/>
          </p:cNvSpPr>
          <p:nvPr>
            <p:ph type="body" idx="1"/>
          </p:nvPr>
        </p:nvSpPr>
        <p:spPr>
          <a:xfrm>
            <a:off x="457200" y="1600200"/>
            <a:ext cx="8229600" cy="4873625"/>
          </a:xfrm>
          <a:prstGeom prst="rect">
            <a:avLst/>
          </a:prstGeom>
          <a:noFill/>
          <a:ln>
            <a:noFill/>
          </a:ln>
        </p:spPr>
        <p:txBody>
          <a:bodyPr spcFirstLastPara="1" wrap="square" lIns="91425" tIns="45700" rIns="91425" bIns="45700" anchor="t" anchorCtr="0">
            <a:noAutofit/>
          </a:bodyPr>
          <a:lstStyle/>
          <a:p>
            <a:pPr marL="342900" marR="0" lvl="0" indent="-220980" algn="l" rtl="0">
              <a:lnSpc>
                <a:spcPct val="100000"/>
              </a:lnSpc>
              <a:spcBef>
                <a:spcPts val="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None/>
            </a:pPr>
            <a:r>
              <a:rPr lang="en-US" sz="2000" b="0" i="0" u="none">
                <a:solidFill>
                  <a:schemeClr val="dk1"/>
                </a:solidFill>
                <a:latin typeface="Tahoma"/>
                <a:ea typeface="Tahoma"/>
                <a:cs typeface="Tahoma"/>
                <a:sym typeface="Tahoma"/>
              </a:rPr>
              <a:t>The  software, which provide an additional meaning to the computer system.</a:t>
            </a:r>
            <a:endParaRPr/>
          </a:p>
          <a:p>
            <a:pPr marL="342900" marR="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l" rtl="0">
              <a:lnSpc>
                <a:spcPct val="100000"/>
              </a:lnSpc>
              <a:spcBef>
                <a:spcPts val="400"/>
              </a:spcBef>
              <a:spcAft>
                <a:spcPts val="0"/>
              </a:spcAft>
              <a:buClr>
                <a:schemeClr val="folHlink"/>
              </a:buClr>
              <a:buSzPts val="1200"/>
              <a:buFont typeface="Noto Sans Symbols"/>
              <a:buNone/>
            </a:pPr>
            <a:r>
              <a:rPr lang="en-US" sz="2000" b="1" i="0" u="none">
                <a:solidFill>
                  <a:schemeClr val="dk1"/>
                </a:solidFill>
                <a:latin typeface="Tahoma"/>
                <a:ea typeface="Tahoma"/>
                <a:cs typeface="Tahoma"/>
                <a:sym typeface="Tahoma"/>
              </a:rPr>
              <a:t>For Example:-</a:t>
            </a:r>
            <a:endParaRPr/>
          </a:p>
          <a:p>
            <a:pPr marL="342900" marR="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Calculator</a:t>
            </a:r>
            <a:endParaRPr/>
          </a:p>
          <a:p>
            <a:pPr marL="342900" marR="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MS-paint</a:t>
            </a:r>
            <a:endParaRPr/>
          </a:p>
          <a:p>
            <a:pPr marL="342900" marR="0" lvl="0" indent="-266700" algn="l" rtl="0">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1" i="0" u="sng">
                <a:solidFill>
                  <a:schemeClr val="dk2"/>
                </a:solidFill>
                <a:latin typeface="Tahoma"/>
                <a:ea typeface="Tahoma"/>
                <a:cs typeface="Tahoma"/>
                <a:sym typeface="Tahoma"/>
              </a:rPr>
              <a:t>Application Software</a:t>
            </a:r>
            <a:endParaRPr/>
          </a:p>
        </p:txBody>
      </p:sp>
      <p:sp>
        <p:nvSpPr>
          <p:cNvPr id="132" name="Google Shape;132;p7"/>
          <p:cNvSpPr txBox="1">
            <a:spLocks noGrp="1"/>
          </p:cNvSpPr>
          <p:nvPr>
            <p:ph type="body" idx="1"/>
          </p:nvPr>
        </p:nvSpPr>
        <p:spPr>
          <a:xfrm>
            <a:off x="457200" y="1295400"/>
            <a:ext cx="8153400" cy="5178425"/>
          </a:xfrm>
          <a:prstGeom prst="rect">
            <a:avLst/>
          </a:prstGeom>
          <a:noFill/>
          <a:ln>
            <a:noFill/>
          </a:ln>
        </p:spPr>
        <p:txBody>
          <a:bodyPr spcFirstLastPara="1" wrap="square" lIns="91425" tIns="45700" rIns="91425" bIns="45700" anchor="t" anchorCtr="0">
            <a:noAutofit/>
          </a:bodyPr>
          <a:lstStyle/>
          <a:p>
            <a:pPr marL="342900" marR="0" lvl="0" indent="-220980" algn="just" rtl="0">
              <a:lnSpc>
                <a:spcPct val="100000"/>
              </a:lnSpc>
              <a:spcBef>
                <a:spcPts val="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None/>
            </a:pPr>
            <a:r>
              <a:rPr lang="en-US" sz="2000" b="0" i="0" u="none">
                <a:solidFill>
                  <a:schemeClr val="dk1"/>
                </a:solidFill>
                <a:latin typeface="Tahoma"/>
                <a:ea typeface="Tahoma"/>
                <a:cs typeface="Tahoma"/>
                <a:sym typeface="Tahoma"/>
              </a:rPr>
              <a:t>The software which is created by users, using the different high level language and database system for any special purpose.</a:t>
            </a:r>
            <a:endParaRPr/>
          </a:p>
          <a:p>
            <a:pPr marL="342900" marR="0" lvl="0" indent="-266700" algn="just"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marR="0" lvl="0" indent="-342900" algn="just" rtl="0">
              <a:lnSpc>
                <a:spcPct val="150000"/>
              </a:lnSpc>
              <a:spcBef>
                <a:spcPts val="400"/>
              </a:spcBef>
              <a:spcAft>
                <a:spcPts val="0"/>
              </a:spcAft>
              <a:buClr>
                <a:schemeClr val="folHlink"/>
              </a:buClr>
              <a:buSzPts val="1200"/>
              <a:buFont typeface="Noto Sans Symbols"/>
              <a:buNone/>
            </a:pPr>
            <a:r>
              <a:rPr lang="en-US" sz="2000" b="1" i="0" u="none">
                <a:solidFill>
                  <a:schemeClr val="dk1"/>
                </a:solidFill>
                <a:latin typeface="Tahoma"/>
                <a:ea typeface="Tahoma"/>
                <a:cs typeface="Tahoma"/>
                <a:sym typeface="Tahoma"/>
              </a:rPr>
              <a:t>For Example:-</a:t>
            </a:r>
            <a:endParaRPr/>
          </a:p>
          <a:p>
            <a:pPr marL="342900" marR="0" lvl="0" indent="-342900" algn="just" rtl="0">
              <a:lnSpc>
                <a:spcPct val="15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Library Management</a:t>
            </a:r>
            <a:endParaRPr/>
          </a:p>
          <a:p>
            <a:pPr marL="342900" marR="0" lvl="0" indent="-342900" algn="just" rtl="0">
              <a:lnSpc>
                <a:spcPct val="15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Banking Software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body" idx="1"/>
          </p:nvPr>
        </p:nvSpPr>
        <p:spPr>
          <a:xfrm>
            <a:off x="304800" y="1600200"/>
            <a:ext cx="7620000" cy="4873625"/>
          </a:xfrm>
          <a:prstGeom prst="rect">
            <a:avLst/>
          </a:prstGeom>
          <a:noFill/>
          <a:ln>
            <a:noFill/>
          </a:ln>
        </p:spPr>
        <p:txBody>
          <a:bodyPr spcFirstLastPara="1" wrap="square" lIns="91425" tIns="45700" rIns="91425" bIns="45700" anchor="t" anchorCtr="0">
            <a:noAutofit/>
          </a:bodyPr>
          <a:lstStyle/>
          <a:p>
            <a:pPr marL="342900" marR="0" lvl="0" indent="-220980" algn="l" rtl="0">
              <a:lnSpc>
                <a:spcPct val="100000"/>
              </a:lnSpc>
              <a:spcBef>
                <a:spcPts val="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a:p>
            <a:pPr marL="342900" marR="0" lvl="0" indent="-342900" algn="ctr" rtl="0">
              <a:lnSpc>
                <a:spcPct val="150000"/>
              </a:lnSpc>
              <a:spcBef>
                <a:spcPts val="800"/>
              </a:spcBef>
              <a:spcAft>
                <a:spcPts val="0"/>
              </a:spcAft>
              <a:buClr>
                <a:schemeClr val="folHlink"/>
              </a:buClr>
              <a:buSzPts val="2400"/>
              <a:buFont typeface="Noto Sans Symbols"/>
              <a:buNone/>
            </a:pPr>
            <a:r>
              <a:rPr lang="en-US" sz="4000" b="0" i="0" u="none">
                <a:solidFill>
                  <a:schemeClr val="dk1"/>
                </a:solidFill>
                <a:latin typeface="Tahoma"/>
                <a:ea typeface="Tahoma"/>
                <a:cs typeface="Tahoma"/>
                <a:sym typeface="Tahoma"/>
              </a:rPr>
              <a:t>What is an</a:t>
            </a:r>
            <a:endParaRPr/>
          </a:p>
          <a:p>
            <a:pPr marL="342900" marR="0" lvl="0" indent="-342900" algn="r" rtl="0">
              <a:lnSpc>
                <a:spcPct val="150000"/>
              </a:lnSpc>
              <a:spcBef>
                <a:spcPts val="800"/>
              </a:spcBef>
              <a:spcAft>
                <a:spcPts val="0"/>
              </a:spcAft>
              <a:buClr>
                <a:schemeClr val="folHlink"/>
              </a:buClr>
              <a:buSzPts val="2400"/>
              <a:buFont typeface="Noto Sans Symbols"/>
              <a:buNone/>
            </a:pPr>
            <a:r>
              <a:rPr lang="en-US" sz="4000" b="0" i="0" u="sng">
                <a:solidFill>
                  <a:schemeClr val="dk1"/>
                </a:solidFill>
                <a:latin typeface="Tahoma"/>
                <a:ea typeface="Tahoma"/>
                <a:cs typeface="Tahoma"/>
                <a:sym typeface="Tahoma"/>
              </a:rPr>
              <a:t>OPERATING   SYSTEM</a:t>
            </a:r>
            <a:endParaRPr/>
          </a:p>
          <a:p>
            <a:pPr marL="342900" marR="0" lvl="0" indent="-342900" algn="r" rtl="0">
              <a:lnSpc>
                <a:spcPct val="150000"/>
              </a:lnSpc>
              <a:spcBef>
                <a:spcPts val="800"/>
              </a:spcBef>
              <a:spcAft>
                <a:spcPts val="0"/>
              </a:spcAft>
              <a:buClr>
                <a:schemeClr val="folHlink"/>
              </a:buClr>
              <a:buSzPts val="2400"/>
              <a:buFont typeface="Noto Sans Symbols"/>
              <a:buNone/>
            </a:pPr>
            <a:r>
              <a:rPr lang="en-US" sz="4000" b="0" i="0" u="none">
                <a:solidFill>
                  <a:schemeClr val="dk1"/>
                </a:solidFill>
                <a:latin typeface="Tahoma"/>
                <a:ea typeface="Tahoma"/>
                <a:cs typeface="Tahoma"/>
                <a:sym typeface="Tahoma"/>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sng">
                <a:solidFill>
                  <a:schemeClr val="dk2"/>
                </a:solidFill>
                <a:latin typeface="Tahoma"/>
                <a:ea typeface="Tahoma"/>
                <a:cs typeface="Tahoma"/>
                <a:sym typeface="Tahoma"/>
              </a:rPr>
              <a:t>Operating System……..</a:t>
            </a:r>
            <a:br>
              <a:rPr lang="en-US" sz="4400" b="0" i="0" u="none">
                <a:solidFill>
                  <a:schemeClr val="dk2"/>
                </a:solidFill>
                <a:latin typeface="Tahoma"/>
                <a:ea typeface="Tahoma"/>
                <a:cs typeface="Tahoma"/>
                <a:sym typeface="Tahoma"/>
              </a:rPr>
            </a:br>
            <a:endParaRPr/>
          </a:p>
        </p:txBody>
      </p:sp>
      <p:sp>
        <p:nvSpPr>
          <p:cNvPr id="143" name="Google Shape;143;p9"/>
          <p:cNvSpPr txBox="1">
            <a:spLocks noGrp="1"/>
          </p:cNvSpPr>
          <p:nvPr>
            <p:ph type="body" idx="1"/>
          </p:nvPr>
        </p:nvSpPr>
        <p:spPr>
          <a:xfrm>
            <a:off x="457200" y="1600200"/>
            <a:ext cx="8229600" cy="4873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program that acts as an intermediary between a user of a computer and the computer hardware</a:t>
            </a:r>
            <a:endParaRPr/>
          </a:p>
          <a:p>
            <a:pPr marL="342900" marR="0" lvl="0" indent="-266700" algn="just" rtl="0">
              <a:lnSpc>
                <a:spcPct val="100000"/>
              </a:lnSpc>
              <a:spcBef>
                <a:spcPts val="400"/>
              </a:spcBef>
              <a:spcAft>
                <a:spcPts val="0"/>
              </a:spcAft>
              <a:buClr>
                <a:schemeClr val="folHlink"/>
              </a:buClr>
              <a:buSzPts val="1200"/>
              <a:buFont typeface="Noto Sans Symbols"/>
              <a:buNone/>
            </a:pPr>
            <a:endParaRPr sz="2000" b="0" i="0" u="none">
              <a:solidFill>
                <a:srgbClr val="FF0000"/>
              </a:solidFill>
              <a:latin typeface="Tahoma"/>
              <a:ea typeface="Tahoma"/>
              <a:cs typeface="Tahoma"/>
              <a:sym typeface="Tahoma"/>
            </a:endParaRPr>
          </a:p>
          <a:p>
            <a:pPr marL="342900" marR="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An operating system is a program that manages computer hardware in a very efficient manner. </a:t>
            </a:r>
            <a:endParaRPr/>
          </a:p>
          <a:p>
            <a:pPr marL="342900" marR="0" lvl="0" indent="-266700" algn="l" rtl="0">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1360</Words>
  <Application>Microsoft Office PowerPoint</Application>
  <PresentationFormat>On-screen Show (4:3)</PresentationFormat>
  <Paragraphs>233</Paragraphs>
  <Slides>34</Slides>
  <Notes>34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5" baseType="lpstr">
      <vt:lpstr>Tahoma</vt:lpstr>
      <vt:lpstr>Times</vt:lpstr>
      <vt:lpstr>Helvetica Neue</vt:lpstr>
      <vt:lpstr>Arial</vt:lpstr>
      <vt:lpstr>Noto Sans Symbols</vt:lpstr>
      <vt:lpstr>Cambria</vt:lpstr>
      <vt:lpstr>Times New Roman</vt:lpstr>
      <vt:lpstr>Courier New</vt:lpstr>
      <vt:lpstr>Blends</vt:lpstr>
      <vt:lpstr>1_Blends</vt:lpstr>
      <vt:lpstr>Microsoft Excel Chart</vt:lpstr>
      <vt:lpstr>PowerPoint Presentation</vt:lpstr>
      <vt:lpstr>Topic to cover</vt:lpstr>
      <vt:lpstr>Basic concepts</vt:lpstr>
      <vt:lpstr> Types of Software </vt:lpstr>
      <vt:lpstr>System software</vt:lpstr>
      <vt:lpstr>Utility Software</vt:lpstr>
      <vt:lpstr>Application Software</vt:lpstr>
      <vt:lpstr>PowerPoint Presentation</vt:lpstr>
      <vt:lpstr>Operating System…….. </vt:lpstr>
      <vt:lpstr>Computer System Structure</vt:lpstr>
      <vt:lpstr>Four Components of a Computer System</vt:lpstr>
      <vt:lpstr>Computer system can be divided  into four components </vt:lpstr>
      <vt:lpstr>Types of operating system</vt:lpstr>
      <vt:lpstr>What Is Kernel?</vt:lpstr>
      <vt:lpstr>Definition of Kernel</vt:lpstr>
      <vt:lpstr>Difference between kernel and OS?</vt:lpstr>
      <vt:lpstr>Is LINUX A Kernel Or An Operating System?</vt:lpstr>
      <vt:lpstr>operating system is like Government </vt:lpstr>
      <vt:lpstr>Goals of an Operating System</vt:lpstr>
      <vt:lpstr>Why should I study Operating Systems?</vt:lpstr>
      <vt:lpstr>Systems Today and The Future</vt:lpstr>
      <vt:lpstr>PowerPoint Presentation</vt:lpstr>
      <vt:lpstr>Hardware Complexity Increases </vt:lpstr>
      <vt:lpstr>Software Complexity Increases</vt:lpstr>
      <vt:lpstr>Definition of Operating System</vt:lpstr>
      <vt:lpstr>Basic resources of computer system</vt:lpstr>
      <vt:lpstr>                                                                           OS as Resource Allocator Process Management </vt:lpstr>
      <vt:lpstr>                                                                                     OS as resource allocator  Main Memory Management</vt:lpstr>
      <vt:lpstr>                                                                                   OS as Resource allocator  Secondary Storage management</vt:lpstr>
      <vt:lpstr>                                                                                      OS as resource allocator  I/o System Management</vt:lpstr>
      <vt:lpstr>                                                                                     OS as resource allocator  File Management</vt:lpstr>
      <vt:lpstr>                                                                                          OS as control program  Protection System</vt:lpstr>
      <vt:lpstr>Example – MS-Paint over Windows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BINAL KAKA</cp:lastModifiedBy>
  <cp:revision>5</cp:revision>
  <dcterms:created xsi:type="dcterms:W3CDTF">2000-01-15T04:50:39Z</dcterms:created>
  <dcterms:modified xsi:type="dcterms:W3CDTF">2022-07-09T03:54:51Z</dcterms:modified>
</cp:coreProperties>
</file>